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Varela Round"/>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VarelaRound-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4909e02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4909e02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4b66f5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4b66f5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f4b66f5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f4b66f5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f4b66f51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f4b66f5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4b66f51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4b66f51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4b66f5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4b66f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4b66f51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4b66f51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2226600"/>
            <a:ext cx="7688100" cy="690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755"/>
              <a:t>A</a:t>
            </a:r>
            <a:r>
              <a:rPr lang="en" sz="2755"/>
              <a:t> p</a:t>
            </a:r>
            <a:r>
              <a:rPr lang="en" sz="2755"/>
              <a:t>atient centered information exchange system</a:t>
            </a:r>
            <a:endParaRPr sz="2755"/>
          </a:p>
          <a:p>
            <a:pPr indent="0" lvl="0" marL="0" rtl="0" algn="l">
              <a:spcBef>
                <a:spcPts val="0"/>
              </a:spcBef>
              <a:spcAft>
                <a:spcPts val="0"/>
              </a:spcAft>
              <a:buNone/>
            </a:pPr>
            <a:r>
              <a:t/>
            </a:r>
            <a:endParaRPr/>
          </a:p>
        </p:txBody>
      </p:sp>
      <p:sp>
        <p:nvSpPr>
          <p:cNvPr id="87" name="Google Shape;87;p13"/>
          <p:cNvSpPr txBox="1"/>
          <p:nvPr>
            <p:ph idx="1" type="subTitle"/>
          </p:nvPr>
        </p:nvSpPr>
        <p:spPr>
          <a:xfrm>
            <a:off x="638325" y="2985725"/>
            <a:ext cx="3124800" cy="205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8000"/>
          </a:p>
          <a:p>
            <a:pPr indent="0" lvl="0" marL="0" rtl="0" algn="l">
              <a:lnSpc>
                <a:spcPct val="115000"/>
              </a:lnSpc>
              <a:spcBef>
                <a:spcPts val="0"/>
              </a:spcBef>
              <a:spcAft>
                <a:spcPts val="0"/>
              </a:spcAft>
              <a:buNone/>
            </a:pPr>
            <a:r>
              <a:rPr lang="en" sz="8000">
                <a:latin typeface="Varela Round"/>
                <a:ea typeface="Varela Round"/>
                <a:cs typeface="Varela Round"/>
                <a:sym typeface="Varela Round"/>
              </a:rPr>
              <a:t>Presented by</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0"/>
          </a:p>
          <a:p>
            <a:pPr indent="0" lvl="0" marL="0" rtl="0" algn="l">
              <a:lnSpc>
                <a:spcPct val="115000"/>
              </a:lnSpc>
              <a:spcBef>
                <a:spcPts val="0"/>
              </a:spcBef>
              <a:spcAft>
                <a:spcPts val="0"/>
              </a:spcAft>
              <a:buNone/>
            </a:pPr>
            <a:r>
              <a:rPr lang="en" sz="8000">
                <a:latin typeface="Varela Round"/>
                <a:ea typeface="Varela Round"/>
                <a:cs typeface="Varela Round"/>
                <a:sym typeface="Varela Round"/>
              </a:rPr>
              <a:t>Ayush Kamboj</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rPr lang="en" sz="8000">
                <a:latin typeface="Varela Round"/>
                <a:ea typeface="Varela Round"/>
                <a:cs typeface="Varela Round"/>
                <a:sym typeface="Varela Round"/>
              </a:rPr>
              <a:t>Arti Gupta</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rPr lang="en" sz="8000">
                <a:latin typeface="Varela Round"/>
                <a:ea typeface="Varela Round"/>
                <a:cs typeface="Varela Round"/>
                <a:sym typeface="Varela Round"/>
              </a:rPr>
              <a:t>Siddharth Sharma</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rPr lang="en" sz="8000">
                <a:latin typeface="Varela Round"/>
                <a:ea typeface="Varela Round"/>
                <a:cs typeface="Varela Round"/>
                <a:sym typeface="Varela Round"/>
              </a:rPr>
              <a:t>Santosh </a:t>
            </a:r>
            <a:r>
              <a:rPr lang="en" sz="8000">
                <a:latin typeface="Varela Round"/>
                <a:ea typeface="Varela Round"/>
                <a:cs typeface="Varela Round"/>
                <a:sym typeface="Varela Round"/>
              </a:rPr>
              <a:t>Balachandran</a:t>
            </a:r>
            <a:endParaRPr sz="8000">
              <a:latin typeface="Varela Round"/>
              <a:ea typeface="Varela Round"/>
              <a:cs typeface="Varela Round"/>
              <a:sym typeface="Varela Round"/>
            </a:endParaRPr>
          </a:p>
          <a:p>
            <a:pPr indent="0" lvl="0" marL="0" rtl="0" algn="l">
              <a:spcBef>
                <a:spcPts val="0"/>
              </a:spcBef>
              <a:spcAft>
                <a:spcPts val="0"/>
              </a:spcAft>
              <a:buNone/>
            </a:pPr>
            <a:r>
              <a:t/>
            </a:r>
            <a:endParaRPr/>
          </a:p>
        </p:txBody>
      </p:sp>
      <p:sp>
        <p:nvSpPr>
          <p:cNvPr id="88" name="Google Shape;88;p13"/>
          <p:cNvSpPr txBox="1"/>
          <p:nvPr/>
        </p:nvSpPr>
        <p:spPr>
          <a:xfrm>
            <a:off x="2982525" y="1395300"/>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chemeClr val="dk2"/>
                </a:solidFill>
                <a:latin typeface="Raleway"/>
                <a:ea typeface="Raleway"/>
                <a:cs typeface="Raleway"/>
                <a:sym typeface="Raleway"/>
              </a:rPr>
              <a:t>WeCare</a:t>
            </a:r>
            <a:endParaRPr/>
          </a:p>
        </p:txBody>
      </p:sp>
      <p:sp>
        <p:nvSpPr>
          <p:cNvPr id="89" name="Google Shape;89;p13"/>
          <p:cNvSpPr txBox="1"/>
          <p:nvPr>
            <p:ph idx="1" type="subTitle"/>
          </p:nvPr>
        </p:nvSpPr>
        <p:spPr>
          <a:xfrm>
            <a:off x="5982525" y="2985725"/>
            <a:ext cx="3124800" cy="2053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sz="8000"/>
          </a:p>
          <a:p>
            <a:pPr indent="0" lvl="0" marL="0" rtl="0" algn="l">
              <a:lnSpc>
                <a:spcPct val="115000"/>
              </a:lnSpc>
              <a:spcBef>
                <a:spcPts val="0"/>
              </a:spcBef>
              <a:spcAft>
                <a:spcPts val="0"/>
              </a:spcAft>
              <a:buNone/>
            </a:pPr>
            <a:r>
              <a:rPr lang="en" sz="8000">
                <a:latin typeface="Varela Round"/>
                <a:ea typeface="Varela Round"/>
                <a:cs typeface="Varela Round"/>
                <a:sym typeface="Varela Round"/>
              </a:rPr>
              <a:t>Presented To</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rPr lang="en" sz="8000">
                <a:latin typeface="Varela Round"/>
                <a:ea typeface="Varela Round"/>
                <a:cs typeface="Varela Round"/>
                <a:sym typeface="Varela Round"/>
              </a:rPr>
              <a:t>Hackathon Jury Panel</a:t>
            </a:r>
            <a:endParaRPr sz="8000">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0"/>
          </a:p>
          <a:p>
            <a:pPr indent="0" lvl="0" marL="0" rtl="0" algn="l">
              <a:lnSpc>
                <a:spcPct val="115000"/>
              </a:lnSpc>
              <a:spcBef>
                <a:spcPts val="0"/>
              </a:spcBef>
              <a:spcAft>
                <a:spcPts val="0"/>
              </a:spcAft>
              <a:buNone/>
            </a:pPr>
            <a:r>
              <a:t/>
            </a:r>
            <a:endParaRPr sz="8000">
              <a:latin typeface="Varela Round"/>
              <a:ea typeface="Varela Round"/>
              <a:cs typeface="Varela Round"/>
              <a:sym typeface="Varela Round"/>
            </a:endParaRPr>
          </a:p>
          <a:p>
            <a:pPr indent="0" lvl="0" marL="0" rtl="0" algn="l">
              <a:spcBef>
                <a:spcPts val="0"/>
              </a:spcBef>
              <a:spcAft>
                <a:spcPts val="0"/>
              </a:spcAft>
              <a:buNone/>
            </a:pPr>
            <a:r>
              <a:t/>
            </a:r>
            <a:endParaRPr/>
          </a:p>
        </p:txBody>
      </p:sp>
      <p:pic>
        <p:nvPicPr>
          <p:cNvPr id="90" name="Google Shape;90;p13"/>
          <p:cNvPicPr preferRelativeResize="0"/>
          <p:nvPr/>
        </p:nvPicPr>
        <p:blipFill>
          <a:blip r:embed="rId3">
            <a:alphaModFix/>
          </a:blip>
          <a:stretch>
            <a:fillRect/>
          </a:stretch>
        </p:blipFill>
        <p:spPr>
          <a:xfrm>
            <a:off x="5579304" y="4153875"/>
            <a:ext cx="3564695" cy="98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9801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It is very </a:t>
            </a:r>
            <a:r>
              <a:rPr lang="en" sz="2000"/>
              <a:t>inconvenient</a:t>
            </a:r>
            <a:r>
              <a:rPr lang="en" sz="2000"/>
              <a:t> for doctors to go through the reports of patient in the physical format as the reports are generally with the patient and there is a change of misplacing the reports. Because of the misplaced reports it becomes difficult to track the patient’s medical history. </a:t>
            </a:r>
            <a:r>
              <a:rPr lang="en" sz="2000"/>
              <a:t>Also for patients it is very difficult to handle and carry physical reports to each and every doctor and hospital.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9540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sp>
        <p:nvSpPr>
          <p:cNvPr id="102" name="Google Shape;102;p15"/>
          <p:cNvSpPr txBox="1"/>
          <p:nvPr>
            <p:ph idx="1" type="body"/>
          </p:nvPr>
        </p:nvSpPr>
        <p:spPr>
          <a:xfrm>
            <a:off x="729450" y="1614675"/>
            <a:ext cx="7688700" cy="3047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We are creating an online system which helps in storing all the data of the patient in database which can be useful whenever the doctor wants to go through the same in the absence of a physical report. This data is accessible to all the hospitals in the group. So whenever a patient gets admitted in any of the hospital, the past records are also accessible to the doctors which in turn helps in proper diagnosis of the disease.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78550" y="928000"/>
            <a:ext cx="8671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stack we are using</a:t>
            </a:r>
            <a:endParaRPr/>
          </a:p>
          <a:p>
            <a:pPr indent="0" lvl="0" marL="0" rtl="0" algn="ctr">
              <a:spcBef>
                <a:spcPts val="0"/>
              </a:spcBef>
              <a:spcAft>
                <a:spcPts val="0"/>
              </a:spcAft>
              <a:buNone/>
            </a:pPr>
            <a:r>
              <a:t/>
            </a:r>
            <a:endParaRPr/>
          </a:p>
        </p:txBody>
      </p:sp>
      <p:sp>
        <p:nvSpPr>
          <p:cNvPr id="108" name="Google Shape;108;p16"/>
          <p:cNvSpPr txBox="1"/>
          <p:nvPr>
            <p:ph idx="1" type="body"/>
          </p:nvPr>
        </p:nvSpPr>
        <p:spPr>
          <a:xfrm rot="-119">
            <a:off x="278400" y="1765050"/>
            <a:ext cx="8671500" cy="32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2000"/>
          </a:p>
          <a:p>
            <a:pPr indent="0" lvl="0" marL="0" rtl="0" algn="l">
              <a:lnSpc>
                <a:spcPct val="95000"/>
              </a:lnSpc>
              <a:spcBef>
                <a:spcPts val="1200"/>
              </a:spcBef>
              <a:spcAft>
                <a:spcPts val="0"/>
              </a:spcAft>
              <a:buSzPts val="275"/>
              <a:buNone/>
            </a:pPr>
            <a:r>
              <a:rPr lang="en" sz="2000"/>
              <a:t>The Technologies used in this project are : </a:t>
            </a:r>
            <a:endParaRPr sz="2000"/>
          </a:p>
          <a:p>
            <a:pPr indent="0" lvl="0" marL="0" rtl="0" algn="l">
              <a:lnSpc>
                <a:spcPct val="95000"/>
              </a:lnSpc>
              <a:spcBef>
                <a:spcPts val="1200"/>
              </a:spcBef>
              <a:spcAft>
                <a:spcPts val="0"/>
              </a:spcAft>
              <a:buSzPts val="275"/>
              <a:buNone/>
            </a:pPr>
            <a:r>
              <a:rPr lang="en" sz="2000"/>
              <a:t>1 . HTML -HTML for giving the structure to the page.</a:t>
            </a:r>
            <a:endParaRPr sz="2000"/>
          </a:p>
          <a:p>
            <a:pPr indent="0" lvl="0" marL="0" rtl="0" algn="l">
              <a:lnSpc>
                <a:spcPct val="95000"/>
              </a:lnSpc>
              <a:spcBef>
                <a:spcPts val="1200"/>
              </a:spcBef>
              <a:spcAft>
                <a:spcPts val="0"/>
              </a:spcAft>
              <a:buSzPts val="275"/>
              <a:buNone/>
            </a:pPr>
            <a:r>
              <a:rPr lang="en" sz="2000"/>
              <a:t>2  . CSS - CSS  for providing styles to the web page.</a:t>
            </a:r>
            <a:endParaRPr sz="2000"/>
          </a:p>
          <a:p>
            <a:pPr indent="0" lvl="0" marL="0" rtl="0" algn="l">
              <a:lnSpc>
                <a:spcPct val="95000"/>
              </a:lnSpc>
              <a:spcBef>
                <a:spcPts val="1200"/>
              </a:spcBef>
              <a:spcAft>
                <a:spcPts val="0"/>
              </a:spcAft>
              <a:buSzPts val="275"/>
              <a:buNone/>
            </a:pPr>
            <a:r>
              <a:rPr lang="en" sz="2000"/>
              <a:t>3 . JavaScript -JavaScript for making the app dynamic.</a:t>
            </a:r>
            <a:endParaRPr sz="2000"/>
          </a:p>
          <a:p>
            <a:pPr indent="0" lvl="0" marL="0" rtl="0" algn="l">
              <a:lnSpc>
                <a:spcPct val="95000"/>
              </a:lnSpc>
              <a:spcBef>
                <a:spcPts val="1200"/>
              </a:spcBef>
              <a:spcAft>
                <a:spcPts val="1200"/>
              </a:spcAft>
              <a:buSzPts val="275"/>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928000"/>
            <a:ext cx="7688700" cy="53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Basic Structure of the Project</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521000" y="1666750"/>
            <a:ext cx="8102001" cy="34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278550" y="1099575"/>
            <a:ext cx="8671500" cy="3939525"/>
          </a:xfrm>
          <a:prstGeom prst="rect">
            <a:avLst/>
          </a:prstGeom>
          <a:noFill/>
          <a:ln>
            <a:noFill/>
          </a:ln>
        </p:spPr>
      </p:pic>
      <p:sp>
        <p:nvSpPr>
          <p:cNvPr id="121" name="Google Shape;121;p18"/>
          <p:cNvSpPr txBox="1"/>
          <p:nvPr>
            <p:ph type="title"/>
          </p:nvPr>
        </p:nvSpPr>
        <p:spPr>
          <a:xfrm>
            <a:off x="278550" y="494175"/>
            <a:ext cx="8671500" cy="6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Home Page</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1454650" y="1405700"/>
            <a:ext cx="6772176" cy="3598600"/>
          </a:xfrm>
          <a:prstGeom prst="rect">
            <a:avLst/>
          </a:prstGeom>
          <a:noFill/>
          <a:ln>
            <a:noFill/>
          </a:ln>
        </p:spPr>
      </p:pic>
      <p:sp>
        <p:nvSpPr>
          <p:cNvPr id="127" name="Google Shape;127;p19"/>
          <p:cNvSpPr txBox="1"/>
          <p:nvPr>
            <p:ph type="title"/>
          </p:nvPr>
        </p:nvSpPr>
        <p:spPr>
          <a:xfrm>
            <a:off x="278550" y="928000"/>
            <a:ext cx="8671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Login Page</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9280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pic>
        <p:nvPicPr>
          <p:cNvPr id="133" name="Google Shape;133;p20"/>
          <p:cNvPicPr preferRelativeResize="0"/>
          <p:nvPr/>
        </p:nvPicPr>
        <p:blipFill>
          <a:blip r:embed="rId3">
            <a:alphaModFix/>
          </a:blip>
          <a:stretch>
            <a:fillRect/>
          </a:stretch>
        </p:blipFill>
        <p:spPr>
          <a:xfrm>
            <a:off x="1049800" y="1463200"/>
            <a:ext cx="7044399" cy="355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