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4a7faff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4a7faff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4a7faff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4a7faff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f4a7faff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f4a7faff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4a7faf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4a7faff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f4a7faff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f4a7faff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f4a7faff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f4a7faff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4a7faff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4a7faff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Finance 101</a:t>
            </a:r>
            <a:endParaRPr/>
          </a:p>
        </p:txBody>
      </p:sp>
      <p:sp>
        <p:nvSpPr>
          <p:cNvPr id="87" name="Google Shape;87;p13"/>
          <p:cNvSpPr txBox="1"/>
          <p:nvPr>
            <p:ph idx="1" type="subTitle"/>
          </p:nvPr>
        </p:nvSpPr>
        <p:spPr>
          <a:xfrm>
            <a:off x="729625" y="3172900"/>
            <a:ext cx="7688100" cy="1716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a:t>Piyush Chamoli</a:t>
            </a:r>
            <a:endParaRPr/>
          </a:p>
          <a:p>
            <a:pPr indent="-330200" lvl="0" marL="457200" rtl="0" algn="l">
              <a:spcBef>
                <a:spcPts val="0"/>
              </a:spcBef>
              <a:spcAft>
                <a:spcPts val="0"/>
              </a:spcAft>
              <a:buSzPts val="1600"/>
              <a:buChar char="●"/>
            </a:pPr>
            <a:r>
              <a:rPr lang="en-GB"/>
              <a:t>Ritik Dhingra</a:t>
            </a:r>
            <a:endParaRPr/>
          </a:p>
          <a:p>
            <a:pPr indent="-330200" lvl="0" marL="457200" rtl="0" algn="l">
              <a:spcBef>
                <a:spcPts val="0"/>
              </a:spcBef>
              <a:spcAft>
                <a:spcPts val="0"/>
              </a:spcAft>
              <a:buSzPts val="1600"/>
              <a:buChar char="●"/>
            </a:pPr>
            <a:r>
              <a:rPr lang="en-GB"/>
              <a:t>Rishab Dasgupta</a:t>
            </a:r>
            <a:endParaRPr/>
          </a:p>
          <a:p>
            <a:pPr indent="-330200" lvl="0" marL="457200" rtl="0" algn="l">
              <a:spcBef>
                <a:spcPts val="0"/>
              </a:spcBef>
              <a:spcAft>
                <a:spcPts val="0"/>
              </a:spcAft>
              <a:buSzPts val="1600"/>
              <a:buChar char="●"/>
            </a:pPr>
            <a:r>
              <a:rPr lang="en-GB"/>
              <a:t>Ritika Singh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3" name="Google Shape;93;p14"/>
          <p:cNvSpPr txBox="1"/>
          <p:nvPr>
            <p:ph idx="1" type="body"/>
          </p:nvPr>
        </p:nvSpPr>
        <p:spPr>
          <a:xfrm>
            <a:off x="729450" y="2078875"/>
            <a:ext cx="7688700" cy="25878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The lack of  “Personal Finance” in our education system has made people of our age more vulnerable to money problems. </a:t>
            </a:r>
            <a:endParaRPr/>
          </a:p>
          <a:p>
            <a:pPr indent="0" lvl="0" marL="0" rtl="0" algn="just">
              <a:spcBef>
                <a:spcPts val="1200"/>
              </a:spcBef>
              <a:spcAft>
                <a:spcPts val="0"/>
              </a:spcAft>
              <a:buNone/>
            </a:pPr>
            <a:r>
              <a:t/>
            </a:r>
            <a:endParaRPr/>
          </a:p>
          <a:p>
            <a:pPr indent="-311150" lvl="0" marL="457200" rtl="0" algn="just">
              <a:spcBef>
                <a:spcPts val="1200"/>
              </a:spcBef>
              <a:spcAft>
                <a:spcPts val="0"/>
              </a:spcAft>
              <a:buSzPts val="1300"/>
              <a:buChar char="●"/>
            </a:pPr>
            <a:r>
              <a:rPr lang="en-GB"/>
              <a:t>According to Greenlight survey reveals 3 out of 4 teens don't feel confident or knowledgeable about personal finance; and 32 per cent of teens couldn't correctly identify the difference between a credit and debit card, and 41 per cent don't know if they have to pay taxes.</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7650" y="1531900"/>
            <a:ext cx="7688700" cy="29826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SzPts val="1300"/>
              <a:buChar char="●"/>
            </a:pPr>
            <a:r>
              <a:rPr lang="en-GB"/>
              <a:t>About three-fourths of teens want more personal finance education. Many want to invest, but don't know where to start, says the survey.</a:t>
            </a:r>
            <a:endParaRPr/>
          </a:p>
          <a:p>
            <a:pPr indent="0" lvl="0" marL="457200" rtl="0" algn="just">
              <a:spcBef>
                <a:spcPts val="1200"/>
              </a:spcBef>
              <a:spcAft>
                <a:spcPts val="0"/>
              </a:spcAft>
              <a:buNone/>
            </a:pPr>
            <a:r>
              <a:t/>
            </a:r>
            <a:endParaRPr/>
          </a:p>
          <a:p>
            <a:pPr indent="-311150" lvl="0" marL="457200" rtl="0" algn="just">
              <a:spcBef>
                <a:spcPts val="1200"/>
              </a:spcBef>
              <a:spcAft>
                <a:spcPts val="0"/>
              </a:spcAft>
              <a:buSzPts val="1300"/>
              <a:buChar char="●"/>
            </a:pPr>
            <a:r>
              <a:rPr lang="en-GB"/>
              <a:t>Investing is top of the mind with 86 per cent of teens interested in investing, but nearly half (45 per cent) haven't invested because they don't feel confident or their parents don't know how to get started. </a:t>
            </a:r>
            <a:endParaRPr/>
          </a:p>
          <a:p>
            <a:pPr indent="0" lvl="0" marL="457200" rtl="0" algn="just">
              <a:spcBef>
                <a:spcPts val="1200"/>
              </a:spcBef>
              <a:spcAft>
                <a:spcPts val="0"/>
              </a:spcAft>
              <a:buNone/>
            </a:pPr>
            <a:r>
              <a:t/>
            </a:r>
            <a:endParaRPr/>
          </a:p>
          <a:p>
            <a:pPr indent="-311150" lvl="0" marL="457200" rtl="0" algn="just">
              <a:spcBef>
                <a:spcPts val="1200"/>
              </a:spcBef>
              <a:spcAft>
                <a:spcPts val="0"/>
              </a:spcAft>
              <a:buSzPts val="1300"/>
              <a:buChar char="●"/>
            </a:pPr>
            <a:r>
              <a:rPr lang="en-GB"/>
              <a:t>Many millennials  are trying to learn new the science behind personal finance on an experimental basis and sometimes, trying to gain insight into the huge world of finance and investments without appropriate guidance can prove to be a costly mistake.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Change needed</a:t>
            </a:r>
            <a:endParaRPr/>
          </a:p>
        </p:txBody>
      </p:sp>
      <p:sp>
        <p:nvSpPr>
          <p:cNvPr id="104" name="Google Shape;104;p16"/>
          <p:cNvSpPr txBox="1"/>
          <p:nvPr>
            <p:ph idx="1" type="body"/>
          </p:nvPr>
        </p:nvSpPr>
        <p:spPr>
          <a:xfrm>
            <a:off x="729450" y="1937700"/>
            <a:ext cx="7688700" cy="2942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While it is the norm in Indian households to keep the children out of money matter, it is contributing to the financial </a:t>
            </a:r>
            <a:r>
              <a:rPr lang="en-GB"/>
              <a:t>illiteracy</a:t>
            </a:r>
            <a:r>
              <a:rPr lang="en-GB"/>
              <a:t> among youth.</a:t>
            </a:r>
            <a:endParaRPr/>
          </a:p>
          <a:p>
            <a:pPr indent="0" lvl="0" marL="457200" rtl="0" algn="just">
              <a:spcBef>
                <a:spcPts val="1200"/>
              </a:spcBef>
              <a:spcAft>
                <a:spcPts val="0"/>
              </a:spcAft>
              <a:buNone/>
            </a:pPr>
            <a:r>
              <a:t/>
            </a:r>
            <a:endParaRPr/>
          </a:p>
          <a:p>
            <a:pPr indent="-311150" lvl="0" marL="457200" rtl="0" algn="just">
              <a:spcBef>
                <a:spcPts val="1200"/>
              </a:spcBef>
              <a:spcAft>
                <a:spcPts val="0"/>
              </a:spcAft>
              <a:buSzPts val="1300"/>
              <a:buChar char="●"/>
            </a:pPr>
            <a:r>
              <a:rPr lang="en-GB"/>
              <a:t>Aiming at this segment of people, many misleading content providers have came up across the country  and on social media to fool people in terms of huge profits in less time. </a:t>
            </a:r>
            <a:endParaRPr/>
          </a:p>
          <a:p>
            <a:pPr indent="0" lvl="0" marL="457200" rtl="0" algn="just">
              <a:spcBef>
                <a:spcPts val="1200"/>
              </a:spcBef>
              <a:spcAft>
                <a:spcPts val="0"/>
              </a:spcAft>
              <a:buNone/>
            </a:pPr>
            <a:r>
              <a:t/>
            </a:r>
            <a:endParaRPr/>
          </a:p>
          <a:p>
            <a:pPr indent="-311150" lvl="0" marL="457200" rtl="0" algn="just">
              <a:spcBef>
                <a:spcPts val="1200"/>
              </a:spcBef>
              <a:spcAft>
                <a:spcPts val="0"/>
              </a:spcAft>
              <a:buSzPts val="1300"/>
              <a:buChar char="●"/>
            </a:pPr>
            <a:r>
              <a:rPr lang="en-GB"/>
              <a:t>So, the need of the hour is an simplified collection of content in an organised structure which guide people to </a:t>
            </a:r>
            <a:r>
              <a:rPr lang="en-GB"/>
              <a:t>understand</a:t>
            </a:r>
            <a:r>
              <a:rPr lang="en-GB"/>
              <a:t> the basics of finance and invesments.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Product</a:t>
            </a:r>
            <a:endParaRPr/>
          </a:p>
        </p:txBody>
      </p:sp>
      <p:sp>
        <p:nvSpPr>
          <p:cNvPr id="110" name="Google Shape;110;p17"/>
          <p:cNvSpPr txBox="1"/>
          <p:nvPr>
            <p:ph idx="1" type="body"/>
          </p:nvPr>
        </p:nvSpPr>
        <p:spPr>
          <a:xfrm>
            <a:off x="729450" y="2078875"/>
            <a:ext cx="7688700" cy="263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Finance 101 is a website aimed towards people with zero to basic level of investment knowledge irrespective of their age.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The content has been sourced from the genuine people with expertise in the </a:t>
            </a:r>
            <a:r>
              <a:rPr lang="en-GB"/>
              <a:t>respective</a:t>
            </a:r>
            <a:r>
              <a:rPr lang="en-GB"/>
              <a:t> field who believe in the aim of helping the citizens of our </a:t>
            </a:r>
            <a:r>
              <a:rPr lang="en-GB"/>
              <a:t>country</a:t>
            </a:r>
            <a:r>
              <a:rPr lang="en-GB"/>
              <a:t> to obtain financial literacy.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Starting from the explanation of basic financial terms that we hear in everyday life to short listing your own equity fund, we have everything covered that a person needs to get started on his own.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727650" y="1693350"/>
            <a:ext cx="7688700" cy="2790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Additionally</a:t>
            </a:r>
            <a:r>
              <a:rPr lang="en-GB"/>
              <a:t> we have included quiz in between sections as a check for people to test their learning.</a:t>
            </a:r>
            <a:endParaRPr/>
          </a:p>
          <a:p>
            <a:pPr indent="0" lvl="0" marL="0" rtl="0" algn="just">
              <a:spcBef>
                <a:spcPts val="1200"/>
              </a:spcBef>
              <a:spcAft>
                <a:spcPts val="0"/>
              </a:spcAft>
              <a:buNone/>
            </a:pPr>
            <a:r>
              <a:t/>
            </a:r>
            <a:endParaRPr/>
          </a:p>
          <a:p>
            <a:pPr indent="-311150" lvl="0" marL="457200" rtl="0" algn="just">
              <a:spcBef>
                <a:spcPts val="1200"/>
              </a:spcBef>
              <a:spcAft>
                <a:spcPts val="0"/>
              </a:spcAft>
              <a:buSzPts val="1300"/>
              <a:buChar char="●"/>
            </a:pPr>
            <a:r>
              <a:rPr lang="en-GB"/>
              <a:t>A checklist has also been provided so that users can keep track of their articles and sections completed.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 Stack</a:t>
            </a:r>
            <a:endParaRPr/>
          </a:p>
        </p:txBody>
      </p:sp>
      <p:sp>
        <p:nvSpPr>
          <p:cNvPr id="121" name="Google Shape;121;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HTML </a:t>
            </a:r>
            <a:endParaRPr sz="1400"/>
          </a:p>
          <a:p>
            <a:pPr indent="-317500" lvl="0" marL="457200" rtl="0" algn="l">
              <a:spcBef>
                <a:spcPts val="0"/>
              </a:spcBef>
              <a:spcAft>
                <a:spcPts val="0"/>
              </a:spcAft>
              <a:buSzPts val="1400"/>
              <a:buChar char="●"/>
            </a:pPr>
            <a:r>
              <a:rPr lang="en-GB" sz="1400"/>
              <a:t>CSS</a:t>
            </a:r>
            <a:endParaRPr sz="1400"/>
          </a:p>
          <a:p>
            <a:pPr indent="-317500" lvl="0" marL="457200" rtl="0" algn="l">
              <a:spcBef>
                <a:spcPts val="0"/>
              </a:spcBef>
              <a:spcAft>
                <a:spcPts val="0"/>
              </a:spcAft>
              <a:buSzPts val="1400"/>
              <a:buChar char="●"/>
            </a:pPr>
            <a:r>
              <a:rPr lang="en-GB" sz="1400"/>
              <a:t>Javascript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640"/>
              <a:t>Thank you!</a:t>
            </a:r>
            <a:endParaRPr sz="3640"/>
          </a:p>
        </p:txBody>
      </p:sp>
      <p:sp>
        <p:nvSpPr>
          <p:cNvPr id="127" name="Google Shape;12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