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68" r:id="rId5"/>
    <p:sldId id="261" r:id="rId6"/>
    <p:sldId id="262" r:id="rId7"/>
    <p:sldId id="260" r:id="rId8"/>
    <p:sldId id="267" r:id="rId9"/>
    <p:sldId id="270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3409" autoAdjust="0"/>
  </p:normalViewPr>
  <p:slideViewPr>
    <p:cSldViewPr>
      <p:cViewPr>
        <p:scale>
          <a:sx n="400" d="100"/>
          <a:sy n="400" d="100"/>
        </p:scale>
        <p:origin x="13464" y="107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9068B-E502-4164-A44C-A6BD5A85D685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8D3-D677-4608-B555-709652B0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Gambling is fun, fun to watch markets.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9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6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 unfairly challenge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Bitcoin’s</a:t>
            </a:r>
            <a:r>
              <a:rPr lang="en-US" baseline="0" dirty="0" smtClean="0"/>
              <a:t> network effect.</a:t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Hazy lines are</a:t>
            </a:r>
            <a:r>
              <a:rPr lang="en-US" baseline="0" dirty="0" smtClean="0"/>
              <a:t> Scaled Decisions, Boxes are Binaries.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Note that Scaled Decisions span an entire Dimension, whereas Binaries just Partition-from-Null.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Multidimensional</a:t>
            </a:r>
            <a:r>
              <a:rPr lang="en-US" baseline="0" dirty="0" smtClean="0"/>
              <a:t> Markets have more than one Decision.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2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ownership would be maintained (stored trust, non arbitrary, reason-for-doing)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(Free) option to continue owning.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2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Factors influencing transactions fees:</a:t>
            </a:r>
            <a:r>
              <a:rPr lang="en-US" baseline="0" dirty="0" smtClean="0"/>
              <a:t> competition, risk-return for Authors. Authors want to maximize Trading Fees.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8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Confederate Money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1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Even</a:t>
            </a:r>
            <a:r>
              <a:rPr lang="en-US" baseline="0" dirty="0" smtClean="0"/>
              <a:t> better – hedge (option to see portfolio value increase)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Buying</a:t>
            </a:r>
            <a:r>
              <a:rPr lang="en-US" baseline="0" dirty="0" smtClean="0"/>
              <a:t> and Selling BTC is a real pain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Use a prediction market instead – same return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Can even “bet” in USD inside the 100% </a:t>
            </a:r>
            <a:r>
              <a:rPr lang="en-US" baseline="0" dirty="0" err="1" smtClean="0"/>
              <a:t>cryptocurrency</a:t>
            </a:r>
            <a:r>
              <a:rPr lang="en-US" baseline="0" dirty="0" smtClean="0"/>
              <a:t> software.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Warning: Scaled claims require a bounded range. – see NN </a:t>
            </a:r>
            <a:r>
              <a:rPr lang="en-US" baseline="0" dirty="0" err="1" smtClean="0"/>
              <a:t>Taleb</a:t>
            </a:r>
            <a:r>
              <a:rPr lang="en-US" baseline="0" dirty="0" smtClean="0"/>
              <a:t>. (use of log may help).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More details in my 3_Applications paper.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Non-moral-hazard only. Requires fully collateralized (will have limited applications).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78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Project may fail</a:t>
            </a:r>
            <a:r>
              <a:rPr lang="en-US" baseline="0" dirty="0" smtClean="0"/>
              <a:t> for any number of reasons: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Technical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Managerial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design-failure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market disinterest, etc.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was an election year, however, InTrade was also closed to US bettors late November 2012). It closed completely in early 2013.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InTrade</a:t>
            </a:r>
            <a:r>
              <a:rPr lang="en-US" baseline="0" dirty="0" smtClean="0"/>
              <a:t> was inferior to Truthcoin in several ways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counterparty risk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no-return-on-deposits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higher fees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limited who it took money from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restricted what markets could be created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no multidimensional markets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no MSRs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http://www.newrepublic.com/article/politics/90371/intrade-and-jon-huntsman-president-odds-republican-nomination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Data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Personal </a:t>
            </a:r>
            <a:r>
              <a:rPr lang="en-US" baseline="0" dirty="0" err="1" smtClean="0"/>
              <a:t>InTrade</a:t>
            </a:r>
            <a:r>
              <a:rPr lang="en-US" baseline="0" dirty="0" smtClean="0"/>
              <a:t> dataset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http://reason.com/archives/2013/11/25/the-death-of-intrade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http://fivethirtyeight.com/features/even-without-intrade-billions-will-be-bet-on-2016-race/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Sports Gambling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http://www.sportsonearth.com/article/81295462/sports-gambling-in-us-could-be-legal-if-new-jersey-fights-courts#!3OEG0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Counterparty risk greatly hinders Bitcoin gambling options, rife with fraud/theft.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http://www.cnbc.com/id/48780316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More opportunities: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 [ market | Fed Policy ]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[ Stock price | CEO status ]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P2P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No middle man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lower fees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fund availability 24/7/365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instant transfers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no frozen accounts, etc.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Voting Work is required for non-competition (deal with it).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2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Blockchain design, (and regulatory project-life uncertainty), requires instant-IPO.</a:t>
            </a:r>
          </a:p>
          <a:p>
            <a:endParaRPr lang="en-US" dirty="0" smtClean="0"/>
          </a:p>
          <a:p>
            <a:r>
              <a:rPr lang="en-US" dirty="0" smtClean="0"/>
              <a:t>Exception: open-source tools (making it easier to visualize</a:t>
            </a:r>
            <a:r>
              <a:rPr lang="en-US" baseline="0" dirty="0" smtClean="0"/>
              <a:t> and trade in markets, manage money, vote on Decisions,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0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8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4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4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2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9D0DA-D252-458A-A417-A695DDB9074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truthcoin.info/index.ph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8001000" cy="1470025"/>
          </a:xfrm>
        </p:spPr>
        <p:txBody>
          <a:bodyPr>
            <a:noAutofit/>
          </a:bodyPr>
          <a:lstStyle/>
          <a:p>
            <a:r>
              <a:rPr lang="en-US" sz="6600" dirty="0" smtClean="0"/>
              <a:t>Truthcoin is Valuable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2133600"/>
          </a:xfrm>
        </p:spPr>
        <p:txBody>
          <a:bodyPr/>
          <a:lstStyle/>
          <a:p>
            <a:r>
              <a:rPr lang="en-US" sz="1800" dirty="0" smtClean="0"/>
              <a:t>v0.2 – 7/3/2014</a:t>
            </a:r>
          </a:p>
          <a:p>
            <a:r>
              <a:rPr lang="en-US" dirty="0" smtClean="0"/>
              <a:t>Paul Sztorc</a:t>
            </a:r>
          </a:p>
          <a:p>
            <a:r>
              <a:rPr lang="en-US" dirty="0" smtClean="0"/>
              <a:t>truthcoin@gmail.com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[3] Possibilities – “Main Branch”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545980"/>
              </p:ext>
            </p:extLst>
          </p:nvPr>
        </p:nvGraphicFramePr>
        <p:xfrm>
          <a:off x="457200" y="1600200"/>
          <a:ext cx="8229600" cy="2712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24000"/>
                <a:gridCol w="2286000"/>
                <a:gridCol w="2209800"/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Yearly</a:t>
                      </a:r>
                      <a:r>
                        <a:rPr lang="en-US" baseline="0" dirty="0" smtClean="0"/>
                        <a:t> Trading Volume (in 2013-USD)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Basis Points (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.05%</a:t>
                      </a:r>
                      <a:r>
                        <a:rPr lang="en-US" dirty="0" smtClean="0"/>
                        <a:t>),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Years @ 45% (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1.5x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 Basis Points (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.5%</a:t>
                      </a:r>
                      <a:r>
                        <a:rPr lang="en-US" dirty="0" smtClean="0"/>
                        <a:t>),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10 Years</a:t>
                      </a:r>
                      <a:r>
                        <a:rPr lang="en-US" baseline="0" dirty="0" smtClean="0"/>
                        <a:t> @ 30%  (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3x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23.8 million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$ 8,925</a:t>
                      </a:r>
                      <a:endParaRPr lang="en-US" sz="28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$ 178,500</a:t>
                      </a:r>
                      <a:endParaRPr lang="en-US" sz="28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Unreg</a:t>
                      </a:r>
                      <a:r>
                        <a:rPr lang="en-US" dirty="0" smtClean="0"/>
                        <a:t> Sports Betting (USA)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300</a:t>
                      </a:r>
                      <a:r>
                        <a:rPr lang="en-US" sz="2800" baseline="0" dirty="0" smtClean="0"/>
                        <a:t> billion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112.5 million</a:t>
                      </a:r>
                      <a:endParaRPr lang="en-US" sz="28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2.25 billion</a:t>
                      </a:r>
                      <a:endParaRPr lang="en-US" sz="28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NYSE (on just 251 trading days)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27.6 trillion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10.35 </a:t>
                      </a:r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billion</a:t>
                      </a:r>
                      <a:endParaRPr lang="en-US" sz="28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207 billion</a:t>
                      </a:r>
                      <a:endParaRPr lang="en-US" sz="28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7244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(1/2) * </a:t>
            </a:r>
            <a:r>
              <a:rPr lang="en-U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Trading Fee</a:t>
            </a:r>
            <a:r>
              <a:rPr lang="en-US" sz="2000" dirty="0" smtClean="0"/>
              <a:t> * Trading Volume *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NPV-Multiplier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Ignores superiorities to each of these existing institutions (see notes).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Figures are for US numbers only (Truthcoin would be global).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Ignores Listing Fees paid by Authors (because also ignores Voting Work).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33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4800" dirty="0" smtClean="0"/>
              <a:t>[3] </a:t>
            </a:r>
            <a:r>
              <a:rPr lang="en-US" sz="4800" strike="sngStrike" dirty="0" smtClean="0"/>
              <a:t>Dilution</a:t>
            </a:r>
            <a:r>
              <a:rPr lang="en-US" sz="4800" dirty="0" smtClean="0"/>
              <a:t> It’s all yours!</a:t>
            </a:r>
            <a:endParaRPr lang="en-US" sz="4800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Blockchain: Once programmed, immutable. In future, even illegal to try.</a:t>
            </a:r>
          </a:p>
          <a:p>
            <a:r>
              <a:rPr lang="en-US" sz="2000" dirty="0" smtClean="0"/>
              <a:t>Scalability: </a:t>
            </a:r>
            <a:r>
              <a:rPr lang="en-US" sz="1800" b="1" u="sng" dirty="0" smtClean="0"/>
              <a:t>No need</a:t>
            </a:r>
            <a:r>
              <a:rPr lang="en-US" sz="1800" dirty="0" smtClean="0"/>
              <a:t> for more employees/lawyers/office space/customer service.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2057400"/>
            <a:ext cx="5891212" cy="461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4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Motivated? Our Current Needs: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Join </a:t>
            </a:r>
            <a:r>
              <a:rPr lang="en-US" dirty="0" smtClean="0">
                <a:hlinkClick r:id="rId3"/>
              </a:rPr>
              <a:t>forum.truthcoin.info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code! Comment on the code of others!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CTO – Someone familiar with hiring and assessing great programmers.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 $$ to guarantee extremely-liquid launch-markets.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CEO – Extremely tech-experienced individual to put in the hours / handle day-to-day.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Deck: Private, Not Public,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 smtClean="0"/>
              <a:t>Public </a:t>
            </a:r>
            <a:r>
              <a:rPr lang="en-US" dirty="0" smtClean="0"/>
              <a:t>(Not the focus here):</a:t>
            </a:r>
            <a:endParaRPr lang="en-US" b="1" dirty="0" smtClean="0"/>
          </a:p>
          <a:p>
            <a:pPr lvl="1"/>
            <a:r>
              <a:rPr lang="en-US" dirty="0" smtClean="0"/>
              <a:t>Second Scientific Revolution</a:t>
            </a:r>
            <a:r>
              <a:rPr lang="en-US" baseline="0" dirty="0" smtClean="0"/>
              <a:t> / Utopia.</a:t>
            </a:r>
          </a:p>
          <a:p>
            <a:pPr lvl="1"/>
            <a:r>
              <a:rPr lang="en-US" baseline="0" dirty="0" smtClean="0"/>
              <a:t>P2P Financial Derivative-Portfolios</a:t>
            </a:r>
          </a:p>
          <a:p>
            <a:pPr lvl="1"/>
            <a:r>
              <a:rPr lang="en-US" baseline="0" dirty="0" smtClean="0"/>
              <a:t>Can prove true-unorthodox-beliefs (and</a:t>
            </a:r>
            <a:r>
              <a:rPr lang="en-US" dirty="0" smtClean="0"/>
              <a:t> </a:t>
            </a:r>
            <a:r>
              <a:rPr lang="en-US" baseline="0" dirty="0" smtClean="0"/>
              <a:t>converse).</a:t>
            </a:r>
          </a:p>
          <a:p>
            <a:pPr lvl="1"/>
            <a:r>
              <a:rPr lang="en-US" baseline="0" dirty="0" smtClean="0"/>
              <a:t>Prevent CEOs/Politicians from lying.</a:t>
            </a:r>
          </a:p>
          <a:p>
            <a:pPr lvl="1"/>
            <a:r>
              <a:rPr lang="en-US" baseline="0" dirty="0" smtClean="0"/>
              <a:t>Recreational speculation (sports, gambling, “fun”,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).</a:t>
            </a:r>
          </a:p>
          <a:p>
            <a:pPr lvl="1"/>
            <a:r>
              <a:rPr lang="en-US" dirty="0" smtClean="0"/>
              <a:t>(All ultra-cheap, no arbitrary limits, software-efficient).</a:t>
            </a:r>
            <a:endParaRPr lang="en-US" baseline="0" dirty="0" smtClean="0"/>
          </a:p>
          <a:p>
            <a:pPr lvl="0"/>
            <a:r>
              <a:rPr lang="en-US" b="1" dirty="0" smtClean="0"/>
              <a:t>Private</a:t>
            </a:r>
            <a:r>
              <a:rPr lang="en-US" dirty="0" smtClean="0"/>
              <a:t>: What </a:t>
            </a:r>
            <a:r>
              <a:rPr lang="en-US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dirty="0" smtClean="0"/>
              <a:t> is available to owners (investors, volunteer-programmers)?</a:t>
            </a:r>
            <a:endParaRPr lang="en-US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&quot;No&quot; Symbol 3"/>
          <p:cNvSpPr/>
          <p:nvPr/>
        </p:nvSpPr>
        <p:spPr>
          <a:xfrm>
            <a:off x="2209800" y="1371600"/>
            <a:ext cx="4191000" cy="3810000"/>
          </a:xfrm>
          <a:prstGeom prst="noSmoking">
            <a:avLst/>
          </a:prstGeom>
          <a:solidFill>
            <a:srgbClr val="FF000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Overview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“What produces the return?” (4 slides)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Not the coin itself (giving that away).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Instead, Trading Volumes (fees).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Collected by Branch-owners.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Robustness to Competition (1 slide).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Possibilities (3 slides).</a:t>
            </a:r>
          </a:p>
          <a:p>
            <a:pPr marL="0" indent="0">
              <a:buNone/>
            </a:pPr>
            <a:r>
              <a:rPr lang="en-US" sz="3600" dirty="0" smtClean="0"/>
              <a:t>Conclusion Slide: Current Needs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17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[1] Where’s that return coming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Truthcoin has TWO coins – “Cash” and “Reputation</a:t>
            </a:r>
            <a:r>
              <a:rPr lang="en-US" dirty="0" smtClean="0"/>
              <a:t>”.</a:t>
            </a:r>
          </a:p>
          <a:p>
            <a:r>
              <a:rPr lang="en-US" u="sng" dirty="0"/>
              <a:t>Use Coin 2</a:t>
            </a:r>
            <a:r>
              <a:rPr lang="en-US" dirty="0"/>
              <a:t> (“Reputation”) to reward contributors, and provide Return</a:t>
            </a:r>
            <a:r>
              <a:rPr lang="en-US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(Give 100% of “Cash” to Bitcoin-owners).</a:t>
            </a:r>
          </a:p>
          <a:p>
            <a:pPr lvl="1"/>
            <a:r>
              <a:rPr lang="en-US" sz="2000" dirty="0" smtClean="0"/>
              <a:t>It’s the “best bad idea”.</a:t>
            </a:r>
          </a:p>
          <a:p>
            <a:pPr lvl="1"/>
            <a:r>
              <a:rPr lang="en-US" sz="2000" dirty="0" smtClean="0"/>
              <a:t>Only unique solution (non-arbitrary).</a:t>
            </a:r>
          </a:p>
          <a:p>
            <a:pPr lvl="1"/>
            <a:r>
              <a:rPr lang="en-US" sz="2000" dirty="0" err="1" smtClean="0"/>
              <a:t>Sidechains</a:t>
            </a:r>
            <a:r>
              <a:rPr lang="en-US" sz="2000" dirty="0" smtClean="0"/>
              <a:t> may force this anyway.</a:t>
            </a:r>
          </a:p>
          <a:p>
            <a:pPr lvl="1"/>
            <a:r>
              <a:rPr lang="en-US" sz="2000" dirty="0" smtClean="0"/>
              <a:t>Kind of “</a:t>
            </a:r>
            <a:r>
              <a:rPr lang="en-US" sz="2000" dirty="0" err="1" smtClean="0"/>
              <a:t>scammy</a:t>
            </a:r>
            <a:r>
              <a:rPr lang="en-US" sz="2000" dirty="0" smtClean="0"/>
              <a:t>” not to do this.</a:t>
            </a:r>
          </a:p>
          <a:p>
            <a:pPr lvl="1"/>
            <a:r>
              <a:rPr lang="en-US" sz="2000" dirty="0" smtClean="0"/>
              <a:t>Can do this in two phases (“testing phase” and “launch phase”).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2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326"/>
          <p:cNvSpPr/>
          <p:nvPr/>
        </p:nvSpPr>
        <p:spPr>
          <a:xfrm>
            <a:off x="4762234" y="4886952"/>
            <a:ext cx="70526" cy="334449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743201" y="4585930"/>
            <a:ext cx="438710" cy="67911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4908960" y="4967345"/>
            <a:ext cx="442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917343" y="4965570"/>
            <a:ext cx="5061" cy="355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Parallelogram 113"/>
          <p:cNvSpPr/>
          <p:nvPr/>
        </p:nvSpPr>
        <p:spPr>
          <a:xfrm rot="16399441">
            <a:off x="4888359" y="4950527"/>
            <a:ext cx="183488" cy="98813"/>
          </a:xfrm>
          <a:prstGeom prst="parallelogram">
            <a:avLst>
              <a:gd name="adj" fmla="val 94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3983290" y="5271198"/>
            <a:ext cx="215571" cy="7815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 flipH="1">
            <a:off x="4210443" y="5270516"/>
            <a:ext cx="190612" cy="6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Can 234"/>
          <p:cNvSpPr/>
          <p:nvPr/>
        </p:nvSpPr>
        <p:spPr>
          <a:xfrm>
            <a:off x="6307231" y="1151190"/>
            <a:ext cx="1625413" cy="3287113"/>
          </a:xfrm>
          <a:prstGeom prst="can">
            <a:avLst/>
          </a:prstGeom>
          <a:solidFill>
            <a:srgbClr val="FF0000">
              <a:alpha val="1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Sports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34" name="Can 233"/>
          <p:cNvSpPr/>
          <p:nvPr/>
        </p:nvSpPr>
        <p:spPr>
          <a:xfrm>
            <a:off x="3143250" y="1171895"/>
            <a:ext cx="2895600" cy="3287113"/>
          </a:xfrm>
          <a:prstGeom prst="can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Main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5490" cy="998790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smtClean="0"/>
              <a:t>[1] Truthcoin Graphic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828800"/>
            <a:ext cx="3591373" cy="42973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Owners</a:t>
            </a:r>
          </a:p>
          <a:p>
            <a:r>
              <a:rPr lang="en-US" sz="2400" b="1" dirty="0" smtClean="0"/>
              <a:t>(“Reputation”)</a:t>
            </a:r>
          </a:p>
          <a:p>
            <a:endParaRPr lang="en-US" sz="1100" dirty="0"/>
          </a:p>
          <a:p>
            <a:r>
              <a:rPr lang="en-US" sz="2400" dirty="0" smtClean="0"/>
              <a:t>Branches</a:t>
            </a:r>
          </a:p>
          <a:p>
            <a:endParaRPr lang="en-US" sz="2000" dirty="0"/>
          </a:p>
          <a:p>
            <a:r>
              <a:rPr lang="en-US" sz="2400" dirty="0" smtClean="0"/>
              <a:t>Decisions</a:t>
            </a:r>
          </a:p>
          <a:p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Markets</a:t>
            </a:r>
          </a:p>
          <a:p>
            <a:endParaRPr lang="en-US" sz="2400" dirty="0" smtClean="0"/>
          </a:p>
          <a:p>
            <a:endParaRPr lang="en-US" sz="1000" dirty="0"/>
          </a:p>
          <a:p>
            <a:r>
              <a:rPr lang="en-US" sz="2400" b="1" dirty="0" smtClean="0"/>
              <a:t>Owners (“Cash”)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3421044" y="1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1607" y="1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243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79254" y="1947582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68351" y="206188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25912" y="197178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52931" y="2355476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52240" y="1971787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99304" y="205471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29922" y="2312445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67953" y="237161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8448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61722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29000" y="63246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01639" y="64770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42385" y="621971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5959" y="64563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90620" y="63801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08705" y="6176682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18380" y="65325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75430" y="61722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27830" y="63246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00469" y="64770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41215" y="621971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03121" y="619730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46363" y="574548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2246" y="634521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280996" y="5875692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088604" y="600314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87495" y="642141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777766" y="582168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050405" y="597408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480604" y="577864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060825" y="621971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16113" y="64563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23776" y="588045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65724" y="5880847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41129" y="6241228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588161" y="611004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799616" y="628306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13241" y="604545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830881" y="608569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518423" y="6088828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456355" y="608315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00294" y="5957047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09128" y="6109447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247254" y="595346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86200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058658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248599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416351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588809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75610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943362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115820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05761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473513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45971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588161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755913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928371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118312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286064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458522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733800" y="4724400"/>
            <a:ext cx="77321" cy="3810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flipH="1">
            <a:off x="3829946" y="4648648"/>
            <a:ext cx="437254" cy="75752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1" idx="2"/>
          </p:cNvCxnSpPr>
          <p:nvPr/>
        </p:nvCxnSpPr>
        <p:spPr>
          <a:xfrm>
            <a:off x="4048573" y="4724400"/>
            <a:ext cx="0" cy="3810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0" idx="3"/>
          </p:cNvCxnSpPr>
          <p:nvPr/>
        </p:nvCxnSpPr>
        <p:spPr>
          <a:xfrm>
            <a:off x="3811121" y="4914900"/>
            <a:ext cx="456079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267200" y="4724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811121" y="510540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017434" y="5260937"/>
            <a:ext cx="456079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832760" y="4883673"/>
            <a:ext cx="4315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021807" y="5084764"/>
            <a:ext cx="444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64299" y="4883673"/>
            <a:ext cx="209214" cy="207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057662" y="4883673"/>
            <a:ext cx="179185" cy="192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018572" y="544066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824595" y="5221402"/>
            <a:ext cx="204959" cy="22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5467384" y="5078983"/>
            <a:ext cx="6467" cy="367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5233613" y="5072850"/>
            <a:ext cx="6467" cy="367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5018572" y="5083492"/>
            <a:ext cx="3235" cy="352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4195594" y="19413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45339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5122547" y="242674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2961827" y="4648648"/>
            <a:ext cx="0" cy="1905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743200" y="4839148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179558" y="4648648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2743200" y="4646875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 flipH="1">
            <a:off x="3463625" y="4540090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3458303" y="4620158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244999" y="4813962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675231" y="462346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244999" y="4621689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006232" y="52716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792535" y="5460354"/>
            <a:ext cx="6346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224859" y="52716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92535" y="5273786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2057400" y="5055444"/>
            <a:ext cx="77320" cy="17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2362759" y="48588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2134721" y="5047891"/>
            <a:ext cx="456079" cy="1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2590800" y="48588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134721" y="523987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372173" y="4782083"/>
            <a:ext cx="220083" cy="72066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6646769" y="533469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6423955" y="552201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6865396" y="533469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428142" y="533292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6646769" y="5251278"/>
            <a:ext cx="212912" cy="8272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>
            <a:endCxn id="309" idx="0"/>
          </p:cNvCxnSpPr>
          <p:nvPr/>
        </p:nvCxnSpPr>
        <p:spPr>
          <a:xfrm flipH="1">
            <a:off x="7153793" y="4140797"/>
            <a:ext cx="189422" cy="8051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endCxn id="233" idx="0"/>
          </p:cNvCxnSpPr>
          <p:nvPr/>
        </p:nvCxnSpPr>
        <p:spPr>
          <a:xfrm flipH="1">
            <a:off x="6753225" y="4151270"/>
            <a:ext cx="46392" cy="110000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81" idx="0"/>
          </p:cNvCxnSpPr>
          <p:nvPr/>
        </p:nvCxnSpPr>
        <p:spPr>
          <a:xfrm>
            <a:off x="3940212" y="4140797"/>
            <a:ext cx="108361" cy="50785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6" idx="2"/>
            <a:endCxn id="172" idx="0"/>
          </p:cNvCxnSpPr>
          <p:nvPr/>
        </p:nvCxnSpPr>
        <p:spPr>
          <a:xfrm flipH="1">
            <a:off x="3572938" y="4140797"/>
            <a:ext cx="202660" cy="3992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296" idx="0"/>
          </p:cNvCxnSpPr>
          <p:nvPr/>
        </p:nvCxnSpPr>
        <p:spPr>
          <a:xfrm>
            <a:off x="4473502" y="4140797"/>
            <a:ext cx="708881" cy="6468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270" idx="0"/>
          </p:cNvCxnSpPr>
          <p:nvPr/>
        </p:nvCxnSpPr>
        <p:spPr>
          <a:xfrm>
            <a:off x="4473502" y="4140797"/>
            <a:ext cx="1385100" cy="4227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228600" y="278130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28600" y="350520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228600" y="446518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28600" y="563880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427151" y="52716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3011635" y="5191282"/>
            <a:ext cx="203212" cy="78151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2134720" y="485739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2134721" y="485739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3240274" y="4623462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3214847" y="5191282"/>
            <a:ext cx="215571" cy="7815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2789454" y="5273786"/>
            <a:ext cx="639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3774675" y="53515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3560978" y="5539271"/>
            <a:ext cx="1059207" cy="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993302" y="53515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3560978" y="535370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4195594" y="53515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3780078" y="5271198"/>
            <a:ext cx="203212" cy="78151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4417893" y="5348771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4620185" y="5348771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4417893" y="5270618"/>
            <a:ext cx="194071" cy="78153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 flipH="1">
            <a:off x="5929536" y="4952341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5924214" y="5032409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5710910" y="5226213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6141142" y="503571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5710910" y="503394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5706185" y="5035713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 flipH="1">
            <a:off x="5749289" y="4563503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5743967" y="4643571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5530663" y="483737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5960895" y="4646875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5530663" y="464510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5525938" y="464687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 flipH="1">
            <a:off x="6389145" y="4534513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/>
          <p:cNvCxnSpPr/>
          <p:nvPr/>
        </p:nvCxnSpPr>
        <p:spPr>
          <a:xfrm>
            <a:off x="6383823" y="4614581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6170519" y="480838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6600751" y="4617885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6170519" y="461611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6165794" y="461788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 flipH="1">
            <a:off x="7750772" y="4544244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7745450" y="4624312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7532146" y="4818116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7962378" y="4627616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7532146" y="46258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7527421" y="4627616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824595" y="5046814"/>
            <a:ext cx="204959" cy="22261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4832760" y="4883673"/>
            <a:ext cx="195656" cy="212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 flipH="1">
            <a:off x="5073070" y="4787673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8" name="Straight Connector 297"/>
          <p:cNvCxnSpPr/>
          <p:nvPr/>
        </p:nvCxnSpPr>
        <p:spPr>
          <a:xfrm>
            <a:off x="6423955" y="5339352"/>
            <a:ext cx="4462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7806157" y="508130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7583343" y="5268622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8024784" y="508130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7587530" y="50795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7806157" y="4998578"/>
            <a:ext cx="212912" cy="8272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Straight Connector 303"/>
          <p:cNvCxnSpPr/>
          <p:nvPr/>
        </p:nvCxnSpPr>
        <p:spPr>
          <a:xfrm>
            <a:off x="7583343" y="5085959"/>
            <a:ext cx="4462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7155711" y="5039857"/>
            <a:ext cx="0" cy="1905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6932897" y="5227179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7374338" y="503985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937084" y="5038084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/>
          <p:cNvSpPr/>
          <p:nvPr/>
        </p:nvSpPr>
        <p:spPr>
          <a:xfrm>
            <a:off x="6938963" y="4945969"/>
            <a:ext cx="429660" cy="8272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/>
          <p:nvPr/>
        </p:nvCxnSpPr>
        <p:spPr>
          <a:xfrm>
            <a:off x="3557897" y="5353702"/>
            <a:ext cx="106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7995307" y="4781144"/>
            <a:ext cx="77320" cy="17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8300666" y="45845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8072628" y="4773591"/>
            <a:ext cx="456079" cy="1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8528707" y="45845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8072628" y="496557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8310080" y="4507783"/>
            <a:ext cx="220083" cy="72066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5" name="Straight Connector 324"/>
          <p:cNvCxnSpPr/>
          <p:nvPr/>
        </p:nvCxnSpPr>
        <p:spPr>
          <a:xfrm>
            <a:off x="8072627" y="458309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8072628" y="458309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Left-Right Arrow 127"/>
          <p:cNvSpPr/>
          <p:nvPr/>
        </p:nvSpPr>
        <p:spPr>
          <a:xfrm rot="16200000">
            <a:off x="6781144" y="5507483"/>
            <a:ext cx="1106208" cy="794327"/>
          </a:xfrm>
          <a:prstGeom prst="leftRightArrow">
            <a:avLst>
              <a:gd name="adj1" fmla="val 56304"/>
              <a:gd name="adj2" fmla="val 23104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Trades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28" name="Left-Right Arrow 327"/>
          <p:cNvSpPr/>
          <p:nvPr/>
        </p:nvSpPr>
        <p:spPr>
          <a:xfrm rot="16200000">
            <a:off x="7445795" y="5551959"/>
            <a:ext cx="1283436" cy="562082"/>
          </a:xfrm>
          <a:prstGeom prst="leftRightArrow">
            <a:avLst>
              <a:gd name="adj1" fmla="val 56304"/>
              <a:gd name="adj2" fmla="val 23104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Authorship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9" name="Left-Right Arrow 328"/>
          <p:cNvSpPr/>
          <p:nvPr/>
        </p:nvSpPr>
        <p:spPr>
          <a:xfrm rot="16200000">
            <a:off x="7457290" y="4925985"/>
            <a:ext cx="2514600" cy="562082"/>
          </a:xfrm>
          <a:prstGeom prst="leftRightArrow">
            <a:avLst>
              <a:gd name="adj1" fmla="val 56304"/>
              <a:gd name="adj2" fmla="val 23104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Authorship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>
            <a:off x="228600" y="5867399"/>
            <a:ext cx="8601108" cy="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[1] Branches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981200" y="2957456"/>
            <a:ext cx="457200" cy="609600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3657600" y="2963731"/>
            <a:ext cx="4572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657600" y="1676400"/>
            <a:ext cx="457200" cy="609600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5334000" y="1676400"/>
            <a:ext cx="457200" cy="6096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5334000" y="533400"/>
            <a:ext cx="457200" cy="609600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7010400" y="4495800"/>
            <a:ext cx="457200" cy="6096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7010400" y="2963731"/>
            <a:ext cx="457200" cy="60960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6" idx="2"/>
          </p:cNvCxnSpPr>
          <p:nvPr/>
        </p:nvCxnSpPr>
        <p:spPr>
          <a:xfrm>
            <a:off x="762000" y="3262256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38400" y="3268531"/>
            <a:ext cx="12192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4"/>
            <a:endCxn id="8" idx="2"/>
          </p:cNvCxnSpPr>
          <p:nvPr/>
        </p:nvCxnSpPr>
        <p:spPr>
          <a:xfrm flipV="1">
            <a:off x="2438400" y="1981200"/>
            <a:ext cx="1219200" cy="1281056"/>
          </a:xfrm>
          <a:prstGeom prst="curvedConnector3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9" idx="2"/>
          </p:cNvCxnSpPr>
          <p:nvPr/>
        </p:nvCxnSpPr>
        <p:spPr>
          <a:xfrm>
            <a:off x="4114800" y="1981200"/>
            <a:ext cx="121920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4"/>
            <a:endCxn id="10" idx="2"/>
          </p:cNvCxnSpPr>
          <p:nvPr/>
        </p:nvCxnSpPr>
        <p:spPr>
          <a:xfrm flipV="1">
            <a:off x="4114800" y="838200"/>
            <a:ext cx="1219200" cy="1143000"/>
          </a:xfrm>
          <a:prstGeom prst="curvedConnector3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13" idx="2"/>
          </p:cNvCxnSpPr>
          <p:nvPr/>
        </p:nvCxnSpPr>
        <p:spPr>
          <a:xfrm>
            <a:off x="4114800" y="3268531"/>
            <a:ext cx="289560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7" idx="4"/>
            <a:endCxn id="12" idx="2"/>
          </p:cNvCxnSpPr>
          <p:nvPr/>
        </p:nvCxnSpPr>
        <p:spPr>
          <a:xfrm>
            <a:off x="4114800" y="3268531"/>
            <a:ext cx="2895600" cy="1532069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76215" y="374546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71800" y="37454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(Non-Sports)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95708" y="231573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02021" y="2309644"/>
            <a:ext cx="21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Sports (Non-Football)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73644" y="1143000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Football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4600" y="3581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(Non-Sports, Non-Finance)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62750" y="5177883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Finance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24600" y="589002"/>
            <a:ext cx="2590800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Free Option to own future branches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-Trust / Network Effect </a:t>
            </a:r>
          </a:p>
          <a:p>
            <a:r>
              <a:rPr lang="en-US" dirty="0" smtClean="0"/>
              <a:t>-Uniqueness (consensus &amp; digital scarcity)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59094" y="5867399"/>
            <a:ext cx="89762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[1] What fraction of Trading Volume?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(Figure 5 Adapted from Whitepaper).</a:t>
            </a:r>
          </a:p>
          <a:p>
            <a:r>
              <a:rPr lang="en-US" dirty="0" smtClean="0"/>
              <a:t>Trading Fee itself is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by Author</a:t>
            </a:r>
            <a:r>
              <a:rPr lang="en-US" dirty="0" smtClean="0"/>
              <a:t> (more later).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143000"/>
            <a:ext cx="6858000" cy="427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5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52900" cy="556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Tech Network Effects</a:t>
            </a:r>
          </a:p>
          <a:p>
            <a:pPr lvl="1"/>
            <a:r>
              <a:rPr lang="en-US" sz="2400" dirty="0" smtClean="0"/>
              <a:t>Money (once established, near-unbreakable).</a:t>
            </a:r>
          </a:p>
          <a:p>
            <a:pPr lvl="1"/>
            <a:r>
              <a:rPr lang="en-US" sz="2400" dirty="0" smtClean="0"/>
              <a:t>Competitors Must Prove Non-Fraud (uniqueness / digital-scarcity problem).</a:t>
            </a:r>
          </a:p>
          <a:p>
            <a:pPr lvl="1"/>
            <a:r>
              <a:rPr lang="en-US" sz="2400" dirty="0" smtClean="0"/>
              <a:t>Fight drives profits down (still &gt;0?).</a:t>
            </a:r>
          </a:p>
          <a:p>
            <a:r>
              <a:rPr lang="en-US" sz="2800" dirty="0" smtClean="0"/>
              <a:t>Legal prediction markets (not happening).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82" y="2819400"/>
            <a:ext cx="3485551" cy="205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ttp://www.macpas.com/wp-content/uploads/2011/12/Goodwill2-300x21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13" y="5105400"/>
            <a:ext cx="1781123" cy="130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8/82/Confederate_20_dollar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845" y="1295400"/>
            <a:ext cx="3085860" cy="129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[2] Competition (Lack Thereof)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[3] Beyond Prediction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623424"/>
              </p:ext>
            </p:extLst>
          </p:nvPr>
        </p:nvGraphicFramePr>
        <p:xfrm>
          <a:off x="533400" y="1066800"/>
          <a:ext cx="8001001" cy="54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5105401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Market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1. “</a:t>
                      </a:r>
                      <a:r>
                        <a:rPr lang="en-US" dirty="0" err="1" smtClean="0"/>
                        <a:t>BitUSD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TRU/USD Exchange Rate</a:t>
                      </a:r>
                      <a:endParaRPr lang="en-US" u="none" dirty="0" smtClean="0"/>
                    </a:p>
                    <a:p>
                      <a:pPr algn="ctr"/>
                      <a:r>
                        <a:rPr lang="en-US" dirty="0" smtClean="0"/>
                        <a:t>on </a:t>
                      </a:r>
                      <a:r>
                        <a:rPr lang="en-US" b="1" dirty="0" smtClean="0"/>
                        <a:t>Date</a:t>
                      </a:r>
                      <a:r>
                        <a:rPr lang="en-US" b="1" baseline="0" dirty="0" smtClean="0"/>
                        <a:t> D</a:t>
                      </a:r>
                      <a:r>
                        <a:rPr lang="en-US" b="0" baseline="0" dirty="0" smtClean="0"/>
                        <a:t>.</a:t>
                      </a:r>
                      <a:endParaRPr lang="en-US" b="0" dirty="0"/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baseline="0" dirty="0" smtClean="0"/>
                        <a:t>PMs denominated in USD (P2P Exchange, Financial Portfolios)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TRU/USD Exchange Rate</a:t>
                      </a:r>
                      <a:endParaRPr lang="en-US" u="none" dirty="0" smtClean="0"/>
                    </a:p>
                    <a:p>
                      <a:pPr algn="ctr"/>
                      <a:r>
                        <a:rPr lang="en-US" dirty="0" smtClean="0"/>
                        <a:t>on </a:t>
                      </a:r>
                      <a:r>
                        <a:rPr lang="en-US" b="1" dirty="0" smtClean="0"/>
                        <a:t>Date</a:t>
                      </a:r>
                      <a:r>
                        <a:rPr lang="en-US" b="1" baseline="0" dirty="0" smtClean="0"/>
                        <a:t> D</a:t>
                      </a:r>
                    </a:p>
                    <a:p>
                      <a:pPr algn="ctr"/>
                      <a:r>
                        <a:rPr lang="en-US" b="0" i="1" baseline="0" dirty="0" smtClean="0"/>
                        <a:t>X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Hillary Clinton to win US President</a:t>
                      </a:r>
                      <a:endParaRPr lang="en-US" u="none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baseline="0" dirty="0" smtClean="0"/>
                        <a:t>in </a:t>
                      </a:r>
                      <a:r>
                        <a:rPr lang="en-US" b="1" u="none" baseline="0" dirty="0" smtClean="0"/>
                        <a:t>Nov 2016</a:t>
                      </a:r>
                      <a:r>
                        <a:rPr lang="en-US" b="0" u="none" baseline="0" dirty="0" smtClean="0"/>
                        <a:t>.</a:t>
                      </a:r>
                      <a:endParaRPr lang="en-US" b="0" u="none" dirty="0" smtClean="0"/>
                    </a:p>
                  </a:txBody>
                  <a:tcPr anchor="ctr"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baseline="0" dirty="0" smtClean="0"/>
                        <a:t>Public Goods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Lighthouse</a:t>
                      </a:r>
                      <a:r>
                        <a:rPr lang="en-US" u="sng" baseline="0" dirty="0" smtClean="0"/>
                        <a:t> with specifications X built</a:t>
                      </a:r>
                      <a:endParaRPr lang="en-US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with </a:t>
                      </a:r>
                      <a:r>
                        <a:rPr lang="en-US" i="1" u="sng" baseline="0" dirty="0" smtClean="0"/>
                        <a:t>Schelling Indicator: S</a:t>
                      </a:r>
                      <a:endParaRPr lang="en-US" i="1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by </a:t>
                      </a:r>
                      <a:r>
                        <a:rPr lang="en-US" b="1" baseline="0" dirty="0" smtClean="0"/>
                        <a:t>Date D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</a:tr>
              <a:tr h="732232"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US" baseline="0" dirty="0" smtClean="0"/>
                        <a:t>Insurance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Natural Disaster</a:t>
                      </a:r>
                      <a:r>
                        <a:rPr lang="en-US" u="sng" baseline="0" dirty="0" smtClean="0"/>
                        <a:t> X</a:t>
                      </a:r>
                      <a:endParaRPr lang="en-US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of </a:t>
                      </a:r>
                      <a:r>
                        <a:rPr lang="en-US" u="sng" baseline="0" dirty="0" smtClean="0"/>
                        <a:t>Magnitude M</a:t>
                      </a:r>
                      <a:endParaRPr lang="en-US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to occur </a:t>
                      </a:r>
                      <a:r>
                        <a:rPr lang="en-US" b="1" baseline="0" dirty="0" smtClean="0"/>
                        <a:t>on or before Date D</a:t>
                      </a:r>
                      <a:r>
                        <a:rPr lang="en-US" b="0" baseline="0" dirty="0" smtClean="0"/>
                        <a:t>.</a:t>
                      </a:r>
                    </a:p>
                  </a:txBody>
                  <a:tcPr anchor="ctr"/>
                </a:tc>
              </a:tr>
              <a:tr h="732232">
                <a:tc>
                  <a:txBody>
                    <a:bodyPr/>
                    <a:lstStyle/>
                    <a:p>
                      <a:r>
                        <a:rPr lang="en-US" dirty="0" smtClean="0"/>
                        <a:t>5. Gambling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baseline="0" dirty="0" smtClean="0"/>
                        <a:t>Sports Team X to win</a:t>
                      </a:r>
                    </a:p>
                    <a:p>
                      <a:pPr algn="ctr"/>
                      <a:r>
                        <a:rPr lang="en-US" baseline="0" dirty="0" smtClean="0"/>
                        <a:t>on </a:t>
                      </a:r>
                      <a:r>
                        <a:rPr lang="en-US" b="1" baseline="0" dirty="0" smtClean="0"/>
                        <a:t>Date D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3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1004</Words>
  <Application>Microsoft Office PowerPoint</Application>
  <PresentationFormat>On-screen Show (4:3)</PresentationFormat>
  <Paragraphs>201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Truthcoin is Valuable</vt:lpstr>
      <vt:lpstr>This Deck: Private, Not Public, Value</vt:lpstr>
      <vt:lpstr>Overview</vt:lpstr>
      <vt:lpstr>[1] Where’s that return coming from?</vt:lpstr>
      <vt:lpstr>[1] Truthcoin Graphic</vt:lpstr>
      <vt:lpstr>[1] Branches</vt:lpstr>
      <vt:lpstr>[1] What fraction of Trading Volume?</vt:lpstr>
      <vt:lpstr>[2] Competition (Lack Thereof)</vt:lpstr>
      <vt:lpstr>[3] Beyond Prediction</vt:lpstr>
      <vt:lpstr>[3] Possibilities – “Main Branch”</vt:lpstr>
      <vt:lpstr>[3] Dilution It’s all yours!</vt:lpstr>
      <vt:lpstr>Motivated? Our Current Needs:</vt:lpstr>
    </vt:vector>
  </TitlesOfParts>
  <Company>Faculty Support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Value of Truthcoin</dc:title>
  <dc:creator>Sztorc, Paul</dc:creator>
  <cp:lastModifiedBy>Psztorc</cp:lastModifiedBy>
  <cp:revision>53</cp:revision>
  <dcterms:created xsi:type="dcterms:W3CDTF">2014-06-25T16:18:12Z</dcterms:created>
  <dcterms:modified xsi:type="dcterms:W3CDTF">2014-07-04T04:03:44Z</dcterms:modified>
</cp:coreProperties>
</file>