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61" r:id="rId6"/>
    <p:sldId id="262" r:id="rId7"/>
    <p:sldId id="260" r:id="rId8"/>
    <p:sldId id="267" r:id="rId9"/>
    <p:sldId id="270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409" autoAdjust="0"/>
  </p:normalViewPr>
  <p:slideViewPr>
    <p:cSldViewPr>
      <p:cViewPr varScale="1">
        <p:scale>
          <a:sx n="85" d="100"/>
          <a:sy n="85" d="100"/>
        </p:scale>
        <p:origin x="-23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068B-E502-4164-A44C-A6BD5A85D685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D3-D677-4608-B555-709652B0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Gambling is fun, fun to watch markets.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unfairly challenge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Bitcoin’s</a:t>
            </a:r>
            <a:r>
              <a:rPr lang="en-US" baseline="0" dirty="0" smtClean="0"/>
              <a:t> network effect.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Hazy lines are</a:t>
            </a:r>
            <a:r>
              <a:rPr lang="en-US" baseline="0" dirty="0" smtClean="0"/>
              <a:t> Scaled Decisions, Boxes are Binaries.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Note that Scaled Decisions span an entire Dimension, whereas Binaries just Partition-from-Null.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Multidimensional</a:t>
            </a:r>
            <a:r>
              <a:rPr lang="en-US" baseline="0" dirty="0" smtClean="0"/>
              <a:t> Markets have more than one Decision.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ownership would be maintained (stored trust, non arbitrary, reason-for-doing)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(Free) option to continue owning.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 influencing transactions fees:</a:t>
            </a:r>
            <a:r>
              <a:rPr lang="en-US" baseline="0" dirty="0" smtClean="0"/>
              <a:t> competition, risk-return for Authors. Authors want to maximize Trading Fees.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Confederate Money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Buying</a:t>
            </a:r>
            <a:r>
              <a:rPr lang="en-US" baseline="0" dirty="0" smtClean="0"/>
              <a:t> and Selling BTC is a real pain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Use a prediction market instead – same return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even “bet” in USD inside the 100% </a:t>
            </a:r>
            <a:r>
              <a:rPr lang="en-US" baseline="0" dirty="0" err="1" smtClean="0"/>
              <a:t>cryptocurrency</a:t>
            </a:r>
            <a:r>
              <a:rPr lang="en-US" baseline="0" dirty="0" smtClean="0"/>
              <a:t> software.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Warning: Scaled claims require a bounded range. – see NN </a:t>
            </a:r>
            <a:r>
              <a:rPr lang="en-US" baseline="0" dirty="0" err="1" smtClean="0"/>
              <a:t>Taleb</a:t>
            </a:r>
            <a:r>
              <a:rPr lang="en-US" baseline="0" dirty="0" smtClean="0"/>
              <a:t>. (use of log may help).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Current</a:t>
            </a:r>
            <a:r>
              <a:rPr lang="en-US" baseline="0" dirty="0" smtClean="0"/>
              <a:t> use of </a:t>
            </a:r>
            <a:r>
              <a:rPr lang="en-US" baseline="0" dirty="0" err="1" smtClean="0"/>
              <a:t>CoinJoin</a:t>
            </a:r>
            <a:r>
              <a:rPr lang="en-US" baseline="0" dirty="0" smtClean="0"/>
              <a:t> is subject to a very minor trust inconvenience (refusing to sign a transaction you’ve claimed you would sign). Can simply all buy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More details in my 3_Applications paper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Non-moral-hazard only. Requires fully collateralized (will have limited applications).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Project may fail</a:t>
            </a:r>
            <a:r>
              <a:rPr lang="en-US" baseline="0" dirty="0" smtClean="0"/>
              <a:t> for any number of reasons: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Technical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Managerial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design-failure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market disinterest, etc.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was an election year, however, InTrade was also closed to US bettors late November 2012). It closed completely in early 2013.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InTrade</a:t>
            </a:r>
            <a:r>
              <a:rPr lang="en-US" baseline="0" dirty="0" smtClean="0"/>
              <a:t> was inferior to Truthcoin in several ways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counterparty risk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no-return-on-deposits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higher fees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limited who it took money from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restricted what markets could be created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multidimensional markets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MSRs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http://www.newrepublic.com/article/politics/90371/intrade-and-jon-huntsman-president-odds-republican-nomination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Data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Personal </a:t>
            </a:r>
            <a:r>
              <a:rPr lang="en-US" baseline="0" dirty="0" err="1" smtClean="0"/>
              <a:t>InTrade</a:t>
            </a:r>
            <a:r>
              <a:rPr lang="en-US" baseline="0" dirty="0" smtClean="0"/>
              <a:t> dataset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http://reason.com/archives/2013/11/25/the-death-of-intrade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http://fivethirtyeight.com/features/even-without-intrade-billions-will-be-bet-on-2016-race/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Sports Gambling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http://www.sportsonearth.com/article/81295462/sports-gambling-in-us-could-be-legal-if-new-jersey-fights-courts#!3OEG0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Counterparty risk greatly hinders Bitcoin gambling options, rife with fraud/theft.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http://www.cnbc.com/id/48780316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More opportunities: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 [ market | Fed Policy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[ Stock price | CEO status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P2P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middle man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lower fees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fund availability 24/7/365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instant transfers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frozen accounts, etc</a:t>
            </a:r>
            <a:r>
              <a:rPr lang="en-US" baseline="0" dirty="0" smtClean="0"/>
              <a:t>.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Voting Work is required for non-competition (deal with it).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Blockchain design, (and regulatory project-life uncertainty), requires instant-IPO.</a:t>
            </a:r>
          </a:p>
          <a:p>
            <a:endParaRPr lang="en-US" dirty="0" smtClean="0"/>
          </a:p>
          <a:p>
            <a:r>
              <a:rPr lang="en-US" dirty="0" smtClean="0"/>
              <a:t>Exception: open-source tools (making it easier to visualize</a:t>
            </a:r>
            <a:r>
              <a:rPr lang="en-US" baseline="0" dirty="0" smtClean="0"/>
              <a:t> and trade in markets, manage money, vote on Decisions,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D0DA-D252-458A-A417-A695DDB9074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truthcoin.info/index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001000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Truthcoin is Valuable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2133600"/>
          </a:xfrm>
        </p:spPr>
        <p:txBody>
          <a:bodyPr/>
          <a:lstStyle/>
          <a:p>
            <a:r>
              <a:rPr lang="en-US" sz="1800" dirty="0" smtClean="0"/>
              <a:t>v0.1 - </a:t>
            </a:r>
            <a:r>
              <a:rPr lang="en-US" sz="1800" dirty="0" smtClean="0"/>
              <a:t>6/29/2014</a:t>
            </a:r>
          </a:p>
          <a:p>
            <a:r>
              <a:rPr lang="en-US" dirty="0" smtClean="0"/>
              <a:t>Paul </a:t>
            </a:r>
            <a:r>
              <a:rPr lang="en-US" dirty="0" smtClean="0"/>
              <a:t>Sztorc</a:t>
            </a:r>
          </a:p>
          <a:p>
            <a:r>
              <a:rPr lang="en-US" dirty="0" smtClean="0"/>
              <a:t>truthcoin@gmail.com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[3] Possibilities </a:t>
            </a:r>
            <a:r>
              <a:rPr lang="en-US" dirty="0" smtClean="0"/>
              <a:t>– Branch Valuations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545980"/>
              </p:ext>
            </p:extLst>
          </p:nvPr>
        </p:nvGraphicFramePr>
        <p:xfrm>
          <a:off x="457200" y="1600200"/>
          <a:ext cx="822960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4000"/>
                <a:gridCol w="228600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Yearly</a:t>
                      </a:r>
                      <a:r>
                        <a:rPr lang="en-US" baseline="0" dirty="0" smtClean="0"/>
                        <a:t> Trading Volume (in 2013-USD)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.05%</a:t>
                      </a:r>
                      <a:r>
                        <a:rPr lang="en-US" dirty="0" smtClean="0"/>
                        <a:t>),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Years @ 45%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1.5x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.5%</a:t>
                      </a:r>
                      <a:r>
                        <a:rPr lang="en-US" dirty="0" smtClean="0"/>
                        <a:t>),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10 Years</a:t>
                      </a:r>
                      <a:r>
                        <a:rPr lang="en-US" baseline="0" dirty="0" smtClean="0"/>
                        <a:t> @ 30% 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3x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23.8 million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$ 8,925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$ 178,500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Unreg</a:t>
                      </a:r>
                      <a:r>
                        <a:rPr lang="en-US" dirty="0" smtClean="0"/>
                        <a:t> Sports Betting (USA)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300</a:t>
                      </a:r>
                      <a:r>
                        <a:rPr lang="en-US" sz="2800" baseline="0" dirty="0" smtClean="0"/>
                        <a:t> billion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112.5 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million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2.25 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billion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NYSE (on just 251 trading days)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27.6 trillion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10.35 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billion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207 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billion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7244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(1/2) *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 Fee</a:t>
            </a:r>
            <a:r>
              <a:rPr lang="en-US" sz="2000" dirty="0" smtClean="0"/>
              <a:t> * Trading Volume *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NPV-Multiplier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</a:t>
            </a:r>
            <a:r>
              <a:rPr lang="en-US" sz="2000" dirty="0" smtClean="0"/>
              <a:t>superiorities to each of these existing institutions (see notes).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Figures are for US numbers only (Truthcoin would be global).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Listing Fees paid by </a:t>
            </a:r>
            <a:r>
              <a:rPr lang="en-US" sz="2000" dirty="0" smtClean="0"/>
              <a:t>Authors (because also ignores Voting Work).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3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800" dirty="0" smtClean="0"/>
              <a:t>[3] </a:t>
            </a:r>
            <a:r>
              <a:rPr lang="en-US" sz="4800" strike="sngStrike" dirty="0" smtClean="0"/>
              <a:t>Dilution</a:t>
            </a:r>
            <a:r>
              <a:rPr lang="en-US" sz="4800" dirty="0" smtClean="0"/>
              <a:t> </a:t>
            </a:r>
            <a:r>
              <a:rPr lang="en-US" sz="4800" dirty="0" smtClean="0"/>
              <a:t>It’s all yours!</a:t>
            </a:r>
            <a:endParaRPr lang="en-US" sz="4800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Blockchain: Once programmed, immutable. In future, even illegal to try.</a:t>
            </a:r>
          </a:p>
          <a:p>
            <a:r>
              <a:rPr lang="en-US" sz="2000" dirty="0" smtClean="0"/>
              <a:t>Scalability: </a:t>
            </a:r>
            <a:r>
              <a:rPr lang="en-US" sz="1800" b="1" u="sng" dirty="0" smtClean="0"/>
              <a:t>No need</a:t>
            </a:r>
            <a:r>
              <a:rPr lang="en-US" sz="1800" dirty="0" smtClean="0"/>
              <a:t> for more employees/lawyers/office space/customer service.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57400"/>
            <a:ext cx="5891212" cy="461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Motivated</a:t>
            </a:r>
            <a:r>
              <a:rPr lang="en-US" dirty="0" smtClean="0"/>
              <a:t>? Our Current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smtClean="0">
                <a:hlinkClick r:id="rId3"/>
              </a:rPr>
              <a:t>forum.truthcoin.info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smtClean="0"/>
              <a:t>code! Comment on the code of others!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CTO – Someone familiar with hiring and assessing great programmers.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$$ to guarantee extremely-liquid </a:t>
            </a:r>
            <a:r>
              <a:rPr lang="en-US" dirty="0" smtClean="0"/>
              <a:t>launch-markets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CEO – Extremely tech-experienced individual to put in the hours / handle day-to-day.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Deck: Private, Not Public,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Public </a:t>
            </a:r>
            <a:r>
              <a:rPr lang="en-US" dirty="0" smtClean="0"/>
              <a:t>(Not the focus here):</a:t>
            </a:r>
            <a:endParaRPr lang="en-US" b="1" dirty="0" smtClean="0"/>
          </a:p>
          <a:p>
            <a:pPr lvl="1"/>
            <a:r>
              <a:rPr lang="en-US" dirty="0" smtClean="0"/>
              <a:t>Second Scientific Revolution</a:t>
            </a:r>
            <a:r>
              <a:rPr lang="en-US" baseline="0" dirty="0" smtClean="0"/>
              <a:t> / Utopia.</a:t>
            </a:r>
          </a:p>
          <a:p>
            <a:pPr lvl="1"/>
            <a:r>
              <a:rPr lang="en-US" baseline="0" dirty="0" smtClean="0"/>
              <a:t>P2P Financial Derivative-Portfolios</a:t>
            </a:r>
          </a:p>
          <a:p>
            <a:pPr lvl="1"/>
            <a:r>
              <a:rPr lang="en-US" baseline="0" dirty="0" smtClean="0"/>
              <a:t>Can prove true-unorthodox-beliefs (and</a:t>
            </a:r>
            <a:r>
              <a:rPr lang="en-US" dirty="0" smtClean="0"/>
              <a:t> </a:t>
            </a:r>
            <a:r>
              <a:rPr lang="en-US" baseline="0" dirty="0" smtClean="0"/>
              <a:t>converse).</a:t>
            </a:r>
          </a:p>
          <a:p>
            <a:pPr lvl="1"/>
            <a:r>
              <a:rPr lang="en-US" baseline="0" dirty="0" smtClean="0"/>
              <a:t>Prevent CEOs/Politicians from lying.</a:t>
            </a:r>
          </a:p>
          <a:p>
            <a:pPr lvl="1"/>
            <a:r>
              <a:rPr lang="en-US" baseline="0" dirty="0" smtClean="0"/>
              <a:t>Recreational speculation (sports, gambling</a:t>
            </a:r>
            <a:r>
              <a:rPr lang="en-US" baseline="0" dirty="0" smtClean="0"/>
              <a:t>, “fun”,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</a:p>
          <a:p>
            <a:pPr lvl="1"/>
            <a:r>
              <a:rPr lang="en-US" dirty="0" smtClean="0"/>
              <a:t>(All </a:t>
            </a:r>
            <a:r>
              <a:rPr lang="en-US" dirty="0" smtClean="0"/>
              <a:t>ultra-cheap, no arbitrary limits, </a:t>
            </a:r>
            <a:r>
              <a:rPr lang="en-US" dirty="0" smtClean="0"/>
              <a:t>software-efficient).</a:t>
            </a:r>
            <a:endParaRPr lang="en-US" baseline="0" dirty="0" smtClean="0"/>
          </a:p>
          <a:p>
            <a:pPr lvl="0"/>
            <a:r>
              <a:rPr lang="en-US" b="1" dirty="0" smtClean="0"/>
              <a:t>Private</a:t>
            </a:r>
            <a:r>
              <a:rPr lang="en-US" dirty="0" smtClean="0"/>
              <a:t>: What </a:t>
            </a: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dirty="0" smtClean="0"/>
              <a:t> is available to </a:t>
            </a:r>
            <a:r>
              <a:rPr lang="en-US" dirty="0" smtClean="0"/>
              <a:t>owners (investors, volunteer</a:t>
            </a:r>
            <a:r>
              <a:rPr lang="en-US" dirty="0" smtClean="0"/>
              <a:t>-</a:t>
            </a:r>
            <a:r>
              <a:rPr lang="en-US" dirty="0" smtClean="0"/>
              <a:t>programmers)?</a:t>
            </a:r>
            <a:endParaRPr 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2209800" y="1371600"/>
            <a:ext cx="4191000" cy="3810000"/>
          </a:xfrm>
          <a:prstGeom prst="noSmoking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“What </a:t>
            </a:r>
            <a:r>
              <a:rPr lang="en-US" sz="3600" dirty="0" smtClean="0"/>
              <a:t>produces </a:t>
            </a:r>
            <a:r>
              <a:rPr lang="en-US" sz="3600" dirty="0" smtClean="0"/>
              <a:t>the return?” (4 slides)</a:t>
            </a:r>
            <a:endParaRPr lang="en-US" sz="3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Not the coin itself (giving that away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Instead, Trading Volumes (fees).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Collected by Branch-owners.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Robustness to Competition (1 slide).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Possibilities (3 slides).</a:t>
            </a:r>
          </a:p>
          <a:p>
            <a:pPr marL="0" indent="0">
              <a:buNone/>
            </a:pPr>
            <a:r>
              <a:rPr lang="en-US" sz="3600" dirty="0" smtClean="0"/>
              <a:t>Conclusion Slide: Current Needs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7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Where’s </a:t>
            </a:r>
            <a:r>
              <a:rPr lang="en-US" dirty="0" smtClean="0"/>
              <a:t>that return coming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Truthcoin has TWO coins – “Cash” and “Reputation</a:t>
            </a:r>
            <a:r>
              <a:rPr lang="en-US" dirty="0" smtClean="0"/>
              <a:t>”.</a:t>
            </a:r>
          </a:p>
          <a:p>
            <a:r>
              <a:rPr lang="en-US" u="sng" dirty="0"/>
              <a:t>Use Coin 2</a:t>
            </a:r>
            <a:r>
              <a:rPr lang="en-US" dirty="0"/>
              <a:t> (“Reputation”) to reward contributors, and provide Return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 smtClean="0"/>
              <a:t>Give </a:t>
            </a:r>
            <a:r>
              <a:rPr lang="en-US" sz="2400" dirty="0" smtClean="0"/>
              <a:t>100% of “</a:t>
            </a:r>
            <a:r>
              <a:rPr lang="en-US" sz="2400" dirty="0" smtClean="0"/>
              <a:t>Cash” </a:t>
            </a:r>
            <a:r>
              <a:rPr lang="en-US" sz="2400" dirty="0" smtClean="0"/>
              <a:t>to </a:t>
            </a:r>
            <a:r>
              <a:rPr lang="en-US" sz="2400" dirty="0" smtClean="0"/>
              <a:t>Bitcoin-owners).</a:t>
            </a:r>
            <a:endParaRPr lang="en-US" sz="2400" dirty="0" smtClean="0"/>
          </a:p>
          <a:p>
            <a:pPr lvl="1"/>
            <a:r>
              <a:rPr lang="en-US" sz="2000" dirty="0" smtClean="0"/>
              <a:t>It’s the “best bad idea”.</a:t>
            </a:r>
          </a:p>
          <a:p>
            <a:pPr lvl="1"/>
            <a:r>
              <a:rPr lang="en-US" sz="2000" dirty="0" smtClean="0"/>
              <a:t>Only unique solution (non-arbitrary).</a:t>
            </a:r>
          </a:p>
          <a:p>
            <a:pPr lvl="1"/>
            <a:r>
              <a:rPr lang="en-US" sz="2000" dirty="0" err="1" smtClean="0"/>
              <a:t>Sidechains</a:t>
            </a:r>
            <a:r>
              <a:rPr lang="en-US" sz="2000" dirty="0" smtClean="0"/>
              <a:t> may force this anyway.</a:t>
            </a:r>
          </a:p>
          <a:p>
            <a:pPr lvl="1"/>
            <a:r>
              <a:rPr lang="en-US" sz="2000" dirty="0" smtClean="0"/>
              <a:t>Kind of “</a:t>
            </a:r>
            <a:r>
              <a:rPr lang="en-US" sz="2000" dirty="0" err="1" smtClean="0"/>
              <a:t>scammy</a:t>
            </a:r>
            <a:r>
              <a:rPr lang="en-US" sz="2000" dirty="0" smtClean="0"/>
              <a:t>” not to do this.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2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/>
          <p:cNvSpPr/>
          <p:nvPr/>
        </p:nvSpPr>
        <p:spPr>
          <a:xfrm>
            <a:off x="4762234" y="4886952"/>
            <a:ext cx="70526" cy="334449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743201" y="4605188"/>
            <a:ext cx="438710" cy="48653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908960" y="4967345"/>
            <a:ext cx="442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917343" y="4965570"/>
            <a:ext cx="5061" cy="35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ogram 113"/>
          <p:cNvSpPr/>
          <p:nvPr/>
        </p:nvSpPr>
        <p:spPr>
          <a:xfrm rot="16399441">
            <a:off x="4888359" y="4950527"/>
            <a:ext cx="183488" cy="98813"/>
          </a:xfrm>
          <a:prstGeom prst="parallelogram">
            <a:avLst>
              <a:gd name="adj" fmla="val 9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3983290" y="5271198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flipH="1">
            <a:off x="4210443" y="5270516"/>
            <a:ext cx="190612" cy="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an 234"/>
          <p:cNvSpPr/>
          <p:nvPr/>
        </p:nvSpPr>
        <p:spPr>
          <a:xfrm>
            <a:off x="6307231" y="1151190"/>
            <a:ext cx="1625413" cy="3287113"/>
          </a:xfrm>
          <a:prstGeom prst="can">
            <a:avLst/>
          </a:prstGeom>
          <a:solidFill>
            <a:srgbClr val="FF0000">
              <a:alpha val="1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Sports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34" name="Can 233"/>
          <p:cNvSpPr/>
          <p:nvPr/>
        </p:nvSpPr>
        <p:spPr>
          <a:xfrm>
            <a:off x="3143250" y="1171895"/>
            <a:ext cx="2895600" cy="3287113"/>
          </a:xfrm>
          <a:prstGeom prst="can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5490" cy="998790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smtClean="0"/>
              <a:t>[1] Truthcoin Graphic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828800"/>
            <a:ext cx="3591373" cy="42973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Owners</a:t>
            </a:r>
          </a:p>
          <a:p>
            <a:r>
              <a:rPr lang="en-US" sz="2400" b="1" dirty="0" smtClean="0"/>
              <a:t>(“Reputation”)</a:t>
            </a:r>
          </a:p>
          <a:p>
            <a:endParaRPr lang="en-US" sz="1100" dirty="0"/>
          </a:p>
          <a:p>
            <a:r>
              <a:rPr lang="en-US" sz="2400" dirty="0" smtClean="0"/>
              <a:t>Branches</a:t>
            </a:r>
          </a:p>
          <a:p>
            <a:endParaRPr lang="en-US" sz="2000" dirty="0"/>
          </a:p>
          <a:p>
            <a:r>
              <a:rPr lang="en-US" sz="2400" dirty="0" smtClean="0"/>
              <a:t>Decisions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Markets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b="1" dirty="0" smtClean="0"/>
              <a:t>Owners </a:t>
            </a:r>
            <a:r>
              <a:rPr lang="en-US" sz="2400" b="1" dirty="0" smtClean="0"/>
              <a:t>(“Cash”)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3421044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1607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243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79254" y="1947582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8351" y="20618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25912" y="19717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52931" y="2355476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52240" y="1971787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9304" y="205471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29922" y="2312445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7953" y="23716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448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900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0163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4238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5959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0620" y="63801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08705" y="617668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18380" y="65325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543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2783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046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4121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03121" y="619730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46363" y="57454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2246" y="63452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80996" y="587569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88604" y="600314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7495" y="64214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77766" y="58216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50405" y="59740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80604" y="57786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6082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6113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23776" y="5880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65724" y="58808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41129" y="62412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88161" y="61100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9616" y="628306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13241" y="6045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0881" y="608569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18423" y="60888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56355" y="608315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0294" y="59570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09128" y="61094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247254" y="595346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8620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58658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48599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1635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88809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7561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43362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1582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5761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73513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597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8816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55913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2837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11831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86064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45852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4724400"/>
            <a:ext cx="7732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H="1">
            <a:off x="3829946" y="4648648"/>
            <a:ext cx="437254" cy="7575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1" idx="2"/>
          </p:cNvCxnSpPr>
          <p:nvPr/>
        </p:nvCxnSpPr>
        <p:spPr>
          <a:xfrm>
            <a:off x="4048573" y="47244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3"/>
          </p:cNvCxnSpPr>
          <p:nvPr/>
        </p:nvCxnSpPr>
        <p:spPr>
          <a:xfrm>
            <a:off x="3811121" y="491490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67200" y="4724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1121" y="510540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17434" y="5260937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32760" y="4883673"/>
            <a:ext cx="431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021807" y="5084764"/>
            <a:ext cx="4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64299" y="4883673"/>
            <a:ext cx="209214" cy="2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57662" y="4883673"/>
            <a:ext cx="179185" cy="19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018572" y="544066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824595" y="5221402"/>
            <a:ext cx="204959" cy="22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467384" y="5078983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5233613" y="5072850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018572" y="5083492"/>
            <a:ext cx="3235" cy="352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4195594" y="194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5339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122547" y="242674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2961827" y="4648648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743200" y="4839148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79558" y="4648648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743200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flipH="1">
            <a:off x="3463625" y="4540090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458303" y="4620158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244999" y="48139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675231" y="462346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244999" y="4621689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006232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792535" y="5460354"/>
            <a:ext cx="6346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24859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92535" y="527378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057400" y="50554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2362759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134721" y="50478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590800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134721" y="52398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372173" y="47820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6646769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423955" y="552201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865396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428142" y="533292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646769" y="5240805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>
            <a:endCxn id="309" idx="0"/>
          </p:cNvCxnSpPr>
          <p:nvPr/>
        </p:nvCxnSpPr>
        <p:spPr>
          <a:xfrm flipH="1">
            <a:off x="7153793" y="4140797"/>
            <a:ext cx="189422" cy="8051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233" idx="0"/>
          </p:cNvCxnSpPr>
          <p:nvPr/>
        </p:nvCxnSpPr>
        <p:spPr>
          <a:xfrm flipH="1">
            <a:off x="6753225" y="4140797"/>
            <a:ext cx="46392" cy="110000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81" idx="0"/>
          </p:cNvCxnSpPr>
          <p:nvPr/>
        </p:nvCxnSpPr>
        <p:spPr>
          <a:xfrm>
            <a:off x="3940212" y="4140797"/>
            <a:ext cx="108361" cy="5078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6" idx="2"/>
            <a:endCxn id="172" idx="0"/>
          </p:cNvCxnSpPr>
          <p:nvPr/>
        </p:nvCxnSpPr>
        <p:spPr>
          <a:xfrm flipH="1">
            <a:off x="3572938" y="4140797"/>
            <a:ext cx="202660" cy="3992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96" idx="0"/>
          </p:cNvCxnSpPr>
          <p:nvPr/>
        </p:nvCxnSpPr>
        <p:spPr>
          <a:xfrm>
            <a:off x="4473502" y="4140797"/>
            <a:ext cx="708881" cy="6468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270" idx="0"/>
          </p:cNvCxnSpPr>
          <p:nvPr/>
        </p:nvCxnSpPr>
        <p:spPr>
          <a:xfrm>
            <a:off x="4473502" y="4140797"/>
            <a:ext cx="1385100" cy="4227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28600" y="27813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8600" y="35052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28600" y="446518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28600" y="56388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27151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011635" y="5191282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134720" y="48573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134721" y="48573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40274" y="46234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214847" y="5191282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2789454" y="5273786"/>
            <a:ext cx="63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774675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3560978" y="5539271"/>
            <a:ext cx="1059207" cy="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93302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560978" y="53537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195594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3780078" y="5271198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4417893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620185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4417893" y="5270618"/>
            <a:ext cx="194071" cy="78153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flipH="1">
            <a:off x="5929536" y="4952341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5924214" y="5032409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710910" y="52262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141142" y="503571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5710910" y="503394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706185" y="50357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 flipH="1">
            <a:off x="5749289" y="456350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5743967" y="464357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530663" y="48373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960895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530663" y="46451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525938" y="46468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 flipH="1">
            <a:off x="6389145" y="453451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6383823" y="461458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170519" y="48083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600751" y="461788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170519" y="461611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165794" y="46178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 flipH="1">
            <a:off x="7750772" y="4544244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7745450" y="4624312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7532146" y="48181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7962378" y="462761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7532146" y="46258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7421" y="46276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824595" y="5046814"/>
            <a:ext cx="204959" cy="22261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832760" y="4883673"/>
            <a:ext cx="195656" cy="21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 flipH="1">
            <a:off x="5073070" y="478767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6423955" y="5339352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806157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7583343" y="526862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24784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7587530" y="50795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806157" y="4987412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/>
          <p:cNvCxnSpPr/>
          <p:nvPr/>
        </p:nvCxnSpPr>
        <p:spPr>
          <a:xfrm>
            <a:off x="7583343" y="5085959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7155711" y="5039857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932897" y="5227179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374338" y="503985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937084" y="5038084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6938963" y="4945969"/>
            <a:ext cx="429660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3557897" y="5353702"/>
            <a:ext cx="106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7995307" y="47811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8300666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072628" y="47735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28707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072628" y="49655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8310080" y="45077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5" name="Straight Connector 324"/>
          <p:cNvCxnSpPr/>
          <p:nvPr/>
        </p:nvCxnSpPr>
        <p:spPr>
          <a:xfrm>
            <a:off x="8072627" y="45830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072628" y="45830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-Right Arrow 127"/>
          <p:cNvSpPr/>
          <p:nvPr/>
        </p:nvSpPr>
        <p:spPr>
          <a:xfrm rot="16200000">
            <a:off x="6781144" y="5507483"/>
            <a:ext cx="1106208" cy="794327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Trades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8" name="Left-Right Arrow 327"/>
          <p:cNvSpPr/>
          <p:nvPr/>
        </p:nvSpPr>
        <p:spPr>
          <a:xfrm rot="16200000">
            <a:off x="7445795" y="5551959"/>
            <a:ext cx="1283436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9" name="Left-Right Arrow 328"/>
          <p:cNvSpPr/>
          <p:nvPr/>
        </p:nvSpPr>
        <p:spPr>
          <a:xfrm rot="16200000">
            <a:off x="7457290" y="4925985"/>
            <a:ext cx="2514600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228600" y="5867399"/>
            <a:ext cx="8601108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[1] Branches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981200" y="2957456"/>
            <a:ext cx="457200" cy="60960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657600" y="2963731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657600" y="1676400"/>
            <a:ext cx="457200" cy="6096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334000" y="1676400"/>
            <a:ext cx="457200" cy="6096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334000" y="533400"/>
            <a:ext cx="457200" cy="60960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010400" y="4495800"/>
            <a:ext cx="457200" cy="6096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7010400" y="2963731"/>
            <a:ext cx="457200" cy="6096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6" idx="2"/>
          </p:cNvCxnSpPr>
          <p:nvPr/>
        </p:nvCxnSpPr>
        <p:spPr>
          <a:xfrm>
            <a:off x="762000" y="3262256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268531"/>
            <a:ext cx="12192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4"/>
            <a:endCxn id="8" idx="2"/>
          </p:cNvCxnSpPr>
          <p:nvPr/>
        </p:nvCxnSpPr>
        <p:spPr>
          <a:xfrm flipV="1">
            <a:off x="2438400" y="1981200"/>
            <a:ext cx="1219200" cy="1281056"/>
          </a:xfrm>
          <a:prstGeom prst="curvedConnector3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2"/>
          </p:cNvCxnSpPr>
          <p:nvPr/>
        </p:nvCxnSpPr>
        <p:spPr>
          <a:xfrm>
            <a:off x="4114800" y="1981200"/>
            <a:ext cx="12192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4"/>
            <a:endCxn id="10" idx="2"/>
          </p:cNvCxnSpPr>
          <p:nvPr/>
        </p:nvCxnSpPr>
        <p:spPr>
          <a:xfrm flipV="1">
            <a:off x="4114800" y="838200"/>
            <a:ext cx="1219200" cy="1143000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3" idx="2"/>
          </p:cNvCxnSpPr>
          <p:nvPr/>
        </p:nvCxnSpPr>
        <p:spPr>
          <a:xfrm>
            <a:off x="4114800" y="3268531"/>
            <a:ext cx="289560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4"/>
            <a:endCxn id="12" idx="2"/>
          </p:cNvCxnSpPr>
          <p:nvPr/>
        </p:nvCxnSpPr>
        <p:spPr>
          <a:xfrm>
            <a:off x="4114800" y="3268531"/>
            <a:ext cx="2895600" cy="1532069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6215" y="37454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1800" y="3745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5708" y="231573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02021" y="2309644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 (Non-Football)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73644" y="11430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4600" y="3581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(Non-Sports, Non-Finance)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62750" y="517788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589002"/>
            <a:ext cx="259080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Free Option to own future branches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</a:t>
            </a:r>
            <a:r>
              <a:rPr lang="en-US" dirty="0" smtClean="0"/>
              <a:t>Trust / Network Effect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Uniqueness (consensus &amp; digital scarcity)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59094" y="5867399"/>
            <a:ext cx="8976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What </a:t>
            </a:r>
            <a:r>
              <a:rPr lang="en-US" dirty="0" smtClean="0"/>
              <a:t>fraction of Trading </a:t>
            </a:r>
            <a:r>
              <a:rPr lang="en-US" dirty="0" smtClean="0"/>
              <a:t>Volume?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(Figure 5 Adapted from Whitepaper).</a:t>
            </a:r>
          </a:p>
          <a:p>
            <a:r>
              <a:rPr lang="en-US" dirty="0" smtClean="0"/>
              <a:t>Trading Fee itself is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by Author</a:t>
            </a:r>
            <a:r>
              <a:rPr lang="en-US" dirty="0" smtClean="0"/>
              <a:t> (more later).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143000"/>
            <a:ext cx="6858000" cy="427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29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 Network </a:t>
            </a:r>
            <a:r>
              <a:rPr lang="en-US" sz="2800" dirty="0" smtClean="0"/>
              <a:t>Effects</a:t>
            </a:r>
          </a:p>
          <a:p>
            <a:pPr lvl="1"/>
            <a:r>
              <a:rPr lang="en-US" sz="2400" dirty="0" smtClean="0"/>
              <a:t>Money (once established, near-unbreakable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 lvl="1"/>
            <a:r>
              <a:rPr lang="en-US" sz="2400" dirty="0" smtClean="0"/>
              <a:t>Competitors Must Prove </a:t>
            </a:r>
            <a:r>
              <a:rPr lang="en-US" sz="2400" dirty="0" smtClean="0"/>
              <a:t>N</a:t>
            </a:r>
            <a:r>
              <a:rPr lang="en-US" sz="2400" dirty="0" smtClean="0"/>
              <a:t>on-Fraud </a:t>
            </a:r>
            <a:r>
              <a:rPr lang="en-US" sz="2400" dirty="0" smtClean="0"/>
              <a:t>(uniqueness / digital-scarcity problem).</a:t>
            </a:r>
            <a:endParaRPr lang="en-US" sz="2400" dirty="0" smtClean="0"/>
          </a:p>
          <a:p>
            <a:pPr lvl="1"/>
            <a:r>
              <a:rPr lang="en-US" sz="2400" dirty="0" smtClean="0"/>
              <a:t>Fight drives profits </a:t>
            </a:r>
            <a:r>
              <a:rPr lang="en-US" sz="2400" dirty="0" smtClean="0"/>
              <a:t>down (still &gt;0?).</a:t>
            </a:r>
            <a:endParaRPr lang="en-US" sz="2400" dirty="0" smtClean="0"/>
          </a:p>
          <a:p>
            <a:r>
              <a:rPr lang="en-US" sz="2800" dirty="0" smtClean="0"/>
              <a:t>Legal prediction </a:t>
            </a:r>
            <a:r>
              <a:rPr lang="en-US" sz="2800" dirty="0" smtClean="0"/>
              <a:t>markets (not </a:t>
            </a:r>
            <a:r>
              <a:rPr lang="en-US" sz="2800" dirty="0" smtClean="0"/>
              <a:t>happening).</a:t>
            </a:r>
            <a:endParaRPr lang="en-US" sz="2800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82" y="2819400"/>
            <a:ext cx="3485551" cy="20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acpas.com/wp-content/uploads/2011/12/Goodwill2-300x2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13" y="5105400"/>
            <a:ext cx="1781123" cy="130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8/82/Confederate_20_dollar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45" y="1295400"/>
            <a:ext cx="3085860" cy="12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[2] Competition </a:t>
            </a:r>
            <a:r>
              <a:rPr lang="en-US" dirty="0" smtClean="0"/>
              <a:t>(Lack Thereof)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[3] Beyond </a:t>
            </a:r>
            <a:r>
              <a:rPr lang="en-US" dirty="0" smtClean="0"/>
              <a:t>Prediction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12664"/>
              </p:ext>
            </p:extLst>
          </p:nvPr>
        </p:nvGraphicFramePr>
        <p:xfrm>
          <a:off x="533400" y="1066800"/>
          <a:ext cx="8001001" cy="522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10540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Market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r>
                        <a:rPr lang="en-US" baseline="0" dirty="0" smtClean="0"/>
                        <a:t>PMs denominated in USD (P2P </a:t>
                      </a:r>
                      <a:r>
                        <a:rPr lang="en-US" baseline="0" dirty="0" smtClean="0"/>
                        <a:t>Exchange</a:t>
                      </a:r>
                      <a:r>
                        <a:rPr lang="en-US" baseline="0" dirty="0" smtClean="0"/>
                        <a:t>, Financial Portfolios)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Augment:</a:t>
                      </a:r>
                      <a:r>
                        <a:rPr lang="en-US" u="none" baseline="0" dirty="0" smtClean="0"/>
                        <a:t> </a:t>
                      </a:r>
                      <a:r>
                        <a:rPr lang="en-US" u="sng" dirty="0" smtClean="0"/>
                        <a:t>BTC/USD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  <a:endParaRPr lang="en-US" b="1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CoinJoin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/ Mixing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This market expires in State 1 </a:t>
                      </a:r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Time 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(“Mixer Branch”: </a:t>
                      </a:r>
                      <a:r>
                        <a:rPr lang="en-US" baseline="0" dirty="0" smtClean="0"/>
                        <a:t>Daily Markets, ultra-low fees)</a:t>
                      </a:r>
                      <a:endParaRPr lang="en-US" dirty="0" smtClean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baseline="0" dirty="0" smtClean="0"/>
                        <a:t>Public Goods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Lighthouse</a:t>
                      </a:r>
                      <a:r>
                        <a:rPr lang="en-US" u="sng" baseline="0" dirty="0" smtClean="0"/>
                        <a:t> with specifications X built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with </a:t>
                      </a:r>
                      <a:r>
                        <a:rPr lang="en-US" i="1" u="sng" baseline="0" dirty="0" smtClean="0"/>
                        <a:t>Schelling Indicator: S</a:t>
                      </a:r>
                      <a:endParaRPr lang="en-US" i="1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by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baseline="0" dirty="0" smtClean="0"/>
                        <a:t>Insurance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Natural Disaster</a:t>
                      </a:r>
                      <a:r>
                        <a:rPr lang="en-US" u="sng" baseline="0" dirty="0" smtClean="0"/>
                        <a:t> </a:t>
                      </a:r>
                      <a:r>
                        <a:rPr lang="en-US" u="sng" baseline="0" dirty="0" smtClean="0"/>
                        <a:t>X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of </a:t>
                      </a:r>
                      <a:r>
                        <a:rPr lang="en-US" u="sng" baseline="0" dirty="0" smtClean="0"/>
                        <a:t>Magnitude M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to </a:t>
                      </a:r>
                      <a:r>
                        <a:rPr lang="en-US" baseline="0" dirty="0" smtClean="0"/>
                        <a:t>occur </a:t>
                      </a:r>
                      <a:r>
                        <a:rPr lang="en-US" b="1" baseline="0" dirty="0" smtClean="0"/>
                        <a:t>on or before Date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.</a:t>
                      </a:r>
                      <a:endParaRPr lang="en-US" b="0" baseline="0" dirty="0" smtClean="0"/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dirty="0" smtClean="0"/>
                        <a:t>Gambling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baseline="0" dirty="0" smtClean="0"/>
                        <a:t>Sports Team X to win</a:t>
                      </a:r>
                    </a:p>
                    <a:p>
                      <a:pPr algn="ctr"/>
                      <a:r>
                        <a:rPr lang="en-US" baseline="0" dirty="0" smtClean="0"/>
                        <a:t>on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  <a:endParaRPr lang="en-US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1007</Words>
  <Application>Microsoft Office PowerPoint</Application>
  <PresentationFormat>On-screen Show (4:3)</PresentationFormat>
  <Paragraphs>197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Truthcoin is Valuable</vt:lpstr>
      <vt:lpstr>This Deck: Private, Not Public, Value</vt:lpstr>
      <vt:lpstr>Overview</vt:lpstr>
      <vt:lpstr>[1] Where’s that return coming from?</vt:lpstr>
      <vt:lpstr>[1] Truthcoin Graphic</vt:lpstr>
      <vt:lpstr>[1] Branches</vt:lpstr>
      <vt:lpstr>[1] What fraction of Trading Volume?</vt:lpstr>
      <vt:lpstr>[2] Competition (Lack Thereof)</vt:lpstr>
      <vt:lpstr>[3] Beyond Prediction</vt:lpstr>
      <vt:lpstr>[3] Possibilities – Branch Valuations</vt:lpstr>
      <vt:lpstr>[3] Dilution It’s all yours!</vt:lpstr>
      <vt:lpstr>Motivated? Our Current Needs:</vt:lpstr>
    </vt:vector>
  </TitlesOfParts>
  <Company>Faculty Support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Value of Truthcoin</dc:title>
  <dc:creator>Sztorc, Paul</dc:creator>
  <cp:lastModifiedBy>Psztorc</cp:lastModifiedBy>
  <cp:revision>49</cp:revision>
  <dcterms:created xsi:type="dcterms:W3CDTF">2014-06-25T16:18:12Z</dcterms:created>
  <dcterms:modified xsi:type="dcterms:W3CDTF">2014-06-29T22:12:07Z</dcterms:modified>
</cp:coreProperties>
</file>