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480E1-F394-41B0-8A3B-248DC8FA9CD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A9F8A-109F-42A7-8C37-21CF5188B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that,</a:t>
            </a:r>
            <a:r>
              <a:rPr lang="en-US" baseline="0" dirty="0" smtClean="0"/>
              <a:t> unlike most projects today, the auction is done post-development, and is actually for allocation reasons and not for fundraising reasons.</a:t>
            </a:r>
            <a:br>
              <a:rPr lang="en-US" baseline="0" dirty="0" smtClean="0"/>
            </a:br>
            <a:r>
              <a:rPr lang="en-US" baseline="0" dirty="0" smtClean="0"/>
              <a:t>An investor will already have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A9F8A-109F-42A7-8C37-21CF5188BE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1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5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4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3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7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3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8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6B19A-805C-4A61-9DCB-EFCEC3DB7CC2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ruthcoin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04800"/>
            <a:ext cx="9144000" cy="632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1" y="152400"/>
            <a:ext cx="9067800" cy="6475216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066800"/>
            <a:ext cx="8686800" cy="25908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Coin Allocations</a:t>
            </a:r>
            <a:b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Truthcoin</a:t>
            </a: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>
            <a:no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Paul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Sztorc</a:t>
            </a:r>
            <a:endParaRPr 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truthcoin@gmail.com</a:t>
            </a:r>
            <a:endParaRPr 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V1.0 – 8/30/2014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919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One Slide Each (5 Total):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Text: Goals for Allocations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Text: </a:t>
            </a:r>
            <a:r>
              <a:rPr lang="en-US" dirty="0" err="1" smtClean="0"/>
              <a:t>CashCoins</a:t>
            </a:r>
            <a:r>
              <a:rPr lang="en-US" dirty="0" smtClean="0"/>
              <a:t> – 100% Giveaway to </a:t>
            </a:r>
            <a:r>
              <a:rPr lang="en-US" dirty="0" err="1" smtClean="0"/>
              <a:t>Bitcoin</a:t>
            </a:r>
            <a:r>
              <a:rPr lang="en-US" dirty="0" smtClean="0"/>
              <a:t> Users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Text: </a:t>
            </a:r>
            <a:r>
              <a:rPr lang="en-US" dirty="0" err="1" smtClean="0"/>
              <a:t>VoteCoins</a:t>
            </a:r>
            <a:r>
              <a:rPr lang="en-US" dirty="0" smtClean="0"/>
              <a:t> – A Trickier Problem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Graphic: </a:t>
            </a:r>
            <a:r>
              <a:rPr lang="en-US" dirty="0" smtClean="0"/>
              <a:t>The </a:t>
            </a:r>
            <a:r>
              <a:rPr lang="en-US" dirty="0" err="1" smtClean="0"/>
              <a:t>VoteCoin</a:t>
            </a:r>
            <a:r>
              <a:rPr lang="en-US" dirty="0" smtClean="0"/>
              <a:t> / </a:t>
            </a:r>
            <a:r>
              <a:rPr lang="en-US" dirty="0" err="1" smtClean="0"/>
              <a:t>CashCoin</a:t>
            </a:r>
            <a:r>
              <a:rPr lang="en-US" dirty="0" smtClean="0"/>
              <a:t> Proposal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Text: </a:t>
            </a:r>
            <a:r>
              <a:rPr lang="en-US" dirty="0" smtClean="0"/>
              <a:t>Benefits of the Proposal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6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(Tricky…)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dirty="0" smtClean="0"/>
              <a:t> Obtain </a:t>
            </a:r>
            <a:r>
              <a:rPr lang="en-US" b="1" dirty="0" smtClean="0">
                <a:solidFill>
                  <a:srgbClr val="FF0000"/>
                </a:solidFill>
              </a:rPr>
              <a:t>critical mass</a:t>
            </a:r>
            <a:r>
              <a:rPr lang="en-US" dirty="0" smtClean="0"/>
              <a:t> of users.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Allocate</a:t>
            </a:r>
            <a:r>
              <a:rPr lang="en-US" dirty="0" smtClean="0"/>
              <a:t> </a:t>
            </a:r>
            <a:r>
              <a:rPr lang="en-US" dirty="0" err="1" smtClean="0"/>
              <a:t>VoteCoins</a:t>
            </a:r>
            <a:r>
              <a:rPr lang="en-US" dirty="0" smtClean="0"/>
              <a:t> efficiently (“usefully”).</a:t>
            </a:r>
          </a:p>
          <a:p>
            <a:pPr lvl="1"/>
            <a:r>
              <a:rPr lang="en-US" dirty="0" smtClean="0"/>
              <a:t>Those who </a:t>
            </a:r>
            <a:r>
              <a:rPr lang="en-US" u="sng" dirty="0" smtClean="0"/>
              <a:t>value this specific endeavor</a:t>
            </a:r>
            <a:r>
              <a:rPr lang="en-US" dirty="0" smtClean="0"/>
              <a:t> the most.</a:t>
            </a:r>
          </a:p>
          <a:p>
            <a:pPr lvl="1"/>
            <a:r>
              <a:rPr lang="en-US" dirty="0" smtClean="0"/>
              <a:t>Those who can </a:t>
            </a:r>
            <a:r>
              <a:rPr lang="en-US" u="sng" dirty="0" smtClean="0"/>
              <a:t>prove</a:t>
            </a:r>
            <a:r>
              <a:rPr lang="en-US" dirty="0" smtClean="0"/>
              <a:t> their interest in </a:t>
            </a:r>
            <a:r>
              <a:rPr lang="en-US" u="sng" dirty="0" smtClean="0"/>
              <a:t>voting honestly</a:t>
            </a:r>
            <a:r>
              <a:rPr lang="en-US" dirty="0" smtClean="0"/>
              <a:t>.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 At some point reliably </a:t>
            </a:r>
            <a:r>
              <a:rPr lang="en-US" b="1" dirty="0" smtClean="0">
                <a:solidFill>
                  <a:srgbClr val="00B050"/>
                </a:solidFill>
              </a:rPr>
              <a:t>raise</a:t>
            </a:r>
            <a:r>
              <a:rPr lang="en-US" dirty="0" smtClean="0"/>
              <a:t> an influx of $$.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 Hardest: Initial allocations must be in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strategic equilibrium</a:t>
            </a:r>
            <a:r>
              <a:rPr lang="en-US" dirty="0" smtClean="0"/>
              <a:t>.</a:t>
            </a:r>
          </a:p>
          <a:p>
            <a:pPr marL="971550" lvl="1" indent="-457200"/>
            <a:r>
              <a:rPr lang="en-US" dirty="0" smtClean="0"/>
              <a:t>Must be infeasible for others to implement a different allocation, (“</a:t>
            </a:r>
            <a:r>
              <a:rPr lang="en-US" dirty="0" err="1" smtClean="0"/>
              <a:t>Aethereum</a:t>
            </a:r>
            <a:r>
              <a:rPr lang="en-US" dirty="0" smtClean="0"/>
              <a:t>”).</a:t>
            </a:r>
          </a:p>
          <a:p>
            <a:pPr marL="971550" lvl="1" indent="-457200"/>
            <a:r>
              <a:rPr lang="en-US" dirty="0" smtClean="0"/>
              <a:t>However, individuals must have opportunities to make informed changes to their allocation.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err="1" smtClean="0"/>
              <a:t>CashCoins</a:t>
            </a:r>
            <a:r>
              <a:rPr lang="en-US" dirty="0" smtClean="0"/>
              <a:t> 1:1 for </a:t>
            </a:r>
            <a:r>
              <a:rPr lang="en-US" dirty="0" err="1" smtClean="0"/>
              <a:t>Bitcoins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Give 100% of </a:t>
            </a:r>
            <a:r>
              <a:rPr lang="en-US" dirty="0" err="1" smtClean="0"/>
              <a:t>CashCoins</a:t>
            </a:r>
            <a:r>
              <a:rPr lang="en-US" dirty="0" smtClean="0"/>
              <a:t> away to </a:t>
            </a:r>
            <a:r>
              <a:rPr lang="en-US" dirty="0" err="1" smtClean="0"/>
              <a:t>Bitcoin</a:t>
            </a:r>
            <a:r>
              <a:rPr lang="en-US" dirty="0" smtClean="0"/>
              <a:t> users.</a:t>
            </a:r>
          </a:p>
          <a:p>
            <a:pPr lvl="1"/>
            <a:r>
              <a:rPr lang="en-US" dirty="0" smtClean="0"/>
              <a:t>Clearly in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strategic equilibrium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Pre-emptive (might happen anyway).</a:t>
            </a:r>
          </a:p>
          <a:p>
            <a:pPr lvl="1"/>
            <a:r>
              <a:rPr lang="en-US" dirty="0" smtClean="0"/>
              <a:t>Only fair (premier </a:t>
            </a:r>
            <a:r>
              <a:rPr lang="en-US" b="1" dirty="0" smtClean="0">
                <a:solidFill>
                  <a:srgbClr val="FF0000"/>
                </a:solidFill>
              </a:rPr>
              <a:t>network effect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Can try to design software to be backwards compatible with all existing </a:t>
            </a:r>
            <a:r>
              <a:rPr lang="en-US" dirty="0" err="1" smtClean="0"/>
              <a:t>Bitcoin</a:t>
            </a:r>
            <a:r>
              <a:rPr lang="en-US" dirty="0" smtClean="0"/>
              <a:t> hardware/software.</a:t>
            </a:r>
          </a:p>
          <a:p>
            <a:pPr lvl="1"/>
            <a:r>
              <a:rPr lang="en-US" dirty="0" smtClean="0"/>
              <a:t>Doesn’t “break” </a:t>
            </a:r>
            <a:r>
              <a:rPr lang="en-US" dirty="0" err="1" smtClean="0"/>
              <a:t>Bitcoin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mkt</a:t>
            </a:r>
            <a:r>
              <a:rPr lang="en-US" dirty="0" smtClean="0"/>
              <a:t> cap; 0.5 + 0.5 = 1).</a:t>
            </a:r>
          </a:p>
          <a:p>
            <a:r>
              <a:rPr lang="en-US" dirty="0" smtClean="0"/>
              <a:t>Future integration with </a:t>
            </a:r>
            <a:r>
              <a:rPr lang="en-US" dirty="0" err="1" smtClean="0"/>
              <a:t>sidechains</a:t>
            </a:r>
            <a:r>
              <a:rPr lang="en-US" dirty="0" smtClean="0"/>
              <a:t>/whatever.</a:t>
            </a:r>
          </a:p>
          <a:p>
            <a:r>
              <a:rPr lang="en-US" dirty="0" smtClean="0"/>
              <a:t>Super-marketing: provides </a:t>
            </a:r>
            <a:r>
              <a:rPr lang="en-US" b="1" dirty="0" smtClean="0">
                <a:solidFill>
                  <a:srgbClr val="FF0000"/>
                </a:solidFill>
              </a:rPr>
              <a:t>critical mass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Differentiation: </a:t>
            </a:r>
            <a:r>
              <a:rPr lang="en-US" dirty="0" err="1" smtClean="0"/>
              <a:t>Truthcoin</a:t>
            </a:r>
            <a:r>
              <a:rPr lang="en-US" dirty="0" smtClean="0"/>
              <a:t> (improve tech) from </a:t>
            </a:r>
            <a:r>
              <a:rPr lang="en-US" dirty="0" err="1" smtClean="0"/>
              <a:t>ScamCoins</a:t>
            </a:r>
            <a:r>
              <a:rPr lang="en-US" dirty="0"/>
              <a:t> </a:t>
            </a:r>
            <a:r>
              <a:rPr lang="en-US" dirty="0" smtClean="0"/>
              <a:t>(‘obtain’ coins, then cash out).</a:t>
            </a:r>
          </a:p>
        </p:txBody>
      </p:sp>
    </p:spTree>
    <p:extLst>
      <p:ext uri="{BB962C8B-B14F-4D97-AF65-F5344CB8AC3E}">
        <p14:creationId xmlns:p14="http://schemas.microsoft.com/office/powerpoint/2010/main" val="106574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err="1" smtClean="0"/>
              <a:t>VoteCoins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638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Trickier Allocation Problem</a:t>
            </a:r>
          </a:p>
          <a:p>
            <a:pPr lvl="1"/>
            <a:r>
              <a:rPr lang="en-US" dirty="0" err="1" smtClean="0"/>
              <a:t>VoteCoins</a:t>
            </a:r>
            <a:r>
              <a:rPr lang="en-US" dirty="0" smtClean="0"/>
              <a:t> essentially represent an investment, or </a:t>
            </a:r>
            <a:r>
              <a:rPr lang="en-US" b="1" dirty="0" smtClean="0"/>
              <a:t>ongoing commitment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vs. a store-of-value.</a:t>
            </a:r>
          </a:p>
          <a:p>
            <a:pPr lvl="2"/>
            <a:r>
              <a:rPr lang="en-US" dirty="0" smtClean="0"/>
              <a:t>User misses votes: VTC are lost (no “option to switch later”).</a:t>
            </a:r>
          </a:p>
          <a:p>
            <a:pPr lvl="2"/>
            <a:r>
              <a:rPr lang="en-US" dirty="0" smtClean="0"/>
              <a:t>New-VTC-owners who don’t care: can attack for free.</a:t>
            </a:r>
          </a:p>
          <a:p>
            <a:pPr lvl="1"/>
            <a:r>
              <a:rPr lang="en-US" dirty="0" smtClean="0"/>
              <a:t>Design implies VTC are “100% </a:t>
            </a:r>
            <a:r>
              <a:rPr lang="en-US" dirty="0" err="1" smtClean="0"/>
              <a:t>premined</a:t>
            </a:r>
            <a:r>
              <a:rPr lang="en-US" dirty="0" smtClean="0"/>
              <a:t>”.</a:t>
            </a:r>
            <a:endParaRPr lang="en-US" dirty="0" smtClean="0"/>
          </a:p>
          <a:p>
            <a:pPr lvl="1"/>
            <a:r>
              <a:rPr lang="en-US" dirty="0" smtClean="0"/>
              <a:t>Cannot “give away” to arbitrary groups (founders):</a:t>
            </a:r>
          </a:p>
          <a:p>
            <a:pPr lvl="2"/>
            <a:r>
              <a:rPr lang="en-US" dirty="0" smtClean="0"/>
              <a:t>Not in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strategic equilibrium</a:t>
            </a:r>
            <a:r>
              <a:rPr lang="en-US" dirty="0" smtClean="0"/>
              <a:t> (other versions which differ only by the initial giveaway, “</a:t>
            </a:r>
            <a:r>
              <a:rPr lang="en-US" dirty="0" err="1" smtClean="0"/>
              <a:t>AltTruthCoins</a:t>
            </a:r>
            <a:r>
              <a:rPr lang="en-US" dirty="0" smtClean="0"/>
              <a:t>”).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eaves no opportunity for the </a:t>
            </a:r>
            <a:r>
              <a:rPr lang="en-US" b="1" dirty="0" smtClean="0">
                <a:solidFill>
                  <a:srgbClr val="00B050"/>
                </a:solidFill>
              </a:rPr>
              <a:t>raise</a:t>
            </a:r>
            <a:r>
              <a:rPr lang="en-US" dirty="0"/>
              <a:t> </a:t>
            </a:r>
            <a:r>
              <a:rPr lang="en-US" dirty="0" smtClean="0"/>
              <a:t>(as we would then be giving everything away).</a:t>
            </a:r>
          </a:p>
          <a:p>
            <a:pPr lvl="1"/>
            <a:r>
              <a:rPr lang="en-US" dirty="0" err="1" smtClean="0"/>
              <a:t>VoteCoins</a:t>
            </a:r>
            <a:r>
              <a:rPr lang="en-US" dirty="0" smtClean="0"/>
              <a:t> also represent the </a:t>
            </a:r>
            <a:r>
              <a:rPr lang="en-US" b="1" dirty="0" smtClean="0"/>
              <a:t>marginal benefits of </a:t>
            </a:r>
            <a:r>
              <a:rPr lang="en-US" b="1" dirty="0" err="1" smtClean="0"/>
              <a:t>Truthcoin</a:t>
            </a:r>
            <a:r>
              <a:rPr lang="en-US" dirty="0" smtClean="0"/>
              <a:t> over </a:t>
            </a:r>
            <a:r>
              <a:rPr lang="en-US" dirty="0" err="1" smtClean="0"/>
              <a:t>Bitcoin</a:t>
            </a:r>
            <a:r>
              <a:rPr lang="en-US" dirty="0" smtClean="0"/>
              <a:t>. This implies that they should be directly related to the </a:t>
            </a:r>
            <a:r>
              <a:rPr lang="en-US" b="1" dirty="0" smtClean="0">
                <a:solidFill>
                  <a:srgbClr val="00B050"/>
                </a:solidFill>
              </a:rPr>
              <a:t>raise</a:t>
            </a:r>
            <a:r>
              <a:rPr lang="en-US" dirty="0" smtClean="0"/>
              <a:t>.</a:t>
            </a:r>
          </a:p>
          <a:p>
            <a:pPr lvl="2"/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7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rved Left Arrow 20"/>
          <p:cNvSpPr/>
          <p:nvPr/>
        </p:nvSpPr>
        <p:spPr>
          <a:xfrm flipH="1">
            <a:off x="2365076" y="4042912"/>
            <a:ext cx="835324" cy="1600200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2514600"/>
            <a:ext cx="9144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76600" y="5109711"/>
            <a:ext cx="14478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 0.1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543800" y="3962400"/>
            <a:ext cx="1219200" cy="685800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Genesis 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5539275" y="2286000"/>
            <a:ext cx="1318725" cy="609600"/>
          </a:xfrm>
          <a:prstGeom prst="snip2DiagRect">
            <a:avLst/>
          </a:prstGeom>
          <a:solidFill>
            <a:srgbClr val="FFFF99"/>
          </a:solidFill>
          <a:ln>
            <a:solidFill>
              <a:srgbClr val="FFC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Auction </a:t>
            </a:r>
            <a:r>
              <a:rPr lang="en-US" dirty="0" err="1" smtClean="0">
                <a:solidFill>
                  <a:schemeClr val="tx1"/>
                </a:solidFill>
              </a:rPr>
              <a:t>VoteCoins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>
            <a:off x="4572000" y="2766560"/>
            <a:ext cx="902179" cy="1657351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76600" y="3890511"/>
            <a:ext cx="12192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Release</a:t>
            </a:r>
            <a:endParaRPr lang="en-US" dirty="0"/>
          </a:p>
        </p:txBody>
      </p:sp>
      <p:sp>
        <p:nvSpPr>
          <p:cNvPr id="17" name="Curved Left Arrow 16"/>
          <p:cNvSpPr/>
          <p:nvPr/>
        </p:nvSpPr>
        <p:spPr>
          <a:xfrm rot="10800000">
            <a:off x="2324100" y="2595110"/>
            <a:ext cx="879176" cy="1666696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371600" y="2438399"/>
            <a:ext cx="1828800" cy="68580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22" name="Bent Arrow 21"/>
          <p:cNvSpPr/>
          <p:nvPr/>
        </p:nvSpPr>
        <p:spPr>
          <a:xfrm rot="16200000" flipV="1">
            <a:off x="6172200" y="3428999"/>
            <a:ext cx="838200" cy="3429000"/>
          </a:xfrm>
          <a:prstGeom prst="bentArrow">
            <a:avLst>
              <a:gd name="adj1" fmla="val 19506"/>
              <a:gd name="adj2" fmla="val 23268"/>
              <a:gd name="adj3" fmla="val 28767"/>
              <a:gd name="adj4" fmla="val 42335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Snip Diagonal Corner Rectangle 22"/>
          <p:cNvSpPr/>
          <p:nvPr/>
        </p:nvSpPr>
        <p:spPr>
          <a:xfrm>
            <a:off x="6324600" y="1371600"/>
            <a:ext cx="1209135" cy="609600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Snapshot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Bitcoin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04800" y="5931932"/>
            <a:ext cx="8724900" cy="0"/>
          </a:xfrm>
          <a:prstGeom prst="straightConnector1">
            <a:avLst/>
          </a:prstGeom>
          <a:ln w="76200" cmpd="thickThin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6800" y="3810000"/>
            <a:ext cx="158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Community Discussion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1279584" y="1847850"/>
            <a:ext cx="1768416" cy="666750"/>
          </a:xfrm>
          <a:prstGeom prst="downArrow">
            <a:avLst>
              <a:gd name="adj1" fmla="val 71463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Funding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763000" y="4267200"/>
            <a:ext cx="53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ent Arrow 32"/>
          <p:cNvSpPr/>
          <p:nvPr/>
        </p:nvSpPr>
        <p:spPr>
          <a:xfrm rot="16200000" flipV="1">
            <a:off x="4381498" y="3467100"/>
            <a:ext cx="2286003" cy="1295400"/>
          </a:xfrm>
          <a:prstGeom prst="bentArrow">
            <a:avLst>
              <a:gd name="adj1" fmla="val 5212"/>
              <a:gd name="adj2" fmla="val 8231"/>
              <a:gd name="adj3" fmla="val 16703"/>
              <a:gd name="adj4" fmla="val 423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1000" y="55626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Time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Circular Arrow 34"/>
          <p:cNvSpPr/>
          <p:nvPr/>
        </p:nvSpPr>
        <p:spPr>
          <a:xfrm rot="1045938" flipH="1">
            <a:off x="1967412" y="1226002"/>
            <a:ext cx="4825261" cy="2682574"/>
          </a:xfrm>
          <a:prstGeom prst="circularArrow">
            <a:avLst>
              <a:gd name="adj1" fmla="val 7117"/>
              <a:gd name="adj2" fmla="val 321455"/>
              <a:gd name="adj3" fmla="val 21084967"/>
              <a:gd name="adj4" fmla="val 12609259"/>
              <a:gd name="adj5" fmla="val 948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371600" y="6084332"/>
            <a:ext cx="426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Development Phase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638800" y="6084332"/>
            <a:ext cx="1905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Auction/Snapshot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543800" y="6084332"/>
            <a:ext cx="14859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Live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Mainnet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rot="16200000">
            <a:off x="6640731" y="2388968"/>
            <a:ext cx="2453837" cy="419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 </a:t>
            </a:r>
            <a:r>
              <a:rPr lang="en-US" dirty="0" err="1" smtClean="0">
                <a:solidFill>
                  <a:schemeClr val="tx1"/>
                </a:solidFill>
              </a:rPr>
              <a:t>VoteCoin</a:t>
            </a:r>
            <a:r>
              <a:rPr lang="en-US" dirty="0" smtClean="0">
                <a:solidFill>
                  <a:schemeClr val="tx1"/>
                </a:solidFill>
              </a:rPr>
              <a:t> Owners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179882" y="2383218"/>
            <a:ext cx="2442335" cy="419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 </a:t>
            </a:r>
            <a:r>
              <a:rPr lang="en-US" dirty="0" err="1" smtClean="0">
                <a:solidFill>
                  <a:schemeClr val="tx1"/>
                </a:solidFill>
              </a:rPr>
              <a:t>CashCoin</a:t>
            </a:r>
            <a:r>
              <a:rPr lang="en-US" dirty="0" smtClean="0">
                <a:solidFill>
                  <a:schemeClr val="tx1"/>
                </a:solidFill>
              </a:rPr>
              <a:t> Owners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Circular Arrow 47"/>
          <p:cNvSpPr/>
          <p:nvPr/>
        </p:nvSpPr>
        <p:spPr>
          <a:xfrm>
            <a:off x="6671915" y="235847"/>
            <a:ext cx="1862485" cy="2423906"/>
          </a:xfrm>
          <a:prstGeom prst="circularArrow">
            <a:avLst>
              <a:gd name="adj1" fmla="val 7357"/>
              <a:gd name="adj2" fmla="val 768445"/>
              <a:gd name="adj3" fmla="val 20458030"/>
              <a:gd name="adj4" fmla="val 11123042"/>
              <a:gd name="adj5" fmla="val 948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Circular Arrow 48"/>
          <p:cNvSpPr/>
          <p:nvPr/>
        </p:nvSpPr>
        <p:spPr>
          <a:xfrm rot="4618149" flipV="1">
            <a:off x="6715980" y="1604269"/>
            <a:ext cx="1601541" cy="2500583"/>
          </a:xfrm>
          <a:prstGeom prst="circularArrow">
            <a:avLst>
              <a:gd name="adj1" fmla="val 7357"/>
              <a:gd name="adj2" fmla="val 969905"/>
              <a:gd name="adj3" fmla="val 20458030"/>
              <a:gd name="adj4" fmla="val 15807021"/>
              <a:gd name="adj5" fmla="val 948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8001000" y="3825438"/>
            <a:ext cx="0" cy="136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8534400" y="3825438"/>
            <a:ext cx="0" cy="136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124200" y="3316069"/>
            <a:ext cx="158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3276600" y="2514600"/>
            <a:ext cx="12192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Release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 rot="2095232">
            <a:off x="5201611" y="1560323"/>
            <a:ext cx="10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Proceeds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04800" y="6084332"/>
            <a:ext cx="10668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Now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56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08038"/>
          </a:xfrm>
        </p:spPr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VoteCoins</a:t>
            </a:r>
            <a:r>
              <a:rPr lang="en-US" b="1" dirty="0" smtClean="0"/>
              <a:t> are allocated efficiently</a:t>
            </a:r>
            <a:r>
              <a:rPr lang="en-US" dirty="0" smtClean="0"/>
              <a:t> (to those who value them the most) and usefully (to those who plan to use them to actually vote).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Skeptical users </a:t>
            </a:r>
            <a:r>
              <a:rPr lang="en-US" b="1" dirty="0" smtClean="0"/>
              <a:t>can wait for actual software </a:t>
            </a:r>
            <a:r>
              <a:rPr lang="en-US" dirty="0" smtClean="0"/>
              <a:t>before purchasing VTC at auction.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Unlike other auction-allocations, with this post-development </a:t>
            </a:r>
            <a:r>
              <a:rPr lang="en-US" dirty="0" err="1" smtClean="0"/>
              <a:t>acution</a:t>
            </a:r>
            <a:r>
              <a:rPr lang="en-US" dirty="0" smtClean="0"/>
              <a:t>-scheme the </a:t>
            </a:r>
            <a:r>
              <a:rPr lang="en-US" b="1" dirty="0" smtClean="0"/>
              <a:t>community can be reassured</a:t>
            </a:r>
            <a:r>
              <a:rPr lang="en-US" dirty="0" smtClean="0"/>
              <a:t> that this is not a scam.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Users can avoid purchasing VTC altogether, BTC and </a:t>
            </a:r>
            <a:r>
              <a:rPr lang="en-US" dirty="0" err="1" smtClean="0"/>
              <a:t>CashCoin</a:t>
            </a:r>
            <a:r>
              <a:rPr lang="en-US" dirty="0" smtClean="0"/>
              <a:t> can co-exist, users retain </a:t>
            </a:r>
            <a:r>
              <a:rPr lang="en-US" b="1" dirty="0" smtClean="0"/>
              <a:t>free option to switch later</a:t>
            </a:r>
            <a:r>
              <a:rPr lang="en-US" dirty="0" smtClean="0"/>
              <a:t> “if everyone else does”.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Higher quality product implies a higher yielding auction. (Incentive for high-quality product).</a:t>
            </a:r>
          </a:p>
        </p:txBody>
      </p:sp>
    </p:spTree>
    <p:extLst>
      <p:ext uri="{BB962C8B-B14F-4D97-AF65-F5344CB8AC3E}">
        <p14:creationId xmlns:p14="http://schemas.microsoft.com/office/powerpoint/2010/main" val="7941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511</Words>
  <Application>Microsoft Office PowerPoint</Application>
  <PresentationFormat>On-screen Show (4:3)</PresentationFormat>
  <Paragraphs>68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Initial Coin Allocations   Truthcoin Project</vt:lpstr>
      <vt:lpstr>Overview</vt:lpstr>
      <vt:lpstr>Goals (Tricky…)</vt:lpstr>
      <vt:lpstr>CashCoins 1:1 for Bitcoins</vt:lpstr>
      <vt:lpstr>VoteCoins</vt:lpstr>
      <vt:lpstr>Proposal</vt:lpstr>
      <vt:lpstr>Benefits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Coin Allocations</dc:title>
  <dc:creator>Psztorc</dc:creator>
  <cp:lastModifiedBy>Psztorc</cp:lastModifiedBy>
  <cp:revision>12</cp:revision>
  <dcterms:created xsi:type="dcterms:W3CDTF">2014-08-30T15:44:11Z</dcterms:created>
  <dcterms:modified xsi:type="dcterms:W3CDTF">2014-08-30T17:59:38Z</dcterms:modified>
</cp:coreProperties>
</file>