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62" r:id="rId4"/>
    <p:sldId id="257" r:id="rId5"/>
    <p:sldId id="260" r:id="rId6"/>
    <p:sldId id="266" r:id="rId7"/>
    <p:sldId id="263" r:id="rId8"/>
    <p:sldId id="265" r:id="rId9"/>
    <p:sldId id="272" r:id="rId10"/>
    <p:sldId id="267" r:id="rId11"/>
    <p:sldId id="268" r:id="rId12"/>
    <p:sldId id="269" r:id="rId13"/>
    <p:sldId id="270" r:id="rId14"/>
    <p:sldId id="271"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A96-CEED-4862-B3BA-CE8A6274F61B}" v="326" dt="2023-02-16T14:25:35.267"/>
    <p1510:client id="{17B732BC-9D32-A8A5-0528-561206BE3E6E}" v="3468" dt="2023-02-16T16:48:26.071"/>
    <p1510:client id="{721DC159-1274-54A5-BC30-C12753CAE236}" v="2127" dt="2023-02-16T15:57:20.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2/19/2023</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3552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43872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2/19/2023</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6692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368526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16141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9545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874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238978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419112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172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2/19/2023</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29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2/19/2023</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a:t>
            </a:fld>
            <a:endParaRPr lang="en-US"/>
          </a:p>
        </p:txBody>
      </p:sp>
    </p:spTree>
    <p:extLst>
      <p:ext uri="{BB962C8B-B14F-4D97-AF65-F5344CB8AC3E}">
        <p14:creationId xmlns:p14="http://schemas.microsoft.com/office/powerpoint/2010/main" val="342407506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Una rete di punti collegati">
            <a:extLst>
              <a:ext uri="{FF2B5EF4-FFF2-40B4-BE49-F238E27FC236}">
                <a16:creationId xmlns:a16="http://schemas.microsoft.com/office/drawing/2014/main" id="{5540FA4D-A4A1-00F0-4860-2912CD1858AB}"/>
              </a:ext>
            </a:extLst>
          </p:cNvPr>
          <p:cNvPicPr>
            <a:picLocks noChangeAspect="1"/>
          </p:cNvPicPr>
          <p:nvPr/>
        </p:nvPicPr>
        <p:blipFill rotWithShape="1">
          <a:blip r:embed="rId2"/>
          <a:srcRect l="20317" r="128" b="1"/>
          <a:stretch/>
        </p:blipFill>
        <p:spPr>
          <a:xfrm>
            <a:off x="-67215" y="10"/>
            <a:ext cx="12191979" cy="6857989"/>
          </a:xfrm>
          <a:prstGeom prst="rect">
            <a:avLst/>
          </a:prstGeom>
        </p:spPr>
      </p:pic>
      <p:sp>
        <p:nvSpPr>
          <p:cNvPr id="50" name="Rectangle 4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961644" y="4675366"/>
            <a:ext cx="10268712" cy="846223"/>
          </a:xfrm>
        </p:spPr>
        <p:txBody>
          <a:bodyPr anchor="b">
            <a:normAutofit/>
          </a:bodyPr>
          <a:lstStyle/>
          <a:p>
            <a:r>
              <a:rPr lang="de-DE" sz="3000">
                <a:solidFill>
                  <a:srgbClr val="FFFFFF"/>
                </a:solidFill>
                <a:ea typeface="+mj-lt"/>
                <a:cs typeface="+mj-lt"/>
              </a:rPr>
              <a:t> </a:t>
            </a:r>
            <a:r>
              <a:rPr lang="de-DE" sz="3000" err="1">
                <a:solidFill>
                  <a:srgbClr val="FFFFFF"/>
                </a:solidFill>
                <a:ea typeface="+mj-lt"/>
                <a:cs typeface="+mj-lt"/>
              </a:rPr>
              <a:t>sistema</a:t>
            </a:r>
            <a:r>
              <a:rPr lang="de-DE" sz="3000">
                <a:solidFill>
                  <a:srgbClr val="FFFFFF"/>
                </a:solidFill>
                <a:ea typeface="+mj-lt"/>
                <a:cs typeface="+mj-lt"/>
              </a:rPr>
              <a:t> di </a:t>
            </a:r>
            <a:r>
              <a:rPr lang="de-DE" sz="3000" err="1">
                <a:solidFill>
                  <a:srgbClr val="FFFFFF"/>
                </a:solidFill>
                <a:ea typeface="+mj-lt"/>
                <a:cs typeface="+mj-lt"/>
              </a:rPr>
              <a:t>controllo</a:t>
            </a:r>
            <a:r>
              <a:rPr lang="de-DE" sz="3000">
                <a:solidFill>
                  <a:srgbClr val="FFFFFF"/>
                </a:solidFill>
                <a:ea typeface="+mj-lt"/>
                <a:cs typeface="+mj-lt"/>
              </a:rPr>
              <a:t> di </a:t>
            </a:r>
            <a:r>
              <a:rPr lang="de-DE" sz="3000" err="1">
                <a:solidFill>
                  <a:srgbClr val="FFFFFF"/>
                </a:solidFill>
                <a:ea typeface="+mj-lt"/>
                <a:cs typeface="+mj-lt"/>
              </a:rPr>
              <a:t>un</a:t>
            </a:r>
            <a:r>
              <a:rPr lang="de-DE" sz="3000">
                <a:solidFill>
                  <a:srgbClr val="FFFFFF"/>
                </a:solidFill>
                <a:ea typeface="+mj-lt"/>
                <a:cs typeface="+mj-lt"/>
              </a:rPr>
              <a:t> </a:t>
            </a:r>
            <a:r>
              <a:rPr lang="de-DE" sz="3000" err="1">
                <a:solidFill>
                  <a:srgbClr val="FFFFFF"/>
                </a:solidFill>
                <a:ea typeface="+mj-lt"/>
                <a:cs typeface="+mj-lt"/>
              </a:rPr>
              <a:t>pendolo</a:t>
            </a:r>
            <a:r>
              <a:rPr lang="de-DE" sz="3000">
                <a:solidFill>
                  <a:srgbClr val="FFFFFF"/>
                </a:solidFill>
                <a:ea typeface="+mj-lt"/>
                <a:cs typeface="+mj-lt"/>
              </a:rPr>
              <a:t> </a:t>
            </a:r>
            <a:r>
              <a:rPr lang="de-DE" sz="3000" err="1">
                <a:solidFill>
                  <a:srgbClr val="FFFFFF"/>
                </a:solidFill>
                <a:ea typeface="+mj-lt"/>
                <a:cs typeface="+mj-lt"/>
              </a:rPr>
              <a:t>inverso</a:t>
            </a:r>
            <a:endParaRPr lang="it-IT" sz="3000" err="1">
              <a:solidFill>
                <a:srgbClr val="FFFFFF"/>
              </a:solidFill>
            </a:endParaRPr>
          </a:p>
        </p:txBody>
      </p:sp>
    </p:spTree>
    <p:extLst>
      <p:ext uri="{BB962C8B-B14F-4D97-AF65-F5344CB8AC3E}">
        <p14:creationId xmlns:p14="http://schemas.microsoft.com/office/powerpoint/2010/main" val="39625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5D33D-494A-A7D0-04D2-7085EF2F55B4}"/>
              </a:ext>
            </a:extLst>
          </p:cNvPr>
          <p:cNvSpPr>
            <a:spLocks noGrp="1"/>
          </p:cNvSpPr>
          <p:nvPr>
            <p:ph type="title"/>
          </p:nvPr>
        </p:nvSpPr>
        <p:spPr/>
        <p:txBody>
          <a:bodyPr vert="horz" lIns="91440" tIns="45720" rIns="91440" bIns="45720" rtlCol="0" anchor="ctr">
            <a:noAutofit/>
          </a:bodyPr>
          <a:lstStyle/>
          <a:p>
            <a:r>
              <a:rPr lang="it-IT" sz="4800"/>
              <a:t>Cerchiamo di aumentare il margine di fase con una rete anticipatrice</a:t>
            </a:r>
          </a:p>
        </p:txBody>
      </p:sp>
    </p:spTree>
    <p:extLst>
      <p:ext uri="{BB962C8B-B14F-4D97-AF65-F5344CB8AC3E}">
        <p14:creationId xmlns:p14="http://schemas.microsoft.com/office/powerpoint/2010/main" val="41226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91FD6-8F58-8B8F-6934-D45D5EF367C6}"/>
              </a:ext>
            </a:extLst>
          </p:cNvPr>
          <p:cNvSpPr>
            <a:spLocks noGrp="1"/>
          </p:cNvSpPr>
          <p:nvPr>
            <p:ph type="title"/>
          </p:nvPr>
        </p:nvSpPr>
        <p:spPr/>
        <p:txBody>
          <a:bodyPr>
            <a:normAutofit fontScale="90000"/>
          </a:bodyPr>
          <a:lstStyle/>
          <a:p>
            <a:r>
              <a:rPr lang="it-IT"/>
              <a:t>Analisi della funzione di sensitività complementare</a:t>
            </a:r>
          </a:p>
        </p:txBody>
      </p:sp>
    </p:spTree>
    <p:extLst>
      <p:ext uri="{BB962C8B-B14F-4D97-AF65-F5344CB8AC3E}">
        <p14:creationId xmlns:p14="http://schemas.microsoft.com/office/powerpoint/2010/main" val="349489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55404CF-836D-2F09-8589-7AE8EB65B259}"/>
              </a:ext>
            </a:extLst>
          </p:cNvPr>
          <p:cNvSpPr>
            <a:spLocks noGrp="1"/>
          </p:cNvSpPr>
          <p:nvPr>
            <p:ph type="title"/>
          </p:nvPr>
        </p:nvSpPr>
        <p:spPr/>
        <p:txBody>
          <a:bodyPr/>
          <a:lstStyle/>
          <a:p>
            <a:r>
              <a:rPr lang="it-IT" dirty="0"/>
              <a:t>Discretizzazioni</a:t>
            </a:r>
          </a:p>
        </p:txBody>
      </p:sp>
    </p:spTree>
    <p:extLst>
      <p:ext uri="{BB962C8B-B14F-4D97-AF65-F5344CB8AC3E}">
        <p14:creationId xmlns:p14="http://schemas.microsoft.com/office/powerpoint/2010/main" val="265728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68CAA8-3AF0-BBE2-401D-DFDB5E35FE40}"/>
              </a:ext>
            </a:extLst>
          </p:cNvPr>
          <p:cNvSpPr>
            <a:spLocks noGrp="1"/>
          </p:cNvSpPr>
          <p:nvPr>
            <p:ph type="title" idx="4294967295"/>
          </p:nvPr>
        </p:nvSpPr>
        <p:spPr>
          <a:xfrm>
            <a:off x="444648" y="2078433"/>
            <a:ext cx="4670234" cy="1975527"/>
          </a:xfrm>
        </p:spPr>
        <p:txBody>
          <a:bodyPr vert="horz" lIns="91440" tIns="45720" rIns="91440" bIns="45720" rtlCol="0" anchor="ctr">
            <a:normAutofit/>
          </a:bodyPr>
          <a:lstStyle/>
          <a:p>
            <a:r>
              <a:rPr lang="en-US" sz="4100" err="1"/>
              <a:t>IMplementazione</a:t>
            </a:r>
            <a:r>
              <a:rPr lang="en-US" sz="4100"/>
              <a:t> </a:t>
            </a:r>
            <a:r>
              <a:rPr lang="en-US" sz="4100" err="1"/>
              <a:t>su</a:t>
            </a:r>
            <a:r>
              <a:rPr lang="en-US" sz="4100"/>
              <a:t> </a:t>
            </a:r>
            <a:r>
              <a:rPr lang="en-US" sz="4100" err="1"/>
              <a:t>arduinio</a:t>
            </a:r>
            <a:r>
              <a:rPr lang="en-US" sz="4100"/>
              <a:t>:</a:t>
            </a:r>
            <a:br>
              <a:rPr lang="en-US"/>
            </a:br>
            <a:r>
              <a:rPr lang="en-US" sz="4100" err="1"/>
              <a:t>DAti</a:t>
            </a:r>
            <a:r>
              <a:rPr lang="en-US" sz="4100"/>
              <a:t> e setup </a:t>
            </a:r>
          </a:p>
        </p:txBody>
      </p:sp>
      <p:sp useBgFill="1">
        <p:nvSpPr>
          <p:cNvPr id="14" name="Rectangle 13">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53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68CAA8-3AF0-BBE2-401D-DFDB5E35FE40}"/>
              </a:ext>
            </a:extLst>
          </p:cNvPr>
          <p:cNvSpPr>
            <a:spLocks noGrp="1"/>
          </p:cNvSpPr>
          <p:nvPr>
            <p:ph type="title" idx="4294967295"/>
          </p:nvPr>
        </p:nvSpPr>
        <p:spPr>
          <a:xfrm>
            <a:off x="960119" y="2100845"/>
            <a:ext cx="4670234" cy="1975527"/>
          </a:xfrm>
        </p:spPr>
        <p:txBody>
          <a:bodyPr vert="horz" lIns="91440" tIns="45720" rIns="91440" bIns="45720" rtlCol="0" anchor="ctr">
            <a:normAutofit/>
          </a:bodyPr>
          <a:lstStyle/>
          <a:p>
            <a:r>
              <a:rPr lang="en-US" sz="4100" dirty="0" err="1"/>
              <a:t>IMplementazione</a:t>
            </a:r>
            <a:r>
              <a:rPr lang="en-US" sz="4100" dirty="0"/>
              <a:t> </a:t>
            </a:r>
            <a:r>
              <a:rPr lang="en-US" sz="4100" dirty="0" err="1"/>
              <a:t>su</a:t>
            </a:r>
            <a:r>
              <a:rPr lang="en-US" sz="4100" dirty="0"/>
              <a:t> </a:t>
            </a:r>
            <a:r>
              <a:rPr lang="en-US" sz="4100" dirty="0" err="1"/>
              <a:t>arduinio</a:t>
            </a:r>
            <a:r>
              <a:rPr lang="en-US" sz="4100" dirty="0"/>
              <a:t>:</a:t>
            </a:r>
            <a:br>
              <a:rPr lang="en-US" dirty="0"/>
            </a:br>
            <a:r>
              <a:rPr lang="en-US" sz="4100" dirty="0" err="1"/>
              <a:t>funzione</a:t>
            </a:r>
            <a:r>
              <a:rPr lang="en-US" sz="4100" dirty="0"/>
              <a:t> di loop</a:t>
            </a:r>
          </a:p>
        </p:txBody>
      </p:sp>
      <p:sp useBgFill="1">
        <p:nvSpPr>
          <p:cNvPr id="14" name="Rectangle 13">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79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975A02-8BF3-B9C6-677D-7858234254D3}"/>
              </a:ext>
            </a:extLst>
          </p:cNvPr>
          <p:cNvSpPr>
            <a:spLocks noGrp="1"/>
          </p:cNvSpPr>
          <p:nvPr>
            <p:ph type="title"/>
          </p:nvPr>
        </p:nvSpPr>
        <p:spPr/>
        <p:txBody>
          <a:bodyPr/>
          <a:lstStyle/>
          <a:p>
            <a:pPr algn="ctr"/>
            <a:r>
              <a:rPr lang="it-IT"/>
              <a:t>Introduzione</a:t>
            </a:r>
          </a:p>
        </p:txBody>
      </p:sp>
      <p:sp>
        <p:nvSpPr>
          <p:cNvPr id="3" name="Segnaposto contenuto 2">
            <a:extLst>
              <a:ext uri="{FF2B5EF4-FFF2-40B4-BE49-F238E27FC236}">
                <a16:creationId xmlns:a16="http://schemas.microsoft.com/office/drawing/2014/main" id="{A50C3703-099D-4AD8-4C03-1C999744E14B}"/>
              </a:ext>
            </a:extLst>
          </p:cNvPr>
          <p:cNvSpPr>
            <a:spLocks noGrp="1"/>
          </p:cNvSpPr>
          <p:nvPr>
            <p:ph idx="1"/>
          </p:nvPr>
        </p:nvSpPr>
        <p:spPr>
          <a:xfrm>
            <a:off x="153297" y="2587752"/>
            <a:ext cx="11882358" cy="4187503"/>
          </a:xfrm>
        </p:spPr>
        <p:txBody>
          <a:bodyPr vert="horz" lIns="91440" tIns="45720" rIns="91440" bIns="45720" rtlCol="0" anchor="t">
            <a:normAutofit lnSpcReduction="10000"/>
          </a:bodyPr>
          <a:lstStyle/>
          <a:p>
            <a:r>
              <a:rPr lang="it-IT"/>
              <a:t>Lo scopo di questo progetto è quello di studiare un sistema di controllo per un pendolo inverso. Per questo scopo è stato impiegato l'ambiente di sviluppo MATLAB, e il microcontrollore Arduino. </a:t>
            </a:r>
          </a:p>
          <a:p>
            <a:r>
              <a:rPr lang="it-IT"/>
              <a:t>Una volta costruito l'effettivo pendolo con un motore passo-passo di una vecchia stampante, e il carrello che ospitava le cartucce della stessa stampante, il problema principale era quello di trovare il metodo migliore per stabilizzare il tutto. Un grande ostacolo, presente durante lo sviluppo di tutto il sistema, è stato posto dal fatto che il pendolo non è stato costruito con materiali di alta qualità, che lo rendevano molto suscettibile a disturbi, attriti e in generale poco robusto. </a:t>
            </a:r>
          </a:p>
        </p:txBody>
      </p:sp>
    </p:spTree>
    <p:extLst>
      <p:ext uri="{BB962C8B-B14F-4D97-AF65-F5344CB8AC3E}">
        <p14:creationId xmlns:p14="http://schemas.microsoft.com/office/powerpoint/2010/main" val="311323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1FD5902-9281-3F13-605A-507E6F211B87}"/>
              </a:ext>
            </a:extLst>
          </p:cNvPr>
          <p:cNvSpPr txBox="1"/>
          <p:nvPr/>
        </p:nvSpPr>
        <p:spPr>
          <a:xfrm>
            <a:off x="177092" y="187509"/>
            <a:ext cx="1185479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600"/>
              <a:t>Il passo successivo alla costruzione è stato quello di scegliere il tipo di sistema di controllo. Per Arduino è disponibile una libreria PID, che implementa autonomamente il controllore, e permette all'utente di personalizzare il proprio controllore PID a piacere. In primo luogo la nostra scelta è stata proprio questa. </a:t>
            </a:r>
          </a:p>
          <a:p>
            <a:r>
              <a:rPr lang="it-IT" sz="2600"/>
              <a:t>Dopo svariati tentativi ci siamo resi conto le prestazioni erano abbastanza scarse, e abbiamo deciso di sintetizzare il controllore tramite il luogo delle radici, per poi discretizzarlo con Tustin, e grazie ad una libreria che semplifica di molto le moltiplicazioni con matrici, implementare direttamente l'equazione dello spazio di stato.  </a:t>
            </a:r>
          </a:p>
          <a:p>
            <a:endParaRPr lang="it-IT" sz="2600"/>
          </a:p>
          <a:p>
            <a:endParaRPr lang="it-IT" sz="2600"/>
          </a:p>
        </p:txBody>
      </p:sp>
    </p:spTree>
    <p:extLst>
      <p:ext uri="{BB962C8B-B14F-4D97-AF65-F5344CB8AC3E}">
        <p14:creationId xmlns:p14="http://schemas.microsoft.com/office/powerpoint/2010/main" val="29978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9617EA-63D4-FB8B-1C44-3CFDD2B1FAA8}"/>
              </a:ext>
            </a:extLst>
          </p:cNvPr>
          <p:cNvSpPr>
            <a:spLocks noGrp="1"/>
          </p:cNvSpPr>
          <p:nvPr>
            <p:ph type="title"/>
          </p:nvPr>
        </p:nvSpPr>
        <p:spPr>
          <a:xfrm>
            <a:off x="960120" y="317814"/>
            <a:ext cx="10268712" cy="1700784"/>
          </a:xfrm>
        </p:spPr>
        <p:txBody>
          <a:bodyPr>
            <a:normAutofit/>
          </a:bodyPr>
          <a:lstStyle/>
          <a:p>
            <a:r>
              <a:rPr lang="it-IT">
                <a:ea typeface="+mj-lt"/>
                <a:cs typeface="+mj-lt"/>
              </a:rPr>
              <a:t>Modello Matematico</a:t>
            </a:r>
            <a:endParaRPr lang="it-IT"/>
          </a:p>
        </p:txBody>
      </p:sp>
      <p:pic>
        <p:nvPicPr>
          <p:cNvPr id="4" name="Immagine 4">
            <a:extLst>
              <a:ext uri="{FF2B5EF4-FFF2-40B4-BE49-F238E27FC236}">
                <a16:creationId xmlns:a16="http://schemas.microsoft.com/office/drawing/2014/main" id="{6744927D-B126-2E0D-783D-88EC3DC6BFD6}"/>
              </a:ext>
            </a:extLst>
          </p:cNvPr>
          <p:cNvPicPr>
            <a:picLocks noChangeAspect="1"/>
          </p:cNvPicPr>
          <p:nvPr/>
        </p:nvPicPr>
        <p:blipFill>
          <a:blip r:embed="rId2"/>
          <a:stretch>
            <a:fillRect/>
          </a:stretch>
        </p:blipFill>
        <p:spPr>
          <a:xfrm>
            <a:off x="298612" y="2264278"/>
            <a:ext cx="4095264" cy="4551223"/>
          </a:xfrm>
          <a:prstGeom prst="rect">
            <a:avLst/>
          </a:prstGeom>
        </p:spPr>
      </p:pic>
      <p:sp>
        <p:nvSpPr>
          <p:cNvPr id="8" name="Content Placeholder 7">
            <a:extLst>
              <a:ext uri="{FF2B5EF4-FFF2-40B4-BE49-F238E27FC236}">
                <a16:creationId xmlns:a16="http://schemas.microsoft.com/office/drawing/2014/main" id="{23E54722-22EF-CDB2-98AC-65C730D1E810}"/>
              </a:ext>
            </a:extLst>
          </p:cNvPr>
          <p:cNvSpPr>
            <a:spLocks noGrp="1"/>
          </p:cNvSpPr>
          <p:nvPr>
            <p:ph idx="1"/>
          </p:nvPr>
        </p:nvSpPr>
        <p:spPr>
          <a:xfrm>
            <a:off x="4388564" y="2264276"/>
            <a:ext cx="7680708" cy="4596477"/>
          </a:xfrm>
        </p:spPr>
        <p:txBody>
          <a:bodyPr anchor="ctr">
            <a:normAutofit fontScale="85000" lnSpcReduction="10000"/>
          </a:bodyPr>
          <a:lstStyle/>
          <a:p>
            <a:pPr algn="ctr"/>
            <a:r>
              <a:rPr lang="en-US" err="1">
                <a:ea typeface="+mn-lt"/>
                <a:cs typeface="+mn-lt"/>
              </a:rPr>
              <a:t>Dall'analisi</a:t>
            </a:r>
            <a:r>
              <a:rPr lang="en-US">
                <a:ea typeface="+mn-lt"/>
                <a:cs typeface="+mn-lt"/>
              </a:rPr>
              <a:t> </a:t>
            </a:r>
            <a:r>
              <a:rPr lang="en-US" err="1">
                <a:ea typeface="+mn-lt"/>
                <a:cs typeface="+mn-lt"/>
              </a:rPr>
              <a:t>fisica</a:t>
            </a:r>
            <a:r>
              <a:rPr lang="en-US">
                <a:ea typeface="+mn-lt"/>
                <a:cs typeface="+mn-lt"/>
              </a:rPr>
              <a:t> </a:t>
            </a:r>
            <a:r>
              <a:rPr lang="en-US" err="1">
                <a:ea typeface="+mn-lt"/>
                <a:cs typeface="+mn-lt"/>
              </a:rPr>
              <a:t>possiamo</a:t>
            </a:r>
            <a:r>
              <a:rPr lang="en-US">
                <a:ea typeface="+mn-lt"/>
                <a:cs typeface="+mn-lt"/>
              </a:rPr>
              <a:t> </a:t>
            </a:r>
            <a:r>
              <a:rPr lang="en-US" err="1">
                <a:ea typeface="+mn-lt"/>
                <a:cs typeface="+mn-lt"/>
              </a:rPr>
              <a:t>definire</a:t>
            </a:r>
            <a:r>
              <a:rPr lang="en-US">
                <a:ea typeface="+mn-lt"/>
                <a:cs typeface="+mn-lt"/>
              </a:rPr>
              <a:t> le </a:t>
            </a:r>
            <a:r>
              <a:rPr lang="en-US" err="1">
                <a:ea typeface="+mn-lt"/>
                <a:cs typeface="+mn-lt"/>
              </a:rPr>
              <a:t>seguenti</a:t>
            </a:r>
            <a:r>
              <a:rPr lang="en-US">
                <a:ea typeface="+mn-lt"/>
                <a:cs typeface="+mn-lt"/>
              </a:rPr>
              <a:t> </a:t>
            </a:r>
            <a:r>
              <a:rPr lang="en-US" err="1">
                <a:ea typeface="+mn-lt"/>
                <a:cs typeface="+mn-lt"/>
              </a:rPr>
              <a:t>caratteristiche</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M = 0, 5Kg Massa </a:t>
            </a:r>
            <a:r>
              <a:rPr lang="en-US" err="1">
                <a:ea typeface="+mn-lt"/>
                <a:cs typeface="+mn-lt"/>
              </a:rPr>
              <a:t>carrello</a:t>
            </a:r>
            <a:endParaRPr lang="it-IT" err="1">
              <a:ea typeface="+mn-lt"/>
              <a:cs typeface="+mn-lt"/>
            </a:endParaRPr>
          </a:p>
          <a:p>
            <a:pPr marL="457200" indent="-457200">
              <a:buFont typeface="Wingdings" panose="020B0604020202020204" pitchFamily="34" charset="0"/>
              <a:buChar char="§"/>
            </a:pPr>
            <a:r>
              <a:rPr lang="en-US">
                <a:ea typeface="+mn-lt"/>
                <a:cs typeface="+mn-lt"/>
              </a:rPr>
              <a:t>  m = 0, 2Kg Massa </a:t>
            </a:r>
            <a:r>
              <a:rPr lang="en-US" err="1">
                <a:ea typeface="+mn-lt"/>
                <a:cs typeface="+mn-lt"/>
              </a:rPr>
              <a:t>pendolo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b = 0, 1N/m/s </a:t>
            </a:r>
            <a:r>
              <a:rPr lang="en-US" err="1">
                <a:ea typeface="+mn-lt"/>
                <a:cs typeface="+mn-lt"/>
              </a:rPr>
              <a:t>Attrito</a:t>
            </a:r>
            <a:r>
              <a:rPr lang="en-US">
                <a:ea typeface="+mn-lt"/>
                <a:cs typeface="+mn-lt"/>
              </a:rPr>
              <a:t> del </a:t>
            </a:r>
            <a:r>
              <a:rPr lang="en-US" err="1">
                <a:ea typeface="+mn-lt"/>
                <a:cs typeface="+mn-lt"/>
              </a:rPr>
              <a:t>carrello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l = 0, 3m </a:t>
            </a:r>
            <a:r>
              <a:rPr lang="en-US" err="1">
                <a:ea typeface="+mn-lt"/>
                <a:cs typeface="+mn-lt"/>
              </a:rPr>
              <a:t>Lunghezza</a:t>
            </a:r>
            <a:r>
              <a:rPr lang="en-US">
                <a:ea typeface="+mn-lt"/>
                <a:cs typeface="+mn-lt"/>
              </a:rPr>
              <a:t> dal </a:t>
            </a:r>
            <a:r>
              <a:rPr lang="en-US" err="1">
                <a:ea typeface="+mn-lt"/>
                <a:cs typeface="+mn-lt"/>
              </a:rPr>
              <a:t>centro</a:t>
            </a:r>
            <a:r>
              <a:rPr lang="en-US">
                <a:ea typeface="+mn-lt"/>
                <a:cs typeface="+mn-lt"/>
              </a:rPr>
              <a:t> di </a:t>
            </a:r>
            <a:r>
              <a:rPr lang="en-US" err="1">
                <a:ea typeface="+mn-lt"/>
                <a:cs typeface="+mn-lt"/>
              </a:rPr>
              <a:t>massa</a:t>
            </a:r>
            <a:r>
              <a:rPr lang="en-US">
                <a:ea typeface="+mn-lt"/>
                <a:cs typeface="+mn-lt"/>
              </a:rPr>
              <a:t> del </a:t>
            </a:r>
            <a:r>
              <a:rPr lang="en-US" err="1">
                <a:ea typeface="+mn-lt"/>
                <a:cs typeface="+mn-lt"/>
              </a:rPr>
              <a:t>pendolo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I = 0,000093258Kg · m2 </a:t>
            </a:r>
            <a:r>
              <a:rPr lang="en-US" err="1">
                <a:ea typeface="+mn-lt"/>
                <a:cs typeface="+mn-lt"/>
              </a:rPr>
              <a:t>Inerzia</a:t>
            </a:r>
            <a:r>
              <a:rPr lang="en-US">
                <a:ea typeface="+mn-lt"/>
                <a:cs typeface="+mn-lt"/>
              </a:rPr>
              <a:t> del </a:t>
            </a:r>
            <a:r>
              <a:rPr lang="en-US" err="1">
                <a:ea typeface="+mn-lt"/>
                <a:cs typeface="+mn-lt"/>
              </a:rPr>
              <a:t>pendolo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F= Forza </a:t>
            </a:r>
            <a:r>
              <a:rPr lang="en-US" err="1">
                <a:ea typeface="+mn-lt"/>
                <a:cs typeface="+mn-lt"/>
              </a:rPr>
              <a:t>applicata</a:t>
            </a:r>
            <a:r>
              <a:rPr lang="en-US">
                <a:ea typeface="+mn-lt"/>
                <a:cs typeface="+mn-lt"/>
              </a:rPr>
              <a:t> al </a:t>
            </a:r>
            <a:r>
              <a:rPr lang="en-US" err="1">
                <a:ea typeface="+mn-lt"/>
                <a:cs typeface="+mn-lt"/>
              </a:rPr>
              <a:t>carrello</a:t>
            </a:r>
            <a:r>
              <a:rPr lang="en-US">
                <a:ea typeface="+mn-lt"/>
                <a:cs typeface="+mn-lt"/>
              </a:rPr>
              <a:t> </a:t>
            </a:r>
            <a:endParaRPr lang="it-IT">
              <a:ea typeface="+mn-lt"/>
              <a:cs typeface="+mn-lt"/>
            </a:endParaRPr>
          </a:p>
          <a:p>
            <a:pPr marL="457200" indent="-457200">
              <a:buFont typeface="Wingdings" panose="020B0604020202020204" pitchFamily="34" charset="0"/>
              <a:buChar char="§"/>
            </a:pPr>
            <a:r>
              <a:rPr lang="en-US">
                <a:ea typeface="+mn-lt"/>
                <a:cs typeface="+mn-lt"/>
              </a:rPr>
              <a:t> X= </a:t>
            </a:r>
            <a:r>
              <a:rPr lang="en-US" err="1">
                <a:ea typeface="+mn-lt"/>
                <a:cs typeface="+mn-lt"/>
              </a:rPr>
              <a:t>Posizione</a:t>
            </a:r>
            <a:r>
              <a:rPr lang="en-US">
                <a:ea typeface="+mn-lt"/>
                <a:cs typeface="+mn-lt"/>
              </a:rPr>
              <a:t> del </a:t>
            </a:r>
            <a:r>
              <a:rPr lang="en-US" err="1">
                <a:ea typeface="+mn-lt"/>
                <a:cs typeface="+mn-lt"/>
              </a:rPr>
              <a:t>carrello</a:t>
            </a:r>
            <a:endParaRPr lang="it-IT" err="1">
              <a:ea typeface="+mn-lt"/>
              <a:cs typeface="+mn-lt"/>
            </a:endParaRPr>
          </a:p>
          <a:p>
            <a:pPr marL="457200" indent="-457200">
              <a:buFont typeface="Wingdings" panose="020B0604020202020204" pitchFamily="34" charset="0"/>
              <a:buChar char="§"/>
            </a:pPr>
            <a:r>
              <a:rPr lang="en-US">
                <a:ea typeface="+mn-lt"/>
                <a:cs typeface="+mn-lt"/>
              </a:rPr>
              <a:t>  θ =Angolo del </a:t>
            </a:r>
            <a:r>
              <a:rPr lang="en-US" err="1">
                <a:ea typeface="+mn-lt"/>
                <a:cs typeface="+mn-lt"/>
              </a:rPr>
              <a:t>pendolo</a:t>
            </a:r>
            <a:r>
              <a:rPr lang="en-US">
                <a:ea typeface="+mn-lt"/>
                <a:cs typeface="+mn-lt"/>
              </a:rPr>
              <a:t> </a:t>
            </a:r>
            <a:r>
              <a:rPr lang="en-US" err="1">
                <a:ea typeface="+mn-lt"/>
                <a:cs typeface="+mn-lt"/>
              </a:rPr>
              <a:t>dalla</a:t>
            </a:r>
            <a:r>
              <a:rPr lang="en-US">
                <a:ea typeface="+mn-lt"/>
                <a:cs typeface="+mn-lt"/>
              </a:rPr>
              <a:t> </a:t>
            </a:r>
            <a:r>
              <a:rPr lang="en-US" err="1">
                <a:ea typeface="+mn-lt"/>
                <a:cs typeface="+mn-lt"/>
              </a:rPr>
              <a:t>verticale</a:t>
            </a:r>
            <a:endParaRPr lang="it-IT"/>
          </a:p>
        </p:txBody>
      </p:sp>
    </p:spTree>
    <p:extLst>
      <p:ext uri="{BB962C8B-B14F-4D97-AF65-F5344CB8AC3E}">
        <p14:creationId xmlns:p14="http://schemas.microsoft.com/office/powerpoint/2010/main" val="287813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FF5BD-A96C-A2EA-4EBE-4D1C47970F0D}"/>
              </a:ext>
            </a:extLst>
          </p:cNvPr>
          <p:cNvSpPr>
            <a:spLocks noGrp="1"/>
          </p:cNvSpPr>
          <p:nvPr>
            <p:ph type="title"/>
          </p:nvPr>
        </p:nvSpPr>
        <p:spPr>
          <a:xfrm>
            <a:off x="960120" y="104902"/>
            <a:ext cx="10268712" cy="1913696"/>
          </a:xfrm>
        </p:spPr>
        <p:txBody>
          <a:bodyPr>
            <a:normAutofit fontScale="90000"/>
          </a:bodyPr>
          <a:lstStyle/>
          <a:p>
            <a:pPr algn="ctr"/>
            <a:br>
              <a:rPr lang="it-IT" sz="5400" b="1"/>
            </a:br>
            <a:r>
              <a:rPr lang="it-IT" sz="5400" b="1"/>
              <a:t>Analisi delle forze ed equazioni di sistema</a:t>
            </a:r>
            <a:endParaRPr lang="it-IT" sz="5400"/>
          </a:p>
          <a:p>
            <a:pPr algn="ctr"/>
            <a:endParaRPr lang="it-IT"/>
          </a:p>
        </p:txBody>
      </p:sp>
      <p:sp>
        <p:nvSpPr>
          <p:cNvPr id="3" name="Segnaposto contenuto 2">
            <a:extLst>
              <a:ext uri="{FF2B5EF4-FFF2-40B4-BE49-F238E27FC236}">
                <a16:creationId xmlns:a16="http://schemas.microsoft.com/office/drawing/2014/main" id="{C62C9BBF-6260-2383-9C4C-0F53D0C911CB}"/>
              </a:ext>
            </a:extLst>
          </p:cNvPr>
          <p:cNvSpPr>
            <a:spLocks noGrp="1"/>
          </p:cNvSpPr>
          <p:nvPr>
            <p:ph idx="1"/>
          </p:nvPr>
        </p:nvSpPr>
        <p:spPr>
          <a:xfrm>
            <a:off x="663237" y="2379934"/>
            <a:ext cx="10704140" cy="4474344"/>
          </a:xfrm>
        </p:spPr>
        <p:txBody>
          <a:bodyPr vert="horz" lIns="91440" tIns="45720" rIns="91440" bIns="45720" rtlCol="0" anchor="t">
            <a:normAutofit/>
          </a:bodyPr>
          <a:lstStyle/>
          <a:p>
            <a:pPr algn="ctr"/>
            <a:r>
              <a:rPr lang="it-IT"/>
              <a:t>Dall'analisi del sistema si ottengono le seguenti equazioni linearizzate</a:t>
            </a:r>
            <a:r>
              <a:rPr lang="it-IT">
                <a:ea typeface="+mn-lt"/>
                <a:cs typeface="+mn-lt"/>
              </a:rPr>
              <a:t> nel</a:t>
            </a:r>
            <a:r>
              <a:rPr lang="it-IT"/>
              <a:t> punto di equilibrio di interesse  che definiscono la dinamica</a:t>
            </a:r>
          </a:p>
          <a:p>
            <a:pPr marL="457200" indent="-457200" algn="ctr">
              <a:buFont typeface="Wingdings" panose="020B0604020202020204" pitchFamily="34" charset="0"/>
              <a:buChar char="§"/>
            </a:pPr>
            <a:endParaRPr lang="it-IT"/>
          </a:p>
          <a:p>
            <a:endParaRPr lang="it-IT"/>
          </a:p>
        </p:txBody>
      </p:sp>
      <p:pic>
        <p:nvPicPr>
          <p:cNvPr id="8" name="Immagine 8" descr="Immagine che contiene testo&#10;&#10;Descrizione generata automaticamente">
            <a:extLst>
              <a:ext uri="{FF2B5EF4-FFF2-40B4-BE49-F238E27FC236}">
                <a16:creationId xmlns:a16="http://schemas.microsoft.com/office/drawing/2014/main" id="{AC9A6DA7-B53A-562C-7DBB-DCC3917B9F03}"/>
              </a:ext>
            </a:extLst>
          </p:cNvPr>
          <p:cNvPicPr>
            <a:picLocks noChangeAspect="1"/>
          </p:cNvPicPr>
          <p:nvPr/>
        </p:nvPicPr>
        <p:blipFill>
          <a:blip r:embed="rId2"/>
          <a:stretch>
            <a:fillRect/>
          </a:stretch>
        </p:blipFill>
        <p:spPr>
          <a:xfrm>
            <a:off x="3794167" y="3431057"/>
            <a:ext cx="4445329" cy="1193314"/>
          </a:xfrm>
          <a:prstGeom prst="rect">
            <a:avLst/>
          </a:prstGeom>
        </p:spPr>
      </p:pic>
      <p:sp>
        <p:nvSpPr>
          <p:cNvPr id="9" name="CasellaDiTesto 8">
            <a:extLst>
              <a:ext uri="{FF2B5EF4-FFF2-40B4-BE49-F238E27FC236}">
                <a16:creationId xmlns:a16="http://schemas.microsoft.com/office/drawing/2014/main" id="{32806C04-928A-153C-7EA9-504C8A7A387D}"/>
              </a:ext>
            </a:extLst>
          </p:cNvPr>
          <p:cNvSpPr txBox="1"/>
          <p:nvPr/>
        </p:nvSpPr>
        <p:spPr>
          <a:xfrm>
            <a:off x="663038" y="4910941"/>
            <a:ext cx="107075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Per ottenere le funzioni di trasferimento del sistema dalle equazioni linearizzate, andiamo ad applicare la trasformata di Laplace, assumendo nulle le condizioni iniziali.</a:t>
            </a:r>
          </a:p>
        </p:txBody>
      </p:sp>
      <p:pic>
        <p:nvPicPr>
          <p:cNvPr id="11" name="Immagine 11" descr="Immagine che contiene testo&#10;&#10;Descrizione generata automaticamente">
            <a:extLst>
              <a:ext uri="{FF2B5EF4-FFF2-40B4-BE49-F238E27FC236}">
                <a16:creationId xmlns:a16="http://schemas.microsoft.com/office/drawing/2014/main" id="{A70D9643-7AAB-6AC7-5E58-BEE1F4EB610C}"/>
              </a:ext>
            </a:extLst>
          </p:cNvPr>
          <p:cNvPicPr>
            <a:picLocks noChangeAspect="1"/>
          </p:cNvPicPr>
          <p:nvPr/>
        </p:nvPicPr>
        <p:blipFill>
          <a:blip r:embed="rId3"/>
          <a:stretch>
            <a:fillRect/>
          </a:stretch>
        </p:blipFill>
        <p:spPr>
          <a:xfrm>
            <a:off x="3210297" y="5695056"/>
            <a:ext cx="5761510" cy="910743"/>
          </a:xfrm>
          <a:prstGeom prst="rect">
            <a:avLst/>
          </a:prstGeom>
        </p:spPr>
      </p:pic>
    </p:spTree>
    <p:extLst>
      <p:ext uri="{BB962C8B-B14F-4D97-AF65-F5344CB8AC3E}">
        <p14:creationId xmlns:p14="http://schemas.microsoft.com/office/powerpoint/2010/main" val="100071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DD4A4EE-25A7-EAFC-E8FD-A9027D093657}"/>
              </a:ext>
            </a:extLst>
          </p:cNvPr>
          <p:cNvSpPr txBox="1"/>
          <p:nvPr/>
        </p:nvSpPr>
        <p:spPr>
          <a:xfrm>
            <a:off x="546759" y="259772"/>
            <a:ext cx="11095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Per ottenere la funzione di trasferimento del nostro sistema dobbiamo risolvere la prima equazione per X(s):</a:t>
            </a:r>
          </a:p>
        </p:txBody>
      </p:sp>
      <p:pic>
        <p:nvPicPr>
          <p:cNvPr id="3" name="Immagine 3" descr="Immagine che contiene testo&#10;&#10;Descrizione generata automaticamente">
            <a:extLst>
              <a:ext uri="{FF2B5EF4-FFF2-40B4-BE49-F238E27FC236}">
                <a16:creationId xmlns:a16="http://schemas.microsoft.com/office/drawing/2014/main" id="{C5A7A4DB-AFA5-F0B8-FBD6-7EA879684428}"/>
              </a:ext>
            </a:extLst>
          </p:cNvPr>
          <p:cNvPicPr>
            <a:picLocks noChangeAspect="1"/>
          </p:cNvPicPr>
          <p:nvPr/>
        </p:nvPicPr>
        <p:blipFill>
          <a:blip r:embed="rId2"/>
          <a:stretch>
            <a:fillRect/>
          </a:stretch>
        </p:blipFill>
        <p:spPr>
          <a:xfrm>
            <a:off x="4081153" y="762009"/>
            <a:ext cx="4019798" cy="613541"/>
          </a:xfrm>
          <a:prstGeom prst="rect">
            <a:avLst/>
          </a:prstGeom>
        </p:spPr>
      </p:pic>
      <p:sp>
        <p:nvSpPr>
          <p:cNvPr id="4" name="CasellaDiTesto 3">
            <a:extLst>
              <a:ext uri="{FF2B5EF4-FFF2-40B4-BE49-F238E27FC236}">
                <a16:creationId xmlns:a16="http://schemas.microsoft.com/office/drawing/2014/main" id="{FE4F201B-E452-243C-7A36-4F7FCCA63A7C}"/>
              </a:ext>
            </a:extLst>
          </p:cNvPr>
          <p:cNvSpPr txBox="1"/>
          <p:nvPr/>
        </p:nvSpPr>
        <p:spPr>
          <a:xfrm>
            <a:off x="541811" y="1855519"/>
            <a:ext cx="11100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Sostituendo la X(s) nella seconda equazione, otteniamo la seguente funzione di trasferimento ingresso-uscita:</a:t>
            </a:r>
          </a:p>
        </p:txBody>
      </p:sp>
      <p:pic>
        <p:nvPicPr>
          <p:cNvPr id="8" name="Immagine 8" descr="Immagine che contiene tavolo&#10;&#10;Descrizione generata automaticamente">
            <a:extLst>
              <a:ext uri="{FF2B5EF4-FFF2-40B4-BE49-F238E27FC236}">
                <a16:creationId xmlns:a16="http://schemas.microsoft.com/office/drawing/2014/main" id="{0782A572-7823-76DD-B9CB-8F4810F12FA3}"/>
              </a:ext>
            </a:extLst>
          </p:cNvPr>
          <p:cNvPicPr>
            <a:picLocks noChangeAspect="1"/>
          </p:cNvPicPr>
          <p:nvPr/>
        </p:nvPicPr>
        <p:blipFill>
          <a:blip r:embed="rId3"/>
          <a:stretch>
            <a:fillRect/>
          </a:stretch>
        </p:blipFill>
        <p:spPr>
          <a:xfrm>
            <a:off x="587829" y="2354595"/>
            <a:ext cx="6949041" cy="961276"/>
          </a:xfrm>
          <a:prstGeom prst="rect">
            <a:avLst/>
          </a:prstGeom>
        </p:spPr>
      </p:pic>
      <p:pic>
        <p:nvPicPr>
          <p:cNvPr id="10" name="Immagine 10">
            <a:extLst>
              <a:ext uri="{FF2B5EF4-FFF2-40B4-BE49-F238E27FC236}">
                <a16:creationId xmlns:a16="http://schemas.microsoft.com/office/drawing/2014/main" id="{BAD96361-AF0F-D847-5340-969CE7FF0ECB}"/>
              </a:ext>
            </a:extLst>
          </p:cNvPr>
          <p:cNvPicPr>
            <a:picLocks noChangeAspect="1"/>
          </p:cNvPicPr>
          <p:nvPr/>
        </p:nvPicPr>
        <p:blipFill>
          <a:blip r:embed="rId4"/>
          <a:stretch>
            <a:fillRect/>
          </a:stretch>
        </p:blipFill>
        <p:spPr>
          <a:xfrm>
            <a:off x="2398816" y="3643003"/>
            <a:ext cx="7384471" cy="2798122"/>
          </a:xfrm>
          <a:prstGeom prst="rect">
            <a:avLst/>
          </a:prstGeom>
        </p:spPr>
      </p:pic>
      <p:pic>
        <p:nvPicPr>
          <p:cNvPr id="13" name="Immagine 13">
            <a:extLst>
              <a:ext uri="{FF2B5EF4-FFF2-40B4-BE49-F238E27FC236}">
                <a16:creationId xmlns:a16="http://schemas.microsoft.com/office/drawing/2014/main" id="{4648E436-677D-959C-9843-3E302FAE1B42}"/>
              </a:ext>
            </a:extLst>
          </p:cNvPr>
          <p:cNvPicPr>
            <a:picLocks noChangeAspect="1"/>
          </p:cNvPicPr>
          <p:nvPr/>
        </p:nvPicPr>
        <p:blipFill>
          <a:blip r:embed="rId5"/>
          <a:stretch>
            <a:fillRect/>
          </a:stretch>
        </p:blipFill>
        <p:spPr>
          <a:xfrm>
            <a:off x="1817370" y="4616450"/>
            <a:ext cx="582295" cy="113665"/>
          </a:xfrm>
          <a:prstGeom prst="rect">
            <a:avLst/>
          </a:prstGeom>
        </p:spPr>
      </p:pic>
      <p:pic>
        <p:nvPicPr>
          <p:cNvPr id="14" name="Immagine 14">
            <a:extLst>
              <a:ext uri="{FF2B5EF4-FFF2-40B4-BE49-F238E27FC236}">
                <a16:creationId xmlns:a16="http://schemas.microsoft.com/office/drawing/2014/main" id="{D67823BE-23C0-626F-12D1-B21CD2E68B8C}"/>
              </a:ext>
            </a:extLst>
          </p:cNvPr>
          <p:cNvPicPr>
            <a:picLocks noChangeAspect="1"/>
          </p:cNvPicPr>
          <p:nvPr/>
        </p:nvPicPr>
        <p:blipFill>
          <a:blip r:embed="rId6"/>
          <a:stretch>
            <a:fillRect/>
          </a:stretch>
        </p:blipFill>
        <p:spPr>
          <a:xfrm>
            <a:off x="7763510" y="2779395"/>
            <a:ext cx="3503295" cy="343535"/>
          </a:xfrm>
          <a:prstGeom prst="rect">
            <a:avLst/>
          </a:prstGeom>
        </p:spPr>
      </p:pic>
    </p:spTree>
    <p:extLst>
      <p:ext uri="{BB962C8B-B14F-4D97-AF65-F5344CB8AC3E}">
        <p14:creationId xmlns:p14="http://schemas.microsoft.com/office/powerpoint/2010/main" val="88734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6B0F1-E47A-3329-C84B-E0EF2692874B}"/>
              </a:ext>
            </a:extLst>
          </p:cNvPr>
          <p:cNvSpPr>
            <a:spLocks noGrp="1"/>
          </p:cNvSpPr>
          <p:nvPr>
            <p:ph type="title"/>
          </p:nvPr>
        </p:nvSpPr>
        <p:spPr>
          <a:xfrm>
            <a:off x="1059081" y="40723"/>
            <a:ext cx="10268712" cy="845592"/>
          </a:xfrm>
        </p:spPr>
        <p:txBody>
          <a:bodyPr>
            <a:normAutofit fontScale="90000"/>
          </a:bodyPr>
          <a:lstStyle/>
          <a:p>
            <a:pPr algn="ctr"/>
            <a:r>
              <a:rPr lang="it-IT"/>
              <a:t>Studio su </a:t>
            </a:r>
            <a:r>
              <a:rPr lang="it-IT" err="1"/>
              <a:t>matlab</a:t>
            </a:r>
          </a:p>
        </p:txBody>
      </p:sp>
      <p:pic>
        <p:nvPicPr>
          <p:cNvPr id="4" name="Immagine 4" descr="Immagine che contiene testo&#10;&#10;Descrizione generata automaticamente">
            <a:extLst>
              <a:ext uri="{FF2B5EF4-FFF2-40B4-BE49-F238E27FC236}">
                <a16:creationId xmlns:a16="http://schemas.microsoft.com/office/drawing/2014/main" id="{28AF92F9-221C-11A1-0C2F-7E8E0DCA6EF1}"/>
              </a:ext>
            </a:extLst>
          </p:cNvPr>
          <p:cNvPicPr>
            <a:picLocks noGrp="1" noChangeAspect="1"/>
          </p:cNvPicPr>
          <p:nvPr>
            <p:ph idx="1"/>
          </p:nvPr>
        </p:nvPicPr>
        <p:blipFill>
          <a:blip r:embed="rId2"/>
          <a:stretch>
            <a:fillRect/>
          </a:stretch>
        </p:blipFill>
        <p:spPr>
          <a:xfrm>
            <a:off x="6973" y="1722593"/>
            <a:ext cx="7516247" cy="5138584"/>
          </a:xfrm>
        </p:spPr>
      </p:pic>
      <p:pic>
        <p:nvPicPr>
          <p:cNvPr id="5" name="Immagine 5">
            <a:extLst>
              <a:ext uri="{FF2B5EF4-FFF2-40B4-BE49-F238E27FC236}">
                <a16:creationId xmlns:a16="http://schemas.microsoft.com/office/drawing/2014/main" id="{15A1168F-F767-0473-F795-CC2D6BCFE10A}"/>
              </a:ext>
            </a:extLst>
          </p:cNvPr>
          <p:cNvPicPr>
            <a:picLocks noChangeAspect="1"/>
          </p:cNvPicPr>
          <p:nvPr/>
        </p:nvPicPr>
        <p:blipFill>
          <a:blip r:embed="rId3"/>
          <a:stretch>
            <a:fillRect/>
          </a:stretch>
        </p:blipFill>
        <p:spPr>
          <a:xfrm>
            <a:off x="3678913" y="1047821"/>
            <a:ext cx="3831375" cy="2430681"/>
          </a:xfrm>
          <a:prstGeom prst="rect">
            <a:avLst/>
          </a:prstGeom>
        </p:spPr>
      </p:pic>
      <p:pic>
        <p:nvPicPr>
          <p:cNvPr id="7" name="Immagine 7">
            <a:extLst>
              <a:ext uri="{FF2B5EF4-FFF2-40B4-BE49-F238E27FC236}">
                <a16:creationId xmlns:a16="http://schemas.microsoft.com/office/drawing/2014/main" id="{03B7A343-76A9-779D-D4A9-7F620A64EE3B}"/>
              </a:ext>
            </a:extLst>
          </p:cNvPr>
          <p:cNvPicPr>
            <a:picLocks noChangeAspect="1"/>
          </p:cNvPicPr>
          <p:nvPr/>
        </p:nvPicPr>
        <p:blipFill>
          <a:blip r:embed="rId4"/>
          <a:stretch>
            <a:fillRect/>
          </a:stretch>
        </p:blipFill>
        <p:spPr>
          <a:xfrm>
            <a:off x="7848353" y="1004316"/>
            <a:ext cx="3720275" cy="2427383"/>
          </a:xfrm>
          <a:prstGeom prst="rect">
            <a:avLst/>
          </a:prstGeom>
        </p:spPr>
      </p:pic>
      <p:pic>
        <p:nvPicPr>
          <p:cNvPr id="8" name="Immagine 8">
            <a:extLst>
              <a:ext uri="{FF2B5EF4-FFF2-40B4-BE49-F238E27FC236}">
                <a16:creationId xmlns:a16="http://schemas.microsoft.com/office/drawing/2014/main" id="{DE59C27A-4162-6383-B224-B565BFBAEB84}"/>
              </a:ext>
            </a:extLst>
          </p:cNvPr>
          <p:cNvPicPr>
            <a:picLocks noChangeAspect="1"/>
          </p:cNvPicPr>
          <p:nvPr/>
        </p:nvPicPr>
        <p:blipFill>
          <a:blip r:embed="rId5"/>
          <a:stretch>
            <a:fillRect/>
          </a:stretch>
        </p:blipFill>
        <p:spPr>
          <a:xfrm>
            <a:off x="7287870" y="3923541"/>
            <a:ext cx="4843152" cy="2709091"/>
          </a:xfrm>
          <a:prstGeom prst="rect">
            <a:avLst/>
          </a:prstGeom>
        </p:spPr>
      </p:pic>
    </p:spTree>
    <p:extLst>
      <p:ext uri="{BB962C8B-B14F-4D97-AF65-F5344CB8AC3E}">
        <p14:creationId xmlns:p14="http://schemas.microsoft.com/office/powerpoint/2010/main" val="303426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679119FB-B440-1F62-E767-5EE52FBC1C2C}"/>
              </a:ext>
            </a:extLst>
          </p:cNvPr>
          <p:cNvSpPr>
            <a:spLocks noGrp="1"/>
          </p:cNvSpPr>
          <p:nvPr>
            <p:ph type="title"/>
          </p:nvPr>
        </p:nvSpPr>
        <p:spPr/>
        <p:txBody>
          <a:bodyPr>
            <a:normAutofit fontScale="90000"/>
          </a:bodyPr>
          <a:lstStyle/>
          <a:p>
            <a:r>
              <a:rPr lang="it-IT"/>
              <a:t>Errore nullo a regime per riferimento costante</a:t>
            </a:r>
          </a:p>
        </p:txBody>
      </p:sp>
    </p:spTree>
    <p:extLst>
      <p:ext uri="{BB962C8B-B14F-4D97-AF65-F5344CB8AC3E}">
        <p14:creationId xmlns:p14="http://schemas.microsoft.com/office/powerpoint/2010/main" val="83312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0EA1DF-BFB0-EA34-E59C-85AF21F3AAA8}"/>
              </a:ext>
            </a:extLst>
          </p:cNvPr>
          <p:cNvSpPr>
            <a:spLocks noGrp="1"/>
          </p:cNvSpPr>
          <p:nvPr>
            <p:ph type="title"/>
          </p:nvPr>
        </p:nvSpPr>
        <p:spPr/>
        <p:txBody>
          <a:bodyPr>
            <a:normAutofit fontScale="90000"/>
          </a:bodyPr>
          <a:lstStyle/>
          <a:p>
            <a:r>
              <a:rPr lang="it-IT" dirty="0"/>
              <a:t>Aggiungo il blocco h per filtrare la misura</a:t>
            </a:r>
          </a:p>
        </p:txBody>
      </p:sp>
      <p:sp>
        <p:nvSpPr>
          <p:cNvPr id="3" name="Segnaposto contenuto 2">
            <a:extLst>
              <a:ext uri="{FF2B5EF4-FFF2-40B4-BE49-F238E27FC236}">
                <a16:creationId xmlns:a16="http://schemas.microsoft.com/office/drawing/2014/main" id="{6D170D3B-3E20-4D73-E7D9-4864C3B1892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09712220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9CC61E-7753-4F42-820B-A068A035CE69}">
  <we:reference id="WA104381909" version="3.5.0.0" store="it-IT" storeType="omex"/>
  <we:alternateReferences/>
  <we:properties>
    <we:property name="EQUATION_HISTORY" value="&quot;[{\&quot;mathml\&quot;:\&quot;&lt;math style=\\\&quot;font-family:stix;font-size:16px;\\\&quot; xmlns=\\\&quot;http://www.w3.org/1998/Math/MathML\\\&quot;&gt;&lt;mstyle mathsize=\\\&quot;16px\\\&quot;&gt;&lt;mfenced&gt;&lt;mrow&gt;&lt;mi&gt;I&lt;/mi&gt;&lt;mo&gt;+&lt;/mo&gt;&lt;mi&gt;m&lt;/mi&gt;&lt;msup&gt;&lt;mi&gt;l&lt;/mi&gt;&lt;mn&gt;2&lt;/mn&gt;&lt;/msup&gt;&lt;/mrow&gt;&lt;/mfenced&gt;&lt;mo&gt;&amp;#xB7;&lt;/mo&gt;&lt;mover&gt;&lt;mi&gt;&amp;#x3B8;&lt;/mi&gt;&lt;mrow&gt;&lt;mo&gt;&amp;#xB7;&lt;/mo&gt;&lt;mo&gt;&amp;#xB7;&lt;/mo&gt;&lt;/mrow&gt;&lt;/mover&gt;&lt;mo&gt;+&lt;/mo&gt;&lt;mi&gt;m&lt;/mi&gt;&lt;mi&gt;g&lt;/mi&gt;&lt;mi&gt;l&lt;/mi&gt;&lt;mo&gt;&amp;#xA0;&lt;/mo&gt;&lt;mi&gt;sin&lt;/mi&gt;&lt;mo&gt;&amp;#xA0;&lt;/mo&gt;&lt;mi&gt;&amp;#x3B8;&lt;/mi&gt;&lt;mo&gt;&amp;#xA0;&lt;/mo&gt;&lt;mo&gt;=&lt;/mo&gt;&lt;mo&gt;&amp;#x2009;&lt;/mo&gt;&lt;mo&gt;-&lt;/mo&gt;&lt;mi&gt;m&lt;/mi&gt;&lt;mi&gt;l&lt;/mi&gt;&lt;mover&gt;&lt;mi&gt;x&lt;/mi&gt;&lt;mrow&gt;&lt;mo&gt;&amp;#xB7;&lt;/mo&gt;&lt;mo&gt;&amp;#xB7;&lt;/mo&gt;&lt;/mrow&gt;&lt;/mover&gt;&lt;mo&gt;&amp;#xA0;&lt;/mo&gt;&lt;mi&gt;cos&lt;/mi&gt;&lt;mo&gt;&amp;#xA0;&lt;/mo&gt;&lt;mi&gt;&amp;#x3B8;&lt;/mi&gt;&lt;/mstyle&gt;&lt;/math&gt;\&quot;,\&quot;base64Image\&quot;:\&quot;iVBORw0KGgoAAAANSUhEUgAABd0AAAB/CAYAAAAaR2u9AAAACXBIWXMAAA7EAAAOxAGVKw4bAAAABGJhU0UAAABog0179AAALOBJREFUeNrt3Q+kFtn/wPGPK1eyLleSJJF1JcmSrCSJJEkSSZIkslayEkmSJJIkK5EkK9clSa4kkmStRJKstSJJcl1LkuTKpd98fs95vj09zTln/j7PzJz3i/H7/r7f7sw8Z2bO53POnDlHBACA6pgVbeei7X20TUXbnWgb4fwAAAAAAAAAAEjvfrR96domo20+5wcAAAAAAAAAQHLr5PsO7fZ2nvMDAAAAAAAAACC53WLv1B7n/AAAAAAAAAAASG6j2Du1L3N+AAAAAAAAAAAkNxBtj+T7Dm1dtHSE8wMAAAAAAAAAIJ3haLsYbR+jbSra7kXbEs4PAAAAAAAAAAAAAAAAAAAAAAAAAAAAAAAAAAAAAAAAAAAAAAAAAAAAAAAAAAAAAAAAAAAAAAAAAAAAAAAAAAAAAAAAAAAAAAAAAAAAAAAAAAAAAAAAAAAAAAAAAAAAAAAAAAAAAABALkTbl67tc7TtpmgAlGi3qWu6658LFA0AAAAAAADq6Idouyvfd3i9i7Y1FA+AHlht6pzueuiuqaMAAAAAAACAWhiOtkfyfUfXZLQto3gA9NAyU/d010ePTF0FAAAAAAAAVJp2Yj2W+A73pRQPgD5YKvEd74+FjncAAAAAAABU2Mxoeyjfd2x9iLYVFA+APlph6qLu+umhqbsAAAAAAACAyrkh33do6baBogFQARssddQNigYAAAAA0GVWtJ2LtvfRNhVtd6JthPMD0EvHJL4z6xBFA6BCDlvqqmMUDQAAAACgw32Jnz55PucHoBfWSnwn1jhFA6CCblnqrHUUDQAAAADAtA+/WLbznB+Ass2OtgmJf7M2m+IBUKN6a4J6CwAAAAAQ2S32Tu1xzg9A2a5bHvBNFA2ACttoqbuuUzQAAAAAQJtR7J3alzk/AGXabHm4xygaADUwaqnDNlM0AAAAABC0gWh7FNNe1EVLRzg/AGUZjLaXMQ/3R2HBBgD1MM/UWd312CtTxwEAAAAAwjUcbRdNu3Eq2u5F2xLOD0CZjkr8CNFjFA2AGjluqcsOUzQAAAAAAADoFX2T9kHiFyGcSfEAqJGZEr+o6gdT1wEAAAAAAAClOyXxI0N/o2gA1NBBS512kqIBAAAAAABA2YYkfg7kSWEOZAD1NGjqsLg1KoYoHgAAAAAAAJTpiMSPCD1O0QCoMeZ2BwAAAAAAQM8NRNsb+b5T6nO0zaF4AKQwIq0FmW9Ka051XWl9Oto+RdvraLshrSmrFvbofOaYuqy7fntj6j4AAAAAAACgcJslfiToKEUDIKEl0XbXUpfEbdOmjpnfg3O7ZjmHLVw2AAAAAAAAlOG2xHdIraVoACRwQFqd6F8ybB+ibVvJ57fWcuzbXDoAAAAAAAAUTadeiOsse0PRAEjglGTrbO/e9pR8nq8lfrT9XC4hAAAAAAAAiqQjVOM6wE5TNAA89kgxHe7tbV2J53rWcsxfuYwAAAAAAAAo0kOJ74haQdEAcFgsrcVR23XGO2m9rNOO88GOfzcUbRul1ek9Ke5O97fR9kNJ57vCcsyHXEoAAAAAAAAUZbbETy3zlqIB4HG/o864GW3DCf5GO9TPibvj/XCJ5/xW4qeYmc3lBAAAAAAAQBF2SHyn1xWKBoDDqo76YizD3+8Te6f7yxLP+7LlmDu5pAAAAAAAACiCdpbFdUBtoWgAONwydcWLaJuZcR8XxN7xPlLSeW+xHG+MSwoAAAAAAIAi6BzMcVMtzKJogEYakNbc5nuj7XjGfQzL12mp1uQ4F93PR4nvBN9e0u+fKfFTar3n1gAAYiAAACCGA0BeyyS+s+sRRQM0gi5mqp3iOnWKThn1Z7R97njWn2bc727z9+MFnONVSz20p8RyeWw55lJumWAsN8m6rkWg8/zrgsDT5v8+N8/LGooJIAYGaJ6JzR9MeT0zcR/ENAAghgMgf0rINqfyecoeqJ1t0XYo2v6QVmf4B3EvVqrbmYzHak9L9VNB5x13bkdLLCvbtDZ7uY0ab7cJoF8Sbprg/0ixAcTAQCyMtklLeZ2ieIhpAEAMB0D+lMyoZYdbG1KQgykKMc22i3sUFZTlXt6U8Vivo+1hQee9Uno/0t3W0X+N26ix9D77p+t6/20C7pD5N0ui7W7MfaHTsK2iCAFiYADuecrsJ4qImAYAxHAA5E9+LywV2PyGFOgMab1YuC3J3pb6Nt2HfnawmnsVFaQvmXS+cp0nfWO0nY62Kcf9/Nk8I1nofOs/F3TeP0jvF3OebznmC26jRjoRc631M7IBy79/YAmyCyhKgBjYYEPCyEJiGgAQwwGQP+XOn2yjwD82uJBHpDV1TtrOdv2bxdyjqKEdjvv6QUXOcZbl/BaWfFzbAq6D3DaNoYn7/Zgk3TcyZsRybzykSAFiYIOtS5AT80UYMQ0AiOEAyJ881lt2MB5Aoe+S5B3um7lH0dAGdFVWfI8bdf6qB8cdt5TLBm6bRtD76t+ua6uLomxM+PcPLPfHOooWIAY21OwEefFZiomYBgDEcADkT257LH98MZDCf5+gYXGVexQ1t9Nxf6+pyDlulP58vm5bTHUPt03t6TxsE5JvPY5DlvvjLsULEAMb7C9hTndiGgAQwwGQP+XKny5L2IuE+haK0o0pZVB3Y5Z7+5PY567qtT19evZsX7xc5rapNb13JmOu64WU+9louT/0zfgQxQwQAxtch76zlNsJioeYBgDEcADkT/78KfSpFXwLqz7jPkUDTEr1p5G61nVud3p0XFsFeovbprZ0HYAJS32edrGluY74sJWiBoiBDbbIdHbo2ic65+Vjac2tC2IaABDDAZA/Jcif3lr+cDiAizAk/lHujOZB3S1z3N+/Veg8uyvE5X2uBya4dWpJY9eLmOupHUZLMuxvhrgX1wZADASIaQBADAdA/vQN/RxnOuaPpgK5EFvF3+n+M/crau43x/29vCLnuLbrvEZ7fPwpif9UiE8W60Wv133LvX40x35tz89NihwgBgLENAAghgMgf+o23/JHLwK5GJfF3eH+rma/Z6a05ibq3nbx3AXtVg3u7+td5zW3x8f/11JGC7h9auWc5Tr+I/leoHxx7LfpiCsgBgLENAAghgMgf0qZP22QsOcyfinuTvexmv2eHyy/4w+eu2BppfK54vf3SNd5be/DOYS+tkUTbHbU5Wtz7tu23/cBlCtxBcRAgJgGAMRwAORPKfOn7QE3pkfEP7XMzpr9JjpH0G2t4/7eV5Fz7BzBcLlP53DNUkbbuIVqYV60/We5hnkX5B1wPEMhTMVGXAExECCmAQAxHAD5U8r8aa/ljy4EcEF+FX+n++ya/SY6R9DtlOP+/rEC59f5tc1jaU1l0Q8XLGW0h1uoFm5brp/Oy784575nOZ6h6QDKlrgCYiBATAMAYjgA8qeU+dMlyx/tDuCC3BR3h/vTGv4mOkfQ7ZHlnnhTgXMbNueh5/NWej+Pe6c9lnK6yC1UeTsd9fjVAvb/ozDSnbgCYiBATAMAYjgA8qcU+VOoUyoMmIJxdbqfquHvonME3ffDdIXviRvydSGcpX0+lx0lVtAoj764sX1Cpvf+ogKOsUHodCeugBgIENMAgBgOgPwpRf50w/JHmxp+UVzzg7W3NTUNTgQmtG113N/b+3xuB815fIq21RUoK9uCG9e5jSrtd8c9fqWgY2xzHONDII0e4gqIgQAxDQCI4QDIn1LkT7Y5b9Y3/KK45gdrdwQO1PB30TmCTpcd93g/p3LZKF/fOlalrrG9uRznNqqsEbGPgNFtcUHHca3/MRlAORNXQAwEiGkAQAwHQP6UMn+6K80Z5Z3GY3F3uo/V9HfROYJOLyz3w999PKfl0noTqOextUJltcJSVg+5jSrLtS7HnQKP80ePjkNcAZofA7NYF23nTc7+XlqfsE6b/6vTs+kAmhOm0dErP0fbTwXvc6W01lF5kuDfLpHWAJoHJqfQ8vhkrvlotG0hphHTABDD0TiDJsbr2pT3u/IizQMmTDw9Y/KnXg6kHTL9GxfMObyOto/R9tlsen5vOs5vY4/Pr4r5ZBD506Tlj4Ya/KAOiX9qmX10jjSKVmarpPV2atQE8Q0p/lbn+75hGnafzf8dNxVXVmvMdXndUQnfleJeeC1w3N/9Whx0cUeds7cm9QKjvqppmfRuerBxx3FuBFDWxBXiSh1VMQamdUC+LjaedNPrv8T8fXvatMGCzkf3ezLaXpn9Xi4oL9AG3suu32GjL+4fJCyLf8wzSkwjpgHkG7RjUW+aL1wy91uavOg/k7vMLvHctPNcO12nU55be1qSC1LcaOw65JPB5U/vLX80s8EP7PYEN9l8OkdqbcQkGNogfBRTOWuFOCPBfjaI/S17ezuWodH6l2efvxRQBnsc++/HCLCF0nrzrMc/WMF7ZpalrN6R41TSmOP+flbwsd5J+XPEEVeIK3WIKz6dI3xumTr/kymrKZNz3jcN5i0Jy6spMTCNueYe6z7vF+a52y+tF9dHTQfMRMy//djxn2fljN2Ho+15zDGydrovMff4M8c16qYNvbMZGrPT5rklphHTAPIN2rG9MGxyofZI7A8mB3obbTsz7lN/87h8fXHyTMKZ1362iU3d94G+rL9mcqE95r67KvbOZS27Xws+t7WW/OiVObffzLm58rXuvKrIlwNVyieDzp8+WP5osMEP7lXPzV7nT5ZC7ByZYwKRfmZ8xzTwfY2wB559zjCBMmmjbmXCcz0kyd6A6r9ZXFIFNG3uk16aJ62REHr8ExW9jwaFRcXqYqH0rnNx0HOsIwGUN3GFuOKzVbKN8NHk9bSUM/qoSjEwa7xsb9pQ35SgQf7S8pvTlu9c0xDzdayk6XTXUZpnEnQAxXW66/k8kfQd7p3XfHWFrzkxDQgX+UYzYrgO2NQO1ocJymhFynjs+rprW8OfDx1h/V/Xb9YpUH52/I0OHr7lKLNbkn+A8UyJX3NA+xF9X5BsNf/ONTf4ugLKrgr5JPmTMSXJRpg0yVtPgZ2nc6RWpjI0wFxv9WcnaGimXQPAV/nHbZdylovtK5ZHfUgm/zXHvlDxeymuvKZoD1SOa7TjVMHJ+AbPc7olgPImrhBXbHY6EnNteO6Sb78c1MbjvphGgHa+6+ijIue1rEoMTEN/f/eaQxOm4ZT0WX0Y85tXJ/xbHY11T5K/PEna6X4lw/PUNpIgb0+yvZTqDigipgHhIt+obwyfaeLmg5Rlcy/h/peKfSro9vZXg5+N0/L9QLiko/uHxD0qWa9Z1q8tbQMBrqXIMzTfO+e5tr/VNJ8kf0pR0TfV4gQV4Xo6R2pFX5JcMJv+ziSjqGxv9LWD+O8Myc97x/kNZ0h+2p/9ZLXcsd/TPbw2Qx1B6VpB93eZb1jpdK++GWL/QquMT+MPep7TZQGUOXGFuNJtvqOR+SJBUj43QUOycy7OusbAtPbHnO+eDM9r9/3qGzGlo9A/Z7ifkna67zPXZEC+zi/sG82pRrruk5emTl4qX1/Q6LOgL3+eJjjf/cQ0YhpAvkE7tiBb5Wtnpk7N8avpeNOOYd9LCt9Uxsvk+xHeIa09di3mHv055T5OecrubIbz0k7rVzH7Gs34Ow9IOV+f9SufJH+y+Cxhdbrv9xTWZ+ntCsJ0jpTjouMaf7JcY00qnnc17rRy0rfYg+IeqfXZcT0ed3UeHDIdDgOeYPA5x+8/5Njvhh5dA53zq/2GdLzAxLTM+UbpdK++3Z46fG3Bx7sh7s9nBwIoc+IKcaXTakdD8K4kH1XiS17zdLpXIQZm8TKmjskyOntNyt+s9eZl04GgnTn6ua52jPtGmOdZSPWkZ9/asH3TUQ5HE9S3F8W/sCoxjZgGkG/Qji2CloNrGp27jt+xz/F3Gv98c3/n7eytsssFxcLl4p8GKc06jjqY8G9LbpFnuprTnvPcXaN8kvwpRSdTkzvdfW8dx2v+++gcadko6VYW1oryz45/cy6mYhoS96rT3Qa6gu0NkxB1/xtXUpXVXUcCNKMH5T+j4xzuSzGfdLc/6VlV4nnbKlFUxz3HM/O2hOO9dxzvaSBlTlwhrrTpl4C2LyQfpKzrl0h5ne79joFZLC3ot8eVwcaccbeMTveNnn23v5KbTBn3fXO/L67YdSemFVdeddt2kdKBfKMxMTzOKkk/pY9ey2cd8a89ZYV++XWyKwebNP99k8SN/M7zdcM7KW7Ob1unaxGduw/FPU1Kmq/QqphPBp8/hdTpPiD+z2d/qflvpHOkZUvKazzWEcy3O+6fNAvadL6lPZLhGXyd8bfPcNzn93pU/u2XW39JMXNpLTdBs+xRaqG9hKwb/WzWNddw0etxLPPEi6uBlDtxhbjSTuI/OJLbtFN/DZSUi1UhBmaxU+LnIc+qc3RS1nm6B8Q933CeTvc5kmwe9oUp97tWih8xRkyrRyObTneQb9COrZo3km5amGvi7lCfY/KFnVK9RS2LiFHTMfllnlHkY556OOkX9Dstf/9nQb99kbj7Kf+R5F+iVTGfDD5/CqmTaV2CBKjubwvpHGk5KslHOR2Wr2/k12d82LoXCP1Fks2f5Wp03sj4210j0471oOxHzbH0E8fhHPsZMGV+Ito+mn0eLPncy5qOAcXY56m/i55nzjf9xc5Ayp24QlzREXP/Ova7ucA6V7c7Oa5Tv2NgVnHTrUxJvuk+2p8Xb8uxj2dSTqf7oKd+1fttbsZ9/yf16FgmpqVHpzvIN2jH1slVx+/pjnF7zX+v7d6fArzv49ZmOZRzn9s89fDFBPvQKXNt0+3tKfD3n/Wca9J+kKrmk0HnTyHN6e5bTOFlA34jnSMt1y3l8Kbr37VHRH0W/wK6Oxz3ztaOf7e847na69nnVil+pN8ZSb/wTlF886nm2T6b5K5MzOlebeMVazD/GEi5E1eIK8cc+8wzyifNp+51iIF5XLKc8/YC8t4dOfZxW8rpdJ/hqV/zfMLsmnfzJjGt1jGNTneQb9COrZPtCctd69/2ILNtAd7zOy1t/6Gc+x2Q7+c3T3tPHRb7FLRDBZbBPHGPdp+QZNMrVTWfDDp/sn022kS+eR5/p3OkMV4nKIc58nWRkq0J9ulagGZ2R/m3V3k+mmCf56T4eUdt97lt4Z2inCy5MhvrwX1Dp3t1zRD/9GC93F4FVPbElbDjij57rjkxNxV8X+X9wqhfMTCv45bzfp7jvFcU0Lnnathczvmby+p0/92x30fEtFrHNDrdQb5BO7ZO5jvK6Jz5N/q72qO8LwR6z/8j5a21qLlQ3HzchxP8rV4b2xRBz0ooh+ueuJFkZH1V88mg86dQOt2HExTYpgb8TjpHWp8A2a5x5xu+9qIQST9Ve5agwv1D0n2+/Lzgxo9rkZwyR3cd7kGFtqbk+2ZAyll4EMVYX7HG8pWAyp64EnZccY2Om8xRpq4p/7IuYN2vGFgE1yfQeQaFaENzb46/vyn163TfK8UuzEtMqw463UG+QTu2bmxTk7Tn0m93kuq0ajMDvOfXWMrn1wKPoS8/dEHWMZNTJV2Y1JWrltEO2uKJG/drnE8GnT/ZFsUabNjDvF38U1fMaMDvpHOkNbes703+fkk3eto19+iprkryScKAOVeKn3PUdZ8fKKm8f+lBZdaLqZ9s1/hDDe75dSZx+2Q2Xch2acOe62Oee6TohV22eo63WcJBXAk7royW1OBwzcf4sUYxsCja2eBaFEpHv/VjlF8dO913SfU73YlpAMg3mhPDXWyLeerg1586Yv/yQO/5y5byWVuBc7vkuCdPlHA83yju6QTPZ1XzyaDzJ9snw7Ma9jBf9RTWnYb8TjpH7HP3t9/k65xL2jH5d4r73JUArTRJkI740zeACwtILLZm/O2uTwfL6ISdJb15g3ikj8/OfxW/3/eLfYT++gY9164pDj6UkDy4nqW6fuJKXCGuZPG3Y5955nYck+Lnie91DOxl4043/fx6TY/PiU53YhoA8o0mtmN7xTVArT1F0LmA7/lJqe4g4H+k94uP+77oSjI7RxXzyaDzJ9uNtLBhD/OE58b7rcfn06TPI7dU7FrfFfe8aX+aB2QkxT5tq0m3P60fzdABYetwyLMoxyupZ8dxFdhGbFR5ntMVnmfznXwdFVN3nxy/c7THMeNaRcuIuEJcKSOuuJ691Rn3OSD2Ly11Ox1oDFwgXxdS++Kp8+b16JzodCemAWmfs7psVUQ7tnnt2OWe+1Cnn/kh0HpkiRS/tk9RBj3XbXtJxz3nOe7xmuaTQedPd6S6n3OU/TB3bkvoHGlE58iA2D/J0beCByTbiup/WvZ5yew3y6hP21vdrIt8jUh/FyGtu7VSv69gRhM8n0cbcG3meX7jtoKPt8pzvKp+QUBcIa4UHVfEc52yzj262bPfnwKOgXsTPiP60uKwlD9CmU53YhqQ9jmj0518g3bst9d1Sor/MqAJbF9MvK/Aua2W/nS6+6bFTvo8VC2fDDp/ulVCsls1v3kK6zWdI43pHLFVjprALDKVyt2U+9S5tWzzYmnHgb6d1jfzad7qLxP/3HppuebH3SPw2Wgpu1sVPuc3CZ7PGw24Nr5FZYoezX9e3KNRqoq4QlwpOq6oTyV0WDxw7PMhMVAupnhWyv5EmE53YhqQ9jmj0518g3bst2wDXT8EXo+crXCs3ib96XRf5znueE3zyaDzJ9tIySa9cRuXAlacpXOkFp0jR8W+0rN2nupb0/kp92nrjJ3sqMjSVlAHHeWZ9SuTG459LqBt4GVbJGO0wuc8keD5vNmAa/Or4/e9KPhYA55yPVHhciKuEFeKjivqacEdFr7PrH/KuN+mxcBLKZ+Zsj4RptOdmAakfc7odCffoB37rRNin44n5DU1xiocq3d76o+y5nT/wXPctHlCVfLJoPOnKz2+iXrNtwJwvxr3dI6UwzYPXvuzul8z7NM2r9aTHI1O29vurItZ6d/Y5u16JUhip1TnpVwRCWreuZGr5Ir0bu421+gCTYyrvN4JcYW4UsYiiZcd1ynLfh869nc2R2LcxBh4LOVzoyPmDhXcgKfTnZgGpH3O6HQn3yCGf2uTFD/YoAnGpbpfAPimZynrC4wBz3Gz5DFVyCeDzp9sF+BIQx7kDZ4bSgtsZh/Oi86R4vlesDzLuN8njn3qiIPZBZ7neMZz/NlxjldpFyRyyFJ+Jyt8zms8z+ZUQxrUrk6foz081vWKlxNxhbhSZFxJUs+sKLCT5mGO5L7JMVA//59M+fw8l9YXBWXXiXS6E9MQLjrdyTdoxyY3KPZpfvYGXI/cdfTR9Zuv0/1iicf+XEIe0+98Muj8aVdJiXRVnPXcSA8aVnHZPkf5Q5rPN//Vugz7HPLs83CGfbpeBO3P+NuPSu8WlGgq22jOXRU/75OOZKUp1/6u9KZzdq4jIf5SsaSDuEJcKTuudLItwnYoxT4WmgZ+3H50CpvhHOfX9Bg4x5P822LAsZIbHXS6E9MAkG/Qjk3mpTRzodg8XAOG5vT53PZ4np8y20GuhXdf1jSfDDp/2tLwh/9ZCcGGzpFqOuW4zn9l3Kdr9Wid4ynLVxKuF0FLMp7nfendghJNdV3siwxVnc5Hr51i+lZcP+3UeR+b9Kniu4IbITbHHce5F/CzQVwJM650+tHyHGriPyNhkm9rbGr8Gs55fqHEwM2OcrRtt6NtVo5j0ulOTANAvkE7Nn9bzXUtQnWvpDygCDsT5Fdl+SjFLKRapXwy6PxppTR3BPjcBDdP00Z5hNw58rSESts1b9Thgs/zbcb9uValf04Om5htfsK1FE3fuRKPokZB6HPk+uQu5PkWiSvhxZU4P1ueEd+6F5pnvRL7mhMDBTy7IcVALa9DnoZH3HzAWadSpNOdmAaAfIN2bHYLEsTsHwO97287yqTfo6s3iX/e87K4RroXNTi61/lk0PnTYB9uol7Z7rlpJukcaQzXC5Y8Kxnb3gBqRTiUYX+zpfhPlFwB4Xdy2MQ+WMpwkKLpO1fiUdT1ca2GfjPw8ieuhBdXbOZbGkiPTCwa7Mgt9RP0a5bG9FMprtMv1BioXwecEfe8n53btYzHodOdmFYlTVq7ZJcA5BshxPD2AvKfHL91Z6D3/nWp7jTQCxLU40MlHds1tcmpmuaTwedPtpMfqPlDPCb9m4eJzpHe2uG4zgcz7nOkhIam60XQ9oz7PCfVX4yw6gYcSSn6z5UEFHX9bQ0TTXp+DLz8iSvhxRWf1WL/Osi3js6mgs8l9Bi40DSAkpT/qgz7p9OdmFYldLqDfIN2bJ0c6/g9ep3fSvU6MvvpgrjnEu/3vO6fPPX4phKOOeg55taa5pPB50+PLTteWvOH2Lc67/YGVlyhdo6MlVBZH3DcOysz7tNVkWWd0/a547czSjuZxWJf3A/996XkAOtanf4kxU9cCTCu+CyS1toRnfNL6mil19J6WTltGipah45G2z5pjZIvQ1Ni4F5zzjMy/v0qU/6u+vJWhv3S6U5MqxI63UG+QTu2Ln6OiZejlt/7KtB73zdv+qE+n98tz/mdLuGYSzzH9K1zUNV8Mvj8yVbR1/nt4jLxr8I73MCKK8TOEX0jZZvf6U4JlWyeFaMnpNjOXdfniH8Jkmr6gtJ1N1VigJ3hSCw0AZ5J8RNXAosrPrs6ykY71lf38To1KQa2E/0NOfYxR9zzAk9J+q9Y6XQnplUJne4g36AdWwfDHXXxs466d7fjN88P8P5f6qkn30h5s2/ofvWlz1HHv9nvOb8ycu0tOY9X1Xwy+PzJtjrr4Ro/wAc9D0hTOyRD7BxZW0JCqw+d7fOVExn3uViKf0vq+syPEbr56wvKsBrelxhgDzn2zSK6xJUQ44rLGanWCKQmxcC9BV03bSi5vvRcknJ/dLoT06qETneQb9COrYP2iHat7xd2/PeLJKxZGJKY8NSVZfVJtqc22uH4N/PEPb/6l67rW4Qjkm+6qarmk8HnT1stOx+t8cN71/NwNLUzLcTOkfOW36zJxqyM+3Qt6pJ18TfXZ37rM+7zWsZ9DpqGC52K3yZGvZozDek8dNznM3LsV0fY2BbQPU+xE1cCjStpktGhPl+nJsXAdiPp7wL25VoEKu3IJzrdiWlVQqc7yDdox1a9HbvX05ackDCnbbS54Kkr9UuQotci2SbJR47f9pzfsYLP7aajTpiT4v6rWj4ZfP70o+UAz2v64Lre7jZ9BGOInSMvpPi5pn6X4j/Ju+WoQAcc11M/LbS9SZzIsM/O37deIGKfT3CEoqmEUUddPqeE/WqSwrQyxJVQ40oc/fw3bqRPv5+TJsXAzkb64pz7GhT7yKy0ndl0uhPTAJBv0I5NRvvV2p13ts4629TO/ybY/+Zo+6Vhz8By8b+kfGrupyLomgbtBVJXJPz3vZoCx9WPmbTzt6r5JPmTxM+PMy39masnrw2eB+NzTX8XnSPfc33qtrOEBCjrm64BRwU67vi7G+bfHE/52+8meD5GBe3gFhdMPlE0leGaT29dxn1utOzvnRQ/moK4QlypS1yxuWo5zpWKXqc6xsDORtLZAvb3r6VslqfcT1md7gMSbqc7MQ0A7djmtWO1nJ6Z83si9pG3eyRbx2G7Q/+ZNK8v6y/xd7zr1w15O0CXmTwgbQ4z7jm3PQWVg20GEh3tP6/m+ST5k9inY1ldw4f2nIQ5n3uInSO2uZe0EzXrZ+8jUvznc2sc+zxi+Zuj5n//M0OlY1sQpD03l44smC1QqxyBHdWwQoqd/3COxI+umRa+/iCuhB1XbN6Je/RRPz4xbVoM7GwkfZD8I7riGrBZBp24PqvO89JlUMrrdN8r1e50J6YBoB3bvHZse6ogzZkWZLxGWx0x85m5N5Y18FlYI8mm5dL7aW7GY6zvyGfT3kM6F/9Hx3m9MtcoL9v0KfsbkE+SP0lrov24kz9Qw4f2pedhbfIn8aF1jtgqpvs59vmLZZ+fclQuR1M2LNurVk86AssNSTfH1oAJVP2ag6uqbEnfGYqmUt4UeJ1sc8LuoJiJK4HHFRvflH26vTUNTp1LdkYPrlPTYmB3R/GJnPuLaxzezLCf+45yzjPScJaU1+n+u2O/74lpAMg3aMcWrHP0+uYE/942tc41y7//Q5q9LqEak2Qd79pxfiDF/Txbvl87Icuo6L1S7tzuP1v2e6ch+ST5k6kc4g54vWYP6+oED+pFOkcaYdhxjX/NsV/bnHV5KhfX59ndb1lXmcRo2vxnG9fIw7g3re3Falgg8lvXLWW4maKplOOW6/Qw5X5sC1axoBlxhbiSPil1TeOnnQa/SfLPYdNqWgzsbiTptI9Z1xWxzT+6suByHs/xe1d57qFNJcT19r1JTANAvkE7NomFJtbpiGGdMkY7e7unOOnsRzuXcL+2DuapmDI9Yf63Jk4r00l/90SKXHNCvg726JyWR8tIpy/SxVJH5fuBI3leXFzy5BdZv0LQc45bY+6FpP+qo6r5JPmTqTzi5jV+X7OH9YnQ6R5K54hrzs4FOSo824i+PIuWuBKLTmvl6+Irvjds0wn3qdrz8f7Z8GBd1LXRsp1F0VSKJlMfLdcq6cIpRywJ0naKl7hCXHFa3LGPtNu0abCvKPhaNS0Gxo2g0gWcskwxEDc6PcuodN8UMHnaCHs8+87zbPga7QuJaQDIN2jHJijPuPnx9cs+HdWso/w7Z4t4kuL8XDFQp30eNttF+Tqn90gAz4WO9v6UMd9Mso0XcI6ul1CvJNuCnpcs99n8huST5E8dHllunjrMG6UV3JWED9tTOkcawTaS6VmOfboW4c2z+vO0p/GnbzCPd/y7fQn2OSX+xTxWytcXUVmDQJMts5TfI4qmkmxzXyb5nC9uCjXtmFlBsRJXiCuJLJdk08z4GjsLCrpWTYuBts+W9fzTTAcUt67Rc8k2p+e2BNc060JaD8Q/b2sWmxOc8xFiGgDyDdqxHutS5Df/pcxv5qfMn3YG9Gxs8NwfWTddo6ao6Q//cBxHp7pOswBnXN6mneRZvxStYj5J/tThpOXkD1b4oRw2Ffs/KR86XRBA5xub2bBKKpTOEdeb/DzzVtkW4Z3Meb5p3tgmXf367xT71Deli8hvv3PQUl4nKZrKipvm4qMjudGk9k7M39wQFhMmrhBXklrdkWe9kvhFlZJuOgpuawHXq2kx0Lf4p37S7lqkS+vAcUsDKUtHxWyJ/9S5e3uccv8DYl9Hqns7K+kWJltpnivffj+aNgAxDQD5Bu1Ym82SfEq9NRn2nzSXCnGdMS3Pd1Jch/u5Es5Rp1CcduS6h8XdQb3ccg+MSr6O7arlk+RPXWyT9z+oaGfZ3wU9hFqR62ciTXiDGErnyEbH9czzlsr28uZaCZVCXEKUJmCfSXh/63OyUBDHtkDcSoqm0nXcA0s9vsk0ZAbMNTwb01D4V/LNFRxqmRNXwogr3fRT1Isd+/u9I1FfaHKxhxlzr7wj75sWA/cm+C1TpnGgv3236dy45LgG+m+HEz7jWmeul9antbrP9ymu5SdzP+t0AvqCpntAywKTY18W+wJYrgXTRk0jMa7u1uMdEv/I+S+WBuQF85uH+1i/EtOAsJBv1COGL0h4jllf4m5PsO9rAT8nCyT9mkLd22spd+HdJfJ1gV/bCxntZzxl8jbN9XR2jmcSP0K+iDXl+plPkj8lFDdCZFqyzQFUpptS/CcnF+gcqQ3bIhYTOfY5z3Fv5F3BeIvn3tOGaNo3h3NMpeKaR1fvaeYmtz8rcW+n/6NoKk8D6AlJ9+mhJhHbKDriCnElsdWmsdJuNLjOVz9X1RE/T1PmXWtznF/TYuBeKS6f/SdlJ8AfJeTUnXYVtM8PMef+tqB9ryamASDfoB3b5XdxvxTemHP/4479n+ZR+X/aaf5I0ne268CQwR6e4/2M+cdfJk8qar2CfuaT5E85g8Bunnc6R5DLHlNxaaWgb9r+NJVEns/lNMHSt6X/mf1+7Ngvo9vddjkSR9SDdvQdMgnre/MMTJn//MDUezsk+5x4IK6EGFfUcfm2ozNNh+RSaY2OTzL/u05Vk2d+zabHwCHToP/FPG/jppPiQ0d9N2X+f23snZf+dh6DmAaAfKNpMVy/zHtifreepy6ueraguniG+b2vO+L5mGRfL6XJdCFZ7Ui/bq7Bx444qffQLWm9qOhnHjTXxOmrJi/rjOWfzHneNv+7fukwv0fn1fR8snb50xpLw+gOzzmdI0CD3JbiR14CxBXUmTb+bsi3n59mTbrnmqTdtQBbEfPNAwAAAEBtxM23qI2mORRN5dE5AvjNlviOoLcUDUBcCVj3AkP7CtinznfpWoPnBsUOAAAAIBQnLQ2jgxRN5ekotb0x2xqKBvif3yx13CmKBiCuBOp0V334qMB968Katq+L3lH0AAAAAEKxUOwT6QNA3f1jqeMWUTQAArRYvv/6Z1fBx9CXN3ELYX2m+AEAAACE5I7Ed0oxsg1AndnWrbhL0QAI1LmYOrGMxYaWxBxniuIHAAAAEJLVQscUgOaxTXHAC0UAoXoaUyeW5UHXcSYofgAAAAA0wlrbYooGQA0tttRpTykaAAH7JL3rdD8mLKQKAAAAIHCbJL6D6jpFA6CGRi112haKBkDA4urFwZKO1T2Vza8UPwAAAIAQ2Ua7L6FoANTIEktd9oSiARC4uJHuq0s61nP5dhHVORQ/AAAAgBDZ5na/Q9EAqBHmcgeAeA9i6sZjJRxnQ9cxzlL0AAAAAEJ2U+I7qzZSNABqYIOlDrtJ0QCAHI2pH19H20CBx/gh2l527P9NtA1R9AAAAABCtiDaPsQ0yF5E20yKB0CF6bzE/8bUXx+jbSHFAwAyO9rex9STJwvav+aK9zr2q9PZLKfYAQAAAEDkgMSPFD1F0QCosFOWuusARQMA/7PDUlfuy7nfRdH2uGN/76S8+eIBAAAAoJbuWxpkKykaABW0wlJnPaRoAOA7tgEW1yX9l0FzpTVSfqpjP8+ibYRiBgAAAIBvzYu2/2IaY6+EeTkBVIvOH/wipr7SUZYLKB4AiLXO5HVxne86Rcx+aa3po3XsQFedu97877pw9XTH301G20Epdo54AAAAAGiUjZaG2A2KBkCF2BaA3kDRAICTdo7/Em1PLPVokk073fWrIp2eZpAiBQAAAAC/I5YG1lGKBkAFHLPUUUcoGgBIZb605nu/Em3j0fZWWgtRT5lNF0XVRVi1g14HYOg6GluELyABAAAAIJM/JL5TaytFA6CPtlvqpisUDQAAAAAAAKrulnzfsfVZWnN6AkCvrTd1UHe9NE7RAAAAAAAAoA5mRNsd+b6DSz81XkfxAOihdabu6a6P7pi6CgAAAAAAAKgF7cwak/iO900UD4Ae2CTxHe5jQoc7AAAAAAAAauq0fF1Uq3PbR9EAKNE+S91zhqIBAAAAAABAr/wfHc6uv5Yro1oAAAJAdEVYdE1hdGhNTAA8bWF0aCB4bWxucz0iaHR0cDovL3d3dy53My5vcmcvMTk5OC9NYXRoL01hdGhNTCI+PG1zdHlsZSBtYXRoc2l6ZT0iMTZweCI+PG1mZW5jZWQ+PG1yb3c+PG1pPkk8L21pPjxtbz4rPC9tbz48bWk+bTwvbWk+PG1zdXA+PG1pPmw8L21pPjxtbj4yPC9tbj48L21zdXA+PC9tcm93PjwvbWZlbmNlZD48bW8+JiN4Qjc7PC9tbz48bW92ZXI+PG1pPiYjeDNCODs8L21pPjxtcm93Pjxtbz4mI3hCNzs8L21vPjxtbz4mI3hCNzs8L21vPjwvbXJvdz48L21vdmVyPjxtbz4rPC9tbz48bWk+bTwvbWk+PG1pPmc8L21pPjxtaT5sPC9taT48bW8+JiN4QTA7PC9tbz48bWk+c2luPC9taT48bW8+JiN4QTA7PC9tbz48bWk+JiN4M0I4OzwvbWk+PG1vPiYjeEEwOzwvbW8+PG1vPj08L21vPjxtbz4mI3gyMDA5OzwvbW8+PG1vPi08L21vPjxtaT5tPC9taT48bWk+bDwvbWk+PG1vdmVyPjxtaT54PC9taT48bXJvdz48bW8+JiN4Qjc7PC9tbz48bW8+JiN4Qjc7PC9tbz48L21yb3c+PC9tb3Zlcj48bW8+JiN4QTA7PC9tbz48bWk+Y29zPC9taT48bW8+JiN4QTA7PC9tbz48bWk+JiN4M0I4OzwvbWk+PC9tc3R5bGU+PC9tYXRoPpz677YAAAAASUVORK5CYII=\&quot;,\&quot;slideId\&quot;:262,\&quot;accessibleText\&quot;:\&quot;open parentheses I plus m l squared close parentheses times theta with times times on top plus m g l space sin space theta space equals thin space minus m l x with times times on top space cos space theta\&quot;,\&quot;imageHeight\&quot;:14.986218776916452},{\&quot;mathml\&quot;:\&quot;&lt;math style=\\\&quot;font-family:stix;font-size:16px;\\\&quot; xmlns=\\\&quot;http://www.w3.org/1998/Math/MathML\\\&quot;&gt;&lt;mstyle mathsize=\\\&quot;16px\\\&quot;&gt;&lt;mi&gt;r&lt;/mi&gt;&lt;mo&gt;&amp;#xA0;&lt;/mo&gt;&lt;mo&gt;=&lt;/mo&gt;&lt;mo&gt;&amp;#x2009;&lt;/mo&gt;&lt;mi&gt;&amp;#x3C0;&lt;/mi&gt;&lt;/mstyle&gt;&lt;/math&gt;\&quot;,\&quot;base64Image\&quot;:\&quot;iVBORw0KGgoAAAANSUhEUgAAAO8AAAAuCAYAAADAxE6oAAAACXBIWXMAAA7EAAAOxAGVKw4bAAAABGJhU0UAAAAs8vz+fQAABapJREFUeNrtnX9kXUkUx4+IqIoQVVVRoWqtqFgqKiKeUpU/qmqJqqhYj6iIWrH/VEXFKvtHxRMVoqqiYlkRsapCVMWqFVasqIpSVU9FlYqKqCjdM3Lf9nruzJz77n1v7tx8P3xJ8u7M3JOZ8+b3DFE6tLAGWD+xHrBWWNsxwnezZlhl1h5ri3WX1U4AgFRoYvWwrrCmWIus96yvEXoqiO8I65EmvNJm8AwArjnLGmPNsR6zPrB2WZ8N5bceGpW+cC9rgvU76yXrS4xEblvi7jc4flgzKDfAEV2s6cBRv2ZEndKXX0yQyDlDvFdjfBHsBTU+AI3iFGspQw5b0UYcI3qDvuwxVivrO9Yw61UCh7tWw0t/j/IEGsS4g6awVHfSMPB44KC6RJ5owl2s8aV7PCsA5zOa+fXQYk6c9hBrIeP/6760jF01JHIz4vmeoINfeeYZqyTo96rmdQucF85bR1ot5TkL+pimwSuGhHojauqtUJN6qKppbnrpVQ8LA5zXH5otZTkrepSm0R81iexW9XfVz3+HPr8cEdeM4aX74bxw3joyVzVWM0/7U6FngqZ0mLcR9k8K0zmqGaQ95eLbSpeZS1XP3g199ouhv1HdbNmpqqHhvHDetBkJ2TEXtBB1nNPY3yVMazQi7OusFc5xzXMLgnjVgFaRNUh+L86A82af08Go8p6wkpijZFM3zykjaxgmBCPDamnju+BvZTpYK6XgvNmmKXA85bwDgufbKHp2Rdpk7tT87y67MP6pob9bYTb09wECIDtUKp8fhc+Pacr7GWH4WxS9FqLZRX9Xtzqq0jTuq+pLAJAV1LTjfdb1GGH+iSjr72KEfxER/rEL4y8ZmlBjwTMb9G1uChsLgM90a8r6/YThR10YUzI4b3cw4FT5/TryHnhOKWF/9TfK0JLfTdKvAFFN6nLw+7/Id+A5amDrQ8L+ajki/CsXxnQYal21bfBnku0qAsAHBjVlXdpfLWjCl1wYUzQ4r2oiv6HohRoA+MiypqzfEIaf1YS/4MIY066LSfq2kQBb+IDvnKBkW1RVk3ub7MuHG9b+39EYo/oF6xRvFA6ALHNLU9bfCMPrZmWcLGrpN3wTbYVq3U7kO8gBrynZsUzzmvAjLoyZJPtSuVnkOcgBBUMZl0wRqY02usMqTrgwaI1wXA04GDwk/fFOkimiYU34Fy6MaRM47jLyHOSAw4ZaUzpFpBuldjJFdEXgvAXk+/9gV5G/jJB5OtSGbtO90sUsNSOcrhiB88J5G9w97BCEv5GwyZ06W5YMvAl/hfPmgC6DnWvCOJ5T7TeIpE432U937IC/wnlzwFTCCuqkIfyEC4PGLZm3Al+F8+YAtQjJdAyx5KC4iayNCS1bMm8YvgrnzQGmmzzWhXGsU7Ire9qDsnMsDYOayXwzgvrsEHwVzpuDWneTZIcq6jhuCP9M+B6/UrzjdYxcOmAjjeBgctsypnNUEMdVQxySo6DUiTOfaH9wOBWmLc47hHwHOW8l/SmMx3TPtOS2g8p07HRahm2iyQxyjDrVdMfivOeFcW0k6DMPhZ49nYZhHRajsOEe+Ipa7jsl6M9LFx81kf2+aV0/djA0rvRXWgYWCaPMIF9cCPqfuyQbjJOe8NgqiEsdFVsIObuq0f+gOt3LtWDpxLejLACPmKd4o+hlkp94UaDko/apnePcZOkLrKIsAI8o1uBMxRjxdyV0XOVrqR1i0W9JbBzlAXjEWkxnintscUtC5021C2o7NeMkygPwBMlgUnWXsKeGdF7W6LilRn5T4TB14BNxa8U7darwklyZIqatTsYB4IpPQmdKsslGrZB6H8Nx67LLyHZqRi/KAvAMSa2obgJMOoOixoq2LemoVu0PyBIA5P3eJTJvHGhNKS21uOke6y3tX969E3wxqL5tH7ICgNpQo7pqFdNuINVMvuarMf8B3vl5gU1YQh0AAACkdEVYdE1hdGhNTAA8bWF0aCB4bWxucz0iaHR0cDovL3d3dy53My5vcmcvMTk5OC9NYXRoL01hdGhNTCI+PG1zdHlsZSBtYXRoc2l6ZT0iMTZweCI+PG1pPnI8L21pPjxtbz4mI3hBMDs8L21vPjxtbz49PC9tbz48bW8+JiN4MjAwOTs8L21vPjxtaT4mI3gzQzA7PC9taT48L21zdHlsZT48L21hdGg++VPZrwAAAABJRU5ErkJggg==\&quot;,\&quot;slideId\&quot;:266,\&quot;accessibleText\&quot;:\&quot;r space equals thin space pi\&quot;,\&quot;imageHeight\&quot;:4.972972972972973},{\&quot;mathml\&quot;:\&quot;&lt;math style=\\\&quot;font-family:stix;font-size:16px;\\\&quot; xmlns=\\\&quot;http://www.w3.org/1998/Math/MathML\\\&quot;&gt;&lt;mstyle mathsize=\\\&quot;16px\\\&quot;&gt;&lt;mi&gt;q&lt;/mi&gt;&lt;mo&gt;&amp;#xA0;&lt;/mo&gt;&lt;mo&gt;=&lt;/mo&gt;&lt;mo&gt;&amp;#x2009;&lt;/mo&gt;&lt;mfenced open=\\\&quot;[\\\&quot; close=\\\&quot;]\\\&quot;&gt;&lt;mrow&gt;&lt;mfenced&gt;&lt;mrow&gt;&lt;mi&gt;M&lt;/mi&gt;&lt;mo&gt;+&lt;/mo&gt;&lt;mi&gt;m&lt;/mi&gt;&lt;/mrow&gt;&lt;/mfenced&gt;&lt;mfenced&gt;&lt;mrow&gt;&lt;mi&gt;l&lt;/mi&gt;&lt;mo&gt;+&lt;/mo&gt;&lt;mi&gt;m&lt;/mi&gt;&lt;msup&gt;&lt;mi&gt;l&lt;/mi&gt;&lt;mn&gt;2&lt;/mn&gt;&lt;/msup&gt;&lt;/mrow&gt;&lt;/mfenced&gt;&lt;mo&gt;-&lt;/mo&gt;&lt;mfenced&gt;&lt;mrow&gt;&lt;mi&gt;m&lt;/mi&gt;&lt;msup&gt;&lt;mi&gt;l&lt;/mi&gt;&lt;mn&gt;2&lt;/mn&gt;&lt;/msup&gt;&lt;/mrow&gt;&lt;/mfenced&gt;&lt;/mrow&gt;&lt;/mfenced&gt;&lt;/mstyle&gt;&lt;/math&gt;\&quot;,\&quot;base64Image\&quot;:\&quot;iVBORw0KGgoAAAANSUhEUgAABakAAACECAYAAACasKeFAAAACXBIWXMAAA7EAAAOxAGVKw4bAAAABGJhU0UAAABog0179AAALPxJREFUeNrtnQGEVcsfx39WsrIiSZJEkiSJJElWJMnKiqwkSSTPX7IiT5KVyJPkSSRJkiVJkieSJEkkSZJI8iSJPCtJlve/8/bc9nb3nJm598w5Z87M58P4v/+2e+6c38zvd2e+M/MbEQAw8W8JBQAAAAAAAAAAoCrQvwBwUgAAAAAAAAAAgMpA/wLASQEAAAAAAAC85GzGPPZHo+zGPBAQu5N+ndbfz0bw/uhfADgpAAAAE1QAgBoSu6ABYdPXKHcz+veXRlmHiSBA1if9O63f30n8IlTQvwBwUgAAACaoAAA1JWZBA8JldqM8y+jXHxtlKSaCgFnWKJ8y+v/TRpkT6HujfwHgpAAAAExQAQBqTKyCBoSJ6q+vMvrzh0ZZiIkgAhYn/T3ND14EGtfRvwBwUgAAACaoAAA1J0ZBA8JjVqM8z+jHaiFmCSaCiFgi2QuQzxN/CQn0LwCcFAAAgAkqAEAAxCZoQFhMb5QHGf33a6OsxkQQIWsb5VuGX9xvlGkBvSv6F0DNnRQAAIAJKgAANIlJ0ICwGNXMewcwD0TMoMY3rmCeX0BDA8DBAAAAmKACAHgCggbUjUOaPjuCeQD+84MsHzmIeX6ChgaAgwEAADBBBQDwCAQNqAvrNX31HuYB+MndDD8Zb5R+zPMfaGgAOBgAAAATVAAAz0DQAN9RedLfS/Y9FHMxEcBP5kj2vQN/C/cOiKChAeBgAAAATFABALwDQQN857JmrrsN8wBMYZvGZ65iHjQ0ABwMAACACSoAgI8gaICvDGj65ijmAcjkmsZ3tkRuGzQ0ABwMAACACSoAgKcgaIBvzJCJ3fxpffIf4RQVgI55jTKW4T/qdGJvxLZBQwPAwQAAAJigAgB4CoIG+MYJzRx3GPMAGOHC8XTQ0ABwMAAAACaoAAAeg6ABvrCgUb5n9MU3jdKDiQCM9CT+kuZHPxI/ixE0NAAcDAAAgAkqAIDHIGiAL1zSzG+3Yx4Aa4Y0vnQxUpugoQHgYAAAAExQAQA8B0EDqmaJpg++wDwAHfMiw5/GG2VphPZAQwPAwQAAAJigAgDUAAQNqJIrmjHANswD0DHbND51JUJ7oKEB4GAAAABMUAEAagCCBlTFQplYDEnre68xD0DXvJbsxceFkdkCDQ0ABwMAAGCCCgAgE7uRDzfKdZnIAf1NJnI+qzz8Y43ySCZSHu1olL6K6oigAVVwSjOv/Q3zADG9a37T+NapyNoLDQ0ABwMAAGCCCgBRs0kmxIp/OyhK6DjXKPNLriuCBpTNdJkQ9NL6nPp5LyYCYnoh/vU1Mv9CQwPAwQAAAJigAkCUzGqUa9KZkJEmIuz3JB7HJmhAOezT9P8/MQ8Q03NzRlOffRG1HxoaAA4GAADABBUAomOeZKfO6KacL7HuCBpQJk80/W055gFiem5WaOrxOKI2REMDwMEAAACYoAJAVMxplLfiTsxolrMl1R9BA8pisaavvcA8QEx3xnNNPZZE0o5oaAA4GAAAABNUAIiKe+JezGiW3SW9A4IGlMGIpp8dwjxATHfGIU0dRiJpRzQ0ABwMAACACSoARMPBlFj2NPn5GpnI+dxE5Xde3yjDye/YCBr/NMrsEt4DQQPKQJc+YSHmAWK6MxZq6vA6krZEQwPAwQAAAJigAkAUzJVfLx381ChbO/j7DWKX8/R4Ce+CoAFFs1zTx55gHiCmOyf29HpoaAA4GAAAABNUAIiC0y0x7IN0t9DW1yh/Gcb5nxulp4T34b4AKJKjmv51BPMAMR2fcwwaGgAOBgAAwGAZAIJHCRHfk/il/ndljmepI+Omo+L9xGioOSyCADG93Jge+6W4aGgAOBgAAAATVAAIngMt8euwg+ctbZRxqTZnf+yCBhTHTE3//oR5gJheGJ8yPn888cuQQUMDwMEAAACYoAJA8DxI4tcrcXds+5JmrH+5pPeKWdCA4tiu6dtXMA8Q0wtjVFOHbYG3KRoaAA4GAADABBUAgmZmS/wadPjcjZo4eb2kd4tZ0IDiuKDpVzsxDxDTC2OXpg7nA29XNDQAHAwAAIAJKgAEzbYkdj13/Fy1ey/rxAmCBtSZl5p+tQjzADG9MBZpfO9l4O2KhgaAgwEAADBBLYAeTADgjT+dSWLX7gLq9iojTl4tyTYxCxpQDDM0feoz5gFieuF81vhgX8D9Ag0NAAdzjjp6s5XmB4BAmBVpTGOC2hnTG2WTTFzioyYxfyd2QqgG8MOf1G7j6wX55K2MWPlHiTaLVdCAYtiq6U/XMA8Q0wvnusYHBwLuK4jUADiYU9Sxm4+N8kPYZQcAYXAzidlqwDqfCWr0E1Q1GVK3v6v8h+omeZUL9o2kHw19ivsAROFPNzJi5XYEDagpxzT96TDmAWJ64fyu8cFjAfchRGoAHMwJs9sGx/dkYvchAEDdOdQS2/5plB1MUKOaoKpdPxeSCct7yc5TWPWOGwD8qTpuZ9S5zIXNWAUNKIYbmv60BfMAMb1wBqT6CxyrAJEaAAfLjboB95P8mqtpWs3e4UIHX6i64vPlNHcdvN9G3BoiZXOjjLX4wqVG6WWCyne5obB7ESAOf3qSUt/nJdchVkEDiuGTkD4GiOlVxvRY0+4hUgPgYLk40fZOZ2v6HnuSAfzDRvme48t21NP3259zEKF2jyrBahluDRGzsm3S9qJRFjBBDZ71SVGLdCoFypFGeW0RN1Xaq2m4DUAU/pQ2dhxG0ICaMl3Tl8YwDxDTS+MfjQ2nB9qnEKkBcLCuUOk97rW9z+mA2m55oxyVifzanYi5dz18F5Ub/Kt0LkyrCY06HroEVwb4iRKl37f4iRJy1zFBjZLrhhh6DxMBROFPsyVdgJmDoAE1ZbOmH93EPEBML43bGhtuCrTvIFID4GAdo0TPd23vcirQNlR5tZ+IvbD7xcN3eCSdC9R3hJziAFnMk1+FarXbYisT1OjYaoijRzERQBT+tC2lvn9WVJcYBQ1wzy5NP7qAeYCYXhq6lKS7Au07iNQAOFhHrJGpR8BDH6wMiL24O+5Z3Q9L5wL1Kwk/1y5AXpRQ/aHNd0K6UJEJqpmdhli6HhMBROFP7SKC2nE335O6xCBogHv+1PSjvZgHiOmlsUdjw3OB9h1EagAczJoN8uvFYarciKAdN0lnIu8cT+q9LPlS7VSkZqcNgB1LZSItTqv/DDFBjYZRjY2+NUoPJgII3p9Uvdo3b4xUWJ8YBQ1wj+7iZC4EBmJ6ecR4IS4iNQAOZkW/TM1rrNJgxLDjdo/UT+RVX7AvpHOB+i1uC9ARKh/1eIATOCaoZnR3FtzAPABR+FP7kfZ3FY+NYxQ0wD3PNP1oKeYBYnppLNHY8XmgfQeRGgAHM6JSfLTvoFYrjHMjacdR6Uzo3e5BnUekc4FaleO4LUDH7JepO0RWMUENmqWGWHoQEwFE4U8P2uraX3F9YhQ0wD3fNf2IU0JATC+PHo0dvwfafxCpAXAwLQtl6pEXtWswplybH6UzofdAxfVdLd0J1KqswW0BuqJ9MUvFjXlMUIPlf4ZYugITAQTvT2vFv0vEYxQ0wC3TNX1oDPMAMb10xjS2nB5g/0GkBsDBMpnVKG9S6j0SURuuks6F3iovFVPHkV7L1IsQber9BZcFyBUv2y9SVCmRpjFBDZKbxFKA6P2p9cTJY4/ifWyCBrhlhab/PMY8QEwvnUcae64MsP8gUgPgYJncSqnzs8ja8IhM3YViatcqc/6dkam73g+LnUg9GlC7qUHF2YyyndAEBZGWC/QME9Tg6DF8F4QSS4mjgD9ls0/8TYEXm6ABxY9lyGsOxPTqiO2eGERqABwslTRhUwmeyyJrwwcpX6ymdq1KxOmX9F3vJ8ROpN4ZULvpdoKeJTRBgaTtHtlUs3dggtp5rG0te4mjAEH70wKZ3K2s7iBY7Vn9uPgW8rBD038uYR4gppfOZY09hwLsQ4jUADjYFNQuunEJY0dgHvra7KD+e5NFu45VVNf3MvWCHLWa/VTsROp5AbUd4gpUxeKU+KnSgMxkghoMpotpFxFHAYL1JzWuetxSv60e2jQ2QQPcsl/Tf85gHiCml86fEv7GiFYQqQFwsCmB+mVKXb82yuzI2m+ozQZPDZP2Ki8WuyhTd70vT9rMpr6h3fiOuAJVcj6l351nghoMDzX2eUccBQjan0631G+3pzaNTdAAt5zT9J89mAeI6aWzR2PTcwH2IURqABzsF45l1PVEhO13qc0Gx5Of2+SlXlxiPdOO5h9N/m1I7ETqPwJrO8QVqJIlGX1vdU3qzwQ1mxmSftKoWS4TRwGC9aedLXUb9tiusQkaUOz8p7XswDxATC+d2E44IlID4GA/UfmY0gTYH+LX5QFl8bHNDv3Jz99YtO2Wkuo4O6WerbuibXJoq7IxsLZDXIGquSP1vXiWCWo2g4ZYGtJReuIo4E+TrJOJXKXN+z58hpRNkIdrmv6zFfMAMb10tmpsei3AfoRIDYCD/SQrh93VCNtuVZsN1JdYM4XHLYu2LetL+LpMXVBovdzyk0VdW98tFBBXoGp2Sn0vKGWCms1ZQzwNKS0WcRTwpwmWNsrnGvX92AQNcItunrMZ8wAxvXS2aGx6M8B+hEgNgIP9xzIGJL9wpM0G11v+7bJF2x4toY5pO2V+b/n3lWK3i/pGgO2HuAI+9MEfKf3vrfi/KMQENZvXGtu8JI4CBOdP82Xi8ltVpys1sWtsgga45Y6m//RjHiCml84GjV3/CrAfIVID4GD/kZUWQl2Y2BNh291vs8P+ln87ZtG2RR+nnNcoX9o+80nb7wyLnUi9P8D2Q1wBH7iZ0Qf3MUGtJfMMsfRP4ihAUP6kUt29S+pzq0a2jU3QALe80vSfhZgHiOmls0Bj19cB9iVEagAcTBZp6jgaYbv1ydRLH1oHZTul+t3J7SKSyiW+xPA7WWVJgG2IuAI+sDejD75hglpLTLF/kDgKEIw/qWPpL5K63GuUaQgaEAmfNf2nD/MAMb0SbSLLrp8D7EuI1AA4mJzS1HF3hO02JFOP57cyYNG2RR5p2p/yee03Eqsv3h8W9XwbaBsiroAPLJJ6CppMUNPRXUSrFjZ7iaMAQfjTTJk4nabq8qiGcS82QQPcMqbpP9MxDxDTvRqPjQXYl2qhoam8qsNJx1erH+qSLyW+qJ2Dfyc/56ZZwMG6Y5pBkFgUYbtdarPBubZ/Xyp2lxEWwaKUwePjlN/bKna7qM8F2oaIK/lRx/aUkKryq6uLltTxuE4v/VODQJXaQuV0/yf57la+oRZx1OJY3l25KhXRUDIOeJ+MC9RnvEmeP88DO37M6IcPmKDWDt1FtI+Io0AcDcKfepP4rOrxvFFmBea7Y7glGPiq6T/TIrcNMZ2YXpVek2XbrwH6mbca2tzE+d9aCi1NoWZO2zPuakqM4hvgYO1sE3ZbtNMuKg128EVRtJjzMOWLKS2W/WlZx8FA2xBxpbPB7BqZuIjzfPL9mDVBsR04qwHhMcNEp7mYM9hlnYclWwBuFpW3fV3F9r0m9Uu1wwR1KisMfe0EcZQ4ShytvT+p+NZMlfaubV7pAiUabUDQAM/5LhyzJ6YT032K6Tpd6XuA/uedhjY/GfimHVNXKx8HZGIXY09S1C7rP1p+/0WLMLRfEN8ABzNxQ1O/6xG22ao2G/yQdLH5q0X7rnBct0Mpn/G/jN99bVG/rHdDXAkXddxtSzKIvZp8Z46L3YKGbR7l9TJ5KYlNUYOrZR28w1rL/t06GJ9doc2PSP2ETSaoUzlg6GebiKPEUeJo7f2pednth2RO6pLmHQVlLU7GJGgAYwBiOjGdmB4O3mhozZWltKCodlOb0nkoMah5xOBo8rP7mhe7wvcPxORgGZjyFp+MsM3aBaV7Gb/31KJ9BxzWa2lKfMxKFzDfcoByL+B2RFzpfOJhKja3cv/e5bMvWNb/WJfPP16hzQc19XrHBLU23BT9gl8PcZQ4ShyttT9dTT7/UwGiw3KZ2B350IM5CCI1mPgR2RiAmE5MJ6ajoU1BHaXIWvlR+VJ7O3hOc5e02sqvWwHbwfcPxOJgGkx5i4cibLP2xa3DGb93w6J9dzmqk/pify5Tj2tmHS/bYzk4ORxwOyKupHMmeX9V1PHF68kgy6a/mBZdLuYY5L+3aM/rOZ7/vEKbmxaNVjNB9Z4eg03uEkeJo8TRWvvT+eSzVX7YVY6frXZDNo/f70XQgJrPX4npxHRiul8xfRwNzT2HJV1MVl+gO7t4XvPCM9PtorMCaLyNOYJS3coNHKwQTHmL10c2KOtLiUerDLFGV/5wVK+RlGfv1/z+qKVfrQq4LRFX7FHfh8/EnBomKxex+vnttt+/lsQPNXBV90Pcs3h+Fr0pf68uYNmefPYMmTgdVcVFprboFs1HmKB6zwaJc8GPOEocLSKO+uZPp1reb71D3+lPxoHfW57fW+J7xSRoAGMAYjoxPdaY/m9kMajQ91Vi0C1xn8x9wOKlQrmBHZEaB8vLcyn/4j+fGRL73PXDFu172UGdVqcIXLoVaTXwGbOo26fA2xJxpTN2G/rLbc3fth7xe5/x/b2oy4Fy64Un/yZ9e1fGZKLbgX4Z6C6BfsoE1XtGDDZZSxwF4mgt/anbY/LdlPPEcQhg/kpMJ6YT0/2K6T8ii0GFxaG5GnHsi+Q7+jrb4qVGAmk8RGocLO/kU7e7L8bjgO27o69qfnfIon1vOWij9lRI6tiS7uKHNZY+dTnwtkRc6YzfDP3lYMbfte7SuCf6U0q652cJtVfl1/spFnf5/KovS9bl6lNxuNez/sAE9Vceir+79ImjxNG6xVFf/Ml00ZfrUvZiVkyCBrhlnDEAMZ2YXpuYTk5qByhx5Z2mE+dt7BkWL7UmkMZDpMbBiuw/f0c4KPso9rnrN1u0b14bnkl5pin3le0Kcuj5xhFXOuOyob+k3TDeunNCpZjRXYpiWkC+ZOjLT0R/C/l0w/Nvem7fAc/6AxPUX8eVOntcJ44CcbR2/mTaIem6vPRoDkJOajDB5cnEdGI6MT0aDW2eTBx3KHKSZrqg6HNAjYdIjYPlYa8Uuwu4bqxKscFsQzwztW+eL431Kc+7Y/F3Dy3qFUpefsQVdzyQzi5u2dHy71csnj9o6JO7236/NXWXStHVZ3j+WvH7BNVJQ/2OMUH1lm2GtttPHAXiaK38yVSHIsowggbUCMYAxHRiOjE9Cg1tTqO80XzQEUefs8XwQqMBNR4iNQ6WB9Pq8LXIBiJH2t7/meH3eyz7bjfH+Ptk6oKeSoU0z/B3ptXsZnkcQXsirthjupX7Ytvvr5TJW89td0iYdvi3HlVckPR39fMXYregYlp0q/oSWNMOD9924zJBneScdL6TijhKHCWO+ulPWwztVEQZT+bBCBpQF3R328RyXxExnZjuU0zXjcfGAvS/UjS03kQU6SbpfKfsMrzQjoAaD5EaB8vDLen8iFHI3G97/5M5B3HN0t9FXS6kPGeXxd/ZriQfj6A9EVfsWWnoL4Mtv6sGxc0FFLXDZJrlZ9zQPP9d26SgOV74IBN3WNgwKvp8eD0V23i71Cu9EhPUSV4LF9ASR4mjruJo1f50t4I5zE3PfHcMdwUD/4jbzTfEdGI6MT0fupTGXwL0v1I0tKuGzjvb4QtdkriPuEOEDtYl7w11OxdRO/XJ1B3IGy3+7p5FGw92WJctOb4ML1h+ufZH0KaIK/bsFPtL/ZoXAL7p8Lv7q9jtRjnZMnhe1cHzdaKqDyeoBsS8K6PHoz7BBHUCU1qnq8RRII7iTx4Sm6ABbvms6T99kdiAmE5M94mZEteGicI1NNMtm4OOX0i3Y/sx/RtCc7AcfDfU7XRE7TQk3a0uX7No490d1EMNbD6mTCZsV8zfWtTHh12liCt+cUVjq/stv7dfJndhLeng+cssxwHrWn62s4PnrzY8f58HNra5aHUxE1TvMKVp2Rn4+xNHiaMu42js/oSgAXVBtwlnLTGdmE5MLx3dzv5HAb5voRractELYa5z3qrBtC4f6wj9G0JysBzY5FPeG1E7tZ/AsE0vY7NzuZMd6Wmit22KoiVit4t6NJI2RVyx55XGVoeT31EC6jfpbnFZN4j9kbSV2vXVXGS52OHzfzf0+QUe2HiDhW9uZoLqHaOGNptPHAXiKP6EoAGBcVvTfzYR04npxPTS2aSx860A37cwDU051kvR7+Zz3XFNN6SuoX9DKA6Wkxnidgdw3WnfvWx7E/F+cScKp+Ws7WQh7zexE6mr3lUaUy79CzXo+zMN76COFapFrafJ/z/jeBDbHFg1L15Rue06TSehE1TfeGLneRb9ZRsTVO/Q7Sh/SxwljhJHg/AnBA3/uRB4nPPtrofrmroOROA/xHRium/o0gZeD/B9C9PQTLeVFrGrWZePmvxbEJSD5WSWRd12RdJGq1Le3fa4ls1FhX9ZClhfJF++/puWA+Gqd5UirviFrg83jwQ3d2Oo28SndfEZH0S/GNbsE+PSWa49Seqju9Xbl9z6fRb9xadjkbFPUBUrPfZv4ihxtG5xdGUA7YygUR2I1OWiS3WxPQL/IaYT031DdwH7FTQ0OxaJPs3HZ3Gf07BH9Ks5o/RtCMXBHLBeEKmbHJHuV343WdjRZoEsbddiJ7sqewyDkWZ56YG9EVf84qym/pcbZWnSt9R3+rIunr9A9McZ58nkUcbfu3j+Fin33otusRGp9zBB9Yph8XfnO3GUOFq3OOqzPyFo+A8idbmcl7hP2hLTiem+oUsPcx4NzY5bhoceLeBFBgyfuYO+DaE4WEkT3FhE6vvS/eqyjfA0bnhGWsqQTm9Dtsl32+1xNMSVsMWVF5r6qwtFm0cZD3X5/F2iP854JvnvJ10+/7TB93yZ+NmkWPLpHoDYJ6iK24a+NYs4ShwljgbhTwga/oNIXS4HNHU9GYH/ENOJ6b6hy1JxEA3NzBrDA9WK08wCXuQGjgIxOJgjbETNGETqPpl62Wqnq8vjFrbMStuxUCZug86T5kNxwnIQvMUDmyOu+MNMw/fmSPLfj3N8xlXNZ5xuGRcs6fL5z8Xu9vWqmW7RX44zQfUG0+mUZ8RR4ihxNBh/QtDwH0TqctmhqeulwH2HmE5M9xFdWuMQN+M619DuGh5YxG3gcwxC0WP6NYTiYI5YJojUiiHJv7r82cKWWReNPUz53a1dvMdTizqowcQ0D2yOuOJv/28t72ViAWVcujvK2OSjpj++kXynq+YY7H/YI1v3Sr12Usc8QbWJU6eJo8RR4mgw/oSg4T+I1OUS2yVtxHRiuu/EdleMUw1tpcUDVxbwElVc0ghQuoM5xCZNRQxHutsH8d2sLt+2sGVaXq5hR+KPzSWY/yb1rIP4g7hSHhct3uFUjucvsXj+O+l+8WTI8OzVHtm6bjmpY56gKkynUwaIo8RR4mgw/oSg4T+I1OWyQuLd/EdMJ6b7yH0pV18NSkM7b3jYiwJeQDnwJ8PnrqFfQwgO5thv6rSrryjaV7K7uZxi1MKWB9r+Rl240X65rLrluZu0RENiNwA+GJnv6dIrnCU0/cd7MV/6mSc9116LfpnnEr4rku/C0jKxEal3MkH1hsfi/6kU4ihxtC5xFH9C0IBwYv8YMZ2YTkwvnTGpzyKXC5xpaL0poksZFyb+ZhFIAGrvYAVgyqUc+gR0lbhZ0Dojne0EU3m8nqX8zuYu38NGJFdlWWS+h7iiZ6lFnzmS8zOuSbEL1x81zx71zN42Jx621cR/Qp+g9hm+H+9HFCeIo8RR/AlBA+JEp+v0ENOJ6cT00ugR/X1/IeJMQ9tl8bBVBTSYabVrlH4NIThYAZhOIJwPvG2OiJsFLZvYd63l99PSE10saDDSmkMtNhBX9BwQ8wJvX4GT5G7zr9tOJHZ6Zu/1Fn662bM6xzhBVWwztNMx4ihxlDiKPyFoQOA80fSj5cR0YjoxvTR07RrqJZXONLQbUv6O5gMWL7Aj4A4bU07CG7E7WAGYcimHfjlW+1HIbhe0Bi3a+VHyu+qIZfvq89/S/bGxFZb+E8NFZ4grbv3/eM7nrzE8/3XO5//P8Px5ntl7k4WfLmaC6gWm3Kf9xFHiKHEUf0LQgMDRndQcJKYT04nppaHTGkLdkOtEQ1Mrtj/EfiehC9QqlmknqBKDZgfcYRGpI3Gwgrhcss/6RNpRpW5Xl9datPNYMtl/lfJvG3O8x7Cl/2yT+EBcyWaa4Ttb+caCnJ9xxNAnf8v5fN3C+HMPbT5gMV7xbXdyjBNUxRvNe3+TsHeRE0eJo67jKP6EoAH15KTEdc8NMZ2Y7iu6xYeTgb6zEw2t3+JBwyUGzlgu90GkjsTBCsJ0EuGvgH0n7bLBbleXey378OmUn53L+R53LD5XDapmSnwgrmSz1dBnbjv4jHuGQWxvjmf3JM/Iev4ZD22+3WDzT0xQvWC+oZ1uEUeJo8RR/AlBAyJAdzH7ZWI6MZ2YXhq6jYVDgb6zEw3NJu2Gy103S2VyF6QuZ+JI4B0WkToSByuILYa6fQjYdy6J29Xl71306XeSL6+ZacW/WR5E+oWOuJLNeSl25/000V+qciHn8035nTd7aPPdNfyOi22CqthjaKeDkcUK4ihxFH9C0IA40aWmeEhMJ6YT00vjvsbmqwN9Zyca2lWLBy1zWOmHLeKLTqRZG3iHRaSOxMEKYoahbiFfrtJ+2eAfOZ/3ros+nTdn14Dl5xyN9AsdccW+/7ffH5H3qJ4pT/v6nM8f0Tz7h/h51HBEzCctmKBWz6iUewE4cZQ4GnIcxZ8QNKC+qBgwHtEckZhOTPeVrM1wPqYKdIUTDe2exYOmOapwc9f2V9HnY/0SQYdFpI7EwQrklaF+0wP0m1Up77kp5zNvddif/3TwHmcsP2tNpF/oiCv2/d+1bc5qnv/ewfMfSrHHMYvAdAfAdiaoXvAl8nElcZQ46jKO4k8IGlBvXmh8eAkxnZhOTC+cRVKvO3hc4URD+0fKEeOWt3zxKrH6ksR9MQQidSQOViCmo00bAvSbY+J+dflyB31ZXTjR6+A9Xll8VswDBsSVdI5KsTs5RPSXquTdMTxD9MclfT1qeFOKv3GdCWo+VhrayGZc2RuYTYijxFH8CUED4uWK1GtxnZhOTA8N3Z02VwJ+byca2ncpXoxTuVtfy2SaDyUq6cTxHfRpCMXBCmSboX4h5q57Ju4veTgu9iK1izRE8yw/K+Zb3BFX0nksxeahX1Jw/zcdlzSlFlMTkf4K7K5LCfSWCaoXDBv61j6LZ5xNxqhziKPE0cjjKP6EoAH1Z58UeyqUmE5MBz2nNDbfH/B7O9HQxi0elHen4m2Z3Bm4IHGkrM9S9ZlNn4ZQHKxA1IqmLq97aLeAp+0w+d3Bc3eJnWh8ytF77LH8vJ0R+x7iylRmG/qLi5u/D2qe/8nB83XHJT8a/nZ3yziizFRGPYZx0jkmqF7wl8E/Fhv+vnlPQEi7FYmjxNFu4yj+hKAB9UeXBiOUuymI6cR0n3kgceYAd6Kh/bB40MIclWxNSdC8WfW05rMe058hJAcrmNsSXpqVLI6kvOOAg+faXGKoToK4OuZ0TexE6pgX6xBXprJDik/vc0fz/IsOnv9Sutsltq5lrFL2CZHFBrtv8rjPxDBBVUwzjGVN+SLnJhNNtRixLCC7EEeJo93EUfwJQQPCQC2yZ52Y/yHu7hwjphPToTO7fwv83UvLSb2tywq2rgi37trRHZ0doU9DSA5WMLs19fscWHuk5QOb6+C5yyza2tXkwDRQaJYXkfse4spURgv2dVPfHMz5/LnS3VHDhcngWP3OhQrsrkurNCZ+X2QVwwRVYbrj47Lh7+8mv3eUOEocJY7iTwgaEBC6OzU2BfB+xHRieh3HpjcCf3cnGtpfFg8638XE6KL8umOnORkyJW5fS5+GkBysYGYYvjznB9IW/RkiS9ETeVVOOHwP29QiFyP3PcSVqd+pXwvuL7qceC4Eze2GPp+WT2+WTF4y+lSqubTlhKbOF2rQd0KfoJrayJQ66YiEt7OcOEoczRNH8ScEDQiHQ5p+dZyYTkwnphfGiMbmw4G/uxMN7ZTFg9QKru3R8wVJR27+rdo13Zpg/Zjmc77QnyE0ByuBixL+5YlpR63GHD7/W4b9Xorb3YZPxU6k3he57yGu/MoGQ39xkfbmgub5dx08/5zhHdpz6c2Uyctw1G6RqhbcdCmV6rCoHvIEtcl96e4kzBb59b4U4ihxlDiKPyFoQEis0PSrp8R0YjoxvTCeSPeXYdYdJxraekvR5LZBrOmTiWMArStaynnaE7E/03zGKP0ZQnOwEtDlHb0UQDusy3i37w4/Iy0ujYvbHIA7xC7WqrI7ct9DXPkV3T0Oyg9cpJz4oPmMQw6ebxoktzK3xSfVmGJ1RXbXpcuoy+UxIU9Qm3yVzi//Xtvyd5uJo8RR4ij+hKABgfIxo1+pec4sYjoxnZjunFkae3+I4P2daWivLYWTp0lHbYrVKtXAQDLYbc9t/TmZHLWy0PD8HfRpCNHBSuCxdHcrsO/0GeKTqy/OG1LsLkM1wfgi9iL1uch9D3HF/jv6mqP+qeuPKxx8xjfDZyxN2l2dImjm2VNHKatMSbFOU989TFC9YbzDCZj63hiT8HcoEkeJo93EUfwJQQPCQrcbuM6bYojpxHRf0aX3PB/B+zvT0AY7EE9sygdJX/U9aPi72fRpCNHBSmCrpp4ra2p/tQh2x9AGf8vE4ldeLsnUXZKuLkQbbBlY2Ba1A2BdxL6HuDLJYuk+l5wtupQQri5gHe/CB7ZUbPsRTdzpqVEfCnWCajvJO5a0l/qu+LPl56eIo8RR4ij+hKABgTOg6V83ienEdGK6c65J+PfB6HCqoV0RNwK12tE5N+Mz7hv+DiBYByuBF1L8xX9lMC0ZsNue8BhLxKSlOT7zd/l1d+HynO8wr1H2NsqjHLF0PBksrJF6CWKIK245YOgjLnbC6r6bXaXh6mShRg3++z2OqQeYoHrF4y7iawyTL+IocbQff0LQgOhRc4h/JPvyvxnEdGI6Md3p2OuHZN+/F8Oc3qmGpoSh6zkEFbWyc1Rj+FmiXy0aoU9DyA5WAlknIv6uib0PJQOCHznikMqfdUs633ky1PKMo13W/2Dy2Z/F7cmUZnxVechUWhK1oLgBcSUadKcJ7jt4/gzDd7OrtBaXxH6h24cLWrJyOb+r4QAzxAlqK4c7jKX7I5ooEUeJo/gTggbARQnrRBUxnZjuK7qTMRcisUEhGtoB6Sx36tdksDs/R4OpspY+DTE4WMFkXbwyUAN73xZ3ou5Yh5/dvME4T5qPG+JenI71YkXElQmmGQbJLi5t2W7oa64E48UymeMuazI+7NGE/ExGPbcxQfUyXtjsFLor+U7cEEeJozHEUfwJQQPCY72mn90jphPTienO0C2grI/EBoVpaL3Jl+bVRnklE7lsvif/+zkRk9QAd1AmL1E0cdOhoARQawcrkJVS3KoyAOIK5EHdVXEj+c5XYwp1oZ86wbUnaXNfmCnpt6Hfq7HtQ5qgZsUMlbbpacuYdSx5N5XyakWE/kYcJY7iTwgaAE3eSnZ6jAWYh5gOuZkv2QsobyOyQ200NCVk647wj9KnAQdzRtYlWWtoUqgJiCtQJcck/dTYIiaoQBwFAAQNqCG6tA+kXQUoZv7QLIcjskNtNLRBQ0V30KcBB3PGbEm/iOEBTQo1AXEFqmKOpO+i/o0JKhBHAQBBA2o8vsnaNKjuLyL/OUD39CR+lHX/y5yIbFEbDe2yoaKz6deAgzlla0adt9KsUAOUuPI9o5zBPFAgaSdRbjNBBeIoACBoQM05p5nX7sI8AF2zU+Nb5yKzRS00NN2t8qo8pU8DDlYIaWLLu0bpo2kBAKawLiVmvpewFtKZoAIAVA+CBlTBUk2/e455ALrmmca3YruQshYa2gZDJTliCjhYMcxolBfCMV8AABNq8e5dW6xUl8uEdpkME1QAgOpB0ICquKnpexsxD0DHbNT41PUI7VELDe2MoZJr6deAgxWGuujrM4MQAAAtV1Pi5AATVAAAcAyCBlTJck3/e4J5ADrmscanlkVoj1poaO80FRyjTwMOVjj9MjUPqbpYcS5NDADw36WI7fF9LxNUAAAoAAQNqJpRTR/k/iIAewY0vnQ1Upt4r6GtMlRwlH4NOFgpDKXUXw2Sp9HMABAxKiXZeFtsPMQEFQAACgBBA3xAnbTNukj5tXCRMoANyk9eSfYFuAsjtYv3GtoxQwV30LcBByuN/cJCEQBAE7Vj7UtbTBxmgsoEFQCgABA0wCdOaua4hzEPgJFh4d69NLzX0J4ZKjibvg04WKnsS3mPEzQ1AESGEgM+SjwpPpigAgBUC4IG+MSMRvlbslOyzsNEAJnMTfwkzX9UuuPeiG3jtYa20FC5p/RtwMEqQZ1giPF4OwCAYkGjfGiJf98kzhQXTFABAMoBQQN8ZItwiSdAN1zT+M7myG3jtYZ20FA5VowBB6sOlYe1/Zj7QZocAAJHCdStwqzaTb2KCSoTVACAAkHQAF+5rOmb2zAPwBS2a3zmEubxW0O7b6jcWtoPcLBKWSITuUc54g0AMaByULem+HjQKHMwCxNUAIACQdAAn+lrlLcZ/VNtaJqPiQB+MlembvRrPRXTh4n81dDUpG9cU7Ex2g5wMG8GJu0CxSmaHgACo79tUMlpLiaoAABFg6ABdUCdKMu6TPkh5gH4SdZGXOU/qzHPf3iroY0YKnaNtgMczCuG2gbRo40ynS4AAAGwq2Xy9V4mBGtgggoAUDQIGlAX9mvmvGxgApjwgywf2Yd5fuKlhqaO0343VOwqbQc4mHeo3R6jMnnaYTFdAABqTk+jvEri2jlh1xoTVACAckDQgLpxTtNnd2EeiJhdGt84h3l+wTsNTV3A88miYkoAW0j7AQ7mJepSxQGaHwACYWOjrMMMTFABAEoCQQPqyl+Svft/A+aBCOmX7NOGdzDPFCrX0NQOpTWNcqBRHllUqLUoMXtYJnZvAuBgAAAATFABAOoMggbUGXXi7KFk31NBmhqIiZWSfa/AI+GEZhqVaWgqcI1JZ6K0aWf1s2RidJx2hdgdDAAAgAkqAECtQNCAEJjVKI8le6PhCkwEEbBCsrNEPE78BKZSmYam8tbeLqggUkNdHMxFAQAAYIIKAICgAeALMyX7pPxnYcEawmZV0s+zFhxnBvre6F8AOCkAAAATVACAGhOroAFh09sotyT7JPxGTAQBslGys0bcSvwiVNC/AHBSAAAAJqgAADUlZkED4uB0o3zPKHswDwTEXk1fPx3B+6N/AeCkAAAATFABAGpI7IIGAACEA/oXAE4KAAAAAAAAAABQGehfADgpAAAAAAAAAABAZaB/AeCkAAAAAAAAAAAAlYH+BYCTAgAAAAAAAAAAVEal+tf/AV0ANT7GTOpFAAABuXRFWHRNYXRoTUwAPG1hdGggeG1sbnM9Imh0dHA6Ly93d3cudzMub3JnLzE5OTgvTWF0aC9NYXRoTUwiPjxtc3R5bGUgbWF0aHNpemU9IjE2cHgiPjxtaT5xPC9taT48bW8+JiN4QTA7PC9tbz48bW8+PTwvbW8+PG1vPiYjeDIwMDk7PC9tbz48bWZlbmNlZCBjbG9zZT0iXSIgb3Blbj0iWyI+PG1yb3c+PG1mZW5jZWQ+PG1yb3c+PG1pPk08L21pPjxtbz4rPC9tbz48bWk+bTwvbWk+PC9tcm93PjwvbWZlbmNlZD48bWZlbmNlZD48bXJvdz48bWk+bDwvbWk+PG1vPis8L21vPjxtaT5tPC9taT48bXN1cD48bWk+bDwvbWk+PG1uPjI8L21uPjwvbXN1cD48L21yb3c+PC9tZmVuY2VkPjxtbz4tPC9tbz48bWZlbmNlZD48bXJvdz48bWk+bTwvbWk+PG1zdXA+PG1pPmw8L21pPjxtbj4yPC9tbj48L21zdXA+PC9tcm93PjwvbWZlbmNlZD48L21yb3c+PC9tZmVuY2VkPjwvbXN0eWxlPjwvbWF0aD7hpiTpAAAAAElFTkSuQmCC\&quot;,\&quot;slideId\&quot;:266,\&quot;accessibleText\&quot;:\&quot;q space equals thin space open square brackets open parentheses M plus m close parentheses open parentheses l plus m l squared close parentheses minus open parentheses m l squared close parentheses close square brackets\&quot;,\&quot;imageHeight\&quot;:14.27027027027027}]&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25</TotalTime>
  <Words>461</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Franklin Gothic Demi Cond</vt:lpstr>
      <vt:lpstr>Franklin Gothic Medium</vt:lpstr>
      <vt:lpstr>Wingdings</vt:lpstr>
      <vt:lpstr>JuxtaposeVTI</vt:lpstr>
      <vt:lpstr> sistema di controllo di un pendolo inverso</vt:lpstr>
      <vt:lpstr>Introduzione</vt:lpstr>
      <vt:lpstr>Presentazione standard di PowerPoint</vt:lpstr>
      <vt:lpstr>Modello Matematico</vt:lpstr>
      <vt:lpstr> Analisi delle forze ed equazioni di sistema </vt:lpstr>
      <vt:lpstr>Presentazione standard di PowerPoint</vt:lpstr>
      <vt:lpstr>Studio su matlab</vt:lpstr>
      <vt:lpstr>Errore nullo a regime per riferimento costante</vt:lpstr>
      <vt:lpstr>Aggiungo il blocco h per filtrare la misura</vt:lpstr>
      <vt:lpstr>Cerchiamo di aumentare il margine di fase con una rete anticipatrice</vt:lpstr>
      <vt:lpstr>Analisi della funzione di sensitività complementare</vt:lpstr>
      <vt:lpstr>Discretizzazioni</vt:lpstr>
      <vt:lpstr>IMplementazione su arduinio: DAti e setup </vt:lpstr>
      <vt:lpstr>IMplementazione su arduinio: funzione di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Federico Rosi</cp:lastModifiedBy>
  <cp:revision>6</cp:revision>
  <dcterms:created xsi:type="dcterms:W3CDTF">2023-02-16T13:54:58Z</dcterms:created>
  <dcterms:modified xsi:type="dcterms:W3CDTF">2023-02-19T17:50:16Z</dcterms:modified>
</cp:coreProperties>
</file>