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68" r:id="rId3"/>
    <p:sldId id="269" r:id="rId4"/>
    <p:sldId id="271" r:id="rId5"/>
    <p:sldId id="273" r:id="rId6"/>
    <p:sldId id="274" r:id="rId7"/>
    <p:sldId id="275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41D66-4F40-6476-CB04-6B6D3990C28B}" v="119" dt="2024-07-15T15:49:22.912"/>
    <p1510:client id="{6BE58433-44C6-E517-4322-4ABBD5ECBF0F}" v="36" dt="2024-07-15T15:26:39.453"/>
    <p1510:client id="{AABCA1DA-4090-4F92-883D-31FCF1568F5B}" v="1051" dt="2024-07-15T17:53:22.639"/>
    <p1510:client id="{EC9857A8-C6CB-87CB-1894-5D7B4F1BFB85}" v="2022" dt="2024-07-15T17:53:21.4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4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3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0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5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1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78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5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spc="5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5D394D8-C5A6-4086-B578-78334CF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>
                <a:latin typeface="Sitka Banner"/>
              </a:rPr>
              <a:t>Progetto Forza 4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17E7BBE-3AC3-0158-4CCB-DA0BB3B2CF1D}"/>
              </a:ext>
            </a:extLst>
          </p:cNvPr>
          <p:cNvSpPr txBox="1"/>
          <p:nvPr/>
        </p:nvSpPr>
        <p:spPr>
          <a:xfrm>
            <a:off x="241139" y="2592098"/>
            <a:ext cx="5441167" cy="335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sz="2800">
                <a:ea typeface="+mn-lt"/>
                <a:cs typeface="+mn-lt"/>
              </a:rPr>
              <a:t>Preparazione del Gioco</a:t>
            </a:r>
            <a:endParaRPr lang="it-IT" sz="2800"/>
          </a:p>
          <a:p>
            <a:pPr marL="457200" indent="-457200">
              <a:buFont typeface="Arial"/>
              <a:buChar char="•"/>
            </a:pPr>
            <a:r>
              <a:rPr lang="it-IT" sz="2000" i="1"/>
              <a:t>Giocatori: Due giocatori.</a:t>
            </a:r>
          </a:p>
          <a:p>
            <a:pPr marL="457200" indent="-457200">
              <a:buFont typeface="Arial"/>
              <a:buChar char="•"/>
            </a:pPr>
            <a:r>
              <a:rPr lang="it-IT" sz="2000" i="1"/>
              <a:t>Numero di azioni: che possiamo prendere 7 (possiamo inserire le pedine nelle 7 colonne della matrice)</a:t>
            </a:r>
          </a:p>
          <a:p>
            <a:pPr marL="457200" indent="-457200">
              <a:buFont typeface="Arial"/>
              <a:buChar char="•"/>
            </a:pPr>
            <a:r>
              <a:rPr lang="it-IT" sz="2000" i="1"/>
              <a:t>Griglia: Una griglia verticale di 7 colonne e 6 righe.(trattata come una matrice)</a:t>
            </a:r>
          </a:p>
          <a:p>
            <a:pPr marL="285750" indent="-285750">
              <a:buFont typeface="Arial"/>
              <a:buChar char="•"/>
            </a:pPr>
            <a:endParaRPr lang="it-IT" sz="2800"/>
          </a:p>
          <a:p>
            <a:pPr marL="285750" indent="-285750">
              <a:buFont typeface="Arial"/>
              <a:buChar char="•"/>
            </a:pPr>
            <a:endParaRPr lang="it-IT"/>
          </a:p>
          <a:p>
            <a:pPr marL="285750" indent="-285750">
              <a:buFont typeface="Arial"/>
              <a:buChar char="•"/>
            </a:pPr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AC4EC928-5D76-4976-C459-E352A3252D19}"/>
              </a:ext>
            </a:extLst>
          </p:cNvPr>
          <p:cNvSpPr txBox="1"/>
          <p:nvPr/>
        </p:nvSpPr>
        <p:spPr>
          <a:xfrm>
            <a:off x="5863522" y="2594827"/>
            <a:ext cx="6085635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 b="1"/>
              <a:t>Regole del Gioco</a:t>
            </a:r>
            <a:endParaRPr lang="it-IT"/>
          </a:p>
          <a:p>
            <a:pPr>
              <a:buFont typeface=""/>
              <a:buAutoNum type="arabicPeriod"/>
            </a:pPr>
            <a:r>
              <a:rPr lang="it-IT" b="1"/>
              <a:t>Turni</a:t>
            </a:r>
            <a:r>
              <a:rPr lang="it-IT"/>
              <a:t>: I giocatori si alternano a inserire un disco alla volta nella griglia.</a:t>
            </a:r>
          </a:p>
          <a:p>
            <a:pPr>
              <a:buFont typeface=""/>
              <a:buAutoNum type="arabicPeriod"/>
            </a:pPr>
            <a:r>
              <a:rPr lang="it-IT" b="1"/>
              <a:t>Inserimento dei Dischi</a:t>
            </a:r>
            <a:r>
              <a:rPr lang="it-IT"/>
              <a:t>: I dischi devono essere inseriti dalla parte superiore della griglia e cadono verso il basso fino a riempire la prima cella disponibile nella colonna scelta.</a:t>
            </a:r>
          </a:p>
          <a:p>
            <a:pPr>
              <a:buFont typeface=""/>
              <a:buAutoNum type="arabicPeriod"/>
            </a:pPr>
            <a:r>
              <a:rPr lang="it-IT" b="1"/>
              <a:t>Formazione di una Linea</a:t>
            </a:r>
            <a:r>
              <a:rPr lang="it-IT"/>
              <a:t>: Vince il giocatore che riesce a posizionare quattro dischi consecutivi del proprio colore in una linea orizzontale, verticale o diagonale.</a:t>
            </a:r>
          </a:p>
          <a:p>
            <a:pPr>
              <a:buFont typeface=""/>
              <a:buAutoNum type="arabicPeriod"/>
            </a:pPr>
            <a:r>
              <a:rPr lang="it-IT" b="1"/>
              <a:t>Parità</a:t>
            </a:r>
            <a:r>
              <a:rPr lang="it-IT"/>
              <a:t>: Se la griglia viene completamente riempita senza che nessuno dei due giocatori abbia formato una fila di quattro dischi, il gioco termina in parità.</a:t>
            </a:r>
          </a:p>
        </p:txBody>
      </p:sp>
    </p:spTree>
    <p:extLst>
      <p:ext uri="{BB962C8B-B14F-4D97-AF65-F5344CB8AC3E}">
        <p14:creationId xmlns:p14="http://schemas.microsoft.com/office/powerpoint/2010/main" val="16111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356265-26BE-4C5B-7918-16E78A8B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Strategia utilizzata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4526B84-F7B4-0906-CE97-9766535A26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903" y="2371509"/>
            <a:ext cx="10011280" cy="3593592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457200" indent="-457200">
              <a:buChar char="•"/>
            </a:pPr>
            <a:r>
              <a:rPr lang="it-IT" sz="1800"/>
              <a:t>Avendo il gioco un numero di stati prossimo all'infinito, abbiamo deciso di utilizzare un </a:t>
            </a:r>
            <a:r>
              <a:rPr lang="it-IT" sz="1800" err="1"/>
              <a:t>approssimatore</a:t>
            </a:r>
            <a:r>
              <a:rPr lang="it-IT" sz="1800"/>
              <a:t> lineare, sfruttando sia l'</a:t>
            </a:r>
            <a:r>
              <a:rPr lang="it-IT" sz="1800" err="1"/>
              <a:t>hashing</a:t>
            </a:r>
            <a:r>
              <a:rPr lang="it-IT" sz="1800"/>
              <a:t> sulla matrice con la funzione 'sha-256' di Matlab, sia utilizzando delle caratteristiche qualitative della matrice specifici ai fini del gioco, che come vedremo si sono rivelati più efficaci nella creazione del vettore delle features.</a:t>
            </a:r>
          </a:p>
          <a:p>
            <a:pPr marL="457200" indent="-457200">
              <a:buChar char="•"/>
            </a:pPr>
            <a:r>
              <a:rPr lang="it-IT" sz="1800"/>
              <a:t>Abbiamo utilizzato un algoritmo di tipo SARSA-lambda per l'aggiornamento della funzione qualità.</a:t>
            </a:r>
          </a:p>
          <a:p>
            <a:pPr marL="457200" indent="-457200">
              <a:buChar char="•"/>
            </a:pPr>
            <a:r>
              <a:rPr lang="it-IT" sz="1800"/>
              <a:t>Inizialmente per far apprendere il nostro giocatore, l'abbiamo fatto giocare contro un avversario che effettua azioni in modo </a:t>
            </a:r>
            <a:r>
              <a:rPr lang="it-IT" sz="1800" err="1"/>
              <a:t>casuale,ottenendo</a:t>
            </a:r>
            <a:r>
              <a:rPr lang="it-IT" sz="1800"/>
              <a:t> risultati scarsi.</a:t>
            </a:r>
          </a:p>
          <a:p>
            <a:pPr marL="457200" indent="-457200">
              <a:buChar char="•"/>
            </a:pPr>
            <a:r>
              <a:rPr lang="it-IT" sz="1800"/>
              <a:t>Abbiamo infine aggiunto una fase di </a:t>
            </a:r>
            <a:r>
              <a:rPr lang="it-IT" sz="1800" err="1"/>
              <a:t>autolearning</a:t>
            </a:r>
            <a:r>
              <a:rPr lang="it-IT" sz="1800"/>
              <a:t> in cui due giocatori si affrontano aggiornando il proprio vettore dei pesi iterativamente, ottenendo prestazioni soddisfacenti.</a:t>
            </a:r>
          </a:p>
        </p:txBody>
      </p:sp>
    </p:spTree>
    <p:extLst>
      <p:ext uri="{BB962C8B-B14F-4D97-AF65-F5344CB8AC3E}">
        <p14:creationId xmlns:p14="http://schemas.microsoft.com/office/powerpoint/2010/main" val="3464620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D14FF16-D842-3C97-4131-7F844E03E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/>
              <a:t>random learning phase</a:t>
            </a:r>
          </a:p>
        </p:txBody>
      </p:sp>
      <p:pic>
        <p:nvPicPr>
          <p:cNvPr id="4" name="Immagine 3" descr="Immagine che contiene testo, diagramma, Diagramma, schermata&#10;&#10;Descrizione generata automaticamente">
            <a:extLst>
              <a:ext uri="{FF2B5EF4-FFF2-40B4-BE49-F238E27FC236}">
                <a16:creationId xmlns:a16="http://schemas.microsoft.com/office/drawing/2014/main" id="{75EFF252-EED6-6ECF-043F-AD30C4970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205" y="2397344"/>
            <a:ext cx="4715741" cy="3828761"/>
          </a:xfrm>
          <a:prstGeom prst="rect">
            <a:avLst/>
          </a:prstGeom>
        </p:spPr>
      </p:pic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24EA71B8-9E38-B1AD-BB5D-C7850C6F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250" y="2400011"/>
            <a:ext cx="4727864" cy="38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149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905047-5845-F352-E3C2-C07638CA3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err="1"/>
              <a:t>Autolearning</a:t>
            </a:r>
            <a:r>
              <a:rPr lang="it-IT"/>
              <a:t> </a:t>
            </a:r>
            <a:r>
              <a:rPr lang="it-IT" err="1">
                <a:ea typeface="+mj-lt"/>
                <a:cs typeface="+mj-lt"/>
              </a:rPr>
              <a:t>phase</a:t>
            </a:r>
            <a:endParaRPr lang="it-IT" err="1"/>
          </a:p>
        </p:txBody>
      </p:sp>
      <p:pic>
        <p:nvPicPr>
          <p:cNvPr id="4" name="Immagine 3" descr="Immagine che contiene testo, schermata, Diagramma, linea&#10;&#10;Descrizione generata automaticamente">
            <a:extLst>
              <a:ext uri="{FF2B5EF4-FFF2-40B4-BE49-F238E27FC236}">
                <a16:creationId xmlns:a16="http://schemas.microsoft.com/office/drawing/2014/main" id="{890FBCE9-64B5-0580-0AA3-2E3F20350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863" y="3010382"/>
            <a:ext cx="6120081" cy="385052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F774AED-A610-DB5E-C222-B73E780B5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5391" y="3005559"/>
            <a:ext cx="6107574" cy="3856299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312FE084-D02C-1492-9941-9632775473E5}"/>
              </a:ext>
            </a:extLst>
          </p:cNvPr>
          <p:cNvSpPr txBox="1"/>
          <p:nvPr/>
        </p:nvSpPr>
        <p:spPr>
          <a:xfrm>
            <a:off x="58270" y="2389094"/>
            <a:ext cx="586590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/>
              <a:t>Variazione </a:t>
            </a:r>
            <a:r>
              <a:rPr lang="it-IT" err="1"/>
              <a:t>WinRate</a:t>
            </a:r>
            <a:r>
              <a:rPr lang="it-IT"/>
              <a:t> del player 1 durante la fase di auto apprendimento 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A4D50CA7-9E54-406D-23FE-3A39E8C4F689}"/>
              </a:ext>
            </a:extLst>
          </p:cNvPr>
          <p:cNvSpPr txBox="1"/>
          <p:nvPr/>
        </p:nvSpPr>
        <p:spPr>
          <a:xfrm>
            <a:off x="6118412" y="2369670"/>
            <a:ext cx="6001870" cy="50501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it-IT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CA6B0F7D-85C0-EEED-8462-694913279BC1}"/>
              </a:ext>
            </a:extLst>
          </p:cNvPr>
          <p:cNvSpPr txBox="1"/>
          <p:nvPr/>
        </p:nvSpPr>
        <p:spPr>
          <a:xfrm>
            <a:off x="5982447" y="2272552"/>
            <a:ext cx="611841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it-IT"/>
              <a:t>Variazione </a:t>
            </a:r>
            <a:r>
              <a:rPr lang="it-IT" err="1"/>
              <a:t>WinRate</a:t>
            </a:r>
            <a:r>
              <a:rPr lang="it-IT"/>
              <a:t> del player 2 durante la fase di auto apprendimento </a:t>
            </a:r>
          </a:p>
        </p:txBody>
      </p:sp>
    </p:spTree>
    <p:extLst>
      <p:ext uri="{BB962C8B-B14F-4D97-AF65-F5344CB8AC3E}">
        <p14:creationId xmlns:p14="http://schemas.microsoft.com/office/powerpoint/2010/main" val="4025848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B9984A-91C3-6890-909D-37DADD1A2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/>
              <a:t>Valutazione Finale VS Giocatore Randomico</a:t>
            </a:r>
          </a:p>
        </p:txBody>
      </p:sp>
      <p:pic>
        <p:nvPicPr>
          <p:cNvPr id="4" name="Segnaposto contenuto 3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14CD3AF0-D3DF-13E5-256A-807BBC10B8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6938" y="2263691"/>
            <a:ext cx="6758861" cy="4596730"/>
          </a:xfrm>
        </p:spPr>
      </p:pic>
    </p:spTree>
    <p:extLst>
      <p:ext uri="{BB962C8B-B14F-4D97-AF65-F5344CB8AC3E}">
        <p14:creationId xmlns:p14="http://schemas.microsoft.com/office/powerpoint/2010/main" val="394981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862C2-6877-5C86-AD80-2E384B8F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it-IT" sz="5900" dirty="0"/>
              <a:t>Pesi ottenuti da apprendimento randomico</a:t>
            </a:r>
          </a:p>
        </p:txBody>
      </p:sp>
      <p:pic>
        <p:nvPicPr>
          <p:cNvPr id="5" name="Immagine 4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51CE7B64-6F10-4ED9-180A-4A0F2FBFC0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2147" y="2468562"/>
            <a:ext cx="5228071" cy="4056785"/>
          </a:xfrm>
          <a:prstGeom prst="rect">
            <a:avLst/>
          </a:prstGeom>
        </p:spPr>
      </p:pic>
      <p:pic>
        <p:nvPicPr>
          <p:cNvPr id="7" name="Immagine 6" descr="Immagine che contiene testo, diagramma, schermata, Diagramma&#10;&#10;Descrizione generata automaticamente">
            <a:extLst>
              <a:ext uri="{FF2B5EF4-FFF2-40B4-BE49-F238E27FC236}">
                <a16:creationId xmlns:a16="http://schemas.microsoft.com/office/drawing/2014/main" id="{658AB0C4-D003-63BA-6112-40896BA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106" y="2466543"/>
            <a:ext cx="5213062" cy="406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76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9CE5D755-43C8-0B37-E089-02B6517CF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</p:spPr>
        <p:txBody>
          <a:bodyPr>
            <a:normAutofit fontScale="90000"/>
          </a:bodyPr>
          <a:lstStyle/>
          <a:p>
            <a:pPr algn="ctr"/>
            <a:r>
              <a:rPr lang="it-IT" sz="5900" dirty="0"/>
              <a:t>Pesi ottenuti da </a:t>
            </a:r>
            <a:r>
              <a:rPr lang="it-IT" sz="5900" dirty="0" err="1"/>
              <a:t>autolearning</a:t>
            </a:r>
          </a:p>
        </p:txBody>
      </p:sp>
      <p:pic>
        <p:nvPicPr>
          <p:cNvPr id="8" name="Immagine 7" descr="Immagine che contiene diagramma, testo, schermata, Diagramma&#10;&#10;Descrizione generata automaticamente">
            <a:extLst>
              <a:ext uri="{FF2B5EF4-FFF2-40B4-BE49-F238E27FC236}">
                <a16:creationId xmlns:a16="http://schemas.microsoft.com/office/drawing/2014/main" id="{5E0AC07A-BD55-C1A1-1E92-C23707D2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583" y="2387744"/>
            <a:ext cx="5220278" cy="4160694"/>
          </a:xfrm>
          <a:prstGeom prst="rect">
            <a:avLst/>
          </a:prstGeom>
        </p:spPr>
      </p:pic>
      <p:pic>
        <p:nvPicPr>
          <p:cNvPr id="9" name="Immagine 8" descr="Immagine che contiene diagramma, testo, Diagramma, schermata&#10;&#10;Descrizione generata automaticamente">
            <a:extLst>
              <a:ext uri="{FF2B5EF4-FFF2-40B4-BE49-F238E27FC236}">
                <a16:creationId xmlns:a16="http://schemas.microsoft.com/office/drawing/2014/main" id="{6FBC70FB-F0F8-59EF-BD4C-2495CA9A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4048" y="2377376"/>
            <a:ext cx="5357091" cy="416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7162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JuxtaposeVTI</vt:lpstr>
      <vt:lpstr>Progetto Forza 4</vt:lpstr>
      <vt:lpstr>Strategia utilizzata</vt:lpstr>
      <vt:lpstr>random learning phase</vt:lpstr>
      <vt:lpstr>Autolearning phase</vt:lpstr>
      <vt:lpstr>Valutazione Finale VS Giocatore Randomico</vt:lpstr>
      <vt:lpstr>Pesi ottenuti da apprendimento randomico</vt:lpstr>
      <vt:lpstr>Pesi ottenuti da autolearning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revision>122</cp:revision>
  <dcterms:created xsi:type="dcterms:W3CDTF">2024-07-15T15:20:05Z</dcterms:created>
  <dcterms:modified xsi:type="dcterms:W3CDTF">2024-07-15T17:54:15Z</dcterms:modified>
</cp:coreProperties>
</file>