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AE7"/>
          </a:solidFill>
        </a:fill>
      </a:tcStyle>
    </a:wholeTbl>
    <a:band2H>
      <a:tcTxStyle b="def" i="def"/>
      <a:tcStyle>
        <a:tcBdr/>
        <a:fill>
          <a:solidFill>
            <a:srgbClr val="E6F5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F3D1"/>
          </a:solidFill>
        </a:fill>
      </a:tcStyle>
    </a:wholeTbl>
    <a:band2H>
      <a:tcTxStyle b="def" i="def"/>
      <a:tcStyle>
        <a:tcBdr/>
        <a:fill>
          <a:solidFill>
            <a:srgbClr val="F2F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CFD1"/>
          </a:solidFill>
        </a:fill>
      </a:tcStyle>
    </a:wholeTbl>
    <a:band2H>
      <a:tcTxStyle b="def" i="def"/>
      <a:tcStyle>
        <a:tcBdr/>
        <a:fill>
          <a:solidFill>
            <a:srgbClr val="FCE8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가변 매개변수 바로 뒤에 있는 매개변수는 무조건 전달인자를 가져야 합니다.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0" name="Shape 4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캡쳐 리스트를 작성한다고 해도, Reference Type은 Reference Capture를 합니다.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8" name="Shape 4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print(changyong!.getName())</a:t>
            </a: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getName을 호출하는 순간 getName이란 클로저가 Heap에 할당되며, 이 클로저를 참조할 것입니다.</a:t>
            </a: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 Human {</a:t>
            </a: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lazy var getName: () -&gt; String = {</a:t>
            </a: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return self.name</a:t>
            </a: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</a:t>
            </a: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self를 통해 Human이란 인스턴스의 프로퍼티에 접근하고 있는데 클로저는 Reference 값을 캡쳐할 때 기본적으로 "strong"으로 캡쳐를 합니다.</a:t>
            </a: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따라서, 이때 Human이란 인스턴스의 Reference Count가 증가해버립니다.</a:t>
            </a: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Human 인스턴스는 클로저를 참조하고, 클로저는 Human 인스턴스(의 변수)를 참조하기 때문에 서로가 서로를 참조하고 있어서 둘 다 메모리에서 해제되지 않는 강한 순환 참조가 발생해버린 것입니다.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6" name="Shape 4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클로저에서 해결하려면 weak &amp; unowned에 캡쳐 리스트를 이용해야 합니다.</a:t>
            </a: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self에 대한 참조를 캡쳐 리스트를 이용해 weak, unowned로 캡쳐해버리는 것입니다.</a:t>
            </a: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weak의 경우 nil을 할당 받을 가능성이 있기에 Optional-Type으로 self에 대한 Optional Binding을 해주어야 하지만,</a:t>
            </a: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unowned의 경우엔 Non-Optional Type으로 self에 대한 Optional Binding 없이 사용할 수 있습니다.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8" name="Shape 2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클로저는 코드의 블럭입니다. 일급 객체로 전달인자, 변수, 상수 등으로 저장, 전달이 가능합니다.</a:t>
            </a: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함수는 클로저의 일종으로, `이름이 있는 클로저`라고 생각하면 됩니다.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7" name="Shape 3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파라미터로 전달된 일반 구문 &amp; 함수를 클로저로 래핑하는 것</a:t>
            </a: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@autoclosure를 사용할 경우, 파라미터가 반드시 없어야 합니다.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6" name="Shape 3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Non-escaping Closure - 함수 내부에서 직접 실행하기 위해서만 사용되기 때문에 파라미터로 받은 클로저를 변수나 상수에 대입할 수 없고, 중첩 함수에서 클로저를 사용할 경우, 중첩 함수를 리턴할 수 없다. 함수의 실행 흐름을 탈출하지 않아, 함수가 종료되기 전에 무조건 실행되어야 한다.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2" name="Shape 3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편하게 다 escaping 클로저로 선언하면 되지 않나라고 생각할 수 있겠지만,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5" name="Shape 3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클로저의 매개변수 이름이 굳이 불필요하다면 단축 인자이름을 활용할 수 있습니다. 단축 인자이름은 클로저의 매개변수의 순서대로 `$0`, `$1`, `$2`… 처럼 표현합니다.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3" name="Shape 3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`Calculate(a:b:method:)` 함수의 `method` 매개변수는 `Int` 타입을 반환할 것이라는 사실을 컴파일러도 알기 때문에 굳이 클로저에서 반환 타입을 명시해 주지 않아도 됩니다. 대신 `in 키워드는 생략할 수 없습니다.`</a:t>
            </a: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클로저가 반환하는 값이 있다면 클로저의 마지막 줄의 결과값은 암시적으로 반환값으로 취급합니다.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6" name="Shape 4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클로저는 값을 캡쳐할 때 Value/Reference 타입에 관계 없이 Reference Capture합니다.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2" name="Shape 4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캡쳐 리스트를 이용하면 Value Type의 경우, Value Capture 하고 싶은 변수를 리스트로 명시해주기 때문에 Value Capture가 가능합니다.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3" name="제목 텍스트"/>
          <p:cNvSpPr txBox="1"/>
          <p:nvPr>
            <p:ph type="title"/>
          </p:nvPr>
        </p:nvSpPr>
        <p:spPr>
          <a:xfrm>
            <a:off x="810000" y="1449147"/>
            <a:ext cx="10572001" cy="297105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4" name="본문 첫 번째 줄…"/>
          <p:cNvSpPr txBox="1"/>
          <p:nvPr>
            <p:ph type="body" sz="quarter" idx="1"/>
          </p:nvPr>
        </p:nvSpPr>
        <p:spPr>
          <a:xfrm>
            <a:off x="810000" y="5280847"/>
            <a:ext cx="10572001" cy="43497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6"/>
          <p:cNvSpPr/>
          <p:nvPr/>
        </p:nvSpPr>
        <p:spPr>
          <a:xfrm>
            <a:off x="1073151" y="446087"/>
            <a:ext cx="3547534" cy="1814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93" name="제목 텍스트"/>
          <p:cNvSpPr txBox="1"/>
          <p:nvPr>
            <p:ph type="title"/>
          </p:nvPr>
        </p:nvSpPr>
        <p:spPr>
          <a:xfrm>
            <a:off x="1073150" y="446087"/>
            <a:ext cx="3547535" cy="161839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94" name="본문 첫 번째 줄…"/>
          <p:cNvSpPr txBox="1"/>
          <p:nvPr>
            <p:ph type="body" idx="1"/>
          </p:nvPr>
        </p:nvSpPr>
        <p:spPr>
          <a:xfrm>
            <a:off x="4855633" y="446087"/>
            <a:ext cx="6252634" cy="5414964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5" name="Text Placeholder 3"/>
          <p:cNvSpPr/>
          <p:nvPr>
            <p:ph type="body" sz="quarter" idx="21"/>
          </p:nvPr>
        </p:nvSpPr>
        <p:spPr>
          <a:xfrm>
            <a:off x="1073150" y="2260737"/>
            <a:ext cx="3547535" cy="3600312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텍스트"/>
          <p:cNvSpPr txBox="1"/>
          <p:nvPr>
            <p:ph type="title"/>
          </p:nvPr>
        </p:nvSpPr>
        <p:spPr>
          <a:xfrm>
            <a:off x="814727" y="727522"/>
            <a:ext cx="4852989" cy="1617164"/>
          </a:xfrm>
          <a:prstGeom prst="rect">
            <a:avLst/>
          </a:prstGeom>
        </p:spPr>
        <p:txBody>
          <a:bodyPr/>
          <a:lstStyle>
            <a:lvl1pPr algn="l">
              <a:defRPr b="0" sz="24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04" name="Picture Placeholder 11"/>
          <p:cNvSpPr/>
          <p:nvPr>
            <p:ph type="pic" idx="21"/>
          </p:nvPr>
        </p:nvSpPr>
        <p:spPr>
          <a:xfrm>
            <a:off x="6098116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/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05" name="본문 첫 번째 줄…"/>
          <p:cNvSpPr txBox="1"/>
          <p:nvPr>
            <p:ph type="body" sz="half" idx="1"/>
          </p:nvPr>
        </p:nvSpPr>
        <p:spPr>
          <a:xfrm>
            <a:off x="814727" y="2344684"/>
            <a:ext cx="4852989" cy="351636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6" name="슬라이드 번호"/>
          <p:cNvSpPr txBox="1"/>
          <p:nvPr>
            <p:ph type="sldNum" sz="quarter" idx="2"/>
          </p:nvPr>
        </p:nvSpPr>
        <p:spPr>
          <a:xfrm>
            <a:off x="5609010" y="6080087"/>
            <a:ext cx="315834" cy="32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제목 텍스트"/>
          <p:cNvSpPr txBox="1"/>
          <p:nvPr>
            <p:ph type="title"/>
          </p:nvPr>
        </p:nvSpPr>
        <p:spPr>
          <a:xfrm>
            <a:off x="809999" y="4800600"/>
            <a:ext cx="10561420" cy="566738"/>
          </a:xfrm>
          <a:prstGeom prst="rect">
            <a:avLst/>
          </a:prstGeom>
        </p:spPr>
        <p:txBody>
          <a:bodyPr/>
          <a:lstStyle>
            <a:lvl1pPr algn="l">
              <a:defRPr b="0" sz="24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14" name="Picture Placeholder 14"/>
          <p:cNvSpPr/>
          <p:nvPr>
            <p:ph type="pic" idx="21"/>
          </p:nvPr>
        </p:nvSpPr>
        <p:spPr>
          <a:xfrm>
            <a:off x="0" y="-1"/>
            <a:ext cx="12192001" cy="4800601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/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15" name="본문 첫 번째 줄…"/>
          <p:cNvSpPr txBox="1"/>
          <p:nvPr>
            <p:ph type="body" sz="quarter" idx="1"/>
          </p:nvPr>
        </p:nvSpPr>
        <p:spPr>
          <a:xfrm>
            <a:off x="809999" y="5367337"/>
            <a:ext cx="10561420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6"/>
          <p:cNvSpPr/>
          <p:nvPr/>
        </p:nvSpPr>
        <p:spPr>
          <a:xfrm>
            <a:off x="631697" y="1081455"/>
            <a:ext cx="6332417" cy="3239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24" name="제목 텍스트"/>
          <p:cNvSpPr txBox="1"/>
          <p:nvPr>
            <p:ph type="title"/>
          </p:nvPr>
        </p:nvSpPr>
        <p:spPr>
          <a:xfrm>
            <a:off x="850984" y="1238502"/>
            <a:ext cx="5893841" cy="2645912"/>
          </a:xfrm>
          <a:prstGeom prst="rect">
            <a:avLst/>
          </a:prstGeom>
        </p:spPr>
        <p:txBody>
          <a:bodyPr/>
          <a:lstStyle>
            <a:lvl1pPr algn="l">
              <a:defRPr sz="42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5" name="본문 첫 번째 줄…"/>
          <p:cNvSpPr txBox="1"/>
          <p:nvPr>
            <p:ph type="body" sz="quarter" idx="1"/>
          </p:nvPr>
        </p:nvSpPr>
        <p:spPr>
          <a:xfrm>
            <a:off x="853189" y="4443679"/>
            <a:ext cx="5891638" cy="71324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6" name="Text Placeholder 5"/>
          <p:cNvSpPr/>
          <p:nvPr>
            <p:ph type="body" sz="quarter" idx="21"/>
          </p:nvPr>
        </p:nvSpPr>
        <p:spPr>
          <a:xfrm>
            <a:off x="7574642" y="1081455"/>
            <a:ext cx="3810002" cy="4075467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ClrTx/>
              <a:buSzTx/>
              <a:buNone/>
              <a:defRPr b="1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 6"/>
          <p:cNvSpPr/>
          <p:nvPr/>
        </p:nvSpPr>
        <p:spPr>
          <a:xfrm>
            <a:off x="1140883" y="2286585"/>
            <a:ext cx="4895117" cy="2503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35" name="제목 텍스트"/>
          <p:cNvSpPr txBox="1"/>
          <p:nvPr>
            <p:ph type="title"/>
          </p:nvPr>
        </p:nvSpPr>
        <p:spPr>
          <a:xfrm>
            <a:off x="1357088" y="2435956"/>
            <a:ext cx="4382522" cy="200779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36" name="본문 첫 번째 줄…"/>
          <p:cNvSpPr txBox="1"/>
          <p:nvPr>
            <p:ph type="body" sz="quarter" idx="1"/>
          </p:nvPr>
        </p:nvSpPr>
        <p:spPr>
          <a:xfrm>
            <a:off x="6155999" y="2286000"/>
            <a:ext cx="4880301" cy="229552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3" name="본문 첫 번째 줄…"/>
          <p:cNvSpPr txBox="1"/>
          <p:nvPr>
            <p:ph type="body" idx="1"/>
          </p:nvPr>
        </p:nvSpPr>
        <p:spPr>
          <a:xfrm>
            <a:off x="818712" y="2222287"/>
            <a:ext cx="10554575" cy="3636512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2" name="본문 첫 번째 줄…"/>
          <p:cNvSpPr txBox="1"/>
          <p:nvPr>
            <p:ph type="body" idx="1"/>
          </p:nvPr>
        </p:nvSpPr>
        <p:spPr>
          <a:xfrm>
            <a:off x="818712" y="2222287"/>
            <a:ext cx="10554575" cy="36365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7"/>
          <p:cNvSpPr/>
          <p:nvPr/>
        </p:nvSpPr>
        <p:spPr>
          <a:xfrm>
            <a:off x="0" y="1"/>
            <a:ext cx="12192002" cy="5203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1" name="제목 텍스트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</p:spPr>
        <p:txBody>
          <a:bodyPr/>
          <a:lstStyle>
            <a:lvl1pPr algn="r">
              <a:defRPr sz="48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42" name="본문 첫 번째 줄…"/>
          <p:cNvSpPr txBox="1"/>
          <p:nvPr>
            <p:ph type="body" sz="quarter" idx="1"/>
          </p:nvPr>
        </p:nvSpPr>
        <p:spPr>
          <a:xfrm>
            <a:off x="809999" y="5281200"/>
            <a:ext cx="10561420" cy="433956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None/>
            </a:lvl1pPr>
            <a:lvl2pPr marL="0" indent="457200" algn="r">
              <a:buClrTx/>
              <a:buSzTx/>
              <a:buNone/>
            </a:lvl2pPr>
            <a:lvl3pPr marL="0" indent="914400" algn="r">
              <a:buClrTx/>
              <a:buSzTx/>
              <a:buNone/>
            </a:lvl3pPr>
            <a:lvl4pPr marL="0" indent="1371600" algn="r">
              <a:buClrTx/>
              <a:buSzTx/>
              <a:buNone/>
            </a:lvl4pPr>
            <a:lvl5pPr marL="0" indent="1828800" algn="r">
              <a:buClrTx/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1" name="본문 첫 번째 줄…"/>
          <p:cNvSpPr txBox="1"/>
          <p:nvPr>
            <p:ph type="body" sz="half" idx="1"/>
          </p:nvPr>
        </p:nvSpPr>
        <p:spPr>
          <a:xfrm>
            <a:off x="818712" y="2222287"/>
            <a:ext cx="5185874" cy="3638764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0" name="본문 첫 번째 줄…"/>
          <p:cNvSpPr txBox="1"/>
          <p:nvPr>
            <p:ph type="body" sz="quarter" idx="1"/>
          </p:nvPr>
        </p:nvSpPr>
        <p:spPr>
          <a:xfrm>
            <a:off x="814727" y="2174875"/>
            <a:ext cx="5189858" cy="576263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1" name="Text Placeholder 4"/>
          <p:cNvSpPr/>
          <p:nvPr>
            <p:ph type="body" sz="quarter" idx="21"/>
          </p:nvPr>
        </p:nvSpPr>
        <p:spPr>
          <a:xfrm>
            <a:off x="6187414" y="2174875"/>
            <a:ext cx="5194584" cy="57626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-1"/>
            <a:ext cx="12192002" cy="2185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609600" y="1417637"/>
            <a:ext cx="10972800" cy="489108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11424653" y="6080087"/>
            <a:ext cx="315834" cy="326401"/>
          </a:xfrm>
          <a:prstGeom prst="rect">
            <a:avLst/>
          </a:prstGeom>
          <a:ln w="12700">
            <a:miter lim="400000"/>
          </a:ln>
        </p:spPr>
        <p:txBody>
          <a:bodyPr wrap="none" lIns="10800" tIns="10800" rIns="10800" bIns="10800" anchor="b">
            <a:spAutoFit/>
          </a:bodyPr>
          <a:lstStyle>
            <a:lvl1pPr algn="r">
              <a:defRPr sz="2000">
                <a:solidFill>
                  <a:schemeClr val="accent1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5pPr>
      <a:lvl6pPr marL="25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6pPr>
      <a:lvl7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7pPr>
      <a:lvl8pPr marL="3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8pPr>
      <a:lvl9pPr marL="37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/>
            </a:pPr>
          </a:p>
        </p:txBody>
      </p:sp>
      <p:sp>
        <p:nvSpPr>
          <p:cNvPr id="147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48" name="제목 3"/>
          <p:cNvSpPr txBox="1"/>
          <p:nvPr>
            <p:ph type="title"/>
          </p:nvPr>
        </p:nvSpPr>
        <p:spPr>
          <a:xfrm>
            <a:off x="965198" y="885432"/>
            <a:ext cx="10261604" cy="3022258"/>
          </a:xfrm>
          <a:prstGeom prst="rect">
            <a:avLst/>
          </a:prstGeom>
          <a:effectLst/>
        </p:spPr>
        <p:txBody>
          <a:bodyPr anchor="ctr"/>
          <a:lstStyle/>
          <a:p>
            <a:pPr>
              <a:defRPr>
                <a:solidFill>
                  <a:srgbClr val="000000"/>
                </a:solidFill>
              </a:defRPr>
            </a:pPr>
            <a:r>
              <a:t>Swift </a:t>
            </a:r>
            <a:r>
              <a:t>세미나</a:t>
            </a:r>
          </a:p>
        </p:txBody>
      </p:sp>
      <p:sp>
        <p:nvSpPr>
          <p:cNvPr id="149" name="Freeform: Shape 13"/>
          <p:cNvSpPr/>
          <p:nvPr/>
        </p:nvSpPr>
        <p:spPr>
          <a:xfrm rot="10800000">
            <a:off x="0" y="5388383"/>
            <a:ext cx="12192000" cy="1469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32" y="21600"/>
                </a:moveTo>
                <a:lnTo>
                  <a:pt x="10790" y="21600"/>
                </a:lnTo>
                <a:lnTo>
                  <a:pt x="10768" y="21530"/>
                </a:lnTo>
                <a:lnTo>
                  <a:pt x="10745" y="21460"/>
                </a:lnTo>
                <a:lnTo>
                  <a:pt x="10730" y="21413"/>
                </a:lnTo>
                <a:lnTo>
                  <a:pt x="10060" y="17239"/>
                </a:lnTo>
                <a:lnTo>
                  <a:pt x="0" y="17239"/>
                </a:lnTo>
                <a:lnTo>
                  <a:pt x="0" y="0"/>
                </a:lnTo>
                <a:lnTo>
                  <a:pt x="21600" y="0"/>
                </a:lnTo>
                <a:lnTo>
                  <a:pt x="21600" y="17239"/>
                </a:lnTo>
                <a:lnTo>
                  <a:pt x="11559" y="17239"/>
                </a:lnTo>
                <a:lnTo>
                  <a:pt x="10888" y="21413"/>
                </a:lnTo>
                <a:lnTo>
                  <a:pt x="10873" y="21460"/>
                </a:lnTo>
                <a:lnTo>
                  <a:pt x="10850" y="2153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/>
            </a:pPr>
          </a:p>
        </p:txBody>
      </p:sp>
      <p:sp>
        <p:nvSpPr>
          <p:cNvPr id="150" name="TextBox 7"/>
          <p:cNvSpPr txBox="1"/>
          <p:nvPr/>
        </p:nvSpPr>
        <p:spPr>
          <a:xfrm>
            <a:off x="8921080" y="4637125"/>
            <a:ext cx="2259085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작성자</a:t>
            </a:r>
            <a:r>
              <a:t>:</a:t>
            </a:r>
            <a:r>
              <a:t> 정창용 실습생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10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211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12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매개변수와 반환값이 없는 함수</a:t>
            </a:r>
          </a:p>
        </p:txBody>
      </p:sp>
      <p:pic>
        <p:nvPicPr>
          <p:cNvPr id="21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50" y="2989384"/>
            <a:ext cx="10071100" cy="1812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16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217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18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매개변수 기본값</a:t>
            </a:r>
          </a:p>
        </p:txBody>
      </p:sp>
      <p:pic>
        <p:nvPicPr>
          <p:cNvPr id="21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50" y="2532542"/>
            <a:ext cx="10071100" cy="2725857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선"/>
          <p:cNvSpPr/>
          <p:nvPr/>
        </p:nvSpPr>
        <p:spPr>
          <a:xfrm>
            <a:off x="4267977" y="4024191"/>
            <a:ext cx="2381962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21" name="기본값을 가지는 매개변수는 뒤로"/>
          <p:cNvSpPr txBox="1"/>
          <p:nvPr/>
        </p:nvSpPr>
        <p:spPr>
          <a:xfrm>
            <a:off x="5251665" y="4089971"/>
            <a:ext cx="240549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6"/>
                </a:solidFill>
              </a:defRPr>
            </a:lvl1pPr>
          </a:lstStyle>
          <a:p>
            <a:pPr/>
            <a:r>
              <a:t>기본값을 가지는 매개변수는 뒤로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24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22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26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전달인자</a:t>
            </a:r>
          </a:p>
        </p:txBody>
      </p:sp>
      <p:pic>
        <p:nvPicPr>
          <p:cNvPr id="22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50" y="2661318"/>
            <a:ext cx="10071100" cy="2468305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매개변수의 역할을 좀 더 명확하게 표현"/>
          <p:cNvSpPr txBox="1"/>
          <p:nvPr/>
        </p:nvSpPr>
        <p:spPr>
          <a:xfrm>
            <a:off x="4357853" y="3477358"/>
            <a:ext cx="281188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6"/>
                </a:solidFill>
              </a:defRPr>
            </a:lvl1pPr>
          </a:lstStyle>
          <a:p>
            <a:pPr/>
            <a:r>
              <a:t>매개변수의 역할을 좀 더 명확하게 표현</a:t>
            </a:r>
          </a:p>
        </p:txBody>
      </p:sp>
      <p:sp>
        <p:nvSpPr>
          <p:cNvPr id="229" name="선"/>
          <p:cNvSpPr/>
          <p:nvPr/>
        </p:nvSpPr>
        <p:spPr>
          <a:xfrm>
            <a:off x="2637460" y="4124989"/>
            <a:ext cx="267131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30" name="선"/>
          <p:cNvSpPr/>
          <p:nvPr/>
        </p:nvSpPr>
        <p:spPr>
          <a:xfrm>
            <a:off x="4556432" y="4124989"/>
            <a:ext cx="478404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31" name="선"/>
          <p:cNvSpPr/>
          <p:nvPr/>
        </p:nvSpPr>
        <p:spPr>
          <a:xfrm>
            <a:off x="2153611" y="5042287"/>
            <a:ext cx="267131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32" name="선"/>
          <p:cNvSpPr/>
          <p:nvPr/>
        </p:nvSpPr>
        <p:spPr>
          <a:xfrm>
            <a:off x="3366968" y="5042287"/>
            <a:ext cx="478405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35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236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7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가변 매개변수</a:t>
            </a:r>
          </a:p>
        </p:txBody>
      </p:sp>
      <p:pic>
        <p:nvPicPr>
          <p:cNvPr id="23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450" y="2363019"/>
            <a:ext cx="10071100" cy="3395103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함수당 하나"/>
          <p:cNvSpPr txBox="1"/>
          <p:nvPr/>
        </p:nvSpPr>
        <p:spPr>
          <a:xfrm>
            <a:off x="5634738" y="3906900"/>
            <a:ext cx="92252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6"/>
                </a:solidFill>
              </a:defRPr>
            </a:lvl1pPr>
          </a:lstStyle>
          <a:p>
            <a:pPr/>
            <a:r>
              <a:t>함수당 하나</a:t>
            </a:r>
          </a:p>
        </p:txBody>
      </p:sp>
      <p:sp>
        <p:nvSpPr>
          <p:cNvPr id="240" name="선"/>
          <p:cNvSpPr/>
          <p:nvPr/>
        </p:nvSpPr>
        <p:spPr>
          <a:xfrm>
            <a:off x="6273121" y="3850174"/>
            <a:ext cx="324059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45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246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47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함수 타입 사용</a:t>
            </a:r>
          </a:p>
        </p:txBody>
      </p:sp>
      <p:pic>
        <p:nvPicPr>
          <p:cNvPr id="24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1983" y="2085720"/>
            <a:ext cx="8168034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반환 타입 생략 X"/>
          <p:cNvSpPr txBox="1"/>
          <p:nvPr/>
        </p:nvSpPr>
        <p:spPr>
          <a:xfrm>
            <a:off x="7350617" y="2157018"/>
            <a:ext cx="129371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6"/>
                </a:solidFill>
              </a:defRPr>
            </a:lvl1pPr>
          </a:lstStyle>
          <a:p>
            <a:pPr/>
            <a:r>
              <a:t>반환 타입 생략 X</a:t>
            </a:r>
          </a:p>
        </p:txBody>
      </p:sp>
      <p:sp>
        <p:nvSpPr>
          <p:cNvPr id="250" name="선"/>
          <p:cNvSpPr/>
          <p:nvPr/>
        </p:nvSpPr>
        <p:spPr>
          <a:xfrm>
            <a:off x="3646108" y="2375825"/>
            <a:ext cx="1968538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51" name="선"/>
          <p:cNvSpPr/>
          <p:nvPr/>
        </p:nvSpPr>
        <p:spPr>
          <a:xfrm>
            <a:off x="4329302" y="4405314"/>
            <a:ext cx="1968538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54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25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56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입출력 매개변수</a:t>
            </a:r>
          </a:p>
        </p:txBody>
      </p:sp>
      <p:pic>
        <p:nvPicPr>
          <p:cNvPr id="25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50" y="2310493"/>
            <a:ext cx="10071100" cy="3169955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매개변수에게 전달되는…"/>
          <p:cNvSpPr txBox="1"/>
          <p:nvPr/>
        </p:nvSpPr>
        <p:spPr>
          <a:xfrm>
            <a:off x="7722203" y="4465350"/>
            <a:ext cx="2435050" cy="529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>
                <a:solidFill>
                  <a:schemeClr val="accent6"/>
                </a:solidFill>
              </a:defRPr>
            </a:pPr>
            <a:r>
              <a:t>매개변수에게 전달되는</a:t>
            </a:r>
          </a:p>
          <a:p>
            <a:pPr>
              <a:defRPr sz="1400">
                <a:solidFill>
                  <a:schemeClr val="accent6"/>
                </a:solidFill>
              </a:defRPr>
            </a:pPr>
            <a:r>
              <a:t>Value 타입의 값은 복사된 상수값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61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262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63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입출력 매개변수</a:t>
            </a:r>
          </a:p>
        </p:txBody>
      </p:sp>
      <p:pic>
        <p:nvPicPr>
          <p:cNvPr id="26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50" y="2979915"/>
            <a:ext cx="10071100" cy="1831111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매개변수에게 전달되는…"/>
          <p:cNvSpPr txBox="1"/>
          <p:nvPr/>
        </p:nvSpPr>
        <p:spPr>
          <a:xfrm>
            <a:off x="8063659" y="3953165"/>
            <a:ext cx="2149244" cy="529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>
                <a:solidFill>
                  <a:schemeClr val="accent6"/>
                </a:solidFill>
              </a:defRPr>
            </a:pPr>
            <a:r>
              <a:t>매개변수에게 전달되는</a:t>
            </a:r>
          </a:p>
          <a:p>
            <a:pPr>
              <a:defRPr sz="1400">
                <a:solidFill>
                  <a:schemeClr val="accent6"/>
                </a:solidFill>
              </a:defRPr>
            </a:pPr>
            <a:r>
              <a:t>Reference 타입의 값은 참조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68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269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70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입출력 매개변수</a:t>
            </a:r>
          </a:p>
        </p:txBody>
      </p:sp>
      <p:pic>
        <p:nvPicPr>
          <p:cNvPr id="27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50" y="2992186"/>
            <a:ext cx="10071100" cy="1806569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선"/>
          <p:cNvSpPr/>
          <p:nvPr/>
        </p:nvSpPr>
        <p:spPr>
          <a:xfrm>
            <a:off x="3257169" y="3323334"/>
            <a:ext cx="547241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73" name="선"/>
          <p:cNvSpPr/>
          <p:nvPr/>
        </p:nvSpPr>
        <p:spPr>
          <a:xfrm>
            <a:off x="2755027" y="4473898"/>
            <a:ext cx="202480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76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277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78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중첩 함수</a:t>
            </a:r>
          </a:p>
        </p:txBody>
      </p:sp>
      <p:pic>
        <p:nvPicPr>
          <p:cNvPr id="27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92" y="2181420"/>
            <a:ext cx="2565401" cy="361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01822" y="2181420"/>
            <a:ext cx="3696512" cy="361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83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84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85" name="제목 1"/>
          <p:cNvSpPr txBox="1"/>
          <p:nvPr>
            <p:ph type="title"/>
          </p:nvPr>
        </p:nvSpPr>
        <p:spPr>
          <a:xfrm>
            <a:off x="451514" y="947607"/>
            <a:ext cx="4389428" cy="4962786"/>
          </a:xfrm>
          <a:prstGeom prst="rect">
            <a:avLst/>
          </a:prstGeom>
          <a:effectLst/>
        </p:spPr>
        <p:txBody>
          <a:bodyPr anchor="ctr"/>
          <a:lstStyle/>
          <a:p>
            <a:pPr/>
            <a:r>
              <a:t>클로저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53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pPr/>
            <a:r>
              <a:t>목 차</a:t>
            </a:r>
          </a:p>
        </p:txBody>
      </p:sp>
      <p:sp>
        <p:nvSpPr>
          <p:cNvPr id="154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55" name="내용 개체 틀 2"/>
          <p:cNvSpPr txBox="1"/>
          <p:nvPr>
            <p:ph type="body" sz="half" idx="1"/>
          </p:nvPr>
        </p:nvSpPr>
        <p:spPr>
          <a:xfrm>
            <a:off x="859614" y="2408196"/>
            <a:ext cx="5046401" cy="3598643"/>
          </a:xfrm>
          <a:prstGeom prst="rect">
            <a:avLst/>
          </a:prstGeom>
          <a:effectLst/>
        </p:spPr>
        <p:txBody>
          <a:bodyPr anchor="t"/>
          <a:lstStyle/>
          <a:p>
            <a:pPr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클로저란?</a:t>
            </a:r>
          </a:p>
          <a:p>
            <a:pPr lvl="1" marL="742950" indent="-28575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Named Closure</a:t>
            </a:r>
            <a:endParaRPr sz="1600"/>
          </a:p>
          <a:p>
            <a:pPr lvl="1" marL="742950" indent="-28575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Unnamed Closure</a:t>
            </a:r>
          </a:p>
          <a:p>
            <a:pPr lvl="1" marL="742950" indent="-285750">
              <a:defRPr>
                <a:latin typeface="Arial"/>
                <a:ea typeface="Arial"/>
                <a:cs typeface="Arial"/>
                <a:sym typeface="Arial"/>
              </a:defRPr>
            </a:pPr>
            <a:endParaRPr sz="1600"/>
          </a:p>
          <a:p>
            <a:pPr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함수</a:t>
            </a:r>
          </a:p>
          <a:p>
            <a:pPr lvl="1" marL="742950" indent="-28575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기본값</a:t>
            </a:r>
          </a:p>
          <a:p>
            <a:pPr lvl="1" marL="742950" indent="-28575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전달인자</a:t>
            </a:r>
          </a:p>
          <a:p>
            <a:pPr lvl="1" marL="742950" indent="-28575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입출력 매개변수</a:t>
            </a:r>
          </a:p>
          <a:p>
            <a:pPr lvl="1" marL="742950" indent="-28575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중첩 함수</a:t>
            </a:r>
          </a:p>
        </p:txBody>
      </p:sp>
      <p:sp>
        <p:nvSpPr>
          <p:cNvPr id="156" name="내용 개체 틀 2"/>
          <p:cNvSpPr txBox="1"/>
          <p:nvPr/>
        </p:nvSpPr>
        <p:spPr>
          <a:xfrm>
            <a:off x="6307231" y="2373736"/>
            <a:ext cx="4821469" cy="302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AutoNum type="arabicPeriod" startAt="3"/>
              <a:defRPr sz="2400"/>
            </a:pPr>
            <a:r>
              <a:t>클로저</a:t>
            </a:r>
          </a:p>
          <a:p>
            <a:pPr lvl="1" marL="742950" indent="-285750">
              <a:spcBef>
                <a:spcPts val="600"/>
              </a:spcBef>
              <a:buClr>
                <a:schemeClr val="accent1"/>
              </a:buClr>
              <a:buSzPct val="100000"/>
              <a:buChar char=""/>
            </a:pPr>
            <a:r>
              <a:t>다양한 클로저 표현</a:t>
            </a:r>
          </a:p>
          <a:p>
            <a:pPr lvl="1" marL="742950" indent="-285750">
              <a:spcBef>
                <a:spcPts val="600"/>
              </a:spcBef>
              <a:buClr>
                <a:schemeClr val="accent1"/>
              </a:buClr>
              <a:buSzPct val="100000"/>
              <a:buChar char=""/>
            </a:pPr>
            <a:r>
              <a:t>@autoclosure, @escaping</a:t>
            </a:r>
          </a:p>
          <a:p>
            <a:pPr>
              <a:spcBef>
                <a:spcPts val="600"/>
              </a:spcBef>
            </a:p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AutoNum type="arabicPeriod" startAt="4"/>
              <a:defRPr sz="2400"/>
            </a:pPr>
            <a:r>
              <a:t>클로저와 ARC</a:t>
            </a:r>
          </a:p>
          <a:p>
            <a:pPr lvl="1" marL="742950" indent="-285750">
              <a:spcBef>
                <a:spcPts val="600"/>
              </a:spcBef>
              <a:buClr>
                <a:schemeClr val="accent1"/>
              </a:buClr>
              <a:buSzPct val="100000"/>
              <a:buChar char=""/>
            </a:pPr>
            <a:r>
              <a:t>캡쳐 리스트</a:t>
            </a:r>
          </a:p>
          <a:p>
            <a:pPr lvl="1" marL="742950" indent="-285750">
              <a:spcBef>
                <a:spcPts val="600"/>
              </a:spcBef>
              <a:buClr>
                <a:schemeClr val="accent1"/>
              </a:buClr>
              <a:buSzPct val="100000"/>
              <a:buChar char=""/>
            </a:pPr>
            <a:r>
              <a:t>Value Capture</a:t>
            </a:r>
          </a:p>
          <a:p>
            <a:pPr lvl="1" marL="742950" indent="-285750">
              <a:spcBef>
                <a:spcPts val="600"/>
              </a:spcBef>
              <a:buClr>
                <a:schemeClr val="accent1"/>
              </a:buClr>
              <a:buSzPct val="100000"/>
              <a:buChar char=""/>
            </a:pPr>
            <a:r>
              <a:t>강한 순환 참조</a:t>
            </a:r>
          </a:p>
        </p:txBody>
      </p:sp>
      <p:sp>
        <p:nvSpPr>
          <p:cNvPr id="157" name="직선 연결선[R] 5"/>
          <p:cNvSpPr/>
          <p:nvPr/>
        </p:nvSpPr>
        <p:spPr>
          <a:xfrm flipH="1">
            <a:off x="6095999" y="2401879"/>
            <a:ext cx="1" cy="3598643"/>
          </a:xfrm>
          <a:prstGeom prst="line">
            <a:avLst/>
          </a:prstGeom>
          <a:ln w="19050"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88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289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90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기본 클로저 문법</a:t>
            </a:r>
          </a:p>
        </p:txBody>
      </p:sp>
      <p:pic>
        <p:nvPicPr>
          <p:cNvPr id="29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450" y="3402298"/>
            <a:ext cx="10071100" cy="986345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선"/>
          <p:cNvSpPr/>
          <p:nvPr/>
        </p:nvSpPr>
        <p:spPr>
          <a:xfrm>
            <a:off x="1444838" y="3775180"/>
            <a:ext cx="2214104" cy="1"/>
          </a:xfrm>
          <a:prstGeom prst="line">
            <a:avLst/>
          </a:prstGeom>
          <a:ln w="15875" cap="rnd">
            <a:solidFill>
              <a:schemeClr val="accent2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93" name="선"/>
          <p:cNvSpPr/>
          <p:nvPr/>
        </p:nvSpPr>
        <p:spPr>
          <a:xfrm>
            <a:off x="1444838" y="4018669"/>
            <a:ext cx="1383212" cy="1"/>
          </a:xfrm>
          <a:prstGeom prst="line">
            <a:avLst/>
          </a:prstGeom>
          <a:ln w="15875" cap="rnd">
            <a:solidFill>
              <a:schemeClr val="accent4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94" name="선"/>
          <p:cNvSpPr/>
          <p:nvPr/>
        </p:nvSpPr>
        <p:spPr>
          <a:xfrm>
            <a:off x="3727642" y="3775180"/>
            <a:ext cx="225867" cy="1"/>
          </a:xfrm>
          <a:prstGeom prst="line">
            <a:avLst/>
          </a:prstGeom>
          <a:ln w="15875" cap="rnd">
            <a:solidFill>
              <a:schemeClr val="accent5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95" name="Closure Head"/>
          <p:cNvSpPr txBox="1"/>
          <p:nvPr/>
        </p:nvSpPr>
        <p:spPr>
          <a:xfrm>
            <a:off x="1444015" y="3133821"/>
            <a:ext cx="119125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/>
            <a:r>
              <a:t>Closure Head</a:t>
            </a:r>
          </a:p>
        </p:txBody>
      </p:sp>
      <p:sp>
        <p:nvSpPr>
          <p:cNvPr id="296" name="Closure Body"/>
          <p:cNvSpPr txBox="1"/>
          <p:nvPr/>
        </p:nvSpPr>
        <p:spPr>
          <a:xfrm>
            <a:off x="2888955" y="3931548"/>
            <a:ext cx="1171462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4">
                    <a:lumOff val="9313"/>
                  </a:schemeClr>
                </a:solidFill>
              </a:defRPr>
            </a:lvl1pPr>
          </a:lstStyle>
          <a:p>
            <a:pPr/>
            <a:r>
              <a:t>Closure Body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1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302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3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클로저의 사용</a:t>
            </a:r>
          </a:p>
        </p:txBody>
      </p:sp>
      <p:pic>
        <p:nvPicPr>
          <p:cNvPr id="30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50" y="3124776"/>
            <a:ext cx="10071100" cy="1541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7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30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9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함수 전달인자로서의 클로저</a:t>
            </a:r>
          </a:p>
        </p:txBody>
      </p:sp>
      <p:pic>
        <p:nvPicPr>
          <p:cNvPr id="31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5494" y="2085720"/>
            <a:ext cx="9001012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선"/>
          <p:cNvSpPr/>
          <p:nvPr/>
        </p:nvSpPr>
        <p:spPr>
          <a:xfrm>
            <a:off x="4536475" y="5485295"/>
            <a:ext cx="1628804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ctangle 7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14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31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16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함수 전달인자로서의 클로저</a:t>
            </a:r>
          </a:p>
        </p:txBody>
      </p:sp>
      <p:pic>
        <p:nvPicPr>
          <p:cNvPr id="31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2224" y="3098847"/>
            <a:ext cx="7067551" cy="44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449" y="4451444"/>
            <a:ext cx="10071101" cy="927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1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322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3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@autoclosure</a:t>
            </a:r>
          </a:p>
        </p:txBody>
      </p:sp>
      <p:pic>
        <p:nvPicPr>
          <p:cNvPr id="32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450" y="3217508"/>
            <a:ext cx="10071100" cy="1355925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-&gt; 일반 구문을 클로저처럼 사용"/>
          <p:cNvSpPr txBox="1"/>
          <p:nvPr/>
        </p:nvSpPr>
        <p:spPr>
          <a:xfrm>
            <a:off x="8150605" y="4691750"/>
            <a:ext cx="2940683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-&gt; 일반 구문을 클로저처럼 사용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0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331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2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@autoclosure</a:t>
            </a:r>
          </a:p>
        </p:txBody>
      </p:sp>
      <p:sp>
        <p:nvSpPr>
          <p:cNvPr id="333" name="특징 - 지연된 실행"/>
          <p:cNvSpPr txBox="1"/>
          <p:nvPr/>
        </p:nvSpPr>
        <p:spPr>
          <a:xfrm>
            <a:off x="4943372" y="2888135"/>
            <a:ext cx="2305256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just">
              <a:spcBef>
                <a:spcPts val="1200"/>
              </a:spcBef>
              <a:defRPr b="1" sz="24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특징 - 지연된 실행</a:t>
            </a:r>
          </a:p>
        </p:txBody>
      </p:sp>
      <p:sp>
        <p:nvSpPr>
          <p:cNvPr id="334" name="@autoclosure로 작성하면 함수가 실행될 시점에 구문을 클로저로 만들어주기 때문에 함수 내에서 클로저를 실행될 때까지 구문이 실행되지 않습니다.…"/>
          <p:cNvSpPr txBox="1"/>
          <p:nvPr/>
        </p:nvSpPr>
        <p:spPr>
          <a:xfrm>
            <a:off x="1060450" y="3734656"/>
            <a:ext cx="10071101" cy="1168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spcBef>
                <a:spcPts val="1500"/>
              </a:spcBef>
              <a:defRPr>
                <a:solidFill>
                  <a:srgbClr val="11111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@autoclosure로 작성하면 함수가 실행될 시점에 구문을 클로저로 만들어주기 때문에 함수 내에서 클로저를 실행될 때까지 구문이 실행되지 않습니다.</a:t>
            </a:r>
          </a:p>
          <a:p>
            <a:pPr algn="just">
              <a:spcBef>
                <a:spcPts val="1500"/>
              </a:spcBef>
              <a:defRPr>
                <a:solidFill>
                  <a:srgbClr val="11111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따라서, @autoclosure는 원래 바로 실행되어야 하는 구문이 지연되어 실행한다는 특징이 있습니다.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7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33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9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@escaping</a:t>
            </a:r>
          </a:p>
        </p:txBody>
      </p:sp>
      <p:pic>
        <p:nvPicPr>
          <p:cNvPr id="34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449" y="3340002"/>
            <a:ext cx="10071101" cy="1110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스크린샷 2022-08-24 오전 9.24.04.png" descr="스크린샷 2022-08-24 오전 9.24.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0449" y="2835354"/>
            <a:ext cx="10071101" cy="21202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4" name="그룹"/>
          <p:cNvGrpSpPr/>
          <p:nvPr/>
        </p:nvGrpSpPr>
        <p:grpSpPr>
          <a:xfrm>
            <a:off x="1060450" y="2625470"/>
            <a:ext cx="10071100" cy="2540001"/>
            <a:chOff x="0" y="0"/>
            <a:chExt cx="10071100" cy="2540000"/>
          </a:xfrm>
        </p:grpSpPr>
        <p:sp>
          <p:nvSpPr>
            <p:cNvPr id="342" name="직사각형"/>
            <p:cNvSpPr/>
            <p:nvPr/>
          </p:nvSpPr>
          <p:spPr>
            <a:xfrm>
              <a:off x="0" y="0"/>
              <a:ext cx="10071100" cy="2540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</a:p>
          </p:txBody>
        </p:sp>
        <p:pic>
          <p:nvPicPr>
            <p:cNvPr id="343" name="스크린샷 2022-08-24 오전 9.25.06.png" descr="스크린샷 2022-08-24 오전 9.25.06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423819"/>
              <a:ext cx="10071100" cy="16923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4" grpId="2"/>
      <p:bldP build="whole" bldLvl="1" animBg="1" rev="0" advAuto="0" spid="34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49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350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1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@escaping</a:t>
            </a:r>
          </a:p>
        </p:txBody>
      </p:sp>
      <p:pic>
        <p:nvPicPr>
          <p:cNvPr id="35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50" y="2614180"/>
            <a:ext cx="10071100" cy="2938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5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356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7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non-escaping을 escaping 나눈 이유</a:t>
            </a:r>
          </a:p>
        </p:txBody>
      </p:sp>
      <p:sp>
        <p:nvSpPr>
          <p:cNvPr id="358" name="non-escaping"/>
          <p:cNvSpPr/>
          <p:nvPr/>
        </p:nvSpPr>
        <p:spPr>
          <a:xfrm>
            <a:off x="1657731" y="2711824"/>
            <a:ext cx="2540001" cy="2540001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non-escaping</a:t>
            </a:r>
          </a:p>
        </p:txBody>
      </p:sp>
      <p:sp>
        <p:nvSpPr>
          <p:cNvPr id="359" name="함수"/>
          <p:cNvSpPr txBox="1"/>
          <p:nvPr/>
        </p:nvSpPr>
        <p:spPr>
          <a:xfrm>
            <a:off x="2533943" y="5081715"/>
            <a:ext cx="787576" cy="3581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/>
            </a:lvl1pPr>
          </a:lstStyle>
          <a:p>
            <a:pPr/>
            <a:r>
              <a:t>함수</a:t>
            </a:r>
          </a:p>
        </p:txBody>
      </p:sp>
      <p:sp>
        <p:nvSpPr>
          <p:cNvPr id="360" name="함수 내부에서만 쓰이기 때문에…"/>
          <p:cNvSpPr txBox="1"/>
          <p:nvPr/>
        </p:nvSpPr>
        <p:spPr>
          <a:xfrm>
            <a:off x="5497804" y="3376238"/>
            <a:ext cx="4394731" cy="1211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함수 내부에서만 쓰이기 때문에</a:t>
            </a:r>
          </a:p>
          <a:p>
            <a:pPr/>
            <a:r>
              <a:t>컴파일러가 메모리 관리를 지저분하게 할 필요 X</a:t>
            </a:r>
          </a:p>
          <a:p>
            <a:pPr/>
          </a:p>
          <a:p>
            <a:pPr/>
            <a:r>
              <a:t>-&gt; 성능 향상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65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366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67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non-escaping을 escaping 나눈 이유</a:t>
            </a:r>
          </a:p>
        </p:txBody>
      </p:sp>
      <p:sp>
        <p:nvSpPr>
          <p:cNvPr id="368" name="함수 종료 -&gt; 클로저 사용 X"/>
          <p:cNvSpPr txBox="1"/>
          <p:nvPr/>
        </p:nvSpPr>
        <p:spPr>
          <a:xfrm>
            <a:off x="1713927" y="3405606"/>
            <a:ext cx="2563453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함수 종료 -&gt; 클로저 사용 X</a:t>
            </a:r>
          </a:p>
        </p:txBody>
      </p:sp>
      <p:sp>
        <p:nvSpPr>
          <p:cNvPr id="369" name="함수 종료 -&gt; 클로저 사용 O"/>
          <p:cNvSpPr txBox="1"/>
          <p:nvPr/>
        </p:nvSpPr>
        <p:spPr>
          <a:xfrm>
            <a:off x="1701258" y="4829254"/>
            <a:ext cx="2588791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함수 종료 -&gt; 클로저 사용 O</a:t>
            </a:r>
          </a:p>
        </p:txBody>
      </p:sp>
      <p:sp>
        <p:nvSpPr>
          <p:cNvPr id="370" name="non-escaping"/>
          <p:cNvSpPr txBox="1"/>
          <p:nvPr/>
        </p:nvSpPr>
        <p:spPr>
          <a:xfrm>
            <a:off x="1711717" y="2844888"/>
            <a:ext cx="208549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non-escaping</a:t>
            </a:r>
          </a:p>
        </p:txBody>
      </p:sp>
      <p:sp>
        <p:nvSpPr>
          <p:cNvPr id="371" name="escaping"/>
          <p:cNvSpPr txBox="1"/>
          <p:nvPr/>
        </p:nvSpPr>
        <p:spPr>
          <a:xfrm>
            <a:off x="1711717" y="4235909"/>
            <a:ext cx="1425437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escaping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0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1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2" name="제목 1"/>
          <p:cNvSpPr txBox="1"/>
          <p:nvPr>
            <p:ph type="title"/>
          </p:nvPr>
        </p:nvSpPr>
        <p:spPr>
          <a:xfrm>
            <a:off x="451514" y="947607"/>
            <a:ext cx="4389428" cy="4962786"/>
          </a:xfrm>
          <a:prstGeom prst="rect">
            <a:avLst/>
          </a:prstGeom>
          <a:effectLst/>
        </p:spPr>
        <p:txBody>
          <a:bodyPr anchor="ctr"/>
          <a:lstStyle/>
          <a:p>
            <a:pPr/>
            <a:r>
              <a:t>클로저란?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74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37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76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후행 클로저</a:t>
            </a:r>
          </a:p>
        </p:txBody>
      </p:sp>
      <p:pic>
        <p:nvPicPr>
          <p:cNvPr id="37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50" y="3221298"/>
            <a:ext cx="10071100" cy="1348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80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381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82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단축 인자 이름</a:t>
            </a:r>
          </a:p>
        </p:txBody>
      </p:sp>
      <p:pic>
        <p:nvPicPr>
          <p:cNvPr id="38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450" y="3468905"/>
            <a:ext cx="10071100" cy="853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88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389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90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반환 타입 생략 및 암시적 반환 표현</a:t>
            </a:r>
          </a:p>
        </p:txBody>
      </p:sp>
      <p:pic>
        <p:nvPicPr>
          <p:cNvPr id="39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450" y="2885578"/>
            <a:ext cx="10071100" cy="2273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96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97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98" name="제목 1"/>
          <p:cNvSpPr txBox="1"/>
          <p:nvPr>
            <p:ph type="title"/>
          </p:nvPr>
        </p:nvSpPr>
        <p:spPr>
          <a:xfrm>
            <a:off x="451514" y="947607"/>
            <a:ext cx="4389428" cy="4962786"/>
          </a:xfrm>
          <a:prstGeom prst="rect">
            <a:avLst/>
          </a:prstGeom>
          <a:effectLst/>
        </p:spPr>
        <p:txBody>
          <a:bodyPr anchor="ctr"/>
          <a:lstStyle/>
          <a:p>
            <a:pPr/>
            <a:r>
              <a:t>클로저와</a:t>
            </a:r>
          </a:p>
          <a:p>
            <a:pPr/>
            <a:r>
              <a:t>ARC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01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>
            <a:lvl1pPr marL="991960" indent="-991960">
              <a:buSzPct val="100000"/>
              <a:buAutoNum type="arabicPeriod" startAt="2"/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ㅅ</a:t>
            </a:r>
          </a:p>
        </p:txBody>
      </p:sp>
      <p:sp>
        <p:nvSpPr>
          <p:cNvPr id="402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03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클로저의 값 캡쳐 방식</a:t>
            </a:r>
          </a:p>
        </p:txBody>
      </p:sp>
      <p:pic>
        <p:nvPicPr>
          <p:cNvPr id="40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450" y="2079743"/>
            <a:ext cx="10071100" cy="3885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09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>
            <a:lvl1pPr marL="991960" indent="-991960">
              <a:buSzPct val="100000"/>
              <a:buAutoNum type="arabicPeriod" startAt="2"/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ㅅ</a:t>
            </a:r>
          </a:p>
        </p:txBody>
      </p:sp>
      <p:sp>
        <p:nvSpPr>
          <p:cNvPr id="410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11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클로저의 값 캡쳐 방식</a:t>
            </a:r>
          </a:p>
        </p:txBody>
      </p:sp>
      <p:pic>
        <p:nvPicPr>
          <p:cNvPr id="41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50" y="2089318"/>
            <a:ext cx="10071100" cy="3866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15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>
            <a:lvl1pPr marL="991960" indent="-991960">
              <a:buSzPct val="100000"/>
              <a:buAutoNum type="arabicPeriod" startAt="2"/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ㅅ</a:t>
            </a:r>
          </a:p>
        </p:txBody>
      </p:sp>
      <p:sp>
        <p:nvSpPr>
          <p:cNvPr id="416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17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클로저의 캡쳐 리스트</a:t>
            </a:r>
          </a:p>
        </p:txBody>
      </p:sp>
      <p:pic>
        <p:nvPicPr>
          <p:cNvPr id="41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450" y="2104769"/>
            <a:ext cx="10071100" cy="3847971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선"/>
          <p:cNvSpPr/>
          <p:nvPr/>
        </p:nvSpPr>
        <p:spPr>
          <a:xfrm>
            <a:off x="3006121" y="3351173"/>
            <a:ext cx="813561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420" name="캡쳐할 멤버"/>
          <p:cNvSpPr txBox="1"/>
          <p:nvPr/>
        </p:nvSpPr>
        <p:spPr>
          <a:xfrm>
            <a:off x="2422916" y="2874907"/>
            <a:ext cx="92252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6"/>
                </a:solidFill>
              </a:defRPr>
            </a:lvl1pPr>
          </a:lstStyle>
          <a:p>
            <a:pPr/>
            <a:r>
              <a:t>캡쳐할 멤버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25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>
            <a:lvl1pPr marL="991960" indent="-991960">
              <a:buSzPct val="100000"/>
              <a:buAutoNum type="arabicPeriod" startAt="2"/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ㅅ</a:t>
            </a:r>
          </a:p>
        </p:txBody>
      </p:sp>
      <p:sp>
        <p:nvSpPr>
          <p:cNvPr id="426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27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클로저의 캡쳐 리스트</a:t>
            </a:r>
          </a:p>
        </p:txBody>
      </p:sp>
      <p:pic>
        <p:nvPicPr>
          <p:cNvPr id="42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450" y="3438165"/>
            <a:ext cx="10071100" cy="914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33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>
            <a:lvl1pPr marL="991960" indent="-991960">
              <a:buSzPct val="100000"/>
              <a:buAutoNum type="arabicPeriod" startAt="2"/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ㅅ</a:t>
            </a:r>
          </a:p>
        </p:txBody>
      </p:sp>
      <p:sp>
        <p:nvSpPr>
          <p:cNvPr id="434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35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클로저의 강한 순환 참조</a:t>
            </a:r>
          </a:p>
        </p:txBody>
      </p:sp>
      <p:pic>
        <p:nvPicPr>
          <p:cNvPr id="43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2208" y="2085720"/>
            <a:ext cx="8567583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41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>
            <a:lvl1pPr marL="991960" indent="-991960">
              <a:buSzPct val="100000"/>
              <a:buAutoNum type="arabicPeriod" startAt="2"/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ㅅ</a:t>
            </a:r>
          </a:p>
        </p:txBody>
      </p:sp>
      <p:sp>
        <p:nvSpPr>
          <p:cNvPr id="442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43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클로저의 강한 순환 참조 해결</a:t>
            </a:r>
          </a:p>
        </p:txBody>
      </p:sp>
      <p:pic>
        <p:nvPicPr>
          <p:cNvPr id="44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450" y="2369056"/>
            <a:ext cx="10071100" cy="3412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7"/>
          <p:cNvSpPr/>
          <p:nvPr/>
        </p:nvSpPr>
        <p:spPr>
          <a:xfrm>
            <a:off x="-1" y="0"/>
            <a:ext cx="12192001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5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1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반복문</a:t>
            </a:r>
            <a:r>
              <a:t> </a:t>
            </a:r>
            <a:r>
              <a:t>(For, While)</a:t>
            </a:r>
          </a:p>
        </p:txBody>
      </p:sp>
      <p:sp>
        <p:nvSpPr>
          <p:cNvPr id="166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7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클로저란?</a:t>
            </a:r>
          </a:p>
        </p:txBody>
      </p:sp>
      <p:sp>
        <p:nvSpPr>
          <p:cNvPr id="168" name="Closure"/>
          <p:cNvSpPr txBox="1"/>
          <p:nvPr/>
        </p:nvSpPr>
        <p:spPr>
          <a:xfrm>
            <a:off x="5287387" y="2296457"/>
            <a:ext cx="1617226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3200"/>
            </a:lvl1pPr>
          </a:lstStyle>
          <a:p>
            <a:pPr/>
            <a:r>
              <a:t>Closure</a:t>
            </a:r>
          </a:p>
        </p:txBody>
      </p:sp>
      <p:sp>
        <p:nvSpPr>
          <p:cNvPr id="169" name="Named Closure"/>
          <p:cNvSpPr/>
          <p:nvPr/>
        </p:nvSpPr>
        <p:spPr>
          <a:xfrm>
            <a:off x="3398520" y="3393440"/>
            <a:ext cx="2540001" cy="952501"/>
          </a:xfrm>
          <a:prstGeom prst="roundRect">
            <a:avLst>
              <a:gd name="adj" fmla="val 44819"/>
            </a:avLst>
          </a:prstGeom>
          <a:solidFill>
            <a:schemeClr val="accent4">
              <a:lumOff val="931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Named Closure</a:t>
            </a:r>
          </a:p>
        </p:txBody>
      </p:sp>
      <p:sp>
        <p:nvSpPr>
          <p:cNvPr id="170" name="Unnamed Closure"/>
          <p:cNvSpPr/>
          <p:nvPr/>
        </p:nvSpPr>
        <p:spPr>
          <a:xfrm>
            <a:off x="6253479" y="3393440"/>
            <a:ext cx="2540001" cy="952501"/>
          </a:xfrm>
          <a:prstGeom prst="roundRect">
            <a:avLst>
              <a:gd name="adj" fmla="val 44819"/>
            </a:avLst>
          </a:prstGeom>
          <a:solidFill>
            <a:schemeClr val="accent6">
              <a:lumOff val="941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Unnamed Closure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73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174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75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클로저란?</a:t>
            </a:r>
          </a:p>
        </p:txBody>
      </p:sp>
      <p:pic>
        <p:nvPicPr>
          <p:cNvPr id="17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1044" y="3432545"/>
            <a:ext cx="10069912" cy="92585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Named Closure"/>
          <p:cNvSpPr txBox="1"/>
          <p:nvPr/>
        </p:nvSpPr>
        <p:spPr>
          <a:xfrm>
            <a:off x="9420161" y="4453889"/>
            <a:ext cx="169228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Named Closure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80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181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82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클로저란?</a:t>
            </a:r>
          </a:p>
        </p:txBody>
      </p:sp>
      <p:sp>
        <p:nvSpPr>
          <p:cNvPr id="183" name="Unnamed Closure"/>
          <p:cNvSpPr txBox="1"/>
          <p:nvPr/>
        </p:nvSpPr>
        <p:spPr>
          <a:xfrm>
            <a:off x="9155865" y="4453889"/>
            <a:ext cx="194655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Unnamed Closure</a:t>
            </a:r>
          </a:p>
        </p:txBody>
      </p:sp>
      <p:pic>
        <p:nvPicPr>
          <p:cNvPr id="18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50" y="3676760"/>
            <a:ext cx="10071100" cy="437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7"/>
          <p:cNvSpPr/>
          <p:nvPr/>
        </p:nvSpPr>
        <p:spPr>
          <a:xfrm>
            <a:off x="-1" y="0"/>
            <a:ext cx="12192001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87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1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반복문</a:t>
            </a:r>
            <a:r>
              <a:t> </a:t>
            </a:r>
            <a:r>
              <a:t>(For, While)</a:t>
            </a:r>
          </a:p>
        </p:txBody>
      </p:sp>
      <p:sp>
        <p:nvSpPr>
          <p:cNvPr id="18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89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클로저란?</a:t>
            </a:r>
          </a:p>
        </p:txBody>
      </p:sp>
      <p:sp>
        <p:nvSpPr>
          <p:cNvPr id="190" name="Closure"/>
          <p:cNvSpPr txBox="1"/>
          <p:nvPr/>
        </p:nvSpPr>
        <p:spPr>
          <a:xfrm>
            <a:off x="5287387" y="2296457"/>
            <a:ext cx="1617226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3200"/>
            </a:lvl1pPr>
          </a:lstStyle>
          <a:p>
            <a:pPr/>
            <a:r>
              <a:t>Closure</a:t>
            </a:r>
          </a:p>
        </p:txBody>
      </p:sp>
      <p:sp>
        <p:nvSpPr>
          <p:cNvPr id="191" name="Named Closure"/>
          <p:cNvSpPr/>
          <p:nvPr/>
        </p:nvSpPr>
        <p:spPr>
          <a:xfrm>
            <a:off x="3398520" y="3393440"/>
            <a:ext cx="2540001" cy="952501"/>
          </a:xfrm>
          <a:prstGeom prst="roundRect">
            <a:avLst>
              <a:gd name="adj" fmla="val 44819"/>
            </a:avLst>
          </a:prstGeom>
          <a:solidFill>
            <a:schemeClr val="accent4">
              <a:lumOff val="931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Named Closure</a:t>
            </a:r>
          </a:p>
        </p:txBody>
      </p:sp>
      <p:sp>
        <p:nvSpPr>
          <p:cNvPr id="192" name="Unnamed Closure"/>
          <p:cNvSpPr/>
          <p:nvPr/>
        </p:nvSpPr>
        <p:spPr>
          <a:xfrm>
            <a:off x="6253479" y="3393440"/>
            <a:ext cx="2540001" cy="952501"/>
          </a:xfrm>
          <a:prstGeom prst="roundRect">
            <a:avLst>
              <a:gd name="adj" fmla="val 44819"/>
            </a:avLst>
          </a:prstGeom>
          <a:solidFill>
            <a:schemeClr val="accent6">
              <a:lumOff val="941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Unnamed Closure</a:t>
            </a:r>
          </a:p>
        </p:txBody>
      </p:sp>
      <p:sp>
        <p:nvSpPr>
          <p:cNvPr id="193" name="함수"/>
          <p:cNvSpPr txBox="1"/>
          <p:nvPr/>
        </p:nvSpPr>
        <p:spPr>
          <a:xfrm>
            <a:off x="4352798" y="5119370"/>
            <a:ext cx="63144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함수</a:t>
            </a:r>
          </a:p>
        </p:txBody>
      </p:sp>
      <p:sp>
        <p:nvSpPr>
          <p:cNvPr id="194" name="클로저"/>
          <p:cNvSpPr txBox="1"/>
          <p:nvPr/>
        </p:nvSpPr>
        <p:spPr>
          <a:xfrm>
            <a:off x="7075931" y="5119370"/>
            <a:ext cx="89509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클로저</a:t>
            </a:r>
          </a:p>
        </p:txBody>
      </p:sp>
      <p:sp>
        <p:nvSpPr>
          <p:cNvPr id="195" name="선"/>
          <p:cNvSpPr/>
          <p:nvPr/>
        </p:nvSpPr>
        <p:spPr>
          <a:xfrm flipV="1">
            <a:off x="4668520" y="4504670"/>
            <a:ext cx="1" cy="53217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arrow"/>
            <a:tailEnd type="arrow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96" name="선"/>
          <p:cNvSpPr/>
          <p:nvPr/>
        </p:nvSpPr>
        <p:spPr>
          <a:xfrm flipV="1">
            <a:off x="7523479" y="4504670"/>
            <a:ext cx="1" cy="53217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arrow"/>
            <a:tailEnd type="arrow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9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00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01" name="제목 1"/>
          <p:cNvSpPr txBox="1"/>
          <p:nvPr>
            <p:ph type="title"/>
          </p:nvPr>
        </p:nvSpPr>
        <p:spPr>
          <a:xfrm>
            <a:off x="451514" y="947607"/>
            <a:ext cx="4389428" cy="4962786"/>
          </a:xfrm>
          <a:prstGeom prst="rect">
            <a:avLst/>
          </a:prstGeom>
          <a:effectLst/>
        </p:spPr>
        <p:txBody>
          <a:bodyPr anchor="ctr"/>
          <a:lstStyle/>
          <a:p>
            <a:pPr/>
            <a:r>
              <a:t>함수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04" name="제목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/>
        </p:spPr>
        <p:txBody>
          <a:bodyPr anchor="ctr"/>
          <a:lstStyle/>
          <a:p>
            <a:pPr marL="991960" indent="-991960">
              <a:buSzPct val="100000"/>
              <a:buAutoNum type="arabicPeriod" startAt="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조건문 </a:t>
            </a:r>
            <a:r>
              <a:t>(If, Switch)</a:t>
            </a:r>
          </a:p>
        </p:txBody>
      </p:sp>
      <p:sp>
        <p:nvSpPr>
          <p:cNvPr id="20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06" name="제목 1"/>
          <p:cNvSpPr txBox="1"/>
          <p:nvPr/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/>
            </a:lvl1pPr>
          </a:lstStyle>
          <a:p>
            <a:pPr/>
            <a:r>
              <a:t>함수의 기본 형태</a:t>
            </a:r>
          </a:p>
        </p:txBody>
      </p:sp>
      <p:pic>
        <p:nvPicPr>
          <p:cNvPr id="20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50" y="2876927"/>
            <a:ext cx="10071100" cy="2037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명언">
  <a:themeElements>
    <a:clrScheme name="명언">
      <a:dk1>
        <a:srgbClr val="000000"/>
      </a:dk1>
      <a:lt1>
        <a:srgbClr val="212121"/>
      </a:lt1>
      <a:dk2>
        <a:srgbClr val="A7A7A7"/>
      </a:dk2>
      <a:lt2>
        <a:srgbClr val="53535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0000FF"/>
      </a:hlink>
      <a:folHlink>
        <a:srgbClr val="FF00FF"/>
      </a:folHlink>
    </a:clrScheme>
    <a:fontScheme name="명언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명언">
  <a:themeElements>
    <a:clrScheme name="명언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0000FF"/>
      </a:hlink>
      <a:folHlink>
        <a:srgbClr val="FF00FF"/>
      </a:folHlink>
    </a:clrScheme>
    <a:fontScheme name="명언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