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AE7"/>
          </a:solidFill>
        </a:fill>
      </a:tcStyle>
    </a:wholeTbl>
    <a:band2H>
      <a:tcTxStyle b="def" i="def"/>
      <a:tcStyle>
        <a:tcBdr/>
        <a:fill>
          <a:solidFill>
            <a:srgbClr val="E6F5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F3D1"/>
          </a:solidFill>
        </a:fill>
      </a:tcStyle>
    </a:wholeTbl>
    <a:band2H>
      <a:tcTxStyle b="def" i="def"/>
      <a:tcStyle>
        <a:tcBdr/>
        <a:fill>
          <a:solidFill>
            <a:srgbClr val="F2F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FD1"/>
          </a:solidFill>
        </a:fill>
      </a:tcStyle>
    </a:wholeTbl>
    <a:band2H>
      <a:tcTxStyle b="def" i="def"/>
      <a:tcStyle>
        <a:tcBdr/>
        <a:fill>
          <a:solidFill>
            <a:srgbClr val="FCE8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간단하게 말해서 Publisher, Subscriber 등을 사용해서 비동기 이벤트를 처리하기 위한 프레임워크입니다.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직접 구현하려고 한다면 아래의 것들은 필수적으로 구현해야 합니다.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8" name="Shape 3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Combine을 사용할 때 주의할 점은 Publisher의 &lt;Output, Failure&gt; 타입과 Subscriber의 &lt;Input, Failure&gt; 타입이 동일해야 한다는 것입니다.</a:t>
            </a: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이게 다르면 Publisher와 Subscriber는 서로 값을 주고받지 못합니다.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2" name="Shape 3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간단하게 말해서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2" name="Shape 4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Publisher에게 받은 Subscription의 request(demand:)를 호출해서 Publisher에게 값을 요청합니다.</a:t>
            </a: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Demand는 아까 말한 대로 Publisher에게 값을 몇 번 달라고 요청하는 것입니다.</a:t>
            </a: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즉, Subscriber가 Publisher에게 값을 요청할 때 Subscription을 사용한다고 볼 수 있습니다.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9" name="Shape 4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또한 공식문서를 보면, Subscription은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8" name="Shape 4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실제로 Cancellable 프로토콜을 보면 아래와 같이 생겼습니다.</a:t>
            </a: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cancel을 할 수 있는 이유는 Subscription 프로토콜이 Cancellable 프로토콜을 채택했기 때문입니다.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5" name="Shape 4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애플에서는 Cancellable을 채택한 AnyCancellable 클래스도 구현해뒀습니다.</a:t>
            </a: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이렇게 AnyCancellable은 cancel()이 호출되면 실행될 closure를 설정할 수도 있습니다.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2" name="Shape 4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1은 전달되지만 2는 이미 cancel()이 호출된 후 라서 전달되지 않습니다.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1" name="Shape 4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handleEvents는 여러 가지 이벤트가 발생했을 때 처리할 수 있는 Operator입니다. 여러가지 이벤트를 처리할 수 있지만 위 예제에서는 cancel이 호출됐을 경우에만 뭔갈 하도록 구현했습니다.</a:t>
            </a: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실제로 실행해보면 아래와 같은 결과를 볼 수 있습니다.</a:t>
            </a: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sink는 Subscriber를 만들고 바로 request 하는 operator입니다.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5" name="Shape 4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0부터 10,000,000까지 있는 sequence를 연산할 때 Rx와 Combine의 성능이 어떤지 비교해보는 실험입니다.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intArray를 하나 만들어서 그냥 존재하게 만들었습니다.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2" name="Shape 4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결과는 Combine이 시간이나 메모리 할당 면에서 모두 성능이 더 좋았습니다.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intSubscriber도 하나 만듭니다. intSubscriber가 intArray.publisher에게 값을 요청하면 달라고 말합니다. subscribe(_:) 메서드 부분입니다.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그럼 Publisher가 subscription을 만들어서 receive(subscription:)을 통해 Subscriber에게 줍니다.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hape 2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Subscriber는 Subscription을 받으면 Publisher에게 request(_:)를 통해 값을 달라고 합니다.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1" name="Shape 2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Publisher는 값을 Subscriber에게 주다가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9" name="Shape 2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더 이상 줄 게 없으면 completion event를 전달합니다.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0" name="Shape 3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만약 직접 Publisher를 구현하고자 한다면 Output, Failure, receive(subscriber:)는 반드시 구현해야 합니다.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한 마디로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3" name="제목 텍스트"/>
          <p:cNvSpPr txBox="1"/>
          <p:nvPr>
            <p:ph type="title"/>
          </p:nvPr>
        </p:nvSpPr>
        <p:spPr>
          <a:xfrm>
            <a:off x="810000" y="1449147"/>
            <a:ext cx="10572001" cy="297105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sz="quarter" idx="1"/>
          </p:nvPr>
        </p:nvSpPr>
        <p:spPr>
          <a:xfrm>
            <a:off x="810000" y="5280847"/>
            <a:ext cx="10572001" cy="43497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6"/>
          <p:cNvSpPr/>
          <p:nvPr/>
        </p:nvSpPr>
        <p:spPr>
          <a:xfrm>
            <a:off x="1073151" y="446087"/>
            <a:ext cx="3547534" cy="1814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93" name="제목 텍스트"/>
          <p:cNvSpPr txBox="1"/>
          <p:nvPr>
            <p:ph type="title"/>
          </p:nvPr>
        </p:nvSpPr>
        <p:spPr>
          <a:xfrm>
            <a:off x="1073150" y="446087"/>
            <a:ext cx="3547535" cy="161839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94" name="본문 첫 번째 줄…"/>
          <p:cNvSpPr txBox="1"/>
          <p:nvPr>
            <p:ph type="body" idx="1"/>
          </p:nvPr>
        </p:nvSpPr>
        <p:spPr>
          <a:xfrm>
            <a:off x="4855633" y="446087"/>
            <a:ext cx="6252634" cy="5414964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5" name="Text Placeholder 3"/>
          <p:cNvSpPr/>
          <p:nvPr>
            <p:ph type="body" sz="quarter" idx="21"/>
          </p:nvPr>
        </p:nvSpPr>
        <p:spPr>
          <a:xfrm>
            <a:off x="1073150" y="2260737"/>
            <a:ext cx="3547535" cy="3600312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텍스트"/>
          <p:cNvSpPr txBox="1"/>
          <p:nvPr>
            <p:ph type="title"/>
          </p:nvPr>
        </p:nvSpPr>
        <p:spPr>
          <a:xfrm>
            <a:off x="814727" y="727522"/>
            <a:ext cx="4852989" cy="1617164"/>
          </a:xfrm>
          <a:prstGeom prst="rect">
            <a:avLst/>
          </a:prstGeom>
        </p:spPr>
        <p:txBody>
          <a:bodyPr/>
          <a:lstStyle>
            <a:lvl1pPr algn="l">
              <a:defRPr b="0" sz="24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04" name="Picture Placeholder 11"/>
          <p:cNvSpPr/>
          <p:nvPr>
            <p:ph type="pic" idx="21"/>
          </p:nvPr>
        </p:nvSpPr>
        <p:spPr>
          <a:xfrm>
            <a:off x="6098116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/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05" name="본문 첫 번째 줄…"/>
          <p:cNvSpPr txBox="1"/>
          <p:nvPr>
            <p:ph type="body" sz="half" idx="1"/>
          </p:nvPr>
        </p:nvSpPr>
        <p:spPr>
          <a:xfrm>
            <a:off x="814727" y="2344684"/>
            <a:ext cx="4852989" cy="351636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6" name="슬라이드 번호"/>
          <p:cNvSpPr txBox="1"/>
          <p:nvPr>
            <p:ph type="sldNum" sz="quarter" idx="2"/>
          </p:nvPr>
        </p:nvSpPr>
        <p:spPr>
          <a:xfrm>
            <a:off x="5609010" y="6080087"/>
            <a:ext cx="315834" cy="32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제목 텍스트"/>
          <p:cNvSpPr txBox="1"/>
          <p:nvPr>
            <p:ph type="title"/>
          </p:nvPr>
        </p:nvSpPr>
        <p:spPr>
          <a:xfrm>
            <a:off x="809999" y="4800600"/>
            <a:ext cx="10561420" cy="566738"/>
          </a:xfrm>
          <a:prstGeom prst="rect">
            <a:avLst/>
          </a:prstGeom>
        </p:spPr>
        <p:txBody>
          <a:bodyPr/>
          <a:lstStyle>
            <a:lvl1pPr algn="l">
              <a:defRPr b="0" sz="24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14" name="Picture Placeholder 14"/>
          <p:cNvSpPr/>
          <p:nvPr>
            <p:ph type="pic" idx="21"/>
          </p:nvPr>
        </p:nvSpPr>
        <p:spPr>
          <a:xfrm>
            <a:off x="0" y="-1"/>
            <a:ext cx="12192001" cy="4800601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/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15" name="본문 첫 번째 줄…"/>
          <p:cNvSpPr txBox="1"/>
          <p:nvPr>
            <p:ph type="body" sz="quarter" idx="1"/>
          </p:nvPr>
        </p:nvSpPr>
        <p:spPr>
          <a:xfrm>
            <a:off x="809999" y="5367337"/>
            <a:ext cx="10561420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6"/>
          <p:cNvSpPr/>
          <p:nvPr/>
        </p:nvSpPr>
        <p:spPr>
          <a:xfrm>
            <a:off x="631697" y="1081455"/>
            <a:ext cx="6332417" cy="3239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24" name="제목 텍스트"/>
          <p:cNvSpPr txBox="1"/>
          <p:nvPr>
            <p:ph type="title"/>
          </p:nvPr>
        </p:nvSpPr>
        <p:spPr>
          <a:xfrm>
            <a:off x="850984" y="1238502"/>
            <a:ext cx="5893841" cy="2645912"/>
          </a:xfrm>
          <a:prstGeom prst="rect">
            <a:avLst/>
          </a:prstGeom>
        </p:spPr>
        <p:txBody>
          <a:bodyPr/>
          <a:lstStyle>
            <a:lvl1pPr algn="l">
              <a:defRPr sz="42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5" name="본문 첫 번째 줄…"/>
          <p:cNvSpPr txBox="1"/>
          <p:nvPr>
            <p:ph type="body" sz="quarter" idx="1"/>
          </p:nvPr>
        </p:nvSpPr>
        <p:spPr>
          <a:xfrm>
            <a:off x="853189" y="4443679"/>
            <a:ext cx="5891638" cy="71324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6" name="Text Placeholder 5"/>
          <p:cNvSpPr/>
          <p:nvPr>
            <p:ph type="body" sz="quarter" idx="21"/>
          </p:nvPr>
        </p:nvSpPr>
        <p:spPr>
          <a:xfrm>
            <a:off x="7574642" y="1081455"/>
            <a:ext cx="3810002" cy="4075467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ClrTx/>
              <a:buSzTx/>
              <a:buNone/>
              <a:defRPr b="1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6"/>
          <p:cNvSpPr/>
          <p:nvPr/>
        </p:nvSpPr>
        <p:spPr>
          <a:xfrm>
            <a:off x="1140883" y="2286585"/>
            <a:ext cx="4895117" cy="2503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35" name="제목 텍스트"/>
          <p:cNvSpPr txBox="1"/>
          <p:nvPr>
            <p:ph type="title"/>
          </p:nvPr>
        </p:nvSpPr>
        <p:spPr>
          <a:xfrm>
            <a:off x="1357088" y="2435956"/>
            <a:ext cx="4382522" cy="200779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36" name="본문 첫 번째 줄…"/>
          <p:cNvSpPr txBox="1"/>
          <p:nvPr>
            <p:ph type="body" sz="quarter" idx="1"/>
          </p:nvPr>
        </p:nvSpPr>
        <p:spPr>
          <a:xfrm>
            <a:off x="6155999" y="2286000"/>
            <a:ext cx="4880301" cy="229552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3" name="본문 첫 번째 줄…"/>
          <p:cNvSpPr txBox="1"/>
          <p:nvPr>
            <p:ph type="body" idx="1"/>
          </p:nvPr>
        </p:nvSpPr>
        <p:spPr>
          <a:xfrm>
            <a:off x="818712" y="2222287"/>
            <a:ext cx="10554575" cy="3636512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2" name="본문 첫 번째 줄…"/>
          <p:cNvSpPr txBox="1"/>
          <p:nvPr>
            <p:ph type="body" idx="1"/>
          </p:nvPr>
        </p:nvSpPr>
        <p:spPr>
          <a:xfrm>
            <a:off x="818712" y="2222287"/>
            <a:ext cx="10554575" cy="3636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7"/>
          <p:cNvSpPr/>
          <p:nvPr/>
        </p:nvSpPr>
        <p:spPr>
          <a:xfrm>
            <a:off x="0" y="1"/>
            <a:ext cx="12192002" cy="5203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1" name="제목 텍스트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</p:spPr>
        <p:txBody>
          <a:bodyPr/>
          <a:lstStyle>
            <a:lvl1pPr algn="r">
              <a:defRPr sz="48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42" name="본문 첫 번째 줄…"/>
          <p:cNvSpPr txBox="1"/>
          <p:nvPr>
            <p:ph type="body" sz="quarter" idx="1"/>
          </p:nvPr>
        </p:nvSpPr>
        <p:spPr>
          <a:xfrm>
            <a:off x="809999" y="5281200"/>
            <a:ext cx="10561420" cy="433956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None/>
            </a:lvl1pPr>
            <a:lvl2pPr marL="0" indent="457200" algn="r">
              <a:buClrTx/>
              <a:buSzTx/>
              <a:buNone/>
            </a:lvl2pPr>
            <a:lvl3pPr marL="0" indent="914400" algn="r">
              <a:buClrTx/>
              <a:buSzTx/>
              <a:buNone/>
            </a:lvl3pPr>
            <a:lvl4pPr marL="0" indent="1371600" algn="r">
              <a:buClrTx/>
              <a:buSzTx/>
              <a:buNone/>
            </a:lvl4pPr>
            <a:lvl5pPr marL="0" indent="1828800" algn="r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1" name="본문 첫 번째 줄…"/>
          <p:cNvSpPr txBox="1"/>
          <p:nvPr>
            <p:ph type="body" sz="half" idx="1"/>
          </p:nvPr>
        </p:nvSpPr>
        <p:spPr>
          <a:xfrm>
            <a:off x="818712" y="2222287"/>
            <a:ext cx="5185874" cy="3638764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0" name="본문 첫 번째 줄…"/>
          <p:cNvSpPr txBox="1"/>
          <p:nvPr>
            <p:ph type="body" sz="quarter" idx="1"/>
          </p:nvPr>
        </p:nvSpPr>
        <p:spPr>
          <a:xfrm>
            <a:off x="814727" y="2174875"/>
            <a:ext cx="5189858" cy="576263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1" name="Text Placeholder 4"/>
          <p:cNvSpPr/>
          <p:nvPr>
            <p:ph type="body" sz="quarter" idx="21"/>
          </p:nvPr>
        </p:nvSpPr>
        <p:spPr>
          <a:xfrm>
            <a:off x="6187414" y="2174875"/>
            <a:ext cx="5194584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-1"/>
            <a:ext cx="12192002" cy="2185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609600" y="1417637"/>
            <a:ext cx="10972800" cy="489108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11424653" y="6080087"/>
            <a:ext cx="315834" cy="326401"/>
          </a:xfrm>
          <a:prstGeom prst="rect">
            <a:avLst/>
          </a:prstGeom>
          <a:ln w="12700">
            <a:miter lim="400000"/>
          </a:ln>
        </p:spPr>
        <p:txBody>
          <a:bodyPr wrap="none" lIns="10800" tIns="10800" rIns="10800" bIns="10800" anchor="b">
            <a:spAutoFit/>
          </a:bodyPr>
          <a:lstStyle>
            <a:lvl1pPr algn="r">
              <a:defRPr sz="2000">
                <a:solidFill>
                  <a:schemeClr val="accent1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5pPr>
      <a:lvl6pPr marL="25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6pPr>
      <a:lvl7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7pPr>
      <a:lvl8pPr marL="3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8pPr>
      <a:lvl9pPr marL="37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tif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if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/>
            </a:pPr>
          </a:p>
        </p:txBody>
      </p:sp>
      <p:sp>
        <p:nvSpPr>
          <p:cNvPr id="147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48" name="Freeform: Shape 13"/>
          <p:cNvSpPr/>
          <p:nvPr/>
        </p:nvSpPr>
        <p:spPr>
          <a:xfrm rot="10800000">
            <a:off x="0" y="5388383"/>
            <a:ext cx="12192000" cy="1469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32" y="21600"/>
                </a:moveTo>
                <a:lnTo>
                  <a:pt x="10790" y="21600"/>
                </a:lnTo>
                <a:lnTo>
                  <a:pt x="10768" y="21530"/>
                </a:lnTo>
                <a:lnTo>
                  <a:pt x="10745" y="21460"/>
                </a:lnTo>
                <a:lnTo>
                  <a:pt x="10730" y="21413"/>
                </a:lnTo>
                <a:lnTo>
                  <a:pt x="10060" y="17239"/>
                </a:lnTo>
                <a:lnTo>
                  <a:pt x="0" y="17239"/>
                </a:lnTo>
                <a:lnTo>
                  <a:pt x="0" y="0"/>
                </a:lnTo>
                <a:lnTo>
                  <a:pt x="21600" y="0"/>
                </a:lnTo>
                <a:lnTo>
                  <a:pt x="21600" y="17239"/>
                </a:lnTo>
                <a:lnTo>
                  <a:pt x="11559" y="17239"/>
                </a:lnTo>
                <a:lnTo>
                  <a:pt x="10888" y="21413"/>
                </a:lnTo>
                <a:lnTo>
                  <a:pt x="10873" y="21460"/>
                </a:lnTo>
                <a:lnTo>
                  <a:pt x="10850" y="2153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/>
            </a:pPr>
          </a:p>
        </p:txBody>
      </p:sp>
      <p:sp>
        <p:nvSpPr>
          <p:cNvPr id="149" name="Swift 세미나"/>
          <p:cNvSpPr txBox="1"/>
          <p:nvPr/>
        </p:nvSpPr>
        <p:spPr>
          <a:xfrm>
            <a:off x="4239760" y="2128957"/>
            <a:ext cx="3712480" cy="96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5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 세미나</a:t>
            </a:r>
          </a:p>
        </p:txBody>
      </p:sp>
      <p:sp>
        <p:nvSpPr>
          <p:cNvPr id="150" name="SwiftUI와 Combine"/>
          <p:cNvSpPr txBox="1"/>
          <p:nvPr/>
        </p:nvSpPr>
        <p:spPr>
          <a:xfrm>
            <a:off x="4777215" y="3163058"/>
            <a:ext cx="2637570" cy="48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SwiftUI와 Combine</a:t>
            </a:r>
          </a:p>
        </p:txBody>
      </p:sp>
      <p:sp>
        <p:nvSpPr>
          <p:cNvPr id="151" name="작성자: 정창용 실습생"/>
          <p:cNvSpPr txBox="1"/>
          <p:nvPr/>
        </p:nvSpPr>
        <p:spPr>
          <a:xfrm>
            <a:off x="4949380" y="4659039"/>
            <a:ext cx="2293239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작성자: 정창용 실습생</a:t>
            </a:r>
          </a:p>
        </p:txBody>
      </p:sp>
      <p:sp>
        <p:nvSpPr>
          <p:cNvPr id="152" name="슬라이드 번호"/>
          <p:cNvSpPr txBox="1"/>
          <p:nvPr>
            <p:ph type="sldNum" sz="quarter" idx="4294967295"/>
          </p:nvPr>
        </p:nvSpPr>
        <p:spPr>
          <a:xfrm>
            <a:off x="11565419" y="6080087"/>
            <a:ext cx="175068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3" name="단점"/>
          <p:cNvSpPr txBox="1"/>
          <p:nvPr/>
        </p:nvSpPr>
        <p:spPr>
          <a:xfrm>
            <a:off x="5560568" y="710724"/>
            <a:ext cx="107086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단점</a:t>
            </a:r>
          </a:p>
        </p:txBody>
      </p:sp>
      <p:sp>
        <p:nvSpPr>
          <p:cNvPr id="214" name="iOS 13부터 사용할 수 있습니다."/>
          <p:cNvSpPr txBox="1"/>
          <p:nvPr/>
        </p:nvSpPr>
        <p:spPr>
          <a:xfrm>
            <a:off x="4578780" y="3702047"/>
            <a:ext cx="303444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500"/>
              </a:spcBef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iOS 13부터 사용할 수 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7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18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9" name="Combine…"/>
          <p:cNvSpPr txBox="1"/>
          <p:nvPr/>
        </p:nvSpPr>
        <p:spPr>
          <a:xfrm>
            <a:off x="1259872" y="2376923"/>
            <a:ext cx="3581163" cy="2104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Combine</a:t>
            </a:r>
          </a:p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구성 요소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2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23" name="Combine 구성 요소"/>
          <p:cNvSpPr txBox="1"/>
          <p:nvPr/>
        </p:nvSpPr>
        <p:spPr>
          <a:xfrm>
            <a:off x="3726727" y="691160"/>
            <a:ext cx="4738546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Combine 구성 요소</a:t>
            </a:r>
          </a:p>
        </p:txBody>
      </p:sp>
      <p:sp>
        <p:nvSpPr>
          <p:cNvPr id="224" name="Publisher"/>
          <p:cNvSpPr txBox="1"/>
          <p:nvPr/>
        </p:nvSpPr>
        <p:spPr>
          <a:xfrm>
            <a:off x="2266627" y="2849143"/>
            <a:ext cx="179840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500"/>
              </a:spcBef>
              <a:defRPr sz="32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Publisher</a:t>
            </a:r>
          </a:p>
        </p:txBody>
      </p:sp>
      <p:sp>
        <p:nvSpPr>
          <p:cNvPr id="225" name="Subscriber"/>
          <p:cNvSpPr txBox="1"/>
          <p:nvPr/>
        </p:nvSpPr>
        <p:spPr>
          <a:xfrm>
            <a:off x="7731784" y="2849143"/>
            <a:ext cx="204664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500"/>
              </a:spcBef>
              <a:defRPr sz="32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Subscriber</a:t>
            </a:r>
          </a:p>
        </p:txBody>
      </p:sp>
      <p:sp>
        <p:nvSpPr>
          <p:cNvPr id="226" name="Operator"/>
          <p:cNvSpPr txBox="1"/>
          <p:nvPr/>
        </p:nvSpPr>
        <p:spPr>
          <a:xfrm>
            <a:off x="2311871" y="4621757"/>
            <a:ext cx="170791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500"/>
              </a:spcBef>
              <a:defRPr sz="32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Operator</a:t>
            </a:r>
          </a:p>
        </p:txBody>
      </p:sp>
      <p:sp>
        <p:nvSpPr>
          <p:cNvPr id="227" name="Subscription"/>
          <p:cNvSpPr txBox="1"/>
          <p:nvPr/>
        </p:nvSpPr>
        <p:spPr>
          <a:xfrm>
            <a:off x="7584841" y="4621757"/>
            <a:ext cx="234053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500"/>
              </a:spcBef>
              <a:defRPr sz="32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Subscription</a:t>
            </a:r>
          </a:p>
        </p:txBody>
      </p:sp>
      <p:sp>
        <p:nvSpPr>
          <p:cNvPr id="228" name="Combine"/>
          <p:cNvSpPr/>
          <p:nvPr/>
        </p:nvSpPr>
        <p:spPr>
          <a:xfrm>
            <a:off x="5460999" y="3577970"/>
            <a:ext cx="1270001" cy="635001"/>
          </a:xfrm>
          <a:prstGeom prst="roundRect">
            <a:avLst>
              <a:gd name="adj" fmla="val 30000"/>
            </a:avLst>
          </a:prstGeom>
          <a:solidFill>
            <a:srgbClr val="FFFFFF"/>
          </a:solidFill>
          <a:ln w="15875" cap="rnd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Combine</a:t>
            </a:r>
          </a:p>
        </p:txBody>
      </p:sp>
      <p:sp>
        <p:nvSpPr>
          <p:cNvPr id="229" name="선"/>
          <p:cNvSpPr/>
          <p:nvPr/>
        </p:nvSpPr>
        <p:spPr>
          <a:xfrm flipV="1">
            <a:off x="6714175" y="3193310"/>
            <a:ext cx="904595" cy="471380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30" name="선"/>
          <p:cNvSpPr/>
          <p:nvPr/>
        </p:nvSpPr>
        <p:spPr>
          <a:xfrm>
            <a:off x="6688775" y="4168333"/>
            <a:ext cx="841095" cy="735453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31" name="선"/>
          <p:cNvSpPr/>
          <p:nvPr/>
        </p:nvSpPr>
        <p:spPr>
          <a:xfrm flipV="1">
            <a:off x="4204157" y="4142163"/>
            <a:ext cx="1270001" cy="787793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32" name="선"/>
          <p:cNvSpPr/>
          <p:nvPr/>
        </p:nvSpPr>
        <p:spPr>
          <a:xfrm>
            <a:off x="4204157" y="3180743"/>
            <a:ext cx="1270001" cy="496514"/>
          </a:xfrm>
          <a:prstGeom prst="line">
            <a:avLst/>
          </a:prstGeom>
          <a:ln w="15875"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6" name="흐름"/>
          <p:cNvSpPr txBox="1"/>
          <p:nvPr/>
        </p:nvSpPr>
        <p:spPr>
          <a:xfrm>
            <a:off x="5560568" y="710724"/>
            <a:ext cx="107086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흐름</a:t>
            </a:r>
          </a:p>
        </p:txBody>
      </p:sp>
      <p:pic>
        <p:nvPicPr>
          <p:cNvPr id="23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8989" y="2085720"/>
            <a:ext cx="4634022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pic>
        <p:nvPicPr>
          <p:cNvPr id="24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6600" y="380999"/>
            <a:ext cx="8190176" cy="609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17392" y="889000"/>
            <a:ext cx="6077405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33333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pic>
        <p:nvPicPr>
          <p:cNvPr id="24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381000"/>
            <a:ext cx="8190176" cy="60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7392" y="889000"/>
            <a:ext cx="6077405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직사각형"/>
          <p:cNvSpPr/>
          <p:nvPr/>
        </p:nvSpPr>
        <p:spPr>
          <a:xfrm>
            <a:off x="492759" y="4493260"/>
            <a:ext cx="2792689" cy="501866"/>
          </a:xfrm>
          <a:prstGeom prst="rect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b="1"/>
            </a:pPr>
          </a:p>
        </p:txBody>
      </p:sp>
      <p:sp>
        <p:nvSpPr>
          <p:cNvPr id="247" name="1"/>
          <p:cNvSpPr txBox="1"/>
          <p:nvPr/>
        </p:nvSpPr>
        <p:spPr>
          <a:xfrm>
            <a:off x="1773465" y="4108520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pic>
        <p:nvPicPr>
          <p:cNvPr id="25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381000"/>
            <a:ext cx="8190176" cy="60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7392" y="889000"/>
            <a:ext cx="6077405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직사각형"/>
          <p:cNvSpPr/>
          <p:nvPr/>
        </p:nvSpPr>
        <p:spPr>
          <a:xfrm>
            <a:off x="505459" y="5065038"/>
            <a:ext cx="5209016" cy="1402672"/>
          </a:xfrm>
          <a:prstGeom prst="rect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b="1"/>
            </a:pPr>
          </a:p>
        </p:txBody>
      </p:sp>
      <p:sp>
        <p:nvSpPr>
          <p:cNvPr id="255" name="2"/>
          <p:cNvSpPr txBox="1"/>
          <p:nvPr/>
        </p:nvSpPr>
        <p:spPr>
          <a:xfrm>
            <a:off x="5837465" y="601927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pic>
        <p:nvPicPr>
          <p:cNvPr id="26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381000"/>
            <a:ext cx="8190176" cy="60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7392" y="889000"/>
            <a:ext cx="6077405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직사각형"/>
          <p:cNvSpPr/>
          <p:nvPr/>
        </p:nvSpPr>
        <p:spPr>
          <a:xfrm>
            <a:off x="647699" y="1122679"/>
            <a:ext cx="3561391" cy="892411"/>
          </a:xfrm>
          <a:prstGeom prst="rect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b="1"/>
            </a:pPr>
          </a:p>
        </p:txBody>
      </p:sp>
      <p:sp>
        <p:nvSpPr>
          <p:cNvPr id="263" name="3"/>
          <p:cNvSpPr txBox="1"/>
          <p:nvPr/>
        </p:nvSpPr>
        <p:spPr>
          <a:xfrm>
            <a:off x="4282985" y="156919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pic>
        <p:nvPicPr>
          <p:cNvPr id="26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381000"/>
            <a:ext cx="8190176" cy="60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7392" y="889000"/>
            <a:ext cx="6077405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직사각형"/>
          <p:cNvSpPr/>
          <p:nvPr/>
        </p:nvSpPr>
        <p:spPr>
          <a:xfrm>
            <a:off x="505459" y="5613399"/>
            <a:ext cx="5209016" cy="892411"/>
          </a:xfrm>
          <a:prstGeom prst="rect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b="1"/>
            </a:pPr>
          </a:p>
        </p:txBody>
      </p:sp>
      <p:sp>
        <p:nvSpPr>
          <p:cNvPr id="271" name="4"/>
          <p:cNvSpPr txBox="1"/>
          <p:nvPr/>
        </p:nvSpPr>
        <p:spPr>
          <a:xfrm>
            <a:off x="5837465" y="605737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pic>
        <p:nvPicPr>
          <p:cNvPr id="27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381000"/>
            <a:ext cx="8190176" cy="60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7392" y="889000"/>
            <a:ext cx="6077405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직사각형"/>
          <p:cNvSpPr/>
          <p:nvPr/>
        </p:nvSpPr>
        <p:spPr>
          <a:xfrm>
            <a:off x="657859" y="2087879"/>
            <a:ext cx="4195134" cy="1399998"/>
          </a:xfrm>
          <a:prstGeom prst="rect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b="1"/>
            </a:pPr>
          </a:p>
        </p:txBody>
      </p:sp>
      <p:sp>
        <p:nvSpPr>
          <p:cNvPr id="279" name="5"/>
          <p:cNvSpPr txBox="1"/>
          <p:nvPr/>
        </p:nvSpPr>
        <p:spPr>
          <a:xfrm>
            <a:off x="4973865" y="285951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5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56" name="내용 개체 틀 2"/>
          <p:cNvSpPr txBox="1"/>
          <p:nvPr>
            <p:ph type="body" sz="half" idx="1"/>
          </p:nvPr>
        </p:nvSpPr>
        <p:spPr>
          <a:xfrm>
            <a:off x="859614" y="2420896"/>
            <a:ext cx="5003801" cy="3556001"/>
          </a:xfrm>
          <a:prstGeom prst="rect">
            <a:avLst/>
          </a:prstGeom>
          <a:effectLst/>
        </p:spPr>
        <p:txBody>
          <a:bodyPr anchor="t"/>
          <a:lstStyle/>
          <a:p>
            <a:pPr>
              <a:buAutoNum type="arabicPeriod" startAt="1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SwiftUI와 UIKit</a:t>
            </a:r>
          </a:p>
          <a:p>
            <a:pPr lvl="1" marL="742950" indent="-285750"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600"/>
          </a:p>
          <a:p>
            <a:pPr>
              <a:buAutoNum type="arabicPeriod" startAt="1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Combine이란?</a:t>
            </a:r>
          </a:p>
          <a:p>
            <a:pPr lvl="1" marL="742950" indent="-285750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Combine 장단점</a:t>
            </a:r>
          </a:p>
        </p:txBody>
      </p:sp>
      <p:sp>
        <p:nvSpPr>
          <p:cNvPr id="157" name="직선 연결선[R] 5"/>
          <p:cNvSpPr/>
          <p:nvPr/>
        </p:nvSpPr>
        <p:spPr>
          <a:xfrm flipH="1">
            <a:off x="6095999" y="2401879"/>
            <a:ext cx="1" cy="3598643"/>
          </a:xfrm>
          <a:prstGeom prst="line">
            <a:avLst/>
          </a:prstGeom>
          <a:ln w="19050"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58" name="목 차"/>
          <p:cNvSpPr txBox="1"/>
          <p:nvPr/>
        </p:nvSpPr>
        <p:spPr>
          <a:xfrm>
            <a:off x="5482941" y="691160"/>
            <a:ext cx="1226118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목 차</a:t>
            </a:r>
          </a:p>
        </p:txBody>
      </p:sp>
      <p:sp>
        <p:nvSpPr>
          <p:cNvPr id="159" name="내용 개체 틀 2"/>
          <p:cNvSpPr txBox="1"/>
          <p:nvPr/>
        </p:nvSpPr>
        <p:spPr>
          <a:xfrm>
            <a:off x="6307231" y="2373736"/>
            <a:ext cx="4821469" cy="2919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AutoNum type="arabicPeriod" startAt="3"/>
              <a:defRPr sz="2400"/>
            </a:pPr>
            <a:r>
              <a:t>Combine 구성 요소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</a:pPr>
            <a:r>
              <a:t>Publisher, Subscriber, Operator, Subscription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</a:pPr>
            <a:r>
              <a:t>정리</a:t>
            </a:r>
          </a:p>
          <a:p>
            <a:pPr>
              <a:spcBef>
                <a:spcPts val="600"/>
              </a:spcBef>
            </a:p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AutoNum type="arabicPeriod" startAt="4"/>
              <a:defRPr sz="2400"/>
            </a:pPr>
            <a:r>
              <a:t>RxSwift vs Combine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</a:pPr>
            <a:r>
              <a:t>스펙 비교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</a:pPr>
            <a:r>
              <a:t>성능 비교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pic>
        <p:nvPicPr>
          <p:cNvPr id="28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381000"/>
            <a:ext cx="8190176" cy="60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7392" y="889000"/>
            <a:ext cx="6077405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직사각형"/>
          <p:cNvSpPr/>
          <p:nvPr/>
        </p:nvSpPr>
        <p:spPr>
          <a:xfrm>
            <a:off x="693419" y="3583939"/>
            <a:ext cx="4698098" cy="635350"/>
          </a:xfrm>
          <a:prstGeom prst="rect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b="1"/>
            </a:pPr>
          </a:p>
        </p:txBody>
      </p:sp>
      <p:sp>
        <p:nvSpPr>
          <p:cNvPr id="287" name="6"/>
          <p:cNvSpPr txBox="1"/>
          <p:nvPr/>
        </p:nvSpPr>
        <p:spPr>
          <a:xfrm>
            <a:off x="5075465" y="317955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3" name="흐름"/>
          <p:cNvSpPr txBox="1"/>
          <p:nvPr/>
        </p:nvSpPr>
        <p:spPr>
          <a:xfrm>
            <a:off x="5560568" y="710724"/>
            <a:ext cx="107086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흐름</a:t>
            </a:r>
          </a:p>
        </p:txBody>
      </p:sp>
      <p:pic>
        <p:nvPicPr>
          <p:cNvPr id="29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3114335"/>
            <a:ext cx="10160001" cy="1562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8" name="Publisher"/>
          <p:cNvSpPr txBox="1"/>
          <p:nvPr/>
        </p:nvSpPr>
        <p:spPr>
          <a:xfrm>
            <a:off x="4770804" y="710724"/>
            <a:ext cx="265039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Publisher</a:t>
            </a:r>
          </a:p>
        </p:txBody>
      </p:sp>
      <p:sp>
        <p:nvSpPr>
          <p:cNvPr id="299" name="하나 혹은 여러개의 Subscriber 객체에…"/>
          <p:cNvSpPr txBox="1"/>
          <p:nvPr/>
        </p:nvSpPr>
        <p:spPr>
          <a:xfrm>
            <a:off x="1797559" y="3333108"/>
            <a:ext cx="8596881" cy="1124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aseline="41666" sz="2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하나 혹은 여러개의 Subscriber 객체에</a:t>
            </a:r>
          </a:p>
          <a:p>
            <a:pPr algn="ctr">
              <a:defRPr baseline="41666" sz="2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시간이 흐름에 따라 값을 내보낼 수 있는 타입을 선언하기 위한 프로토콜</a:t>
            </a:r>
          </a:p>
        </p:txBody>
      </p:sp>
      <p:sp>
        <p:nvSpPr>
          <p:cNvPr id="300" name="= Rx의 Observable"/>
          <p:cNvSpPr txBox="1"/>
          <p:nvPr/>
        </p:nvSpPr>
        <p:spPr>
          <a:xfrm>
            <a:off x="5090601" y="4570727"/>
            <a:ext cx="2010798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= Rx의 Observable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3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4" name="Publisher"/>
          <p:cNvSpPr txBox="1"/>
          <p:nvPr/>
        </p:nvSpPr>
        <p:spPr>
          <a:xfrm>
            <a:off x="4770804" y="710724"/>
            <a:ext cx="265039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Publisher</a:t>
            </a:r>
          </a:p>
        </p:txBody>
      </p:sp>
      <p:sp>
        <p:nvSpPr>
          <p:cNvPr id="305" name="Output, Failure 타입이 제네릭으로 구현되어 있습니다."/>
          <p:cNvSpPr txBox="1"/>
          <p:nvPr/>
        </p:nvSpPr>
        <p:spPr>
          <a:xfrm>
            <a:off x="3547227" y="2791149"/>
            <a:ext cx="5097546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Output, Failure 타입이 제네릭으로 구현되어 있습니다.</a:t>
            </a:r>
          </a:p>
        </p:txBody>
      </p:sp>
      <p:sp>
        <p:nvSpPr>
          <p:cNvPr id="306" name="간단하게 이를 사용하라고 애플에서는 자주 사용할 것 같은 기능으로…"/>
          <p:cNvSpPr txBox="1"/>
          <p:nvPr/>
        </p:nvSpPr>
        <p:spPr>
          <a:xfrm>
            <a:off x="1016000" y="3831631"/>
            <a:ext cx="10160001" cy="1168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aseline="27777">
                <a:latin typeface="+mj-lt"/>
                <a:ea typeface="+mj-ea"/>
                <a:cs typeface="+mj-cs"/>
                <a:sym typeface="Helvetica"/>
              </a:defRPr>
            </a:pPr>
            <a:r>
              <a:t>간단하게 이를 사용하라고 애플에서는 자주 사용할 것 같은 기능으로</a:t>
            </a:r>
          </a:p>
          <a:p>
            <a:pPr algn="ctr">
              <a:defRPr baseline="27777">
                <a:latin typeface="+mj-lt"/>
                <a:ea typeface="+mj-ea"/>
                <a:cs typeface="+mj-cs"/>
                <a:sym typeface="Helvetica"/>
              </a:defRPr>
            </a:pPr>
            <a:r>
              <a:t>Future, Just, Deferred, Empty, Fail, Record와 같은</a:t>
            </a:r>
          </a:p>
          <a:p>
            <a:pPr algn="ctr">
              <a:defRPr baseline="27777">
                <a:latin typeface="+mj-lt"/>
                <a:ea typeface="+mj-ea"/>
                <a:cs typeface="+mj-cs"/>
                <a:sym typeface="Helvetica"/>
              </a:defRPr>
            </a:pPr>
            <a:r>
              <a:t>Publisher 프로토콜을 준수하는 Struct, Class들을 구현해 두었습니다.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10" name="Publisher"/>
          <p:cNvSpPr txBox="1"/>
          <p:nvPr/>
        </p:nvSpPr>
        <p:spPr>
          <a:xfrm>
            <a:off x="4770804" y="710724"/>
            <a:ext cx="265039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Publisher</a:t>
            </a:r>
          </a:p>
        </p:txBody>
      </p:sp>
      <p:pic>
        <p:nvPicPr>
          <p:cNvPr id="31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8359" y="2085720"/>
            <a:ext cx="8855282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선"/>
          <p:cNvSpPr/>
          <p:nvPr/>
        </p:nvSpPr>
        <p:spPr>
          <a:xfrm>
            <a:off x="3287453" y="3074860"/>
            <a:ext cx="504124" cy="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13" name="선"/>
          <p:cNvSpPr/>
          <p:nvPr/>
        </p:nvSpPr>
        <p:spPr>
          <a:xfrm>
            <a:off x="3263900" y="3997070"/>
            <a:ext cx="637590" cy="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14" name="선"/>
          <p:cNvSpPr/>
          <p:nvPr/>
        </p:nvSpPr>
        <p:spPr>
          <a:xfrm>
            <a:off x="2485157" y="5676010"/>
            <a:ext cx="2032516" cy="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grpSp>
        <p:nvGrpSpPr>
          <p:cNvPr id="318" name="그룹"/>
          <p:cNvGrpSpPr/>
          <p:nvPr/>
        </p:nvGrpSpPr>
        <p:grpSpPr>
          <a:xfrm>
            <a:off x="3089496" y="2914965"/>
            <a:ext cx="3820601" cy="3125791"/>
            <a:chOff x="0" y="0"/>
            <a:chExt cx="3820599" cy="3125789"/>
          </a:xfrm>
        </p:grpSpPr>
        <p:sp>
          <p:nvSpPr>
            <p:cNvPr id="315" name="Publisher가 생성할 수 있는 값의 타입"/>
            <p:cNvSpPr txBox="1"/>
            <p:nvPr/>
          </p:nvSpPr>
          <p:spPr>
            <a:xfrm>
              <a:off x="836644" y="0"/>
              <a:ext cx="2784139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Publisher가 생성할 수 있는 값의 타입</a:t>
              </a:r>
            </a:p>
          </p:txBody>
        </p:sp>
        <p:sp>
          <p:nvSpPr>
            <p:cNvPr id="316" name="Publisher가 생성할 수 있는 Error 타입"/>
            <p:cNvSpPr txBox="1"/>
            <p:nvPr/>
          </p:nvSpPr>
          <p:spPr>
            <a:xfrm>
              <a:off x="948954" y="998409"/>
              <a:ext cx="2871646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Publisher가 생성할 수 있는 Error 타입</a:t>
              </a:r>
            </a:p>
          </p:txBody>
        </p:sp>
        <p:sp>
          <p:nvSpPr>
            <p:cNvPr id="317" name="자신을 subscribe 하는 subscriber를 받는 func"/>
            <p:cNvSpPr txBox="1"/>
            <p:nvPr/>
          </p:nvSpPr>
          <p:spPr>
            <a:xfrm>
              <a:off x="0" y="2805999"/>
              <a:ext cx="3498676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자신을 subscribe 하는 subscriber를 받는 func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4" grpId="3"/>
      <p:bldP build="whole" bldLvl="1" animBg="1" rev="0" advAuto="0" spid="313" grpId="2"/>
      <p:bldP build="whole" bldLvl="1" animBg="1" rev="0" advAuto="0" spid="312" grpId="1"/>
      <p:bldP build="whole" bldLvl="1" animBg="1" rev="0" advAuto="0" spid="318" grpId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3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4" name="Publisher"/>
          <p:cNvSpPr txBox="1"/>
          <p:nvPr/>
        </p:nvSpPr>
        <p:spPr>
          <a:xfrm>
            <a:off x="4770804" y="710724"/>
            <a:ext cx="265039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Publisher</a:t>
            </a:r>
          </a:p>
        </p:txBody>
      </p:sp>
      <p:sp>
        <p:nvSpPr>
          <p:cNvPr id="325" name="“자신을 Subscribe한 Subscriber에게 값을 보내는 프로토콜”"/>
          <p:cNvSpPr txBox="1"/>
          <p:nvPr/>
        </p:nvSpPr>
        <p:spPr>
          <a:xfrm>
            <a:off x="3271384" y="3702047"/>
            <a:ext cx="564923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“자신을 Subscribe한 Subscriber에게 값을 보내는 프로토콜”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1" name="Subscriber"/>
          <p:cNvSpPr txBox="1"/>
          <p:nvPr/>
        </p:nvSpPr>
        <p:spPr>
          <a:xfrm>
            <a:off x="4584310" y="710724"/>
            <a:ext cx="302338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Subscriber</a:t>
            </a:r>
          </a:p>
        </p:txBody>
      </p:sp>
      <p:sp>
        <p:nvSpPr>
          <p:cNvPr id="332" name="Publisher에게 값을 받을 수 있는 타입을 선언하기 위한 프로토콜"/>
          <p:cNvSpPr txBox="1"/>
          <p:nvPr/>
        </p:nvSpPr>
        <p:spPr>
          <a:xfrm>
            <a:off x="2169678" y="3654929"/>
            <a:ext cx="7852645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Publisher에게 값을 받을 수 있는 타입을 선언하기 위한 프로토콜</a:t>
            </a:r>
          </a:p>
        </p:txBody>
      </p:sp>
      <p:sp>
        <p:nvSpPr>
          <p:cNvPr id="333" name="= Rx의 Observer"/>
          <p:cNvSpPr txBox="1"/>
          <p:nvPr/>
        </p:nvSpPr>
        <p:spPr>
          <a:xfrm>
            <a:off x="5205068" y="4311650"/>
            <a:ext cx="1781864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= Rx의 Observer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7" name="Subscriber"/>
          <p:cNvSpPr txBox="1"/>
          <p:nvPr/>
        </p:nvSpPr>
        <p:spPr>
          <a:xfrm>
            <a:off x="4584310" y="710724"/>
            <a:ext cx="302338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Subscriber</a:t>
            </a:r>
          </a:p>
        </p:txBody>
      </p:sp>
      <p:sp>
        <p:nvSpPr>
          <p:cNvPr id="338" name="input, Failure 타입이 제네릭으로 구현되어 있습니다."/>
          <p:cNvSpPr txBox="1"/>
          <p:nvPr/>
        </p:nvSpPr>
        <p:spPr>
          <a:xfrm>
            <a:off x="3642495" y="3702047"/>
            <a:ext cx="490701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input, Failure 타입이 제네릭으로 구현되어 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41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42" name="Subscriber"/>
          <p:cNvSpPr txBox="1"/>
          <p:nvPr/>
        </p:nvSpPr>
        <p:spPr>
          <a:xfrm>
            <a:off x="4584310" y="710724"/>
            <a:ext cx="302338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Subscriber</a:t>
            </a:r>
          </a:p>
        </p:txBody>
      </p:sp>
      <p:pic>
        <p:nvPicPr>
          <p:cNvPr id="34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8829" y="2085720"/>
            <a:ext cx="6854342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선"/>
          <p:cNvSpPr/>
          <p:nvPr/>
        </p:nvSpPr>
        <p:spPr>
          <a:xfrm>
            <a:off x="3849603" y="2816208"/>
            <a:ext cx="311766" cy="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45" name="선"/>
          <p:cNvSpPr/>
          <p:nvPr/>
        </p:nvSpPr>
        <p:spPr>
          <a:xfrm>
            <a:off x="3838042" y="3479767"/>
            <a:ext cx="438766" cy="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46" name="선"/>
          <p:cNvSpPr/>
          <p:nvPr/>
        </p:nvSpPr>
        <p:spPr>
          <a:xfrm>
            <a:off x="3291942" y="4305267"/>
            <a:ext cx="2029895" cy="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47" name="선"/>
          <p:cNvSpPr/>
          <p:nvPr/>
        </p:nvSpPr>
        <p:spPr>
          <a:xfrm flipV="1">
            <a:off x="3266542" y="5118067"/>
            <a:ext cx="1645266" cy="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48" name="선"/>
          <p:cNvSpPr/>
          <p:nvPr/>
        </p:nvSpPr>
        <p:spPr>
          <a:xfrm>
            <a:off x="3291942" y="5792023"/>
            <a:ext cx="3306997" cy="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grpSp>
        <p:nvGrpSpPr>
          <p:cNvPr id="354" name="그룹"/>
          <p:cNvGrpSpPr/>
          <p:nvPr/>
        </p:nvGrpSpPr>
        <p:grpSpPr>
          <a:xfrm>
            <a:off x="4225570" y="2675238"/>
            <a:ext cx="5635000" cy="3257756"/>
            <a:chOff x="0" y="0"/>
            <a:chExt cx="5634998" cy="3257754"/>
          </a:xfrm>
        </p:grpSpPr>
        <p:sp>
          <p:nvSpPr>
            <p:cNvPr id="349" name="Publisher에게 받는 값의 타입"/>
            <p:cNvSpPr txBox="1"/>
            <p:nvPr/>
          </p:nvSpPr>
          <p:spPr>
            <a:xfrm>
              <a:off x="0" y="0"/>
              <a:ext cx="1921121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Publisher에게 받는 값의 타입</a:t>
              </a:r>
            </a:p>
          </p:txBody>
        </p:sp>
        <p:sp>
          <p:nvSpPr>
            <p:cNvPr id="350" name="Publisher에게 받는 Error 타입"/>
            <p:cNvSpPr txBox="1"/>
            <p:nvPr/>
          </p:nvSpPr>
          <p:spPr>
            <a:xfrm>
              <a:off x="659006" y="663558"/>
              <a:ext cx="1996127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Publisher에게 받는 Error 타입</a:t>
              </a:r>
            </a:p>
          </p:txBody>
        </p:sp>
        <p:sp>
          <p:nvSpPr>
            <p:cNvPr id="351" name="Publisher가 만들어서 주는 subscription을 받는 func"/>
            <p:cNvSpPr txBox="1"/>
            <p:nvPr/>
          </p:nvSpPr>
          <p:spPr>
            <a:xfrm>
              <a:off x="1272194" y="1489058"/>
              <a:ext cx="337071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Publisher가 만들어서 주는 subscription을 받는 func</a:t>
              </a:r>
            </a:p>
          </p:txBody>
        </p:sp>
        <p:sp>
          <p:nvSpPr>
            <p:cNvPr id="352" name="Publisher가 주는 값을 받는 func"/>
            <p:cNvSpPr txBox="1"/>
            <p:nvPr/>
          </p:nvSpPr>
          <p:spPr>
            <a:xfrm>
              <a:off x="2060262" y="2301858"/>
              <a:ext cx="2119694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Publisher가 주는 값을 받는 func</a:t>
              </a:r>
            </a:p>
          </p:txBody>
        </p:sp>
        <p:sp>
          <p:nvSpPr>
            <p:cNvPr id="353" name="Publisher가 주는 completion event를 받는 func"/>
            <p:cNvSpPr txBox="1"/>
            <p:nvPr/>
          </p:nvSpPr>
          <p:spPr>
            <a:xfrm>
              <a:off x="2494979" y="2975814"/>
              <a:ext cx="314002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Publisher가 주는 completion event를 받는 func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6" grpId="3"/>
      <p:bldP build="whole" bldLvl="1" animBg="1" rev="0" advAuto="0" spid="348" grpId="5"/>
      <p:bldP build="whole" bldLvl="1" animBg="1" rev="0" advAuto="0" spid="345" grpId="2"/>
      <p:bldP build="whole" bldLvl="1" animBg="1" rev="0" advAuto="0" spid="347" grpId="4"/>
      <p:bldP build="whole" bldLvl="1" animBg="1" rev="0" advAuto="0" spid="344" grpId="1"/>
      <p:bldP build="whole" bldLvl="1" animBg="1" rev="0" advAuto="0" spid="354" grpId="6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0" name="주의할 점"/>
          <p:cNvSpPr txBox="1"/>
          <p:nvPr/>
        </p:nvSpPr>
        <p:spPr>
          <a:xfrm>
            <a:off x="4999579" y="691160"/>
            <a:ext cx="2192842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주의할 점</a:t>
            </a:r>
          </a:p>
        </p:txBody>
      </p:sp>
      <p:sp>
        <p:nvSpPr>
          <p:cNvPr id="361" name="Publisher"/>
          <p:cNvSpPr txBox="1"/>
          <p:nvPr/>
        </p:nvSpPr>
        <p:spPr>
          <a:xfrm>
            <a:off x="3307341" y="3263645"/>
            <a:ext cx="149300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Publisher</a:t>
            </a:r>
          </a:p>
        </p:txBody>
      </p:sp>
      <p:sp>
        <p:nvSpPr>
          <p:cNvPr id="362" name="Subscriber"/>
          <p:cNvSpPr txBox="1"/>
          <p:nvPr/>
        </p:nvSpPr>
        <p:spPr>
          <a:xfrm>
            <a:off x="7378837" y="3263645"/>
            <a:ext cx="169645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Subscriber</a:t>
            </a:r>
          </a:p>
        </p:txBody>
      </p:sp>
      <p:sp>
        <p:nvSpPr>
          <p:cNvPr id="363" name="&lt;Output, Failure&gt;"/>
          <p:cNvSpPr txBox="1"/>
          <p:nvPr/>
        </p:nvSpPr>
        <p:spPr>
          <a:xfrm>
            <a:off x="3112264" y="4156455"/>
            <a:ext cx="188315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&lt;Output, Failure&gt;</a:t>
            </a:r>
          </a:p>
        </p:txBody>
      </p:sp>
      <p:sp>
        <p:nvSpPr>
          <p:cNvPr id="364" name="&lt;Input, Failure&gt;"/>
          <p:cNvSpPr txBox="1"/>
          <p:nvPr/>
        </p:nvSpPr>
        <p:spPr>
          <a:xfrm>
            <a:off x="7374390" y="4156455"/>
            <a:ext cx="17053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&lt;Input, Failure&gt;</a:t>
            </a:r>
          </a:p>
        </p:txBody>
      </p:sp>
      <p:pic>
        <p:nvPicPr>
          <p:cNvPr id="365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2899" y="3719103"/>
            <a:ext cx="1346202" cy="35273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2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3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4" name="SwiftUI와…"/>
          <p:cNvSpPr txBox="1"/>
          <p:nvPr/>
        </p:nvSpPr>
        <p:spPr>
          <a:xfrm>
            <a:off x="1269691" y="2376923"/>
            <a:ext cx="3561526" cy="2104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SwiftUI와</a:t>
            </a:r>
          </a:p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UIKit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71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72" name="Operator"/>
          <p:cNvSpPr txBox="1"/>
          <p:nvPr/>
        </p:nvSpPr>
        <p:spPr>
          <a:xfrm>
            <a:off x="4863983" y="710724"/>
            <a:ext cx="246403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Operator</a:t>
            </a:r>
          </a:p>
        </p:txBody>
      </p:sp>
      <p:sp>
        <p:nvSpPr>
          <p:cNvPr id="373" name="Publisher를 반환하는 Publisher 프로토콜에 정의된 메서드"/>
          <p:cNvSpPr txBox="1"/>
          <p:nvPr/>
        </p:nvSpPr>
        <p:spPr>
          <a:xfrm>
            <a:off x="2452311" y="3654929"/>
            <a:ext cx="7287378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Publisher를 반환하는 Publisher 프로토콜에 정의된 메서드</a:t>
            </a:r>
          </a:p>
        </p:txBody>
      </p:sp>
      <p:sp>
        <p:nvSpPr>
          <p:cNvPr id="374" name="= Rx의 Operator"/>
          <p:cNvSpPr txBox="1"/>
          <p:nvPr/>
        </p:nvSpPr>
        <p:spPr>
          <a:xfrm>
            <a:off x="5224044" y="4320156"/>
            <a:ext cx="1743912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= Rx의 Operator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7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78" name="Operator"/>
          <p:cNvSpPr txBox="1"/>
          <p:nvPr/>
        </p:nvSpPr>
        <p:spPr>
          <a:xfrm>
            <a:off x="4863983" y="710724"/>
            <a:ext cx="246403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Operator</a:t>
            </a:r>
          </a:p>
        </p:txBody>
      </p:sp>
      <p:sp>
        <p:nvSpPr>
          <p:cNvPr id="379" name="여러 종류의 Operator를 Combine하고 사용해서 Publisher가 내보내는 값을 처리합니다."/>
          <p:cNvSpPr txBox="1"/>
          <p:nvPr/>
        </p:nvSpPr>
        <p:spPr>
          <a:xfrm>
            <a:off x="2000261" y="3129721"/>
            <a:ext cx="8191478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여러 종류의 Operator를 Combine하고 사용해서 Publisher가 내보내는 값을 처리합니다.</a:t>
            </a:r>
          </a:p>
        </p:txBody>
      </p:sp>
      <p:sp>
        <p:nvSpPr>
          <p:cNvPr id="380" name="Upstream, DownStream이라고 하는 Input, Output을 가지고 있습니다."/>
          <p:cNvSpPr txBox="1"/>
          <p:nvPr/>
        </p:nvSpPr>
        <p:spPr>
          <a:xfrm>
            <a:off x="2719420" y="4528373"/>
            <a:ext cx="675316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Upstream, DownStream이라고 하는 Input, Output을 가지고 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3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4" name="Subscription"/>
          <p:cNvSpPr txBox="1"/>
          <p:nvPr/>
        </p:nvSpPr>
        <p:spPr>
          <a:xfrm>
            <a:off x="4336424" y="710724"/>
            <a:ext cx="351915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Subscription</a:t>
            </a:r>
          </a:p>
        </p:txBody>
      </p:sp>
      <p:sp>
        <p:nvSpPr>
          <p:cNvPr id="385" name="Publisher와 Subscriber의 연결을 나타내는 프로토콜"/>
          <p:cNvSpPr txBox="1"/>
          <p:nvPr/>
        </p:nvSpPr>
        <p:spPr>
          <a:xfrm>
            <a:off x="2797038" y="3654929"/>
            <a:ext cx="6597923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Publisher와 Subscriber의 연결을 나타내는 프로토콜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9" name="Subscription"/>
          <p:cNvSpPr txBox="1"/>
          <p:nvPr/>
        </p:nvSpPr>
        <p:spPr>
          <a:xfrm>
            <a:off x="4336424" y="710724"/>
            <a:ext cx="351915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Subscription</a:t>
            </a:r>
          </a:p>
        </p:txBody>
      </p:sp>
      <p:sp>
        <p:nvSpPr>
          <p:cNvPr id="390" name="Publisher + Operator + Subscriber = Subscription"/>
          <p:cNvSpPr txBox="1"/>
          <p:nvPr/>
        </p:nvSpPr>
        <p:spPr>
          <a:xfrm>
            <a:off x="2719035" y="3665600"/>
            <a:ext cx="67539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Publisher + Operator + Subscriber = Subscription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9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96" name="Subscription"/>
          <p:cNvSpPr txBox="1"/>
          <p:nvPr/>
        </p:nvSpPr>
        <p:spPr>
          <a:xfrm>
            <a:off x="4336424" y="710724"/>
            <a:ext cx="351915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Subscription</a:t>
            </a:r>
          </a:p>
        </p:txBody>
      </p:sp>
      <p:pic>
        <p:nvPicPr>
          <p:cNvPr id="39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" y="2085720"/>
            <a:ext cx="7747001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선"/>
          <p:cNvSpPr/>
          <p:nvPr/>
        </p:nvSpPr>
        <p:spPr>
          <a:xfrm>
            <a:off x="2353704" y="2748279"/>
            <a:ext cx="5970535" cy="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99" name="Publisher와 Subscriber를 연결하는 프로토콜"/>
          <p:cNvSpPr txBox="1"/>
          <p:nvPr/>
        </p:nvSpPr>
        <p:spPr>
          <a:xfrm>
            <a:off x="6514401" y="2828290"/>
            <a:ext cx="338139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0000"/>
                </a:solidFill>
              </a:defRPr>
            </a:lvl1pPr>
          </a:lstStyle>
          <a:p>
            <a:pPr/>
            <a:r>
              <a:t>Publisher와 Subscriber를 연결하는 프로토콜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0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03" name="Subscription"/>
          <p:cNvSpPr txBox="1"/>
          <p:nvPr/>
        </p:nvSpPr>
        <p:spPr>
          <a:xfrm>
            <a:off x="4336424" y="710724"/>
            <a:ext cx="351915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Subscription</a:t>
            </a:r>
          </a:p>
        </p:txBody>
      </p:sp>
      <p:pic>
        <p:nvPicPr>
          <p:cNvPr id="40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3021579"/>
            <a:ext cx="10160001" cy="1747783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선"/>
          <p:cNvSpPr/>
          <p:nvPr/>
        </p:nvSpPr>
        <p:spPr>
          <a:xfrm>
            <a:off x="1632344" y="4455159"/>
            <a:ext cx="5085783" cy="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0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09" name="Subscription"/>
          <p:cNvSpPr txBox="1"/>
          <p:nvPr/>
        </p:nvSpPr>
        <p:spPr>
          <a:xfrm>
            <a:off x="4336424" y="710724"/>
            <a:ext cx="351915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Subscription</a:t>
            </a:r>
          </a:p>
        </p:txBody>
      </p:sp>
      <p:pic>
        <p:nvPicPr>
          <p:cNvPr id="41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5999" y="3238800"/>
            <a:ext cx="10160001" cy="1313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1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16" name="Subscription cancel()"/>
          <p:cNvSpPr txBox="1"/>
          <p:nvPr/>
        </p:nvSpPr>
        <p:spPr>
          <a:xfrm>
            <a:off x="3202863" y="710724"/>
            <a:ext cx="578627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Subscription cancel()</a:t>
            </a:r>
          </a:p>
        </p:txBody>
      </p:sp>
      <p:sp>
        <p:nvSpPr>
          <p:cNvPr id="417" name="특정 Subscriber가 Publisher에 연결된 순간 설정되는 Identity가 있어서 한 번만 cancel 할 수 있고…"/>
          <p:cNvSpPr txBox="1"/>
          <p:nvPr/>
        </p:nvSpPr>
        <p:spPr>
          <a:xfrm>
            <a:off x="1016000" y="3459093"/>
            <a:ext cx="10160001" cy="872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1500"/>
              </a:spcBef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특정 Subscriber가 Publisher에 연결된 순간 설정되는 Identity가 있어서 한 번만 cancel 할 수 있고</a:t>
            </a:r>
          </a:p>
          <a:p>
            <a:pPr algn="ctr">
              <a:spcBef>
                <a:spcPts val="1500"/>
              </a:spcBef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cancel하면 이전에 연결된 Subscriber들이 모두 해제합니다. 이런 과정은 스레드로부터 안전해야 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2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23" name="Subscription cancel()"/>
          <p:cNvSpPr txBox="1"/>
          <p:nvPr/>
        </p:nvSpPr>
        <p:spPr>
          <a:xfrm>
            <a:off x="3202863" y="710724"/>
            <a:ext cx="578627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Subscription cancel()</a:t>
            </a:r>
          </a:p>
        </p:txBody>
      </p:sp>
      <p:pic>
        <p:nvPicPr>
          <p:cNvPr id="42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3149029"/>
            <a:ext cx="10160001" cy="861552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Subscription 프로토콜이 채택"/>
          <p:cNvSpPr txBox="1"/>
          <p:nvPr/>
        </p:nvSpPr>
        <p:spPr>
          <a:xfrm>
            <a:off x="4659346" y="4763064"/>
            <a:ext cx="2873308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Subscription 프로토콜이 채택</a:t>
            </a:r>
          </a:p>
        </p:txBody>
      </p:sp>
      <p:sp>
        <p:nvSpPr>
          <p:cNvPr id="426" name="선"/>
          <p:cNvSpPr/>
          <p:nvPr/>
        </p:nvSpPr>
        <p:spPr>
          <a:xfrm flipV="1">
            <a:off x="6096000" y="4193399"/>
            <a:ext cx="1" cy="378910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31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32" name="Subscription cancel()"/>
          <p:cNvSpPr txBox="1"/>
          <p:nvPr/>
        </p:nvSpPr>
        <p:spPr>
          <a:xfrm>
            <a:off x="3202863" y="710724"/>
            <a:ext cx="578627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Subscription cancel()</a:t>
            </a:r>
          </a:p>
        </p:txBody>
      </p:sp>
      <p:pic>
        <p:nvPicPr>
          <p:cNvPr id="43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2998073"/>
            <a:ext cx="10160001" cy="1794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8" name="SwiftUI와 UIKit"/>
          <p:cNvSpPr txBox="1"/>
          <p:nvPr/>
        </p:nvSpPr>
        <p:spPr>
          <a:xfrm>
            <a:off x="4125985" y="691160"/>
            <a:ext cx="3940030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SwiftUI와 UIKit</a:t>
            </a:r>
          </a:p>
        </p:txBody>
      </p:sp>
      <p:sp>
        <p:nvSpPr>
          <p:cNvPr id="169" name="SwiftUI가 UIKit의 대체 X"/>
          <p:cNvSpPr txBox="1"/>
          <p:nvPr/>
        </p:nvSpPr>
        <p:spPr>
          <a:xfrm>
            <a:off x="4475052" y="3307367"/>
            <a:ext cx="3241896" cy="48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SwiftUI가 UIKit의 대체 X</a:t>
            </a:r>
          </a:p>
        </p:txBody>
      </p:sp>
      <p:sp>
        <p:nvSpPr>
          <p:cNvPr id="170" name="- SwiftUI의 많은 기능들이 UIKit 상에서 작동"/>
          <p:cNvSpPr txBox="1"/>
          <p:nvPr/>
        </p:nvSpPr>
        <p:spPr>
          <a:xfrm>
            <a:off x="4019221" y="4077984"/>
            <a:ext cx="4153558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SwiftUI의 많은 기능들이 UIKit 상에서 작동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3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39" name="Subscription cancel()"/>
          <p:cNvSpPr txBox="1"/>
          <p:nvPr/>
        </p:nvSpPr>
        <p:spPr>
          <a:xfrm>
            <a:off x="3202863" y="710724"/>
            <a:ext cx="578627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Subscription cancel()</a:t>
            </a:r>
          </a:p>
        </p:txBody>
      </p:sp>
      <p:pic>
        <p:nvPicPr>
          <p:cNvPr id="44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2547801"/>
            <a:ext cx="10160001" cy="2949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4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46" name="Subscription cancel()"/>
          <p:cNvSpPr txBox="1"/>
          <p:nvPr/>
        </p:nvSpPr>
        <p:spPr>
          <a:xfrm>
            <a:off x="3202863" y="710724"/>
            <a:ext cx="578627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Subscription cancel()</a:t>
            </a:r>
          </a:p>
        </p:txBody>
      </p:sp>
      <p:pic>
        <p:nvPicPr>
          <p:cNvPr id="44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2437594"/>
            <a:ext cx="10160001" cy="3169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9919" y="4434840"/>
            <a:ext cx="24892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직사각형"/>
          <p:cNvSpPr/>
          <p:nvPr/>
        </p:nvSpPr>
        <p:spPr>
          <a:xfrm>
            <a:off x="1432559" y="2971800"/>
            <a:ext cx="3567486" cy="1185894"/>
          </a:xfrm>
          <a:prstGeom prst="rect">
            <a:avLst/>
          </a:prstGeom>
          <a:ln w="15875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54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55" name="정리"/>
          <p:cNvSpPr txBox="1"/>
          <p:nvPr/>
        </p:nvSpPr>
        <p:spPr>
          <a:xfrm>
            <a:off x="5560568" y="710724"/>
            <a:ext cx="107086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정리</a:t>
            </a:r>
          </a:p>
        </p:txBody>
      </p:sp>
      <p:sp>
        <p:nvSpPr>
          <p:cNvPr id="456" name="Publisher는 값이나 completion event를 Subscriber에게 전달합니다.…"/>
          <p:cNvSpPr txBox="1"/>
          <p:nvPr/>
        </p:nvSpPr>
        <p:spPr>
          <a:xfrm>
            <a:off x="1630400" y="3004937"/>
            <a:ext cx="8931200" cy="178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marL="457200" indent="-317500" algn="just">
              <a:buClr>
                <a:srgbClr val="333333"/>
              </a:buClr>
              <a:buSzPct val="100000"/>
              <a:buFont typeface="Helvetica Light"/>
              <a:buChar char="•"/>
              <a:defRPr baseline="55555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Publisher는 값이나 completion event를 Subscriber에게 전달합니다.</a:t>
            </a:r>
          </a:p>
          <a:p>
            <a:pPr marL="457200" indent="-317500" algn="just">
              <a:buClr>
                <a:srgbClr val="333333"/>
              </a:buClr>
              <a:buSzPct val="100000"/>
              <a:buFont typeface="Helvetica Light"/>
              <a:buChar char="•"/>
              <a:defRPr baseline="55555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Subsriber는 Subscription을 통해 Publisher에게 값을 요청합니다.</a:t>
            </a:r>
          </a:p>
          <a:p>
            <a:pPr marL="457200" indent="-317500" algn="just">
              <a:buClr>
                <a:srgbClr val="333333"/>
              </a:buClr>
              <a:buSzPct val="100000"/>
              <a:buFont typeface="Helvetica Light"/>
              <a:buChar char="•"/>
              <a:defRPr baseline="55555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Subscription은 Publisher와 Subscriber 사이를 연결합니다.</a:t>
            </a:r>
          </a:p>
          <a:p>
            <a:pPr marL="457200" indent="-317500" algn="just">
              <a:buClr>
                <a:srgbClr val="333333"/>
              </a:buClr>
              <a:buSzPct val="100000"/>
              <a:buFont typeface="Helvetica Light"/>
              <a:buChar char="•"/>
              <a:defRPr baseline="55555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Subscription은 cancel()을 통해 취소할 수 있으며 이때 호출될 클로저를 설정할 수 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5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60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61" name="RxSwift…"/>
          <p:cNvSpPr txBox="1"/>
          <p:nvPr/>
        </p:nvSpPr>
        <p:spPr>
          <a:xfrm>
            <a:off x="1259872" y="1916430"/>
            <a:ext cx="3581163" cy="302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RxSwift</a:t>
            </a:r>
          </a:p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vs</a:t>
            </a:r>
          </a:p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Combine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64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65" name="스펙 비교"/>
          <p:cNvSpPr txBox="1"/>
          <p:nvPr/>
        </p:nvSpPr>
        <p:spPr>
          <a:xfrm>
            <a:off x="4999579" y="691160"/>
            <a:ext cx="2192842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스펙 비교</a:t>
            </a:r>
          </a:p>
        </p:txBody>
      </p:sp>
      <p:pic>
        <p:nvPicPr>
          <p:cNvPr id="46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999" y="2284520"/>
            <a:ext cx="10160001" cy="3221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6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70" name="성능 비교"/>
          <p:cNvSpPr txBox="1"/>
          <p:nvPr/>
        </p:nvSpPr>
        <p:spPr>
          <a:xfrm>
            <a:off x="4999579" y="691160"/>
            <a:ext cx="2192842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성능 비교</a:t>
            </a:r>
          </a:p>
        </p:txBody>
      </p:sp>
      <p:grpSp>
        <p:nvGrpSpPr>
          <p:cNvPr id="473" name="그룹"/>
          <p:cNvGrpSpPr/>
          <p:nvPr/>
        </p:nvGrpSpPr>
        <p:grpSpPr>
          <a:xfrm>
            <a:off x="1011554" y="2434970"/>
            <a:ext cx="10168892" cy="3175001"/>
            <a:chOff x="0" y="0"/>
            <a:chExt cx="10168889" cy="3175000"/>
          </a:xfrm>
        </p:grpSpPr>
        <p:pic>
          <p:nvPicPr>
            <p:cNvPr id="471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080000" cy="317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2" name="이미지" descr="이미지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8889" y="0"/>
              <a:ext cx="5080001" cy="317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7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79" name="성능 비교"/>
          <p:cNvSpPr txBox="1"/>
          <p:nvPr/>
        </p:nvSpPr>
        <p:spPr>
          <a:xfrm>
            <a:off x="4999579" y="691160"/>
            <a:ext cx="2192842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성능 비교</a:t>
            </a:r>
          </a:p>
        </p:txBody>
      </p:sp>
      <p:pic>
        <p:nvPicPr>
          <p:cNvPr id="48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2239613"/>
            <a:ext cx="10160001" cy="3565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73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74" name="SwiftUI와 UIKit"/>
          <p:cNvSpPr txBox="1"/>
          <p:nvPr/>
        </p:nvSpPr>
        <p:spPr>
          <a:xfrm>
            <a:off x="4125985" y="691160"/>
            <a:ext cx="3940030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SwiftUI와 UIKit</a:t>
            </a:r>
          </a:p>
        </p:txBody>
      </p:sp>
      <p:sp>
        <p:nvSpPr>
          <p:cNvPr id="175" name="SwiftUI"/>
          <p:cNvSpPr txBox="1"/>
          <p:nvPr/>
        </p:nvSpPr>
        <p:spPr>
          <a:xfrm>
            <a:off x="7853059" y="2998467"/>
            <a:ext cx="130915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2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</a:t>
            </a:r>
          </a:p>
        </p:txBody>
      </p:sp>
      <p:sp>
        <p:nvSpPr>
          <p:cNvPr id="176" name="UIKit"/>
          <p:cNvSpPr txBox="1"/>
          <p:nvPr/>
        </p:nvSpPr>
        <p:spPr>
          <a:xfrm>
            <a:off x="3296035" y="2998467"/>
            <a:ext cx="93375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2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UIKit</a:t>
            </a:r>
          </a:p>
        </p:txBody>
      </p:sp>
      <p:sp>
        <p:nvSpPr>
          <p:cNvPr id="177" name="이벤트 중심 프레임워크"/>
          <p:cNvSpPr txBox="1"/>
          <p:nvPr/>
        </p:nvSpPr>
        <p:spPr>
          <a:xfrm>
            <a:off x="2658637" y="3770243"/>
            <a:ext cx="2208556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이벤트 중심 프레임워크</a:t>
            </a:r>
          </a:p>
        </p:txBody>
      </p:sp>
      <p:sp>
        <p:nvSpPr>
          <p:cNvPr id="178" name="상태 중심 프레임워크"/>
          <p:cNvSpPr txBox="1"/>
          <p:nvPr/>
        </p:nvSpPr>
        <p:spPr>
          <a:xfrm>
            <a:off x="7502226" y="3770243"/>
            <a:ext cx="201081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상태 중심 프레임워크</a:t>
            </a:r>
          </a:p>
        </p:txBody>
      </p:sp>
      <p:sp>
        <p:nvSpPr>
          <p:cNvPr id="179" name="선"/>
          <p:cNvSpPr/>
          <p:nvPr/>
        </p:nvSpPr>
        <p:spPr>
          <a:xfrm>
            <a:off x="3762914" y="3536012"/>
            <a:ext cx="1" cy="178164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80" name="선"/>
          <p:cNvSpPr/>
          <p:nvPr/>
        </p:nvSpPr>
        <p:spPr>
          <a:xfrm>
            <a:off x="8507634" y="3536012"/>
            <a:ext cx="1" cy="178164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81" name="view들이 UIView 클래스를 상속"/>
          <p:cNvSpPr txBox="1"/>
          <p:nvPr/>
        </p:nvSpPr>
        <p:spPr>
          <a:xfrm>
            <a:off x="2235930" y="4405627"/>
            <a:ext cx="3053969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view들이 UIView 클래스를 상속</a:t>
            </a:r>
          </a:p>
        </p:txBody>
      </p:sp>
      <p:sp>
        <p:nvSpPr>
          <p:cNvPr id="182" name="구조체이면서 view protocol만 준수"/>
          <p:cNvSpPr txBox="1"/>
          <p:nvPr/>
        </p:nvSpPr>
        <p:spPr>
          <a:xfrm>
            <a:off x="6835179" y="4405627"/>
            <a:ext cx="334491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구조체이면서 view protocol만 준수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8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86" name="SwiftUI와 UIKit"/>
          <p:cNvSpPr txBox="1"/>
          <p:nvPr/>
        </p:nvSpPr>
        <p:spPr>
          <a:xfrm>
            <a:off x="4125985" y="691160"/>
            <a:ext cx="3940030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SwiftUI와 UIKit</a:t>
            </a:r>
          </a:p>
        </p:txBody>
      </p:sp>
      <p:sp>
        <p:nvSpPr>
          <p:cNvPr id="187" name="UIHostingController를 사용하여 동시에 사용"/>
          <p:cNvSpPr txBox="1"/>
          <p:nvPr/>
        </p:nvSpPr>
        <p:spPr>
          <a:xfrm>
            <a:off x="3962631" y="4443729"/>
            <a:ext cx="4266738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UIHostingController를 사용하여 동시에 사용</a:t>
            </a:r>
          </a:p>
        </p:txBody>
      </p:sp>
      <p:pic>
        <p:nvPicPr>
          <p:cNvPr id="18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999" y="3690377"/>
            <a:ext cx="10160001" cy="410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91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2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93" name="Combine이란?"/>
          <p:cNvSpPr txBox="1"/>
          <p:nvPr/>
        </p:nvSpPr>
        <p:spPr>
          <a:xfrm>
            <a:off x="308555" y="2865873"/>
            <a:ext cx="5483798" cy="112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Combine이란?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9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97" name="Combine이란?"/>
          <p:cNvSpPr txBox="1"/>
          <p:nvPr/>
        </p:nvSpPr>
        <p:spPr>
          <a:xfrm>
            <a:off x="4194673" y="691160"/>
            <a:ext cx="3802654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Combine이란?</a:t>
            </a:r>
          </a:p>
        </p:txBody>
      </p:sp>
      <p:sp>
        <p:nvSpPr>
          <p:cNvPr id="198" name="시간 경과에 따라 변경되는 값을 내보내는 Publisher와…"/>
          <p:cNvSpPr txBox="1"/>
          <p:nvPr/>
        </p:nvSpPr>
        <p:spPr>
          <a:xfrm>
            <a:off x="1955251" y="3968537"/>
            <a:ext cx="8281498" cy="99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="1" baseline="50000" sz="2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시간 경과에 따라 변경되는 값을 내보내는 Publisher와</a:t>
            </a:r>
          </a:p>
          <a:p>
            <a:pPr algn="ctr">
              <a:defRPr b="1" baseline="50000" sz="2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이를 수신하는 Subscriber로 시간 경과에 따른 값 처리를 위한 선언적 Swift API</a:t>
            </a:r>
          </a:p>
        </p:txBody>
      </p:sp>
      <p:sp>
        <p:nvSpPr>
          <p:cNvPr id="199" name="2019년에 Apple에서 만든 새로운 프레임워크"/>
          <p:cNvSpPr txBox="1"/>
          <p:nvPr/>
        </p:nvSpPr>
        <p:spPr>
          <a:xfrm>
            <a:off x="3734162" y="2831793"/>
            <a:ext cx="472367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2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2019년에 Apple에서 만든 새로운 프레임워크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04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05" name="장점"/>
          <p:cNvSpPr txBox="1"/>
          <p:nvPr/>
        </p:nvSpPr>
        <p:spPr>
          <a:xfrm>
            <a:off x="5560568" y="710724"/>
            <a:ext cx="107086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장점</a:t>
            </a:r>
          </a:p>
        </p:txBody>
      </p:sp>
      <p:sp>
        <p:nvSpPr>
          <p:cNvPr id="206" name="코드에 통합하기 쉽습니다. 애플은 Combine API를 Foundation Framework에 긴밀하게 통합하고 있습니다. (RxSwift보다 좋은 점. RxSwift는 외부 라이브러리. 코코아 프레임워크와 통합하기 위해서 많은 노력이 필요.)"/>
          <p:cNvSpPr txBox="1"/>
          <p:nvPr/>
        </p:nvSpPr>
        <p:spPr>
          <a:xfrm>
            <a:off x="1016000" y="2779668"/>
            <a:ext cx="10160001" cy="68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spcBef>
                <a:spcPts val="1500"/>
              </a:spcBef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코드에 통합하기 쉽습니다. 애플은 Combine API를 Foundation Framework에 긴밀하게 통합하고 있습니다. (RxSwift보다 좋은 점. RxSwift는 외부 라이브러리. 코코아 프레임워크와 통합하기 위해서 많은 노력이 필요.)</a:t>
            </a:r>
          </a:p>
        </p:txBody>
      </p:sp>
      <p:sp>
        <p:nvSpPr>
          <p:cNvPr id="207" name="SwiftUI와 함께 사용하기도 좋습니다."/>
          <p:cNvSpPr txBox="1"/>
          <p:nvPr/>
        </p:nvSpPr>
        <p:spPr>
          <a:xfrm>
            <a:off x="4368484" y="3676192"/>
            <a:ext cx="345503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500"/>
              </a:spcBef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SwiftUI와 함께 사용하기도 좋습니다.</a:t>
            </a:r>
          </a:p>
        </p:txBody>
      </p:sp>
      <p:sp>
        <p:nvSpPr>
          <p:cNvPr id="208" name="API에 대한 테스트도 잘 되어 있습니다."/>
          <p:cNvSpPr txBox="1"/>
          <p:nvPr/>
        </p:nvSpPr>
        <p:spPr>
          <a:xfrm>
            <a:off x="4284989" y="4277308"/>
            <a:ext cx="3622022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500"/>
              </a:spcBef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API에 대한 테스트도 잘 되어 있습니다.</a:t>
            </a:r>
          </a:p>
        </p:txBody>
      </p:sp>
      <p:sp>
        <p:nvSpPr>
          <p:cNvPr id="209" name="데이터 모델부터 네트워크 레이어, 그리고 UI까지 모두 Combine을 사용 가능합니다."/>
          <p:cNvSpPr txBox="1"/>
          <p:nvPr/>
        </p:nvSpPr>
        <p:spPr>
          <a:xfrm>
            <a:off x="2255673" y="4878425"/>
            <a:ext cx="7680654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500"/>
              </a:spcBef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데이터 모델부터 네트워크 레이어, 그리고 UI까지 모두 Combine을 사용 가능합니다.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명언">
  <a:themeElements>
    <a:clrScheme name="명언">
      <a:dk1>
        <a:srgbClr val="000000"/>
      </a:dk1>
      <a:lt1>
        <a:srgbClr val="212121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명언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명언">
  <a:themeElements>
    <a:clrScheme name="명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명언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