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SwiftUI는 선언적 구문을 사용하므로 사용자 인터페이스의 기능을 명시하기만 하면 됩니다. 예를 들어, 텍스트 필드로 구성된 항목의 목록을 작성한 다음 각 필드의 정렬, 서체 및 색상을 설명하면 됩니다. 코드가 그 어느 때보다 간단하고 가독성이 향상되어 시간이 절약되고 유지 관리가 용이합니다.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SwiftUI는 레이아웃 시스템이 개념적으로 단순하고 명확함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SwiftUI의 레이아웃은 UIKit처럼 앵커 및 제약 시스템에 의존하지 않고 전통적인 Grid System을 기반으로 함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SwiftUI의 모든 Layout UI는 코드에서 직접 정의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코드는 더 간결하고 이해하기 쉬우며 오류 발생율이 낮아 유지 관리가 용이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SwiftUI의 또 다른 핵심 기능으로 상태(State) 관리 메커니즘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모든 뷰는 여러 내장 메커니즘을 통해 상태 객체에 바인딩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주어진 상태 객체의 속성이 변경되면 변경을 반영해야하는 모든 뷰를 즉시 렌더링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UIKit / AppKit의 명령형 접근 방식(이벤트 중심의 프로그래밍)보다 코드가 줄고 가독성이 좋음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기본적으로 뷰를 상태에 바인딩함으로써 상태를 전달하는 코드가 필요하지 않아 버그가 감소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단, 명령형 방식과 다른 개발 사고 방식이 필요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상태가 변하거나 프로퍼티가 변해서 DOM을 업데이트해야 하는 경우에 변경된 부분만 감지해서 바뀐 부분만 업데이트 하는 방식을 취하게 되는데, 이 변경된 부분을 감지하는 방법을 Diffing Algorithm이라고 합니다.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여기서 “비교”란 Virtual DOM 끼리의 비교를 의미합니다.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8" name="Shape 3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Objective-C -&gt; Swift 전환과 마찬가지로 기존 프로젝트를 SwiftUI로 완전히 대체하기는 어려움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 뷰에서 UIKit 코드를 사용할 수 있으며 그 반대의 경우도 사용할 수 있도록 브리징 래퍼 지원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브리징 래퍼를 이용하면  UIKit / AppKit를 유지하면서 SwiftUI를 학습할 수 있음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Swift와 SwiftUI는 상호 배타적이지 않음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Apple이 SwiftUI를 발표한지 불과 만 2년이 지남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과거 Swift의 변화처럼 프레임워크의 상대적 미성숙을 감안해야 함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개선 과정에서 기능적으로 변경되거나 제거될 수 있음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이러한 문제는 시간이 지날수록 줄겠지만 현 시점에서는 변경에 따른 리스크를 감수해야 함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SwiftUI는 AppDelegate와 SceneDelegate가 없습니다. 대신 ~App으로 끝나는 파일이 생깁니다.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2" name="Shape 3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iOS 14부터 사용되는 App 프로토콜로 기본 Scene을 구축합니다. @main을 달고 App 프로토콜을 채택한 TestSwiftUIApp이 앱의 root로서 굴러갑니다.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ContentView는 맨 처음 생성되는 Simulator를 실행하면 출력되는 View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4" name="Shape 3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Preview Content는 Canvus에서 사용되는 데이터들을 위한 Assets입니다.</a:t>
            </a: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Canvus 기능은 Simulator 없이도 Xcode에서 화면을 미리 볼 수 있게 합니다.(Live Preview)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 특징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8" name="Shape 4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상단 [Resume]버튼을 누르면 내가 만든 View를 실시간으로 확인할 수 있습니다.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이외에도 canvas에 렌더링된 view에 GUI 인터페이스를 이용해서 view를 추가할수도 있습니다.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미리보기. 이제 SwiftUI 보기 중 하나 또는 여러 개의 미리보기를 생성하여 샘플 데이터를 얻을 수 있으며 큰 서체, 현지화 또는 다크 모드와 같이 사용자에게 표시할 모든 항목을 구성할 수 있습니다.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또한 미리보기에서는 UI를 원하는 기기에서 원하는 방향으로 표시할 수 있습니다.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SwiftUI는 UIKit 및 AppKit와 호환되도록 설계되었기 때문에 기존 앱에 추가로 적용할 수 있습니다. 사용자 인터페이스의 새로운 부분을 구축하거나 기존 사용자 인터페이스를 다시 빌드해야하는 경우 나머지 코드베이스를 유지하면서 SwiftUI를 사용할 수 있습니다.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SwiftUI에서 제공하지 않는 인터페이스 요소를 사용하려는 경우 SwiftUI를 UIKit 및 AppKit과 함께 사용하여 최고의 환경을 활용할 수 있습니다.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SwiftUI는 ViewController에 embed 될 수 있고, 반대로 UIKit View 역시 SwiftUI에서 사용되도록 개조될 수 있습니다.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 계층은 다음과 같이 쉽게 UIKit에서 사용할 수 있습니다.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UIHostingController로 SwiftUI를 감싸서 사용하면 됩니다.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UIView도 다음꽈 같이 SwiftUI에서 사용할 수 있습니다.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UIViewRepresentable을 conform하는 wrapper를 만들면 여타 SwiftUI view와 같이 작동하게 됩니다.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SwiftUI는 이벤트 중심의 프로그래밍(명령형 방식)이 아닌 선언적 구문을 사용하여 개별 기능을 명시하는 방법으로 처리함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예를 들어, Text로 구성된 화면에서 각 Text의 서체 및 색상 등의 정보를 명시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이벤트 중심의 명령형 방식보다 코드가 간결하고 가독성이 향상되어 시간이 절약되고 유지 관리가 용이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기존 방식은 시뮬레이터 / 디바이스를 통해 앱을 빌드해야 확인 가능한 개발 방식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SwiftUI는 코드와 함께 실시간 미리보기를 제공하여 이 문제를 크게 개선</a:t>
            </a: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실시간으로 변경 사항을 확인 가능하여 개발 시간을 획기적으로 단축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1073151" y="446087"/>
            <a:ext cx="3547534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Text Placeholder 3"/>
          <p:cNvSpPr/>
          <p:nvPr>
            <p:ph type="body" sz="quarter" idx="21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Picture Placeholder 11"/>
          <p:cNvSpPr/>
          <p:nvPr>
            <p:ph type="pic" idx="21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5" name="본문 첫 번째 줄…"/>
          <p:cNvSpPr txBox="1"/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Picture Placeholder 14"/>
          <p:cNvSpPr/>
          <p:nvPr>
            <p:ph type="pic" idx="21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본문 첫 번째 줄…"/>
          <p:cNvSpPr txBox="1"/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/>
          <p:cNvSpPr/>
          <p:nvPr/>
        </p:nvSpPr>
        <p:spPr>
          <a:xfrm>
            <a:off x="631697" y="1081455"/>
            <a:ext cx="6332417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24" name="제목 텍스트"/>
          <p:cNvSpPr txBox="1"/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5" name="본문 첫 번째 줄…"/>
          <p:cNvSpPr txBox="1"/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Text Placeholder 5"/>
          <p:cNvSpPr/>
          <p:nvPr>
            <p:ph type="body" sz="quarter" idx="21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5" name="제목 텍스트"/>
          <p:cNvSpPr txBox="1"/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6" name="본문 첫 번째 줄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7"/>
          <p:cNvSpPr/>
          <p:nvPr/>
        </p:nvSpPr>
        <p:spPr>
          <a:xfrm>
            <a:off x="0" y="1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" name="제목 텍스트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2" name="본문 첫 번째 줄…"/>
          <p:cNvSpPr txBox="1"/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1" name="본문 첫 번째 줄…"/>
          <p:cNvSpPr txBox="1"/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본문 첫 번째 줄…"/>
          <p:cNvSpPr txBox="1"/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87414" y="2174875"/>
            <a:ext cx="5194584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2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424653" y="6080087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7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48" name="Freeform: Shape 13"/>
          <p:cNvSpPr/>
          <p:nvPr/>
        </p:nvSpPr>
        <p:spPr>
          <a:xfrm rot="10800000">
            <a:off x="0" y="5388383"/>
            <a:ext cx="12192000" cy="146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2" y="21600"/>
                </a:moveTo>
                <a:lnTo>
                  <a:pt x="10790" y="21600"/>
                </a:lnTo>
                <a:lnTo>
                  <a:pt x="10768" y="21530"/>
                </a:lnTo>
                <a:lnTo>
                  <a:pt x="10745" y="21460"/>
                </a:lnTo>
                <a:lnTo>
                  <a:pt x="10730" y="21413"/>
                </a:lnTo>
                <a:lnTo>
                  <a:pt x="10060" y="17239"/>
                </a:lnTo>
                <a:lnTo>
                  <a:pt x="0" y="17239"/>
                </a:lnTo>
                <a:lnTo>
                  <a:pt x="0" y="0"/>
                </a:lnTo>
                <a:lnTo>
                  <a:pt x="21600" y="0"/>
                </a:lnTo>
                <a:lnTo>
                  <a:pt x="21600" y="17239"/>
                </a:lnTo>
                <a:lnTo>
                  <a:pt x="11559" y="17239"/>
                </a:lnTo>
                <a:lnTo>
                  <a:pt x="10888" y="21413"/>
                </a:lnTo>
                <a:lnTo>
                  <a:pt x="10873" y="21460"/>
                </a:lnTo>
                <a:lnTo>
                  <a:pt x="10850" y="2153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9" name="Swift 세미나"/>
          <p:cNvSpPr txBox="1"/>
          <p:nvPr/>
        </p:nvSpPr>
        <p:spPr>
          <a:xfrm>
            <a:off x="4239760" y="2128957"/>
            <a:ext cx="3712480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5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 세미나</a:t>
            </a:r>
          </a:p>
        </p:txBody>
      </p:sp>
      <p:sp>
        <p:nvSpPr>
          <p:cNvPr id="150" name="SwiftUI란?"/>
          <p:cNvSpPr txBox="1"/>
          <p:nvPr/>
        </p:nvSpPr>
        <p:spPr>
          <a:xfrm>
            <a:off x="5344696" y="3163058"/>
            <a:ext cx="1502608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SwiftUI란?</a:t>
            </a:r>
          </a:p>
        </p:txBody>
      </p:sp>
      <p:sp>
        <p:nvSpPr>
          <p:cNvPr id="151" name="작성자: 정창용 실습생"/>
          <p:cNvSpPr txBox="1"/>
          <p:nvPr/>
        </p:nvSpPr>
        <p:spPr>
          <a:xfrm>
            <a:off x="4949380" y="4659039"/>
            <a:ext cx="2293239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작성자: 정창용 실습생</a:t>
            </a:r>
          </a:p>
        </p:txBody>
      </p:sp>
      <p:sp>
        <p:nvSpPr>
          <p:cNvPr id="152" name="슬라이드 번호"/>
          <p:cNvSpPr txBox="1"/>
          <p:nvPr>
            <p:ph type="sldNum" sz="quarter" idx="4294967295"/>
          </p:nvPr>
        </p:nvSpPr>
        <p:spPr>
          <a:xfrm>
            <a:off x="11565419" y="6080087"/>
            <a:ext cx="175068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9" name="UIKit to SwiftUI"/>
          <p:cNvSpPr txBox="1"/>
          <p:nvPr/>
        </p:nvSpPr>
        <p:spPr>
          <a:xfrm>
            <a:off x="4026329" y="710724"/>
            <a:ext cx="41393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UIKit to SwiftUI</a:t>
            </a:r>
          </a:p>
        </p:txBody>
      </p:sp>
      <p:pic>
        <p:nvPicPr>
          <p:cNvPr id="22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2538700"/>
            <a:ext cx="10160001" cy="2713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6" name="UIKit to SwiftUI"/>
          <p:cNvSpPr txBox="1"/>
          <p:nvPr/>
        </p:nvSpPr>
        <p:spPr>
          <a:xfrm>
            <a:off x="4026329" y="710724"/>
            <a:ext cx="41393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UIKit to SwiftUI</a:t>
            </a:r>
          </a:p>
        </p:txBody>
      </p:sp>
      <p:pic>
        <p:nvPicPr>
          <p:cNvPr id="2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3233547"/>
            <a:ext cx="10160001" cy="132384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직사각형"/>
          <p:cNvSpPr/>
          <p:nvPr/>
        </p:nvSpPr>
        <p:spPr>
          <a:xfrm>
            <a:off x="1567882" y="3765400"/>
            <a:ext cx="1652320" cy="260141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1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2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3" name="SwiftUI…"/>
          <p:cNvSpPr txBox="1"/>
          <p:nvPr/>
        </p:nvSpPr>
        <p:spPr>
          <a:xfrm>
            <a:off x="1621227" y="2405380"/>
            <a:ext cx="2858453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장단점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7" name="SwiftUI 장점"/>
          <p:cNvSpPr txBox="1"/>
          <p:nvPr/>
        </p:nvSpPr>
        <p:spPr>
          <a:xfrm>
            <a:off x="4536146" y="691160"/>
            <a:ext cx="3119708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 장점</a:t>
            </a:r>
          </a:p>
        </p:txBody>
      </p:sp>
      <p:sp>
        <p:nvSpPr>
          <p:cNvPr id="238" name="1. 선언적 구문"/>
          <p:cNvSpPr txBox="1"/>
          <p:nvPr/>
        </p:nvSpPr>
        <p:spPr>
          <a:xfrm>
            <a:off x="5390745" y="2939933"/>
            <a:ext cx="1410510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1. 선언적 구문</a:t>
            </a:r>
          </a:p>
        </p:txBody>
      </p:sp>
      <p:sp>
        <p:nvSpPr>
          <p:cNvPr id="239" name="2. 대폭 개선된 설계 / 개발 워크플로우"/>
          <p:cNvSpPr txBox="1"/>
          <p:nvPr/>
        </p:nvSpPr>
        <p:spPr>
          <a:xfrm>
            <a:off x="4342139" y="3483006"/>
            <a:ext cx="3507722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2. 대폭 개선된 설계 / 개발 워크플로우</a:t>
            </a:r>
          </a:p>
        </p:txBody>
      </p:sp>
      <p:sp>
        <p:nvSpPr>
          <p:cNvPr id="240" name="3. 우수한 레이아웃 시스템"/>
          <p:cNvSpPr txBox="1"/>
          <p:nvPr/>
        </p:nvSpPr>
        <p:spPr>
          <a:xfrm>
            <a:off x="4864641" y="4026078"/>
            <a:ext cx="2462717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3. 우수한 레이아웃 시스템</a:t>
            </a:r>
          </a:p>
        </p:txBody>
      </p:sp>
      <p:sp>
        <p:nvSpPr>
          <p:cNvPr id="241" name="4. 기본적으로 상태(State) 기반 UI 적용"/>
          <p:cNvSpPr txBox="1"/>
          <p:nvPr/>
        </p:nvSpPr>
        <p:spPr>
          <a:xfrm>
            <a:off x="4244948" y="4569151"/>
            <a:ext cx="3702104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4. 기본적으로 상태(State) 기반 UI 적용</a:t>
            </a:r>
          </a:p>
        </p:txBody>
      </p:sp>
      <p:sp>
        <p:nvSpPr>
          <p:cNvPr id="242" name="5. 양방향 프리징"/>
          <p:cNvSpPr txBox="1"/>
          <p:nvPr/>
        </p:nvSpPr>
        <p:spPr>
          <a:xfrm>
            <a:off x="5291876" y="5112224"/>
            <a:ext cx="1608248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5. 양방향 프리징</a:t>
            </a:r>
          </a:p>
        </p:txBody>
      </p:sp>
      <p:sp>
        <p:nvSpPr>
          <p:cNvPr id="243" name="장점"/>
          <p:cNvSpPr txBox="1"/>
          <p:nvPr/>
        </p:nvSpPr>
        <p:spPr>
          <a:xfrm>
            <a:off x="5780277" y="2307918"/>
            <a:ext cx="6314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400"/>
            </a:lvl1pPr>
          </a:lstStyle>
          <a:p>
            <a:pPr/>
            <a:r>
              <a:t>장점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7" name="선언적 구문"/>
          <p:cNvSpPr txBox="1"/>
          <p:nvPr/>
        </p:nvSpPr>
        <p:spPr>
          <a:xfrm>
            <a:off x="4757898" y="662969"/>
            <a:ext cx="2676204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선언적 구문</a:t>
            </a:r>
          </a:p>
        </p:txBody>
      </p:sp>
      <p:sp>
        <p:nvSpPr>
          <p:cNvPr id="248" name="이벤트 중심의 프로그래밍(명령형 방식)"/>
          <p:cNvSpPr txBox="1"/>
          <p:nvPr/>
        </p:nvSpPr>
        <p:spPr>
          <a:xfrm>
            <a:off x="3706188" y="3083647"/>
            <a:ext cx="4779624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이벤트 중심의 프로그래밍(명령형 방식)</a:t>
            </a:r>
          </a:p>
        </p:txBody>
      </p:sp>
      <p:sp>
        <p:nvSpPr>
          <p:cNvPr id="249" name="선언적 구문"/>
          <p:cNvSpPr txBox="1"/>
          <p:nvPr/>
        </p:nvSpPr>
        <p:spPr>
          <a:xfrm>
            <a:off x="5397163" y="4226211"/>
            <a:ext cx="150708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선언적 구문</a:t>
            </a:r>
          </a:p>
        </p:txBody>
      </p:sp>
      <p:sp>
        <p:nvSpPr>
          <p:cNvPr id="250" name="선"/>
          <p:cNvSpPr/>
          <p:nvPr/>
        </p:nvSpPr>
        <p:spPr>
          <a:xfrm flipV="1">
            <a:off x="3681257" y="3324189"/>
            <a:ext cx="4829486" cy="1"/>
          </a:xfrm>
          <a:prstGeom prst="line">
            <a:avLst/>
          </a:prstGeom>
          <a:ln w="38100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6" name="선언적 구문"/>
          <p:cNvSpPr txBox="1"/>
          <p:nvPr/>
        </p:nvSpPr>
        <p:spPr>
          <a:xfrm>
            <a:off x="4757898" y="662969"/>
            <a:ext cx="2676204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선언적 구문</a:t>
            </a:r>
          </a:p>
        </p:txBody>
      </p:sp>
      <p:pic>
        <p:nvPicPr>
          <p:cNvPr id="25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233547"/>
            <a:ext cx="10160000" cy="1323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3" name="대폭 개선된 설계 / 개발 워크플로우"/>
          <p:cNvSpPr txBox="1"/>
          <p:nvPr/>
        </p:nvSpPr>
        <p:spPr>
          <a:xfrm>
            <a:off x="2194638" y="662969"/>
            <a:ext cx="7802724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대폭 개선된 설계 / 개발 워크플로우</a:t>
            </a:r>
          </a:p>
        </p:txBody>
      </p:sp>
      <p:pic>
        <p:nvPicPr>
          <p:cNvPr id="26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1095" y="2085720"/>
            <a:ext cx="6229810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0" name="우수한 레이아웃 시스템"/>
          <p:cNvSpPr txBox="1"/>
          <p:nvPr/>
        </p:nvSpPr>
        <p:spPr>
          <a:xfrm>
            <a:off x="3471867" y="662969"/>
            <a:ext cx="5248266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우수한 레이아웃 시스템</a:t>
            </a:r>
          </a:p>
        </p:txBody>
      </p:sp>
      <p:sp>
        <p:nvSpPr>
          <p:cNvPr id="271" name="SwiftUI 레이아웃 프로세스의 3단계"/>
          <p:cNvSpPr txBox="1"/>
          <p:nvPr/>
        </p:nvSpPr>
        <p:spPr>
          <a:xfrm>
            <a:off x="3865628" y="2469064"/>
            <a:ext cx="446074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 레이아웃 프로세스의 3단계</a:t>
            </a:r>
          </a:p>
        </p:txBody>
      </p:sp>
      <p:sp>
        <p:nvSpPr>
          <p:cNvPr id="272" name="1. 부모가 자식의 크기를 제안합니다."/>
          <p:cNvSpPr txBox="1"/>
          <p:nvPr/>
        </p:nvSpPr>
        <p:spPr>
          <a:xfrm>
            <a:off x="4405651" y="3353876"/>
            <a:ext cx="338069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1. 부모가 자식의 크기를 제안합니다.</a:t>
            </a:r>
          </a:p>
        </p:txBody>
      </p:sp>
      <p:sp>
        <p:nvSpPr>
          <p:cNvPr id="273" name="2. 부모의 제안을 받아 자식은 스스로 크기를 선택합니다."/>
          <p:cNvSpPr txBox="1"/>
          <p:nvPr/>
        </p:nvSpPr>
        <p:spPr>
          <a:xfrm>
            <a:off x="3519427" y="4144453"/>
            <a:ext cx="5153147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2. 부모의 제안을 받아 자식은 스스로 크기를 선택합니다.</a:t>
            </a:r>
          </a:p>
        </p:txBody>
      </p:sp>
      <p:sp>
        <p:nvSpPr>
          <p:cNvPr id="274" name="3. 자식이 선택한 크기를 기반으로 부모는 좌표 공간에 자식을 배치합니다."/>
          <p:cNvSpPr txBox="1"/>
          <p:nvPr/>
        </p:nvSpPr>
        <p:spPr>
          <a:xfrm>
            <a:off x="2763828" y="4935029"/>
            <a:ext cx="666434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3. 자식이 선택한 크기를 기반으로 부모는 좌표 공간에 자식을 배치합니다.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9" name="Freeform: Shape 9"/>
          <p:cNvSpPr/>
          <p:nvPr/>
        </p:nvSpPr>
        <p:spPr>
          <a:xfrm>
            <a:off x="637092" y="643466"/>
            <a:ext cx="10917816" cy="5571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80" name="02ee0b0154f0c.gif" descr="02ee0b0154f0c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0494" y="1098549"/>
            <a:ext cx="6511012" cy="501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6" name="선언적 구문"/>
          <p:cNvSpPr txBox="1"/>
          <p:nvPr/>
        </p:nvSpPr>
        <p:spPr>
          <a:xfrm>
            <a:off x="4757898" y="662969"/>
            <a:ext cx="2676204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선언적 구문</a:t>
            </a:r>
          </a:p>
        </p:txBody>
      </p:sp>
      <p:pic>
        <p:nvPicPr>
          <p:cNvPr id="28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0428" y="2085720"/>
            <a:ext cx="5391144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6" name="내용 개체 틀 2"/>
          <p:cNvSpPr txBox="1"/>
          <p:nvPr>
            <p:ph type="body" sz="half" idx="1"/>
          </p:nvPr>
        </p:nvSpPr>
        <p:spPr>
          <a:xfrm>
            <a:off x="859614" y="2420896"/>
            <a:ext cx="5003801" cy="3556001"/>
          </a:xfrm>
          <a:prstGeom prst="rect">
            <a:avLst/>
          </a:prstGeom>
          <a:effectLst/>
        </p:spPr>
        <p:txBody>
          <a:bodyPr anchor="t"/>
          <a:lstStyle/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SwiftUI란?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선언적 구문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미리보기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UIKit와 AppKit의 호환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/>
          </a:p>
          <a:p>
            <a:pPr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SwiftUI 장단점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장점</a:t>
            </a:r>
          </a:p>
          <a:p>
            <a:pPr lvl="1" marL="742950" indent="-28575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단점</a:t>
            </a:r>
          </a:p>
        </p:txBody>
      </p:sp>
      <p:sp>
        <p:nvSpPr>
          <p:cNvPr id="157" name="직선 연결선[R] 5"/>
          <p:cNvSpPr/>
          <p:nvPr/>
        </p:nvSpPr>
        <p:spPr>
          <a:xfrm flipH="1">
            <a:off x="6095999" y="2401879"/>
            <a:ext cx="1" cy="3598643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58" name="목 차"/>
          <p:cNvSpPr txBox="1"/>
          <p:nvPr/>
        </p:nvSpPr>
        <p:spPr>
          <a:xfrm>
            <a:off x="5482941" y="691160"/>
            <a:ext cx="1226118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목 차</a:t>
            </a:r>
          </a:p>
        </p:txBody>
      </p:sp>
      <p:sp>
        <p:nvSpPr>
          <p:cNvPr id="159" name="내용 개체 틀 2"/>
          <p:cNvSpPr txBox="1"/>
          <p:nvPr/>
        </p:nvSpPr>
        <p:spPr>
          <a:xfrm>
            <a:off x="6307231" y="2373736"/>
            <a:ext cx="4821469" cy="1990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3"/>
              <a:defRPr sz="2400"/>
            </a:pPr>
            <a:r>
              <a:t>SwiftUI를 프로젝트에 도입해도 될까?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정리</a:t>
            </a:r>
          </a:p>
          <a:p>
            <a:pPr>
              <a:spcBef>
                <a:spcPts val="600"/>
              </a:spcBef>
            </a:p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4"/>
              <a:defRPr sz="2400"/>
            </a:pPr>
            <a:r>
              <a:t>SwiftUI 기본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1" name="우수한 레이아웃 시스템"/>
          <p:cNvSpPr txBox="1"/>
          <p:nvPr/>
        </p:nvSpPr>
        <p:spPr>
          <a:xfrm>
            <a:off x="3471867" y="662969"/>
            <a:ext cx="5248266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우수한 레이아웃 시스템</a:t>
            </a:r>
          </a:p>
        </p:txBody>
      </p:sp>
      <p:pic>
        <p:nvPicPr>
          <p:cNvPr id="2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233547"/>
            <a:ext cx="10160000" cy="1323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8" name="기본적으로 상태(State) 기반 UI 적용"/>
          <p:cNvSpPr txBox="1"/>
          <p:nvPr/>
        </p:nvSpPr>
        <p:spPr>
          <a:xfrm>
            <a:off x="1926228" y="662969"/>
            <a:ext cx="8339544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기본적으로 상태(State) 기반 UI 적용</a:t>
            </a:r>
          </a:p>
        </p:txBody>
      </p:sp>
      <p:pic>
        <p:nvPicPr>
          <p:cNvPr id="29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012" y="2085720"/>
            <a:ext cx="7955976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5" name="양방향 프리징"/>
          <p:cNvSpPr txBox="1"/>
          <p:nvPr/>
        </p:nvSpPr>
        <p:spPr>
          <a:xfrm>
            <a:off x="4516217" y="662969"/>
            <a:ext cx="3159566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양방향 프리징</a:t>
            </a:r>
          </a:p>
        </p:txBody>
      </p:sp>
      <p:pic>
        <p:nvPicPr>
          <p:cNvPr id="30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224" y="2085720"/>
            <a:ext cx="764555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2" name="SwiftUI 단점"/>
          <p:cNvSpPr txBox="1"/>
          <p:nvPr/>
        </p:nvSpPr>
        <p:spPr>
          <a:xfrm>
            <a:off x="4536146" y="691160"/>
            <a:ext cx="3119708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 단점</a:t>
            </a:r>
          </a:p>
        </p:txBody>
      </p:sp>
      <p:sp>
        <p:nvSpPr>
          <p:cNvPr id="313" name="1. 다소 가파른 학습 곡선"/>
          <p:cNvSpPr txBox="1"/>
          <p:nvPr/>
        </p:nvSpPr>
        <p:spPr>
          <a:xfrm>
            <a:off x="4931755" y="3211469"/>
            <a:ext cx="2328490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1. 다소 가파른 학습 곡선</a:t>
            </a:r>
          </a:p>
        </p:txBody>
      </p:sp>
      <p:sp>
        <p:nvSpPr>
          <p:cNvPr id="314" name="2. 아직 지원하지 않는 라이브러리 / 컴포넌트"/>
          <p:cNvSpPr txBox="1"/>
          <p:nvPr/>
        </p:nvSpPr>
        <p:spPr>
          <a:xfrm>
            <a:off x="4045530" y="3754542"/>
            <a:ext cx="4100940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2. 아직 지원하지 않는 라이브러리 / 컴포넌트</a:t>
            </a:r>
          </a:p>
        </p:txBody>
      </p:sp>
      <p:sp>
        <p:nvSpPr>
          <p:cNvPr id="315" name="3. SwiftUI는 여전히 진화중"/>
          <p:cNvSpPr txBox="1"/>
          <p:nvPr/>
        </p:nvSpPr>
        <p:spPr>
          <a:xfrm>
            <a:off x="4799263" y="4297615"/>
            <a:ext cx="2593474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3. SwiftUI는 여전히 진화중</a:t>
            </a:r>
          </a:p>
        </p:txBody>
      </p:sp>
      <p:sp>
        <p:nvSpPr>
          <p:cNvPr id="316" name="4. 최소 버전은 iOS 13 / macOS 10.15"/>
          <p:cNvSpPr txBox="1"/>
          <p:nvPr/>
        </p:nvSpPr>
        <p:spPr>
          <a:xfrm>
            <a:off x="4215431" y="4840688"/>
            <a:ext cx="3761138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4. 최소 버전은 iOS 13 / macOS 10.15</a:t>
            </a:r>
          </a:p>
        </p:txBody>
      </p:sp>
      <p:sp>
        <p:nvSpPr>
          <p:cNvPr id="317" name="단점"/>
          <p:cNvSpPr txBox="1"/>
          <p:nvPr/>
        </p:nvSpPr>
        <p:spPr>
          <a:xfrm>
            <a:off x="5780277" y="2579455"/>
            <a:ext cx="6314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400"/>
            </a:lvl1pPr>
          </a:lstStyle>
          <a:p>
            <a:pPr/>
            <a:r>
              <a:t>단점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1" name="다소 가파른 학습 곡선"/>
          <p:cNvSpPr txBox="1"/>
          <p:nvPr/>
        </p:nvSpPr>
        <p:spPr>
          <a:xfrm>
            <a:off x="3635922" y="662969"/>
            <a:ext cx="4920156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다소 가파른 학습 곡선</a:t>
            </a:r>
          </a:p>
        </p:txBody>
      </p:sp>
      <p:sp>
        <p:nvSpPr>
          <p:cNvPr id="322" name="처음 SwiftUI로 개발할 때는 각 단계별로 학습이 필요하므로 개발 과정에서 추가 공수가 발생할 수 있음"/>
          <p:cNvSpPr txBox="1"/>
          <p:nvPr/>
        </p:nvSpPr>
        <p:spPr>
          <a:xfrm>
            <a:off x="1480314" y="2683125"/>
            <a:ext cx="923137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처음 SwiftUI로 개발할 때는 각 단계별로 학습이 필요하므로 개발 과정에서 추가 공수가 발생할 수 있음</a:t>
            </a:r>
          </a:p>
        </p:txBody>
      </p:sp>
      <p:sp>
        <p:nvSpPr>
          <p:cNvPr id="323" name="Objective-C -&gt; Swift 전환과 마찬가지로 프로젝트 개발 기간이 다소 늘어날 수 있음"/>
          <p:cNvSpPr txBox="1"/>
          <p:nvPr/>
        </p:nvSpPr>
        <p:spPr>
          <a:xfrm>
            <a:off x="2273313" y="3702047"/>
            <a:ext cx="764537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Objective-C -&gt; Swift 전환과 마찬가지로 프로젝트 개발 기간이 다소 늘어날 수 있음</a:t>
            </a:r>
          </a:p>
        </p:txBody>
      </p:sp>
      <p:sp>
        <p:nvSpPr>
          <p:cNvPr id="324" name="그러나 학습 후에는 SwiftUI를 통해 대부분의 작업을 더 빠르게 수행할 수 있음"/>
          <p:cNvSpPr txBox="1"/>
          <p:nvPr/>
        </p:nvSpPr>
        <p:spPr>
          <a:xfrm>
            <a:off x="2564278" y="4720968"/>
            <a:ext cx="706344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그러나 학습 후에는 SwiftUI를 통해 대부분의 작업을 더 빠르게 수행할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8" name="아직 지원하지 않는 라이브러리 / 컴포넌트"/>
          <p:cNvSpPr txBox="1"/>
          <p:nvPr/>
        </p:nvSpPr>
        <p:spPr>
          <a:xfrm>
            <a:off x="1469595" y="662969"/>
            <a:ext cx="9252810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아직 지원하지 않는 라이브러리 / 컴포넌트</a:t>
            </a:r>
          </a:p>
        </p:txBody>
      </p:sp>
      <p:sp>
        <p:nvSpPr>
          <p:cNvPr id="329" name="광범위한 프레임워크를 한 번에 교체하는 것은 불가능…"/>
          <p:cNvSpPr txBox="1"/>
          <p:nvPr/>
        </p:nvSpPr>
        <p:spPr>
          <a:xfrm>
            <a:off x="2333048" y="2285734"/>
            <a:ext cx="7525904" cy="347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aseline="166666">
                <a:latin typeface="+mj-lt"/>
                <a:ea typeface="+mj-ea"/>
                <a:cs typeface="+mj-cs"/>
                <a:sym typeface="Helvetica"/>
              </a:defRPr>
            </a:pPr>
            <a:r>
              <a:t>광범위한 프레임워크를 한 번에 교체하는 것은 불가능</a:t>
            </a:r>
          </a:p>
          <a:p>
            <a:pPr algn="ctr">
              <a:defRPr baseline="166666">
                <a:latin typeface="+mj-lt"/>
                <a:ea typeface="+mj-ea"/>
                <a:cs typeface="+mj-cs"/>
                <a:sym typeface="Helvetica"/>
              </a:defRPr>
            </a:pPr>
            <a:r>
              <a:t>Apple은 가장 일반적인 사용 사례를 먼저 시스템 컴포넌트로 지원</a:t>
            </a:r>
          </a:p>
          <a:p>
            <a:pPr algn="ctr">
              <a:defRPr baseline="166666">
                <a:latin typeface="+mj-lt"/>
                <a:ea typeface="+mj-ea"/>
                <a:cs typeface="+mj-cs"/>
                <a:sym typeface="Helvetica"/>
              </a:defRPr>
            </a:pPr>
            <a:r>
              <a:t>UIKit / AppKit를 래핑해야할 경우 다소 공수가 들어갈 수 있음</a:t>
            </a:r>
          </a:p>
          <a:p>
            <a:pPr algn="ctr">
              <a:defRPr baseline="166666">
                <a:latin typeface="+mj-lt"/>
                <a:ea typeface="+mj-ea"/>
                <a:cs typeface="+mj-cs"/>
                <a:sym typeface="Helvetica"/>
              </a:defRPr>
            </a:pPr>
            <a:r>
              <a:t>이전에 작동했던 라이브러리 / 컴포넌트를 브리징 래퍼로 연결하는 작업 공수가 발생</a:t>
            </a:r>
          </a:p>
          <a:p>
            <a:pPr algn="ctr">
              <a:defRPr baseline="166666">
                <a:latin typeface="+mj-lt"/>
                <a:ea typeface="+mj-ea"/>
                <a:cs typeface="+mj-cs"/>
                <a:sym typeface="Helvetica"/>
              </a:defRPr>
            </a:pPr>
            <a:r>
              <a:t>경우에 따라서 UIKit에서 제공하는 특정 기능을 지원하지 않을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3" name="SwiftUI는 여전히 진화중"/>
          <p:cNvSpPr txBox="1"/>
          <p:nvPr/>
        </p:nvSpPr>
        <p:spPr>
          <a:xfrm>
            <a:off x="3250115" y="662969"/>
            <a:ext cx="5691770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SwiftUI는 여전히 진화중</a:t>
            </a:r>
          </a:p>
        </p:txBody>
      </p:sp>
      <p:pic>
        <p:nvPicPr>
          <p:cNvPr id="33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2677573"/>
            <a:ext cx="10160001" cy="2435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0" name="최소 버전은 iOS 13 / macOS 10.15"/>
          <p:cNvSpPr txBox="1"/>
          <p:nvPr/>
        </p:nvSpPr>
        <p:spPr>
          <a:xfrm>
            <a:off x="1837977" y="662969"/>
            <a:ext cx="8516046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최소 버전은 iOS 13 / macOS 10.15</a:t>
            </a:r>
          </a:p>
        </p:txBody>
      </p:sp>
      <p:sp>
        <p:nvSpPr>
          <p:cNvPr id="341" name="앱에 따라서 iOS 12 이하 버전을 지원하고 일부는 더 과거 버전을 최소 버전으로 유지하고 있음"/>
          <p:cNvSpPr txBox="1"/>
          <p:nvPr/>
        </p:nvSpPr>
        <p:spPr>
          <a:xfrm>
            <a:off x="1821237" y="3005946"/>
            <a:ext cx="854952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앱에 따라서 iOS 12 이하 버전을 지원하고 일부는 더 과거 버전을 최소 버전으로 유지하고 있음</a:t>
            </a:r>
          </a:p>
        </p:txBody>
      </p:sp>
      <p:sp>
        <p:nvSpPr>
          <p:cNvPr id="342" name="iOS는 Android에 비해 OS 업데이트 속도가 빠르지만 이 문제는 일부 앱에서 여전히 타협점이 될 수 있음"/>
          <p:cNvSpPr txBox="1"/>
          <p:nvPr/>
        </p:nvSpPr>
        <p:spPr>
          <a:xfrm>
            <a:off x="1363757" y="4398147"/>
            <a:ext cx="946448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iOS는 Android에 비해 OS 업데이트 속도가 빠르지만 이 문제는 일부 앱에서 여전히 타협점이 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6"/>
          <p:cNvSpPr/>
          <p:nvPr/>
        </p:nvSpPr>
        <p:spPr>
          <a:xfrm>
            <a:off x="-1" y="793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5" name="Rectangle 8"/>
          <p:cNvSpPr/>
          <p:nvPr/>
        </p:nvSpPr>
        <p:spPr>
          <a:xfrm>
            <a:off x="-1" y="3968"/>
            <a:ext cx="12192001" cy="6858001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46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7" name="SwiftUI를…"/>
          <p:cNvSpPr txBox="1"/>
          <p:nvPr/>
        </p:nvSpPr>
        <p:spPr>
          <a:xfrm>
            <a:off x="415100" y="1859517"/>
            <a:ext cx="5270707" cy="3138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SwiftUI를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프로젝트에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도입해도 될까?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1" name="정리"/>
          <p:cNvSpPr txBox="1"/>
          <p:nvPr/>
        </p:nvSpPr>
        <p:spPr>
          <a:xfrm>
            <a:off x="5560568" y="682533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정리</a:t>
            </a:r>
          </a:p>
        </p:txBody>
      </p:sp>
      <p:sp>
        <p:nvSpPr>
          <p:cNvPr id="352" name="- 현재 iOS 14 이상 점유율이 90%를 넘기 때문에 신규 프로젝트는 SwiftUI로 진행해도 큰 문제는 없을 것…"/>
          <p:cNvSpPr txBox="1"/>
          <p:nvPr/>
        </p:nvSpPr>
        <p:spPr>
          <a:xfrm>
            <a:off x="1015999" y="2586580"/>
            <a:ext cx="10160001" cy="287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aseline="77777"/>
            </a:pPr>
            <a:r>
              <a:t>- 현재 iOS 14 이상 점유율이 90%를 넘기 때문에 신규 프로젝트는 SwiftUI로 진행해도 큰 문제는 없을 것</a:t>
            </a:r>
          </a:p>
          <a:p>
            <a:pPr>
              <a:defRPr baseline="77777"/>
            </a:pPr>
            <a:r>
              <a:t>- 커스텀 UI를 구현하기 어렵거나 불가능할 수 있음, 프레임워크가 더 성숙할 때까지 커스텀 디자인을 지양할 필요</a:t>
            </a:r>
          </a:p>
          <a:p>
            <a:pPr>
              <a:defRPr baseline="77777"/>
            </a:pPr>
            <a:r>
              <a:t>- 새로운 앱을 개발 예정이라면 앞으로 Apple의 비전은 매우 명확하므로 SwiftUI를 도입하는 것이 바람직 함</a:t>
            </a:r>
          </a:p>
          <a:p>
            <a:pPr>
              <a:defRPr baseline="77777"/>
            </a:pPr>
            <a:r>
              <a:t>- Apple 생태계의 모든 플랫폼에서 동일한 코드로 개발 가능</a:t>
            </a:r>
          </a:p>
          <a:p>
            <a:pPr>
              <a:defRPr baseline="77777"/>
            </a:pPr>
            <a:r>
              <a:t>- SwiftUI 프레임워크를 마스터하면 높은 품질의 안정적인 UI를 설계할 수 있고 다양한 화면 사이즈를 빠르고 쉽게 대응할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3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4" name="SwiftUI란?"/>
          <p:cNvSpPr txBox="1"/>
          <p:nvPr/>
        </p:nvSpPr>
        <p:spPr>
          <a:xfrm>
            <a:off x="1021446" y="2865873"/>
            <a:ext cx="4058016" cy="112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Freeform 6"/>
          <p:cNvSpPr/>
          <p:nvPr/>
        </p:nvSpPr>
        <p:spPr>
          <a:xfrm>
            <a:off x="-1" y="793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5" name="Rectangle 8"/>
          <p:cNvSpPr/>
          <p:nvPr/>
        </p:nvSpPr>
        <p:spPr>
          <a:xfrm>
            <a:off x="-1" y="3968"/>
            <a:ext cx="12192001" cy="6858001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56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7" name="SwiftUI…"/>
          <p:cNvSpPr txBox="1"/>
          <p:nvPr/>
        </p:nvSpPr>
        <p:spPr>
          <a:xfrm>
            <a:off x="1366417" y="2376923"/>
            <a:ext cx="3368073" cy="210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SwiftUI</a:t>
            </a:r>
          </a:p>
          <a:p>
            <a:pPr algn="ctr">
              <a:defRPr b="1" sz="6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기본 구조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1" name="프로젝트의 구조"/>
          <p:cNvSpPr txBox="1"/>
          <p:nvPr/>
        </p:nvSpPr>
        <p:spPr>
          <a:xfrm>
            <a:off x="4274536" y="662969"/>
            <a:ext cx="3642928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프로젝트의 구조</a:t>
            </a:r>
          </a:p>
        </p:txBody>
      </p:sp>
      <p:pic>
        <p:nvPicPr>
          <p:cNvPr id="36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8719" y="2085720"/>
            <a:ext cx="6154562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선"/>
          <p:cNvSpPr/>
          <p:nvPr/>
        </p:nvSpPr>
        <p:spPr>
          <a:xfrm>
            <a:off x="3548781" y="3002894"/>
            <a:ext cx="5094438" cy="1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9" name="TestSwiftUIApp.swift"/>
          <p:cNvSpPr txBox="1"/>
          <p:nvPr/>
        </p:nvSpPr>
        <p:spPr>
          <a:xfrm>
            <a:off x="3286082" y="682533"/>
            <a:ext cx="561983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TestSwiftUIApp.swift</a:t>
            </a:r>
          </a:p>
        </p:txBody>
      </p:sp>
      <p:pic>
        <p:nvPicPr>
          <p:cNvPr id="3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973" y="2085720"/>
            <a:ext cx="4876054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6" name="프로젝트의 구조"/>
          <p:cNvSpPr txBox="1"/>
          <p:nvPr/>
        </p:nvSpPr>
        <p:spPr>
          <a:xfrm>
            <a:off x="4274536" y="662969"/>
            <a:ext cx="3642928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프로젝트의 구조</a:t>
            </a:r>
          </a:p>
        </p:txBody>
      </p:sp>
      <p:pic>
        <p:nvPicPr>
          <p:cNvPr id="37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8719" y="2085720"/>
            <a:ext cx="6154562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선"/>
          <p:cNvSpPr/>
          <p:nvPr/>
        </p:nvSpPr>
        <p:spPr>
          <a:xfrm>
            <a:off x="3548781" y="3895470"/>
            <a:ext cx="5094438" cy="1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2" name="ContentView.swift"/>
          <p:cNvSpPr txBox="1"/>
          <p:nvPr/>
        </p:nvSpPr>
        <p:spPr>
          <a:xfrm>
            <a:off x="3653068" y="682533"/>
            <a:ext cx="488586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ContentView.swift</a:t>
            </a:r>
          </a:p>
        </p:txBody>
      </p:sp>
      <p:pic>
        <p:nvPicPr>
          <p:cNvPr id="3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5962" y="2085720"/>
            <a:ext cx="5640076" cy="387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11235" y="380999"/>
            <a:ext cx="2991765" cy="60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0" name="프로젝트의 구조"/>
          <p:cNvSpPr txBox="1"/>
          <p:nvPr/>
        </p:nvSpPr>
        <p:spPr>
          <a:xfrm>
            <a:off x="4274536" y="662969"/>
            <a:ext cx="3642928" cy="80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프로젝트의 구조</a:t>
            </a:r>
          </a:p>
        </p:txBody>
      </p:sp>
      <p:pic>
        <p:nvPicPr>
          <p:cNvPr id="39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8719" y="2085720"/>
            <a:ext cx="6154562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선"/>
          <p:cNvSpPr/>
          <p:nvPr/>
        </p:nvSpPr>
        <p:spPr>
          <a:xfrm>
            <a:off x="3763754" y="5799511"/>
            <a:ext cx="5094437" cy="1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8" name="ContentView.swift"/>
          <p:cNvSpPr txBox="1"/>
          <p:nvPr/>
        </p:nvSpPr>
        <p:spPr>
          <a:xfrm>
            <a:off x="3653068" y="682533"/>
            <a:ext cx="488586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ContentView.swift</a:t>
            </a:r>
          </a:p>
        </p:txBody>
      </p:sp>
      <p:pic>
        <p:nvPicPr>
          <p:cNvPr id="39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5962" y="2085720"/>
            <a:ext cx="5640076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직사각형"/>
          <p:cNvSpPr/>
          <p:nvPr/>
        </p:nvSpPr>
        <p:spPr>
          <a:xfrm>
            <a:off x="3709743" y="2869816"/>
            <a:ext cx="3170371" cy="1201872"/>
          </a:xfrm>
          <a:prstGeom prst="rect">
            <a:avLst/>
          </a:prstGeom>
          <a:ln w="508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pic>
        <p:nvPicPr>
          <p:cNvPr id="40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1235" y="381000"/>
            <a:ext cx="2991765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직사각형"/>
          <p:cNvSpPr/>
          <p:nvPr/>
        </p:nvSpPr>
        <p:spPr>
          <a:xfrm>
            <a:off x="9901769" y="3452245"/>
            <a:ext cx="1010697" cy="323541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6" name="ContentView.swift"/>
          <p:cNvSpPr txBox="1"/>
          <p:nvPr/>
        </p:nvSpPr>
        <p:spPr>
          <a:xfrm>
            <a:off x="3653068" y="682533"/>
            <a:ext cx="488586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ContentView.swift</a:t>
            </a:r>
          </a:p>
        </p:txBody>
      </p:sp>
      <p:pic>
        <p:nvPicPr>
          <p:cNvPr id="40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5962" y="2085720"/>
            <a:ext cx="5640076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직사각형"/>
          <p:cNvSpPr/>
          <p:nvPr/>
        </p:nvSpPr>
        <p:spPr>
          <a:xfrm>
            <a:off x="4238931" y="5083954"/>
            <a:ext cx="1626522" cy="350201"/>
          </a:xfrm>
          <a:prstGeom prst="rect">
            <a:avLst/>
          </a:prstGeom>
          <a:ln w="508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pic>
        <p:nvPicPr>
          <p:cNvPr id="40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1235" y="381000"/>
            <a:ext cx="2991765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직사각형"/>
          <p:cNvSpPr/>
          <p:nvPr/>
        </p:nvSpPr>
        <p:spPr>
          <a:xfrm>
            <a:off x="9168131" y="917894"/>
            <a:ext cx="2477974" cy="5326613"/>
          </a:xfrm>
          <a:prstGeom prst="rect">
            <a:avLst/>
          </a:prstGeom>
          <a:ln w="508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41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0118" y="381000"/>
            <a:ext cx="2991764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사각형"/>
          <p:cNvSpPr/>
          <p:nvPr/>
        </p:nvSpPr>
        <p:spPr>
          <a:xfrm>
            <a:off x="5728574" y="465012"/>
            <a:ext cx="223813" cy="228316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415" name="Live Preview"/>
          <p:cNvSpPr txBox="1"/>
          <p:nvPr/>
        </p:nvSpPr>
        <p:spPr>
          <a:xfrm>
            <a:off x="254331" y="254050"/>
            <a:ext cx="256655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Live Preview</a:t>
            </a:r>
          </a:p>
        </p:txBody>
      </p:sp>
      <p:sp>
        <p:nvSpPr>
          <p:cNvPr id="416" name="Resume"/>
          <p:cNvSpPr txBox="1"/>
          <p:nvPr/>
        </p:nvSpPr>
        <p:spPr>
          <a:xfrm>
            <a:off x="254331" y="761524"/>
            <a:ext cx="122214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Resume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4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3233" y="380999"/>
            <a:ext cx="3025534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Live Preview"/>
          <p:cNvSpPr txBox="1"/>
          <p:nvPr/>
        </p:nvSpPr>
        <p:spPr>
          <a:xfrm>
            <a:off x="254331" y="254050"/>
            <a:ext cx="256655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Live Preview</a:t>
            </a:r>
          </a:p>
        </p:txBody>
      </p:sp>
      <p:sp>
        <p:nvSpPr>
          <p:cNvPr id="423" name="Resume"/>
          <p:cNvSpPr txBox="1"/>
          <p:nvPr/>
        </p:nvSpPr>
        <p:spPr>
          <a:xfrm>
            <a:off x="254331" y="761524"/>
            <a:ext cx="122214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Resume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8" name="SwiftUI"/>
          <p:cNvSpPr txBox="1"/>
          <p:nvPr/>
        </p:nvSpPr>
        <p:spPr>
          <a:xfrm>
            <a:off x="5097135" y="710724"/>
            <a:ext cx="199773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165" y="2803270"/>
            <a:ext cx="24384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wiftUI에서는 놀랍게도 최소한의 코드만으로 Swift의 성능을 사용하여 모든 Apple 플랫폼 전반에서 멋진 앱을 빌드할 수 있습니다. 어떤 Apple 기기에서나 단 하나의 도구 및 API 세트를 사용하여 모든 사용자에게 더 나은 경험을 제공할 수 있습니다."/>
          <p:cNvSpPr txBox="1"/>
          <p:nvPr/>
        </p:nvSpPr>
        <p:spPr>
          <a:xfrm>
            <a:off x="4444577" y="3131937"/>
            <a:ext cx="6350001" cy="178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aseline="55555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SwiftUI에서는 놀랍게도 최소한의 코드만으로 Swift의 성능을 사용하여 모든 Apple 플랫폼 전반에서 멋진 앱을 빌드할 수 있습니다. 어떤 Apple 기기에서나 단 하나의 도구 및 API 세트를 사용하여 모든 사용자에게 더 나은 경험을 제공할 수 있습니다.</a:t>
            </a:r>
          </a:p>
        </p:txBody>
      </p:sp>
      <p:sp>
        <p:nvSpPr>
          <p:cNvPr id="171" name="- 애플 공식 사이트에서 발췌"/>
          <p:cNvSpPr txBox="1"/>
          <p:nvPr/>
        </p:nvSpPr>
        <p:spPr>
          <a:xfrm>
            <a:off x="9520693" y="6343867"/>
            <a:ext cx="2052829" cy="31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400">
                <a:solidFill>
                  <a:srgbClr val="53535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 애플 공식 사이트에서 발췌</a:t>
            </a:r>
          </a:p>
        </p:txBody>
      </p:sp>
      <p:sp>
        <p:nvSpPr>
          <p:cNvPr id="172" name="-&gt; 말 그대로 UI를 만드는 새로운 방법"/>
          <p:cNvSpPr txBox="1"/>
          <p:nvPr/>
        </p:nvSpPr>
        <p:spPr>
          <a:xfrm>
            <a:off x="4348977" y="5446971"/>
            <a:ext cx="349404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-&gt; 말 그대로 UI를 만드는 새로운 방법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whole" bldLvl="1" animBg="1" rev="0" advAuto="0" spid="17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6" name="선언적 구문"/>
          <p:cNvSpPr txBox="1"/>
          <p:nvPr/>
        </p:nvSpPr>
        <p:spPr>
          <a:xfrm>
            <a:off x="4757898" y="691160"/>
            <a:ext cx="2676204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선언적 구문</a:t>
            </a:r>
          </a:p>
        </p:txBody>
      </p:sp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5163" y="2085720"/>
            <a:ext cx="8681674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선"/>
          <p:cNvSpPr/>
          <p:nvPr/>
        </p:nvSpPr>
        <p:spPr>
          <a:xfrm>
            <a:off x="2079948" y="3339334"/>
            <a:ext cx="1712445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79" name="- 애플 공식 사이트에서 발췌"/>
          <p:cNvSpPr txBox="1"/>
          <p:nvPr/>
        </p:nvSpPr>
        <p:spPr>
          <a:xfrm>
            <a:off x="9520694" y="6343867"/>
            <a:ext cx="2052829" cy="31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400">
                <a:solidFill>
                  <a:srgbClr val="53535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 애플 공식 사이트에서 발췌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4" name="Freeform: Shape 9"/>
          <p:cNvSpPr/>
          <p:nvPr/>
        </p:nvSpPr>
        <p:spPr>
          <a:xfrm>
            <a:off x="637092" y="643466"/>
            <a:ext cx="10917816" cy="5571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813" y="1085850"/>
            <a:ext cx="7762374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직사각형"/>
          <p:cNvSpPr/>
          <p:nvPr/>
        </p:nvSpPr>
        <p:spPr>
          <a:xfrm>
            <a:off x="6089602" y="1774481"/>
            <a:ext cx="3803525" cy="3738704"/>
          </a:xfrm>
          <a:prstGeom prst="rect">
            <a:avLst/>
          </a:prstGeom>
          <a:ln w="25400">
            <a:solidFill>
              <a:srgbClr val="FF0000"/>
            </a:solidFill>
            <a:miter lim="400000"/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1" name="Freeform: Shape 9"/>
          <p:cNvSpPr/>
          <p:nvPr/>
        </p:nvSpPr>
        <p:spPr>
          <a:xfrm>
            <a:off x="637092" y="643466"/>
            <a:ext cx="10917816" cy="5571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8439" y="1098549"/>
            <a:ext cx="4875122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Live Preview…"/>
          <p:cNvSpPr txBox="1"/>
          <p:nvPr/>
        </p:nvSpPr>
        <p:spPr>
          <a:xfrm>
            <a:off x="8390897" y="5330730"/>
            <a:ext cx="138293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Live Preview</a:t>
            </a:r>
          </a:p>
          <a:p>
            <a:pPr algn="ctr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미리보기</a:t>
            </a:r>
          </a:p>
        </p:txBody>
      </p:sp>
      <p:sp>
        <p:nvSpPr>
          <p:cNvPr id="194" name="선"/>
          <p:cNvSpPr/>
          <p:nvPr/>
        </p:nvSpPr>
        <p:spPr>
          <a:xfrm flipH="1">
            <a:off x="7430658" y="5649500"/>
            <a:ext cx="887840" cy="1"/>
          </a:xfrm>
          <a:prstGeom prst="line">
            <a:avLst/>
          </a:prstGeom>
          <a:ln w="25400" cap="rnd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0" name="UIKit 및 AppKit와 호환"/>
          <p:cNvSpPr txBox="1"/>
          <p:nvPr/>
        </p:nvSpPr>
        <p:spPr>
          <a:xfrm>
            <a:off x="3287163" y="691160"/>
            <a:ext cx="5617674" cy="8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UIKit 및 AppKit와 호환</a:t>
            </a:r>
          </a:p>
        </p:txBody>
      </p:sp>
      <p:grpSp>
        <p:nvGrpSpPr>
          <p:cNvPr id="205" name="그룹"/>
          <p:cNvGrpSpPr/>
          <p:nvPr/>
        </p:nvGrpSpPr>
        <p:grpSpPr>
          <a:xfrm>
            <a:off x="4634344" y="3146403"/>
            <a:ext cx="2923312" cy="1498136"/>
            <a:chOff x="0" y="0"/>
            <a:chExt cx="2923310" cy="1498135"/>
          </a:xfrm>
        </p:grpSpPr>
        <p:sp>
          <p:nvSpPr>
            <p:cNvPr id="201" name="기존 앱"/>
            <p:cNvSpPr txBox="1"/>
            <p:nvPr/>
          </p:nvSpPr>
          <p:spPr>
            <a:xfrm>
              <a:off x="0" y="895638"/>
              <a:ext cx="1271659" cy="602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3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기존 앱</a:t>
              </a:r>
            </a:p>
          </p:txBody>
        </p:sp>
        <p:sp>
          <p:nvSpPr>
            <p:cNvPr id="202" name="SwiftUI"/>
            <p:cNvSpPr txBox="1"/>
            <p:nvPr/>
          </p:nvSpPr>
          <p:spPr>
            <a:xfrm>
              <a:off x="1853871" y="75882"/>
              <a:ext cx="106944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SwiftUI</a:t>
              </a:r>
            </a:p>
          </p:txBody>
        </p:sp>
        <p:cxnSp>
          <p:nvCxnSpPr>
            <p:cNvPr id="203" name="연결선"/>
            <p:cNvCxnSpPr>
              <a:stCxn id="201" idx="0"/>
              <a:endCxn id="202" idx="0"/>
            </p:cNvCxnSpPr>
            <p:nvPr/>
          </p:nvCxnSpPr>
          <p:spPr>
            <a:xfrm flipV="1">
              <a:off x="635829" y="305752"/>
              <a:ext cx="1752763" cy="891135"/>
            </a:xfrm>
            <a:prstGeom prst="straightConnector1">
              <a:avLst/>
            </a:prstGeom>
            <a:ln w="38100" cap="rnd">
              <a:solidFill>
                <a:schemeClr val="accent1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04" name="추가"/>
            <p:cNvSpPr txBox="1"/>
            <p:nvPr/>
          </p:nvSpPr>
          <p:spPr>
            <a:xfrm>
              <a:off x="797252" y="0"/>
              <a:ext cx="41173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추가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1" name="SwiftUI to UIKit"/>
          <p:cNvSpPr txBox="1"/>
          <p:nvPr/>
        </p:nvSpPr>
        <p:spPr>
          <a:xfrm>
            <a:off x="4026329" y="710724"/>
            <a:ext cx="41393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SwiftUI to UIKit</a:t>
            </a:r>
          </a:p>
        </p:txBody>
      </p:sp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690377"/>
            <a:ext cx="10160001" cy="41018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직사각형"/>
          <p:cNvSpPr/>
          <p:nvPr/>
        </p:nvSpPr>
        <p:spPr>
          <a:xfrm>
            <a:off x="2084965" y="3765400"/>
            <a:ext cx="2033294" cy="260142"/>
          </a:xfrm>
          <a:prstGeom prst="rect">
            <a:avLst/>
          </a:prstGeom>
          <a:ln w="254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