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AE7"/>
          </a:solidFill>
        </a:fill>
      </a:tcStyle>
    </a:wholeTbl>
    <a:band2H>
      <a:tcTxStyle b="def" i="def"/>
      <a:tcStyle>
        <a:tcBdr/>
        <a:fill>
          <a:solidFill>
            <a:srgbClr val="E6F5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F3D1"/>
          </a:solidFill>
        </a:fill>
      </a:tcStyle>
    </a:wholeTbl>
    <a:band2H>
      <a:tcTxStyle b="def" i="def"/>
      <a:tcStyle>
        <a:tcBdr/>
        <a:fill>
          <a:solidFill>
            <a:srgbClr val="F2F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FD1"/>
          </a:solidFill>
        </a:fill>
      </a:tcStyle>
    </a:wholeTbl>
    <a:band2H>
      <a:tcTxStyle b="def" i="def"/>
      <a:tcStyle>
        <a:tcBdr/>
        <a:fill>
          <a:solidFill>
            <a:srgbClr val="FCE8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각 스택이 어떻게 사용되는지 알아보기 위해 2개의 사각형을 만들어 결과를 확인해 보겠습니다.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`ZStack`이 정말 초록색 사각형이 노락색 사각형에 가려진 것이 맞는 것인지 확인하고자, 노란색 사각형에 위치를 이동시키는 수식어 `offset` 수식어를 적용해봅니다.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다시 정리해보면, H / V / Z 스택의 레이아웃은 다음 그림과 같은 모습으로 나타납니다.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이렇게 3개의 매개 변수를 받고 있습니다. 매개 변수를 지정해주지 않으면 '기본값'으로 지정됩니다.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HStack은 가로 방향이므로 배열하기에 세로 방향에 대한 정렬 값인 VerticalAlignment 타입이 필요.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VStack은 세로 방향이므로 배열하기에 가로 방향에 대한 정렬 값은 HorizontalAlignment가 필요.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HStack은 가로와 세로축에 대한 정보가 모두 필요하기 때문에 두 가지 값을 가진 Alignment가 필요.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NavigationView는 최상위에 위치해야 하지만, `TabView` 내에서 사용하는 경우에는 NavigationView가 TabView 내에 있어야 합니다.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8" name="Shape 3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List에서 row in하여 Navigation 내 destination: Text에 row를 추가해주고, Text에도 row를 할당해줍니다.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" name="제목 텍스트"/>
          <p:cNvSpPr txBox="1"/>
          <p:nvPr>
            <p:ph type="title"/>
          </p:nvPr>
        </p:nvSpPr>
        <p:spPr>
          <a:xfrm>
            <a:off x="810000" y="1449147"/>
            <a:ext cx="10572001" cy="297105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810000" y="5280847"/>
            <a:ext cx="10572001" cy="43497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6"/>
          <p:cNvSpPr/>
          <p:nvPr/>
        </p:nvSpPr>
        <p:spPr>
          <a:xfrm>
            <a:off x="1073151" y="446087"/>
            <a:ext cx="3547534" cy="1814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93" name="제목 텍스트"/>
          <p:cNvSpPr txBox="1"/>
          <p:nvPr>
            <p:ph type="title"/>
          </p:nvPr>
        </p:nvSpPr>
        <p:spPr>
          <a:xfrm>
            <a:off x="1073150" y="446087"/>
            <a:ext cx="3547535" cy="161839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94" name="본문 첫 번째 줄…"/>
          <p:cNvSpPr txBox="1"/>
          <p:nvPr>
            <p:ph type="body" idx="1"/>
          </p:nvPr>
        </p:nvSpPr>
        <p:spPr>
          <a:xfrm>
            <a:off x="4855633" y="446087"/>
            <a:ext cx="6252634" cy="541496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Text Placeholder 3"/>
          <p:cNvSpPr/>
          <p:nvPr>
            <p:ph type="body" sz="quarter" idx="21"/>
          </p:nvPr>
        </p:nvSpPr>
        <p:spPr>
          <a:xfrm>
            <a:off x="1073150" y="2260737"/>
            <a:ext cx="3547535" cy="3600312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텍스트"/>
          <p:cNvSpPr txBox="1"/>
          <p:nvPr>
            <p:ph type="title"/>
          </p:nvPr>
        </p:nvSpPr>
        <p:spPr>
          <a:xfrm>
            <a:off x="814727" y="727522"/>
            <a:ext cx="4852989" cy="1617164"/>
          </a:xfrm>
          <a:prstGeom prst="rect">
            <a:avLst/>
          </a:prstGeom>
        </p:spPr>
        <p:txBody>
          <a:bodyPr/>
          <a:lstStyle>
            <a:lvl1pPr algn="l">
              <a:defRPr b="0" sz="24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04" name="Picture Placeholder 11"/>
          <p:cNvSpPr/>
          <p:nvPr>
            <p:ph type="pic" idx="21"/>
          </p:nvPr>
        </p:nvSpPr>
        <p:spPr>
          <a:xfrm>
            <a:off x="6098116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05" name="본문 첫 번째 줄…"/>
          <p:cNvSpPr txBox="1"/>
          <p:nvPr>
            <p:ph type="body" sz="half" idx="1"/>
          </p:nvPr>
        </p:nvSpPr>
        <p:spPr>
          <a:xfrm>
            <a:off x="814727" y="2344684"/>
            <a:ext cx="4852989" cy="351636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6" name="슬라이드 번호"/>
          <p:cNvSpPr txBox="1"/>
          <p:nvPr>
            <p:ph type="sldNum" sz="quarter" idx="2"/>
          </p:nvPr>
        </p:nvSpPr>
        <p:spPr>
          <a:xfrm>
            <a:off x="5609010" y="6080087"/>
            <a:ext cx="315834" cy="32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제목 텍스트"/>
          <p:cNvSpPr txBox="1"/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</p:spPr>
        <p:txBody>
          <a:bodyPr/>
          <a:lstStyle>
            <a:lvl1pPr algn="l">
              <a:defRPr b="0" sz="24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14" name="Picture Placeholder 14"/>
          <p:cNvSpPr/>
          <p:nvPr>
            <p:ph type="pic" idx="21"/>
          </p:nvPr>
        </p:nvSpPr>
        <p:spPr>
          <a:xfrm>
            <a:off x="0" y="-1"/>
            <a:ext cx="12192001" cy="4800601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5" name="본문 첫 번째 줄…"/>
          <p:cNvSpPr txBox="1"/>
          <p:nvPr>
            <p:ph type="body" sz="quarter" idx="1"/>
          </p:nvPr>
        </p:nvSpPr>
        <p:spPr>
          <a:xfrm>
            <a:off x="809999" y="5367337"/>
            <a:ext cx="10561420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6"/>
          <p:cNvSpPr/>
          <p:nvPr/>
        </p:nvSpPr>
        <p:spPr>
          <a:xfrm>
            <a:off x="631697" y="1081455"/>
            <a:ext cx="6332417" cy="3239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24" name="제목 텍스트"/>
          <p:cNvSpPr txBox="1"/>
          <p:nvPr>
            <p:ph type="title"/>
          </p:nvPr>
        </p:nvSpPr>
        <p:spPr>
          <a:xfrm>
            <a:off x="850984" y="1238502"/>
            <a:ext cx="5893841" cy="2645912"/>
          </a:xfrm>
          <a:prstGeom prst="rect">
            <a:avLst/>
          </a:prstGeom>
        </p:spPr>
        <p:txBody>
          <a:bodyPr/>
          <a:lstStyle>
            <a:lvl1pPr algn="l">
              <a:defRPr sz="42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5" name="본문 첫 번째 줄…"/>
          <p:cNvSpPr txBox="1"/>
          <p:nvPr>
            <p:ph type="body" sz="quarter" idx="1"/>
          </p:nvPr>
        </p:nvSpPr>
        <p:spPr>
          <a:xfrm>
            <a:off x="853189" y="4443679"/>
            <a:ext cx="5891638" cy="71324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6" name="Text Placeholder 5"/>
          <p:cNvSpPr/>
          <p:nvPr>
            <p:ph type="body" sz="quarter" idx="21"/>
          </p:nvPr>
        </p:nvSpPr>
        <p:spPr>
          <a:xfrm>
            <a:off x="7574642" y="1081455"/>
            <a:ext cx="3810002" cy="4075467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ClrTx/>
              <a:buSz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6"/>
          <p:cNvSpPr/>
          <p:nvPr/>
        </p:nvSpPr>
        <p:spPr>
          <a:xfrm>
            <a:off x="1140883" y="2286585"/>
            <a:ext cx="4895117" cy="2503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5" name="제목 텍스트"/>
          <p:cNvSpPr txBox="1"/>
          <p:nvPr>
            <p:ph type="title"/>
          </p:nvPr>
        </p:nvSpPr>
        <p:spPr>
          <a:xfrm>
            <a:off x="1357088" y="2435956"/>
            <a:ext cx="4382522" cy="200779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36" name="본문 첫 번째 줄…"/>
          <p:cNvSpPr txBox="1"/>
          <p:nvPr>
            <p:ph type="body" sz="quarter" idx="1"/>
          </p:nvPr>
        </p:nvSpPr>
        <p:spPr>
          <a:xfrm>
            <a:off x="6155999" y="2286000"/>
            <a:ext cx="4880301" cy="229552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3" name="본문 첫 번째 줄…"/>
          <p:cNvSpPr txBox="1"/>
          <p:nvPr>
            <p:ph type="body" idx="1"/>
          </p:nvPr>
        </p:nvSpPr>
        <p:spPr>
          <a:xfrm>
            <a:off x="818712" y="2222287"/>
            <a:ext cx="10554575" cy="3636512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2" name="본문 첫 번째 줄…"/>
          <p:cNvSpPr txBox="1"/>
          <p:nvPr>
            <p:ph type="body" idx="1"/>
          </p:nvPr>
        </p:nvSpPr>
        <p:spPr>
          <a:xfrm>
            <a:off x="818712" y="2222287"/>
            <a:ext cx="10554575" cy="3636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7"/>
          <p:cNvSpPr/>
          <p:nvPr/>
        </p:nvSpPr>
        <p:spPr>
          <a:xfrm>
            <a:off x="0" y="1"/>
            <a:ext cx="12192002" cy="5203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1" name="제목 텍스트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</p:spPr>
        <p:txBody>
          <a:bodyPr/>
          <a:lstStyle>
            <a:lvl1pPr algn="r">
              <a:defRPr sz="48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2" name="본문 첫 번째 줄…"/>
          <p:cNvSpPr txBox="1"/>
          <p:nvPr>
            <p:ph type="body" sz="quarter" idx="1"/>
          </p:nvPr>
        </p:nvSpPr>
        <p:spPr>
          <a:xfrm>
            <a:off x="809999" y="5281200"/>
            <a:ext cx="10561420" cy="433956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None/>
            </a:lvl1pPr>
            <a:lvl2pPr marL="0" indent="457200" algn="r">
              <a:buClrTx/>
              <a:buSzTx/>
              <a:buNone/>
            </a:lvl2pPr>
            <a:lvl3pPr marL="0" indent="914400" algn="r">
              <a:buClrTx/>
              <a:buSzTx/>
              <a:buNone/>
            </a:lvl3pPr>
            <a:lvl4pPr marL="0" indent="1371600" algn="r">
              <a:buClrTx/>
              <a:buSzTx/>
              <a:buNone/>
            </a:lvl4pPr>
            <a:lvl5pPr marL="0" indent="1828800" algn="r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1" name="본문 첫 번째 줄…"/>
          <p:cNvSpPr txBox="1"/>
          <p:nvPr>
            <p:ph type="body" sz="half" idx="1"/>
          </p:nvPr>
        </p:nvSpPr>
        <p:spPr>
          <a:xfrm>
            <a:off x="818712" y="2222287"/>
            <a:ext cx="5185874" cy="363876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0" name="본문 첫 번째 줄…"/>
          <p:cNvSpPr txBox="1"/>
          <p:nvPr>
            <p:ph type="body" sz="quarter" idx="1"/>
          </p:nvPr>
        </p:nvSpPr>
        <p:spPr>
          <a:xfrm>
            <a:off x="814727" y="2174875"/>
            <a:ext cx="5189858" cy="576263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" name="Text Placeholder 4"/>
          <p:cNvSpPr/>
          <p:nvPr>
            <p:ph type="body" sz="quarter" idx="21"/>
          </p:nvPr>
        </p:nvSpPr>
        <p:spPr>
          <a:xfrm>
            <a:off x="6187414" y="2174875"/>
            <a:ext cx="5194584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-1"/>
            <a:ext cx="12192002" cy="2185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609600" y="1417637"/>
            <a:ext cx="10972800" cy="489108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11424653" y="6080087"/>
            <a:ext cx="315834" cy="326401"/>
          </a:xfrm>
          <a:prstGeom prst="rect">
            <a:avLst/>
          </a:prstGeom>
          <a:ln w="12700">
            <a:miter lim="400000"/>
          </a:ln>
        </p:spPr>
        <p:txBody>
          <a:bodyPr wrap="none" lIns="10800" tIns="10800" rIns="10800" bIns="10800" anchor="b">
            <a:spAutoFit/>
          </a:bodyPr>
          <a:lstStyle>
            <a:lvl1pPr algn="r"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25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3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37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5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.g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/>
            </a:pPr>
          </a:p>
        </p:txBody>
      </p:sp>
      <p:sp>
        <p:nvSpPr>
          <p:cNvPr id="147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48" name="Freeform: Shape 13"/>
          <p:cNvSpPr/>
          <p:nvPr/>
        </p:nvSpPr>
        <p:spPr>
          <a:xfrm rot="10800000">
            <a:off x="0" y="5388383"/>
            <a:ext cx="12192000" cy="1469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32" y="21600"/>
                </a:moveTo>
                <a:lnTo>
                  <a:pt x="10790" y="21600"/>
                </a:lnTo>
                <a:lnTo>
                  <a:pt x="10768" y="21530"/>
                </a:lnTo>
                <a:lnTo>
                  <a:pt x="10745" y="21460"/>
                </a:lnTo>
                <a:lnTo>
                  <a:pt x="10730" y="21413"/>
                </a:lnTo>
                <a:lnTo>
                  <a:pt x="10060" y="17239"/>
                </a:lnTo>
                <a:lnTo>
                  <a:pt x="0" y="17239"/>
                </a:lnTo>
                <a:lnTo>
                  <a:pt x="0" y="0"/>
                </a:lnTo>
                <a:lnTo>
                  <a:pt x="21600" y="0"/>
                </a:lnTo>
                <a:lnTo>
                  <a:pt x="21600" y="17239"/>
                </a:lnTo>
                <a:lnTo>
                  <a:pt x="11559" y="17239"/>
                </a:lnTo>
                <a:lnTo>
                  <a:pt x="10888" y="21413"/>
                </a:lnTo>
                <a:lnTo>
                  <a:pt x="10873" y="21460"/>
                </a:lnTo>
                <a:lnTo>
                  <a:pt x="10850" y="2153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/>
            </a:pPr>
          </a:p>
        </p:txBody>
      </p:sp>
      <p:sp>
        <p:nvSpPr>
          <p:cNvPr id="149" name="Swift 세미나"/>
          <p:cNvSpPr txBox="1"/>
          <p:nvPr/>
        </p:nvSpPr>
        <p:spPr>
          <a:xfrm>
            <a:off x="4239760" y="2128957"/>
            <a:ext cx="3712480" cy="96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5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 세미나</a:t>
            </a:r>
          </a:p>
        </p:txBody>
      </p:sp>
      <p:sp>
        <p:nvSpPr>
          <p:cNvPr id="150" name="SwiftUI 선언적 구문, Stack, Navigation"/>
          <p:cNvSpPr txBox="1"/>
          <p:nvPr/>
        </p:nvSpPr>
        <p:spPr>
          <a:xfrm>
            <a:off x="3546847" y="3163058"/>
            <a:ext cx="5098307" cy="48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 선언적 구문, Stack, Navigation</a:t>
            </a:r>
          </a:p>
        </p:txBody>
      </p:sp>
      <p:sp>
        <p:nvSpPr>
          <p:cNvPr id="151" name="작성자: 정창용 실습생"/>
          <p:cNvSpPr txBox="1"/>
          <p:nvPr/>
        </p:nvSpPr>
        <p:spPr>
          <a:xfrm>
            <a:off x="4949380" y="4659039"/>
            <a:ext cx="2293239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작성자: 정창용 실습생</a:t>
            </a:r>
          </a:p>
        </p:txBody>
      </p:sp>
      <p:sp>
        <p:nvSpPr>
          <p:cNvPr id="152" name="슬라이드 번호"/>
          <p:cNvSpPr txBox="1"/>
          <p:nvPr>
            <p:ph type="sldNum" sz="quarter" idx="4294967295"/>
          </p:nvPr>
        </p:nvSpPr>
        <p:spPr>
          <a:xfrm>
            <a:off x="11565419" y="6080087"/>
            <a:ext cx="175068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00" name="Modifier(수정자)"/>
          <p:cNvSpPr txBox="1"/>
          <p:nvPr/>
        </p:nvSpPr>
        <p:spPr>
          <a:xfrm>
            <a:off x="4046307" y="691160"/>
            <a:ext cx="4099386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Modifier(수정자)</a:t>
            </a:r>
          </a:p>
        </p:txBody>
      </p:sp>
      <p:sp>
        <p:nvSpPr>
          <p:cNvPr id="201" name="Component의 attribute를 선언하는 것을 수정자라 합니다.…"/>
          <p:cNvSpPr txBox="1"/>
          <p:nvPr/>
        </p:nvSpPr>
        <p:spPr>
          <a:xfrm>
            <a:off x="2402979" y="3554343"/>
            <a:ext cx="7386042" cy="68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Component의 attribute를 선언하는 것을 수정자라 합니다.</a:t>
            </a:r>
          </a:p>
          <a:p>
            <a: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종류는 forgraoundColor, text, tapGesture event call method 등이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04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5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06" name="Stack,…"/>
          <p:cNvSpPr txBox="1"/>
          <p:nvPr/>
        </p:nvSpPr>
        <p:spPr>
          <a:xfrm>
            <a:off x="290753" y="2106929"/>
            <a:ext cx="5519401" cy="264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 sz="5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Stack,</a:t>
            </a:r>
          </a:p>
          <a:p>
            <a:pPr algn="ctr">
              <a:defRPr b="1" sz="5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NavigationView,</a:t>
            </a:r>
          </a:p>
          <a:p>
            <a:pPr algn="ctr">
              <a:defRPr b="1" sz="5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NavigationLink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0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0" name="Stack"/>
          <p:cNvSpPr txBox="1"/>
          <p:nvPr/>
        </p:nvSpPr>
        <p:spPr>
          <a:xfrm>
            <a:off x="5298363" y="710724"/>
            <a:ext cx="159527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211" name="Stack은 SwiftUI에서 뷰를 배치하는데 사용하는 컨테이너 뷰로,…"/>
          <p:cNvSpPr txBox="1"/>
          <p:nvPr/>
        </p:nvSpPr>
        <p:spPr>
          <a:xfrm>
            <a:off x="1971061" y="2544207"/>
            <a:ext cx="8249878" cy="135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spcBef>
                <a:spcPts val="1500"/>
              </a:spcBef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Stack은 SwiftUI에서 뷰를 배치하는데 사용하는 컨테이너 뷰로,</a:t>
            </a:r>
          </a:p>
          <a:p>
            <a:pPr algn="ctr">
              <a:spcBef>
                <a:spcPts val="1500"/>
              </a:spcBef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콘텐츠로 전달된 자식 뷰들을 어떤 형태로 배치할 것인지 결정 짓습니다.</a:t>
            </a:r>
          </a:p>
          <a:p>
            <a:pPr algn="ctr">
              <a:spcBef>
                <a:spcPts val="1500"/>
              </a:spcBef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SwiftUI에서는 거의 필수적으로 활용되므로 매우 중요하며 사용 방법 또한 매우 간단합니다.</a:t>
            </a:r>
          </a:p>
        </p:txBody>
      </p:sp>
      <p:sp>
        <p:nvSpPr>
          <p:cNvPr id="212" name="HStack"/>
          <p:cNvSpPr txBox="1"/>
          <p:nvPr/>
        </p:nvSpPr>
        <p:spPr>
          <a:xfrm>
            <a:off x="3752773" y="4875893"/>
            <a:ext cx="8409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HStack</a:t>
            </a:r>
          </a:p>
        </p:txBody>
      </p:sp>
      <p:sp>
        <p:nvSpPr>
          <p:cNvPr id="213" name="VStack"/>
          <p:cNvSpPr txBox="1"/>
          <p:nvPr/>
        </p:nvSpPr>
        <p:spPr>
          <a:xfrm>
            <a:off x="5694555" y="4875893"/>
            <a:ext cx="8283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VStack</a:t>
            </a:r>
          </a:p>
        </p:txBody>
      </p:sp>
      <p:sp>
        <p:nvSpPr>
          <p:cNvPr id="214" name="ZStack"/>
          <p:cNvSpPr txBox="1"/>
          <p:nvPr/>
        </p:nvSpPr>
        <p:spPr>
          <a:xfrm>
            <a:off x="7623725" y="4875893"/>
            <a:ext cx="81550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ZStack</a:t>
            </a:r>
          </a:p>
        </p:txBody>
      </p:sp>
      <p:sp>
        <p:nvSpPr>
          <p:cNvPr id="215" name="x축"/>
          <p:cNvSpPr txBox="1"/>
          <p:nvPr/>
        </p:nvSpPr>
        <p:spPr>
          <a:xfrm>
            <a:off x="3965158" y="4399465"/>
            <a:ext cx="416180" cy="37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x축</a:t>
            </a:r>
          </a:p>
        </p:txBody>
      </p:sp>
      <p:sp>
        <p:nvSpPr>
          <p:cNvPr id="216" name="z축"/>
          <p:cNvSpPr txBox="1"/>
          <p:nvPr/>
        </p:nvSpPr>
        <p:spPr>
          <a:xfrm>
            <a:off x="7823386" y="4399465"/>
            <a:ext cx="416180" cy="37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z축</a:t>
            </a:r>
          </a:p>
        </p:txBody>
      </p:sp>
      <p:sp>
        <p:nvSpPr>
          <p:cNvPr id="217" name="y축"/>
          <p:cNvSpPr txBox="1"/>
          <p:nvPr/>
        </p:nvSpPr>
        <p:spPr>
          <a:xfrm>
            <a:off x="5900635" y="4399465"/>
            <a:ext cx="416180" cy="37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y축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1" name="Stack"/>
          <p:cNvSpPr txBox="1"/>
          <p:nvPr/>
        </p:nvSpPr>
        <p:spPr>
          <a:xfrm>
            <a:off x="5298363" y="710724"/>
            <a:ext cx="159527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pic>
        <p:nvPicPr>
          <p:cNvPr id="22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6629" y="2085720"/>
            <a:ext cx="5698742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선"/>
          <p:cNvSpPr/>
          <p:nvPr/>
        </p:nvSpPr>
        <p:spPr>
          <a:xfrm>
            <a:off x="3374189" y="2280694"/>
            <a:ext cx="384777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24" name="선"/>
          <p:cNvSpPr/>
          <p:nvPr/>
        </p:nvSpPr>
        <p:spPr>
          <a:xfrm>
            <a:off x="3374189" y="3564359"/>
            <a:ext cx="384777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25" name="선"/>
          <p:cNvSpPr/>
          <p:nvPr/>
        </p:nvSpPr>
        <p:spPr>
          <a:xfrm>
            <a:off x="3374189" y="4860723"/>
            <a:ext cx="384777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1" name="Stack"/>
          <p:cNvSpPr txBox="1"/>
          <p:nvPr/>
        </p:nvSpPr>
        <p:spPr>
          <a:xfrm>
            <a:off x="5298363" y="710724"/>
            <a:ext cx="159527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pic>
        <p:nvPicPr>
          <p:cNvPr id="23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5767" y="2085720"/>
            <a:ext cx="7240466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6" name="Stack"/>
          <p:cNvSpPr txBox="1"/>
          <p:nvPr/>
        </p:nvSpPr>
        <p:spPr>
          <a:xfrm>
            <a:off x="5298363" y="710724"/>
            <a:ext cx="159527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pic>
        <p:nvPicPr>
          <p:cNvPr id="23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5999" y="2643800"/>
            <a:ext cx="10160001" cy="25033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81492" y="2085720"/>
            <a:ext cx="3440823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3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4" name="Stack"/>
          <p:cNvSpPr txBox="1"/>
          <p:nvPr/>
        </p:nvSpPr>
        <p:spPr>
          <a:xfrm>
            <a:off x="5298363" y="710724"/>
            <a:ext cx="159527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pic>
        <p:nvPicPr>
          <p:cNvPr id="24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2465" y="2212720"/>
            <a:ext cx="7167070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1" name="Stack 생성자"/>
          <p:cNvSpPr txBox="1"/>
          <p:nvPr/>
        </p:nvSpPr>
        <p:spPr>
          <a:xfrm>
            <a:off x="4495693" y="691160"/>
            <a:ext cx="3200614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Stack 생성자</a:t>
            </a:r>
          </a:p>
        </p:txBody>
      </p:sp>
      <p:sp>
        <p:nvSpPr>
          <p:cNvPr id="252" name="뷰의 정렬을 위한 alignment"/>
          <p:cNvSpPr txBox="1"/>
          <p:nvPr/>
        </p:nvSpPr>
        <p:spPr>
          <a:xfrm>
            <a:off x="4333326" y="2646438"/>
            <a:ext cx="3525348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뷰의 정렬을 위한 alignment</a:t>
            </a:r>
          </a:p>
        </p:txBody>
      </p:sp>
      <p:sp>
        <p:nvSpPr>
          <p:cNvPr id="253" name="뷰 간의 간격을 지정하는 spacing"/>
          <p:cNvSpPr txBox="1"/>
          <p:nvPr/>
        </p:nvSpPr>
        <p:spPr>
          <a:xfrm>
            <a:off x="4031014" y="3654929"/>
            <a:ext cx="4129972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뷰 간의 간격을 지정하는 spacing</a:t>
            </a:r>
          </a:p>
        </p:txBody>
      </p:sp>
      <p:sp>
        <p:nvSpPr>
          <p:cNvPr id="254" name="스택에서 콘텐츠로 표시할 content"/>
          <p:cNvSpPr txBox="1"/>
          <p:nvPr/>
        </p:nvSpPr>
        <p:spPr>
          <a:xfrm>
            <a:off x="3966905" y="4663420"/>
            <a:ext cx="4258190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스택에서 콘텐츠로 표시할 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0" name="Alignment"/>
          <p:cNvSpPr txBox="1"/>
          <p:nvPr/>
        </p:nvSpPr>
        <p:spPr>
          <a:xfrm>
            <a:off x="4678035" y="710724"/>
            <a:ext cx="283593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Alignment</a:t>
            </a:r>
          </a:p>
        </p:txBody>
      </p:sp>
      <p:sp>
        <p:nvSpPr>
          <p:cNvPr id="261" name="HStack - VerticalAlignment"/>
          <p:cNvSpPr txBox="1"/>
          <p:nvPr/>
        </p:nvSpPr>
        <p:spPr>
          <a:xfrm>
            <a:off x="4239761" y="2657109"/>
            <a:ext cx="371247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HStack - VerticalAlignment</a:t>
            </a:r>
          </a:p>
        </p:txBody>
      </p:sp>
      <p:sp>
        <p:nvSpPr>
          <p:cNvPr id="262" name="VStack - HorizontalAlignment"/>
          <p:cNvSpPr txBox="1"/>
          <p:nvPr/>
        </p:nvSpPr>
        <p:spPr>
          <a:xfrm>
            <a:off x="4061911" y="3665600"/>
            <a:ext cx="406817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VStack - HorizontalAlignment</a:t>
            </a:r>
          </a:p>
        </p:txBody>
      </p:sp>
      <p:sp>
        <p:nvSpPr>
          <p:cNvPr id="263" name="ZStack - Alignment"/>
          <p:cNvSpPr txBox="1"/>
          <p:nvPr/>
        </p:nvSpPr>
        <p:spPr>
          <a:xfrm>
            <a:off x="4764901" y="4674091"/>
            <a:ext cx="266219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ZStack - Alignment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9" name="Alignment"/>
          <p:cNvSpPr txBox="1"/>
          <p:nvPr/>
        </p:nvSpPr>
        <p:spPr>
          <a:xfrm>
            <a:off x="4678035" y="710724"/>
            <a:ext cx="283593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Alignment</a:t>
            </a:r>
          </a:p>
        </p:txBody>
      </p:sp>
      <p:pic>
        <p:nvPicPr>
          <p:cNvPr id="27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999" y="2874233"/>
            <a:ext cx="10160001" cy="2042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1138" y="2085720"/>
            <a:ext cx="5489410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선"/>
          <p:cNvSpPr/>
          <p:nvPr/>
        </p:nvSpPr>
        <p:spPr>
          <a:xfrm>
            <a:off x="3084643" y="3219369"/>
            <a:ext cx="2415261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5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56" name="내용 개체 틀 2"/>
          <p:cNvSpPr txBox="1"/>
          <p:nvPr>
            <p:ph type="body" sz="half" idx="1"/>
          </p:nvPr>
        </p:nvSpPr>
        <p:spPr>
          <a:xfrm>
            <a:off x="859614" y="2420896"/>
            <a:ext cx="5003801" cy="3556001"/>
          </a:xfrm>
          <a:prstGeom prst="rect">
            <a:avLst/>
          </a:prstGeom>
          <a:effectLst/>
        </p:spPr>
        <p:txBody>
          <a:bodyPr anchor="t"/>
          <a:lstStyle/>
          <a:p>
            <a:pPr>
              <a:buAutoNum type="arabicPeriod" startAt="1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SwiftUI 선언적 구문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600"/>
          </a:p>
          <a:p>
            <a:pPr>
              <a:buAutoNum type="arabicPeriod" startAt="1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레이아웃 생성에 필요한 개념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Component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LayoutManager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Modifier</a:t>
            </a:r>
          </a:p>
        </p:txBody>
      </p:sp>
      <p:sp>
        <p:nvSpPr>
          <p:cNvPr id="157" name="직선 연결선[R] 5"/>
          <p:cNvSpPr/>
          <p:nvPr/>
        </p:nvSpPr>
        <p:spPr>
          <a:xfrm flipH="1">
            <a:off x="6095999" y="2401879"/>
            <a:ext cx="1" cy="3598643"/>
          </a:xfrm>
          <a:prstGeom prst="line">
            <a:avLst/>
          </a:prstGeom>
          <a:ln w="19050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58" name="목 차"/>
          <p:cNvSpPr txBox="1"/>
          <p:nvPr/>
        </p:nvSpPr>
        <p:spPr>
          <a:xfrm>
            <a:off x="5482941" y="691160"/>
            <a:ext cx="1226118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목 차</a:t>
            </a:r>
          </a:p>
        </p:txBody>
      </p:sp>
      <p:sp>
        <p:nvSpPr>
          <p:cNvPr id="159" name="내용 개체 틀 2"/>
          <p:cNvSpPr txBox="1"/>
          <p:nvPr/>
        </p:nvSpPr>
        <p:spPr>
          <a:xfrm>
            <a:off x="6307231" y="2373736"/>
            <a:ext cx="4821469" cy="1823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3"/>
              <a:defRPr sz="2400"/>
            </a:pPr>
            <a:r>
              <a:t>Stack, NavigationView, NavigationLink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Stack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NavigationView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NavigationLink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7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76" name="Spacing"/>
          <p:cNvSpPr txBox="1"/>
          <p:nvPr/>
        </p:nvSpPr>
        <p:spPr>
          <a:xfrm>
            <a:off x="4957162" y="710724"/>
            <a:ext cx="227767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Spacing</a:t>
            </a:r>
          </a:p>
        </p:txBody>
      </p:sp>
      <p:pic>
        <p:nvPicPr>
          <p:cNvPr id="27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999" y="2768329"/>
            <a:ext cx="10160001" cy="2254283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선"/>
          <p:cNvSpPr/>
          <p:nvPr/>
        </p:nvSpPr>
        <p:spPr>
          <a:xfrm>
            <a:off x="1884101" y="3110696"/>
            <a:ext cx="1272516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27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4789" y="2212720"/>
            <a:ext cx="3101252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3" name="HStack"/>
          <p:cNvSpPr txBox="1"/>
          <p:nvPr/>
        </p:nvSpPr>
        <p:spPr>
          <a:xfrm>
            <a:off x="5096589" y="710724"/>
            <a:ext cx="199882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HStack</a:t>
            </a:r>
          </a:p>
        </p:txBody>
      </p:sp>
      <p:pic>
        <p:nvPicPr>
          <p:cNvPr id="28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4984" y="2085720"/>
            <a:ext cx="5362032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8" name="HStack"/>
          <p:cNvSpPr txBox="1"/>
          <p:nvPr/>
        </p:nvSpPr>
        <p:spPr>
          <a:xfrm>
            <a:off x="5096589" y="710724"/>
            <a:ext cx="199882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HStack</a:t>
            </a:r>
          </a:p>
        </p:txBody>
      </p:sp>
      <p:pic>
        <p:nvPicPr>
          <p:cNvPr id="28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4475" y="2085720"/>
            <a:ext cx="5643050" cy="3873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3" name="그룹"/>
          <p:cNvGrpSpPr/>
          <p:nvPr/>
        </p:nvGrpSpPr>
        <p:grpSpPr>
          <a:xfrm>
            <a:off x="3705184" y="2873913"/>
            <a:ext cx="4781631" cy="2850272"/>
            <a:chOff x="0" y="0"/>
            <a:chExt cx="4781630" cy="2850270"/>
          </a:xfrm>
        </p:grpSpPr>
        <p:sp>
          <p:nvSpPr>
            <p:cNvPr id="290" name="사각형"/>
            <p:cNvSpPr/>
            <p:nvPr/>
          </p:nvSpPr>
          <p:spPr>
            <a:xfrm>
              <a:off x="0" y="1405182"/>
              <a:ext cx="1421887" cy="1426388"/>
            </a:xfrm>
            <a:prstGeom prst="rect">
              <a:avLst/>
            </a:prstGeom>
            <a:noFill/>
            <a:ln w="50800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  <p:sp>
          <p:nvSpPr>
            <p:cNvPr id="291" name="직사각형"/>
            <p:cNvSpPr/>
            <p:nvPr/>
          </p:nvSpPr>
          <p:spPr>
            <a:xfrm>
              <a:off x="1679872" y="705557"/>
              <a:ext cx="1421887" cy="2144714"/>
            </a:xfrm>
            <a:prstGeom prst="rect">
              <a:avLst/>
            </a:prstGeom>
            <a:noFill/>
            <a:ln w="50800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  <p:sp>
          <p:nvSpPr>
            <p:cNvPr id="292" name="직사각형"/>
            <p:cNvSpPr/>
            <p:nvPr/>
          </p:nvSpPr>
          <p:spPr>
            <a:xfrm>
              <a:off x="3359743" y="0"/>
              <a:ext cx="1421888" cy="2839924"/>
            </a:xfrm>
            <a:prstGeom prst="rect">
              <a:avLst/>
            </a:prstGeom>
            <a:noFill/>
            <a:ln w="50800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7" name="VStack"/>
          <p:cNvSpPr txBox="1"/>
          <p:nvPr/>
        </p:nvSpPr>
        <p:spPr>
          <a:xfrm>
            <a:off x="5112005" y="710724"/>
            <a:ext cx="196799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VStack</a:t>
            </a:r>
          </a:p>
        </p:txBody>
      </p:sp>
      <p:pic>
        <p:nvPicPr>
          <p:cNvPr id="29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7887" y="2085720"/>
            <a:ext cx="8196226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1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2" name="VStack"/>
          <p:cNvSpPr txBox="1"/>
          <p:nvPr/>
        </p:nvSpPr>
        <p:spPr>
          <a:xfrm>
            <a:off x="5112005" y="710724"/>
            <a:ext cx="196799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VStack</a:t>
            </a:r>
          </a:p>
        </p:txBody>
      </p:sp>
      <p:pic>
        <p:nvPicPr>
          <p:cNvPr id="30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4862" y="2085720"/>
            <a:ext cx="8022276" cy="3873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7" name="그룹"/>
          <p:cNvGrpSpPr/>
          <p:nvPr/>
        </p:nvGrpSpPr>
        <p:grpSpPr>
          <a:xfrm>
            <a:off x="5104435" y="3497162"/>
            <a:ext cx="1983130" cy="2022331"/>
            <a:chOff x="0" y="0"/>
            <a:chExt cx="1983129" cy="2022330"/>
          </a:xfrm>
        </p:grpSpPr>
        <p:sp>
          <p:nvSpPr>
            <p:cNvPr id="304" name="직사각형"/>
            <p:cNvSpPr/>
            <p:nvPr/>
          </p:nvSpPr>
          <p:spPr>
            <a:xfrm>
              <a:off x="0" y="0"/>
              <a:ext cx="1983130" cy="561348"/>
            </a:xfrm>
            <a:prstGeom prst="rect">
              <a:avLst/>
            </a:prstGeom>
            <a:noFill/>
            <a:ln w="50800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  <p:sp>
          <p:nvSpPr>
            <p:cNvPr id="305" name="직사각형"/>
            <p:cNvSpPr/>
            <p:nvPr/>
          </p:nvSpPr>
          <p:spPr>
            <a:xfrm>
              <a:off x="0" y="730491"/>
              <a:ext cx="1983130" cy="561348"/>
            </a:xfrm>
            <a:prstGeom prst="rect">
              <a:avLst/>
            </a:prstGeom>
            <a:noFill/>
            <a:ln w="50800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  <p:sp>
          <p:nvSpPr>
            <p:cNvPr id="306" name="직사각형"/>
            <p:cNvSpPr/>
            <p:nvPr/>
          </p:nvSpPr>
          <p:spPr>
            <a:xfrm>
              <a:off x="0" y="1460982"/>
              <a:ext cx="1983130" cy="561349"/>
            </a:xfrm>
            <a:prstGeom prst="rect">
              <a:avLst/>
            </a:prstGeom>
            <a:noFill/>
            <a:ln w="50800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1" name="ZStack"/>
          <p:cNvSpPr txBox="1"/>
          <p:nvPr/>
        </p:nvSpPr>
        <p:spPr>
          <a:xfrm>
            <a:off x="5127694" y="710724"/>
            <a:ext cx="193661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ZStack</a:t>
            </a:r>
          </a:p>
        </p:txBody>
      </p:sp>
      <p:pic>
        <p:nvPicPr>
          <p:cNvPr id="31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999" y="2084738"/>
            <a:ext cx="10160001" cy="3875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6" name="ZStack"/>
          <p:cNvSpPr txBox="1"/>
          <p:nvPr/>
        </p:nvSpPr>
        <p:spPr>
          <a:xfrm>
            <a:off x="5127694" y="710724"/>
            <a:ext cx="193661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ZStack</a:t>
            </a:r>
          </a:p>
        </p:txBody>
      </p:sp>
      <p:pic>
        <p:nvPicPr>
          <p:cNvPr id="31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8028" y="2085720"/>
            <a:ext cx="5335944" cy="3873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1" name="그룹"/>
          <p:cNvGrpSpPr/>
          <p:nvPr/>
        </p:nvGrpSpPr>
        <p:grpSpPr>
          <a:xfrm>
            <a:off x="4746745" y="2953519"/>
            <a:ext cx="2698510" cy="2665342"/>
            <a:chOff x="0" y="0"/>
            <a:chExt cx="2698509" cy="2665341"/>
          </a:xfrm>
        </p:grpSpPr>
        <p:sp>
          <p:nvSpPr>
            <p:cNvPr id="318" name="사각형"/>
            <p:cNvSpPr/>
            <p:nvPr/>
          </p:nvSpPr>
          <p:spPr>
            <a:xfrm>
              <a:off x="668759" y="648577"/>
              <a:ext cx="1373692" cy="1368187"/>
            </a:xfrm>
            <a:prstGeom prst="rect">
              <a:avLst/>
            </a:prstGeom>
            <a:noFill/>
            <a:ln w="50800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  <p:sp>
          <p:nvSpPr>
            <p:cNvPr id="319" name="사각형"/>
            <p:cNvSpPr/>
            <p:nvPr/>
          </p:nvSpPr>
          <p:spPr>
            <a:xfrm>
              <a:off x="329235" y="308657"/>
              <a:ext cx="2040040" cy="2048027"/>
            </a:xfrm>
            <a:prstGeom prst="rect">
              <a:avLst/>
            </a:prstGeom>
            <a:noFill/>
            <a:ln w="50800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  <p:sp>
          <p:nvSpPr>
            <p:cNvPr id="320" name="직사각형"/>
            <p:cNvSpPr/>
            <p:nvPr/>
          </p:nvSpPr>
          <p:spPr>
            <a:xfrm>
              <a:off x="0" y="0"/>
              <a:ext cx="2698510" cy="2665342"/>
            </a:xfrm>
            <a:prstGeom prst="rect">
              <a:avLst/>
            </a:prstGeom>
            <a:noFill/>
            <a:ln w="50800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4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5" name="NavigationView"/>
          <p:cNvSpPr txBox="1"/>
          <p:nvPr/>
        </p:nvSpPr>
        <p:spPr>
          <a:xfrm>
            <a:off x="3983900" y="710724"/>
            <a:ext cx="422420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NavigationView</a:t>
            </a:r>
          </a:p>
        </p:txBody>
      </p:sp>
      <p:sp>
        <p:nvSpPr>
          <p:cNvPr id="326" name="NavigationView는 SwiftUI의 가장 중요한 구성 요소 중 하나입니다.…"/>
          <p:cNvSpPr txBox="1"/>
          <p:nvPr/>
        </p:nvSpPr>
        <p:spPr>
          <a:xfrm>
            <a:off x="2961299" y="3266940"/>
            <a:ext cx="6269402" cy="125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NavigationView는 SwiftUI의 가장 중요한 구성 요소 중 하나입니다.</a:t>
            </a:r>
          </a:p>
          <a:p>
            <a: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화면을 쉽게 Push와 Pop할 수 있으며,</a:t>
            </a:r>
          </a:p>
          <a:p>
            <a: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사용자에게 명확하고 계층적인 방식으로 정보를 제공할 수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0" name="NavigationView"/>
          <p:cNvSpPr txBox="1"/>
          <p:nvPr/>
        </p:nvSpPr>
        <p:spPr>
          <a:xfrm>
            <a:off x="3983900" y="710724"/>
            <a:ext cx="422420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NavigationView</a:t>
            </a:r>
          </a:p>
        </p:txBody>
      </p:sp>
      <p:pic>
        <p:nvPicPr>
          <p:cNvPr id="33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5999" y="3013817"/>
            <a:ext cx="10160001" cy="1763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7" name="displayMode"/>
          <p:cNvSpPr txBox="1"/>
          <p:nvPr/>
        </p:nvSpPr>
        <p:spPr>
          <a:xfrm>
            <a:off x="4351704" y="710724"/>
            <a:ext cx="348859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displayMode</a:t>
            </a:r>
          </a:p>
        </p:txBody>
      </p:sp>
      <p:sp>
        <p:nvSpPr>
          <p:cNvPr id="338" name=".large 옵션은 내비게이션 스택의 최상위 보기에 유용한 큰 제목을 표시합니다."/>
          <p:cNvSpPr txBox="1"/>
          <p:nvPr/>
        </p:nvSpPr>
        <p:spPr>
          <a:xfrm>
            <a:off x="2573235" y="2872788"/>
            <a:ext cx="704553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.large 옵션은 내비게이션 스택의 최상위 보기에 유용한 큰 제목을 표시합니다.</a:t>
            </a:r>
          </a:p>
        </p:txBody>
      </p:sp>
      <p:sp>
        <p:nvSpPr>
          <p:cNvPr id="339" name=".inline 옵션은 내비게이션 스택의 2차, 3차 또는 후속 보기에 유용한 작은 제목을 표시합니다."/>
          <p:cNvSpPr txBox="1"/>
          <p:nvPr/>
        </p:nvSpPr>
        <p:spPr>
          <a:xfrm>
            <a:off x="1910870" y="3702047"/>
            <a:ext cx="8370259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.inline 옵션은 내비게이션 스택의 2차, 3차 또는 후속 보기에 유용한 작은 제목을 표시합니다.</a:t>
            </a:r>
          </a:p>
        </p:txBody>
      </p:sp>
      <p:sp>
        <p:nvSpPr>
          <p:cNvPr id="340" name=".automatic 옵션은 기본값이며 이전에 사용한 View를 사용합니다."/>
          <p:cNvSpPr txBox="1"/>
          <p:nvPr/>
        </p:nvSpPr>
        <p:spPr>
          <a:xfrm>
            <a:off x="3071214" y="4531306"/>
            <a:ext cx="604957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.automatic 옵션은 기본값이며 이전에 사용한 View를 사용합니다.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2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3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4" name="SwiftUI…"/>
          <p:cNvSpPr txBox="1"/>
          <p:nvPr/>
        </p:nvSpPr>
        <p:spPr>
          <a:xfrm>
            <a:off x="1127792" y="2376923"/>
            <a:ext cx="3845323" cy="2104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</a:t>
            </a:r>
          </a:p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선언적 구문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3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4" name="displayMode"/>
          <p:cNvSpPr txBox="1"/>
          <p:nvPr/>
        </p:nvSpPr>
        <p:spPr>
          <a:xfrm>
            <a:off x="4351704" y="710724"/>
            <a:ext cx="348859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displayMode</a:t>
            </a:r>
          </a:p>
        </p:txBody>
      </p:sp>
      <p:pic>
        <p:nvPicPr>
          <p:cNvPr id="34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999" y="3392707"/>
            <a:ext cx="10160001" cy="1005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9" name="NavigationLink"/>
          <p:cNvSpPr txBox="1"/>
          <p:nvPr/>
        </p:nvSpPr>
        <p:spPr>
          <a:xfrm>
            <a:off x="4041336" y="710724"/>
            <a:ext cx="410932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NavigationLink</a:t>
            </a:r>
          </a:p>
        </p:txBody>
      </p:sp>
      <p:pic>
        <p:nvPicPr>
          <p:cNvPr id="35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999" y="2538460"/>
            <a:ext cx="10160001" cy="430331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SwiftUI의 NavigationView는 View의 맨 위에 NavigationBar를 표시하지만 다른 작업도 수행합니다.…"/>
          <p:cNvSpPr txBox="1"/>
          <p:nvPr/>
        </p:nvSpPr>
        <p:spPr>
          <a:xfrm>
            <a:off x="1037817" y="3423921"/>
            <a:ext cx="10116366" cy="1828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spcBef>
                <a:spcPts val="15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SwiftUI의 NavigationView는 View의 맨 위에 NavigationBar를 표시하지만 다른 작업도 수행합니다.</a:t>
            </a:r>
          </a:p>
          <a:p>
            <a:pPr algn="ctr">
              <a:spcBef>
                <a:spcPts val="15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View를 view stack에 푸시할 수 있습니다. 이것은 iOS view의 가장 기본적인 형태입니다.</a:t>
            </a:r>
          </a:p>
          <a:p>
            <a:pPr algn="ctr">
              <a:spcBef>
                <a:spcPts val="15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spcBef>
                <a:spcPts val="15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예: Wifi를 탭 하면 설정으로 들어가져서 Wifi 목록을 볼 수 있거나, 연락처에서 이름을 탭하면 메시지를 보내는 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4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5" name="NavigationLink"/>
          <p:cNvSpPr txBox="1"/>
          <p:nvPr/>
        </p:nvSpPr>
        <p:spPr>
          <a:xfrm>
            <a:off x="4041336" y="710724"/>
            <a:ext cx="410932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NavigationLink</a:t>
            </a:r>
          </a:p>
        </p:txBody>
      </p:sp>
      <p:pic>
        <p:nvPicPr>
          <p:cNvPr id="35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2642508"/>
            <a:ext cx="10160001" cy="2505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0" name="NavigationLink"/>
          <p:cNvSpPr txBox="1"/>
          <p:nvPr/>
        </p:nvSpPr>
        <p:spPr>
          <a:xfrm>
            <a:off x="4041336" y="710724"/>
            <a:ext cx="410932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NavigationLink</a:t>
            </a:r>
          </a:p>
        </p:txBody>
      </p:sp>
      <p:pic>
        <p:nvPicPr>
          <p:cNvPr id="3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999" y="2533595"/>
            <a:ext cx="10160001" cy="2977751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선"/>
          <p:cNvSpPr/>
          <p:nvPr/>
        </p:nvSpPr>
        <p:spPr>
          <a:xfrm>
            <a:off x="2066241" y="3789744"/>
            <a:ext cx="4825590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6" name="sheet()와 NavigationLink()의 차이점"/>
          <p:cNvSpPr txBox="1"/>
          <p:nvPr/>
        </p:nvSpPr>
        <p:spPr>
          <a:xfrm>
            <a:off x="1575630" y="691160"/>
            <a:ext cx="9040740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sheet()와 NavigationLink()의 차이점</a:t>
            </a:r>
          </a:p>
        </p:txBody>
      </p:sp>
      <p:sp>
        <p:nvSpPr>
          <p:cNvPr id="367" name="topic을 더 자세히 살펴보는 것처럼…"/>
          <p:cNvSpPr txBox="1"/>
          <p:nvPr/>
        </p:nvSpPr>
        <p:spPr>
          <a:xfrm>
            <a:off x="1646777" y="4055790"/>
            <a:ext cx="4242257" cy="68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topic을 더 자세히 살펴보는 것처럼</a:t>
            </a:r>
          </a:p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사용자가 선택한 것에 대한 세부 정보를 보여줌</a:t>
            </a:r>
          </a:p>
        </p:txBody>
      </p:sp>
      <p:sp>
        <p:nvSpPr>
          <p:cNvPr id="368" name="설정 또는 작성창과 같은…"/>
          <p:cNvSpPr txBox="1"/>
          <p:nvPr/>
        </p:nvSpPr>
        <p:spPr>
          <a:xfrm>
            <a:off x="7418686" y="4055790"/>
            <a:ext cx="3126537" cy="68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설정 또는 작성창과 같은</a:t>
            </a:r>
          </a:p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관련 없는 내용을 표시하는데 사용</a:t>
            </a:r>
          </a:p>
        </p:txBody>
      </p:sp>
      <p:sp>
        <p:nvSpPr>
          <p:cNvPr id="369" name="NavigationLink()"/>
          <p:cNvSpPr txBox="1"/>
          <p:nvPr/>
        </p:nvSpPr>
        <p:spPr>
          <a:xfrm>
            <a:off x="2522010" y="3052897"/>
            <a:ext cx="249179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NavigationLink()</a:t>
            </a:r>
          </a:p>
        </p:txBody>
      </p:sp>
      <p:sp>
        <p:nvSpPr>
          <p:cNvPr id="370" name="sheet()"/>
          <p:cNvSpPr txBox="1"/>
          <p:nvPr/>
        </p:nvSpPr>
        <p:spPr>
          <a:xfrm>
            <a:off x="8430268" y="3052897"/>
            <a:ext cx="110337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sheet()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73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74" name="List와 NavigationLink"/>
          <p:cNvSpPr txBox="1"/>
          <p:nvPr/>
        </p:nvSpPr>
        <p:spPr>
          <a:xfrm>
            <a:off x="3225302" y="691160"/>
            <a:ext cx="5741396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List와 NavigationLink</a:t>
            </a:r>
          </a:p>
        </p:txBody>
      </p:sp>
      <p:pic>
        <p:nvPicPr>
          <p:cNvPr id="37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5999" y="2867937"/>
            <a:ext cx="10160001" cy="2055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img.gif" descr="img.gif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34812" y="2085720"/>
            <a:ext cx="1889514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8" name="선언적 구문(declarative syntax)"/>
          <p:cNvSpPr txBox="1"/>
          <p:nvPr/>
        </p:nvSpPr>
        <p:spPr>
          <a:xfrm>
            <a:off x="2148892" y="691160"/>
            <a:ext cx="7894216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선언적 구문(declarative syntax)</a:t>
            </a:r>
          </a:p>
        </p:txBody>
      </p:sp>
      <p:sp>
        <p:nvSpPr>
          <p:cNvPr id="169" name="SwiftUI는 UIKit와 인터페이스 빌더가 사용자 인터페이스 레이아웃을 설계하고 필요한 동작을 구현하는 것과는 완전히 다른 방법인 선언적 구문(declarative)을 도입했습니다.…"/>
          <p:cNvSpPr txBox="1"/>
          <p:nvPr/>
        </p:nvSpPr>
        <p:spPr>
          <a:xfrm>
            <a:off x="1016000" y="3085351"/>
            <a:ext cx="10160000" cy="1949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spcBef>
                <a:spcPts val="15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SwiftUI는 UIKit와 인터페이스 빌더가 사용자 인터페이스 레이아웃을 설계하고 필요한 동작을 구현하는 것과는 완전히 다른 방법인 선언적 구문(declarative)을 도입했습니다.</a:t>
            </a:r>
          </a:p>
          <a:p>
            <a:pPr>
              <a:spcBef>
                <a:spcPts val="15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화면을 구성하는 컴포넌트들의 레이아웃, 모양에 대한 복잡한 세부사항을 직접 설계하는 대신 사용자 인터페이스가 어떤 모양이어야 하는지를 선언하는 방식으로 레이아웃을 생성합니다.</a:t>
            </a:r>
          </a:p>
          <a:p>
            <a:pPr>
              <a:spcBef>
                <a:spcPts val="15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이는 단순하면서도 직관적인 구문을 사용하여 화면을 기술할 수 있게 해줍니다.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3" name="선언적 구문(declarative syntax)"/>
          <p:cNvSpPr txBox="1"/>
          <p:nvPr/>
        </p:nvSpPr>
        <p:spPr>
          <a:xfrm>
            <a:off x="2148892" y="691160"/>
            <a:ext cx="7894216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선언적 구문(declarative syntax)</a:t>
            </a:r>
          </a:p>
        </p:txBody>
      </p:sp>
      <p:sp>
        <p:nvSpPr>
          <p:cNvPr id="174" name="레이아웃 선언 후에 레이아웃의 위치, Constraint, 렌더링 방법 등의 복잡한 세부 사항은 SwiftUI가 자동으로 처리합니다.…"/>
          <p:cNvSpPr txBox="1"/>
          <p:nvPr/>
        </p:nvSpPr>
        <p:spPr>
          <a:xfrm>
            <a:off x="1016000" y="3328305"/>
            <a:ext cx="10160000" cy="146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spcBef>
                <a:spcPts val="15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레이아웃 선언 후에 레이아웃의 위치, Constraint, 렌더링 방법 등의 복잡한 세부 사항은 SwiftUI가 자동으로 처리합니다.</a:t>
            </a:r>
          </a:p>
          <a:p>
            <a:pPr>
              <a:spcBef>
                <a:spcPts val="15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SwiftUI는 '계층적'으로 구조화 되어 있기 때문에 재사용 가능한 사용자 정의 하위 뷰와 함께 구성되면 복잡한 뷰를 쉽게 생성할 수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7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8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9" name="레이아웃 생성에…"/>
          <p:cNvSpPr txBox="1"/>
          <p:nvPr/>
        </p:nvSpPr>
        <p:spPr>
          <a:xfrm>
            <a:off x="424720" y="2348467"/>
            <a:ext cx="5251467" cy="2161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레이아웃 생성에</a:t>
            </a:r>
          </a:p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필요한 개념들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8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83" name="레이아웃 생성에 필요한 개념"/>
          <p:cNvSpPr txBox="1"/>
          <p:nvPr/>
        </p:nvSpPr>
        <p:spPr>
          <a:xfrm>
            <a:off x="2910879" y="691160"/>
            <a:ext cx="6370242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레이아웃 생성에 필요한 개념</a:t>
            </a:r>
          </a:p>
        </p:txBody>
      </p:sp>
      <p:sp>
        <p:nvSpPr>
          <p:cNvPr id="184" name="Component"/>
          <p:cNvSpPr txBox="1"/>
          <p:nvPr/>
        </p:nvSpPr>
        <p:spPr>
          <a:xfrm>
            <a:off x="4915217" y="2538435"/>
            <a:ext cx="23615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185" name="Layout Manager"/>
          <p:cNvSpPr txBox="1"/>
          <p:nvPr/>
        </p:nvSpPr>
        <p:spPr>
          <a:xfrm>
            <a:off x="4485798" y="3608450"/>
            <a:ext cx="322040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Layout Manager</a:t>
            </a:r>
          </a:p>
        </p:txBody>
      </p:sp>
      <p:sp>
        <p:nvSpPr>
          <p:cNvPr id="186" name="Modifier"/>
          <p:cNvSpPr txBox="1"/>
          <p:nvPr/>
        </p:nvSpPr>
        <p:spPr>
          <a:xfrm>
            <a:off x="5253751" y="4678465"/>
            <a:ext cx="168449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Modifier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8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0" name="Component"/>
          <p:cNvSpPr txBox="1"/>
          <p:nvPr/>
        </p:nvSpPr>
        <p:spPr>
          <a:xfrm>
            <a:off x="4491950" y="710724"/>
            <a:ext cx="320810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191" name="SwiftUI는 Component 중심으로 설계가 가능하고,…"/>
          <p:cNvSpPr txBox="1"/>
          <p:nvPr/>
        </p:nvSpPr>
        <p:spPr>
          <a:xfrm>
            <a:off x="1860922" y="3554343"/>
            <a:ext cx="8470156" cy="68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SwiftUI는 Component 중심으로 설계가 가능하고,</a:t>
            </a:r>
          </a:p>
          <a:p>
            <a: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Component 중심의 화면 설계로 UI 재사용에 더 좋은 방향으로 캡슐화 및 설계가 가능합니다.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4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5" name="Layout Manager"/>
          <p:cNvSpPr txBox="1"/>
          <p:nvPr/>
        </p:nvSpPr>
        <p:spPr>
          <a:xfrm>
            <a:off x="3901499" y="710724"/>
            <a:ext cx="438900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Layout Manager</a:t>
            </a:r>
          </a:p>
        </p:txBody>
      </p:sp>
      <p:sp>
        <p:nvSpPr>
          <p:cNvPr id="196" name="Layout Manager는 기본적인 컴포넌트를 선언하고 포함합니다.…"/>
          <p:cNvSpPr txBox="1"/>
          <p:nvPr/>
        </p:nvSpPr>
        <p:spPr>
          <a:xfrm>
            <a:off x="3180576" y="3554343"/>
            <a:ext cx="5830848" cy="68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Layout Manager는 기본적인 컴포넌트를 선언하고 포함합니다.</a:t>
            </a:r>
          </a:p>
          <a:p>
            <a: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종류는 VStack, HStack, Form, List 등이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명언">
  <a:themeElements>
    <a:clrScheme name="명언">
      <a:dk1>
        <a:srgbClr val="000000"/>
      </a:dk1>
      <a:lt1>
        <a:srgbClr val="212121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명언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명언">
  <a:themeElements>
    <a:clrScheme name="명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명언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