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5" r:id="rId4"/>
    <p:sldId id="260" r:id="rId5"/>
    <p:sldId id="266" r:id="rId6"/>
    <p:sldId id="263" r:id="rId7"/>
  </p:sldIdLst>
  <p:sldSz cx="12192000" cy="6858000"/>
  <p:notesSz cx="6858000" cy="9144000"/>
  <p:embeddedFontLst>
    <p:embeddedFont>
      <p:font typeface="HY헤드라인M" panose="02030600000101010101" pitchFamily="18" charset="-127"/>
      <p:regular r:id="rId8"/>
    </p:embeddedFont>
    <p:embeddedFont>
      <p:font typeface="Microsoft GothicNeo" panose="020B0500000101010101" pitchFamily="50" charset="-127"/>
      <p:regular r:id="rId9"/>
    </p:embeddedFont>
    <p:embeddedFont>
      <p:font typeface="맑은 고딕" panose="020B0503020000020004" pitchFamily="50" charset="-127"/>
      <p:regular r:id="rId10"/>
      <p:bold r:id="rId11"/>
    </p:embeddedFont>
    <p:embeddedFont>
      <p:font typeface="Cambria Math" panose="02040503050406030204" pitchFamily="18" charset="0"/>
      <p:regular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80E3D-042F-B598-D809-5D54D25CF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2AA8A3-52A9-92A9-4C75-FE36AE5D8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BCBFCD-B32D-70C6-103D-2D10A1A88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4C38-68D2-4E03-8594-5326E8F95082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B117F3-5243-A59F-99AC-0BF01E3DA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70F349-D2C2-3F0A-2583-BEAB2CB91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BF3C-60B4-4B58-8C5C-820F7CE1D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882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AFDE66-F5C6-CBA2-EB45-EF8D504E0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752D69-64AB-340D-7CB7-F480A28FD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928CE3-4054-5FE7-5C45-E9C27C1B2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4C38-68D2-4E03-8594-5326E8F95082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C61DA5-AC76-1749-6B65-115317102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E435E6-FB99-C89C-9046-97E67A6F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BF3C-60B4-4B58-8C5C-820F7CE1D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58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B4DA01-EB5C-71C2-D439-03CF00016D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213C07-715B-2D52-783C-3FE048E54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50BDA3-34A3-B1EF-676E-AA0AFBF96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4C38-68D2-4E03-8594-5326E8F95082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BC6468-3943-7359-F5B0-D098AA210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63861A-AFC0-0C33-BAA3-4FC7D47A1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BF3C-60B4-4B58-8C5C-820F7CE1D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587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9D741-9279-5777-E711-7A00ADA4E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46A7E7-4F22-95AA-3459-1A43E8FAC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BEF582-9561-8016-95C7-772DCE25F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4C38-68D2-4E03-8594-5326E8F95082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D27E7E-7B78-6521-0F24-21A89A0B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A14690-DE86-0E84-C27C-D937EB24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BF3C-60B4-4B58-8C5C-820F7CE1D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80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AE9B4-22F7-781B-42C9-EDF80C312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ECCA86-7E34-6E08-8823-33828A02B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7CC3D5-927E-E0F6-99AA-8A0072FB5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4C38-68D2-4E03-8594-5326E8F95082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9D5FB6-8E5F-5246-DDBA-40C40771F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6B4A03-14F8-BF4D-B34E-DB91B7878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BF3C-60B4-4B58-8C5C-820F7CE1D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88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A7476-B555-E1D5-1CF6-C77696DD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30C3C5-D741-8B14-3833-2DDE23684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24C5FD-4B00-5BB3-EEFB-5592655AF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68CF8D-6D41-3C09-4FA4-36A6D46BF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4C38-68D2-4E03-8594-5326E8F95082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BD40F1-6ED8-65AD-1A38-3EECC8853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982A53-7E9D-4D39-2B6D-9C5C2AD0D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BF3C-60B4-4B58-8C5C-820F7CE1D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380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FF28E-3851-751E-E040-99E5C78B4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D3368D-13A7-4E40-90C9-303B2C35E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25E07D-D308-7DBB-DE85-C04841F05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F79FD1-883A-C698-62F6-4802CE37AC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18425E-85DF-0F1D-6A35-762E1C4B31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8DB203-AD3C-D132-BE05-799C4D25C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4C38-68D2-4E03-8594-5326E8F95082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9F3C07-DFFD-CC4D-A710-147BFAD94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F3A8DF-A1DA-C603-99BD-3F9B7C2FC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BF3C-60B4-4B58-8C5C-820F7CE1D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952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37457-898B-B45E-EC39-54622802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CAE026-9377-0F6F-78F7-97B46EC76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4C38-68D2-4E03-8594-5326E8F95082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0E8CF0-47A1-689A-2460-3CA207378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427811-6F45-98E5-4E57-8443A0EC7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BF3C-60B4-4B58-8C5C-820F7CE1D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577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9F9374-5AA5-9E99-E49A-8BC43844A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4C38-68D2-4E03-8594-5326E8F95082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569FCE6-84FE-B3C3-4A58-6CA45FC15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CBB46F-9852-905D-8C62-2B1C71D47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BF3C-60B4-4B58-8C5C-820F7CE1D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58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338D41-2696-2630-AAAD-575C5E7FB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9FE615-B107-F125-757E-CEC283974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BD5C13-E2CD-AFDF-5971-9678CD99C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87F715-E6FF-487E-86E2-B17A07CBA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4C38-68D2-4E03-8594-5326E8F95082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E346AA-FCA2-0204-0C82-F0D6F9133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1F937B-B12A-84B7-40B2-80B69D473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BF3C-60B4-4B58-8C5C-820F7CE1D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6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AB6FD-7AC2-420B-AD63-2226C5D23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B79E2A-BB24-9E25-35C8-F9376B7606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51AA49-FBA7-14ED-A5E5-3AFA16696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C21A43-4E50-465B-AB24-9D74600F3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4C38-68D2-4E03-8594-5326E8F95082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6334C1-0AAE-D136-5731-0D37FD631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55669E-544A-C44A-9247-BD5140A4F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BF3C-60B4-4B58-8C5C-820F7CE1D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56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59A3EA4-9DB0-CA9D-4963-8B535CF9E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4491DA-B77E-7B09-2FBF-DEF6AABC3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01F126-54AE-D1AB-DF80-1862F1C10C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54C38-68D2-4E03-8594-5326E8F95082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71E9CF-D3C9-D4A5-F9C8-3BAB465B6F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C18A2E-8332-1706-7064-162A5EE63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BBF3C-60B4-4B58-8C5C-820F7CE1D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89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40CCC16-1E91-6769-14C9-0C6AA5829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altLang="ko-KR" sz="7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4.2 </a:t>
            </a:r>
            <a:r>
              <a:rPr lang="ko-KR" altLang="en-US" sz="7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손실 함수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28C434-34E1-2905-ED84-04E2203F87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김도영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29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1145D4-E919-D20E-492F-4E46A6439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손실 함수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64AACBE-F967-AA7C-FC5C-75C42EFAC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64" y="2616825"/>
            <a:ext cx="4211930" cy="2600866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6004B1-ABC7-1DC5-389A-A872DAFF3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2639" y="735701"/>
            <a:ext cx="5910851" cy="5322199"/>
          </a:xfrm>
        </p:spPr>
        <p:txBody>
          <a:bodyPr anchor="ctr">
            <a:normAutofit/>
          </a:bodyPr>
          <a:lstStyle/>
          <a:p>
            <a:r>
              <a:rPr lang="ko-KR" altLang="en-US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최적의 매개 변수</a:t>
            </a:r>
            <a:r>
              <a:rPr lang="en-US" altLang="ko-KR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ko-KR" altLang="en-US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가중치 및 편향</a:t>
            </a:r>
            <a:r>
              <a:rPr lang="en-US" altLang="ko-KR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  <a:r>
              <a:rPr lang="ko-KR" altLang="en-US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를 찾기 위해 설정하는 기준</a:t>
            </a:r>
            <a:endParaRPr lang="en-US" altLang="ko-KR" sz="18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en-US" altLang="ko-KR" sz="18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ko-KR" altLang="en-US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현재 신경망이 </a:t>
            </a:r>
            <a:r>
              <a:rPr lang="en-US" altLang="ko-KR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‘</a:t>
            </a:r>
            <a:r>
              <a:rPr lang="ko-KR" altLang="en-US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얼마나 잘 못 처리했는가</a:t>
            </a:r>
            <a:r>
              <a:rPr lang="en-US" altLang="ko-KR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</a:t>
            </a:r>
            <a:r>
              <a:rPr lang="ko-KR" altLang="en-US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를 측정</a:t>
            </a:r>
            <a:endParaRPr lang="en-US" altLang="ko-KR" sz="18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lvl="1"/>
            <a:r>
              <a:rPr lang="en-US" altLang="ko-KR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‘</a:t>
            </a:r>
            <a:r>
              <a:rPr lang="ko-KR" altLang="en-US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얼마나 잘 처리했는가</a:t>
            </a:r>
            <a:r>
              <a:rPr lang="en-US" altLang="ko-KR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</a:t>
            </a:r>
            <a:r>
              <a:rPr lang="ko-KR" altLang="en-US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에 해당하는 정확도를 사용하지 않음</a:t>
            </a:r>
            <a:endParaRPr lang="en-US" altLang="ko-KR" sz="18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lvl="1"/>
            <a:r>
              <a:rPr lang="ko-KR" altLang="en-US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정확도는 </a:t>
            </a:r>
            <a:r>
              <a:rPr lang="en-US" altLang="ko-KR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ko-KR" altLang="en-US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맞게 분류된 데이터 수</a:t>
            </a:r>
            <a:r>
              <a:rPr lang="en-US" altLang="ko-KR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)/(</a:t>
            </a:r>
            <a:r>
              <a:rPr lang="ko-KR" altLang="en-US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전체 데이터 수</a:t>
            </a:r>
            <a:r>
              <a:rPr lang="en-US" altLang="ko-KR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 </a:t>
            </a:r>
            <a:r>
              <a:rPr lang="ko-KR" altLang="en-US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이기 때문에 </a:t>
            </a:r>
            <a:r>
              <a:rPr lang="en-US" altLang="ko-KR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32%, 33%</a:t>
            </a:r>
            <a:r>
              <a:rPr lang="ko-KR" altLang="en-US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등과 같이 비연속적으로 표현됨</a:t>
            </a:r>
            <a:endParaRPr lang="en-US" altLang="ko-KR" sz="18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lvl="1"/>
            <a:r>
              <a:rPr lang="ko-KR" altLang="en-US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때문에 미세한 값 조정에 따른 변화를 볼 수 없음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468BDB-0205-480E-E40F-9332B4243145}"/>
              </a:ext>
            </a:extLst>
          </p:cNvPr>
          <p:cNvSpPr txBox="1"/>
          <p:nvPr/>
        </p:nvSpPr>
        <p:spPr>
          <a:xfrm>
            <a:off x="1723343" y="5304986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정확도일 때 값 변화</a:t>
            </a:r>
          </a:p>
        </p:txBody>
      </p:sp>
    </p:spTree>
    <p:extLst>
      <p:ext uri="{BB962C8B-B14F-4D97-AF65-F5344CB8AC3E}">
        <p14:creationId xmlns:p14="http://schemas.microsoft.com/office/powerpoint/2010/main" val="3710527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C4E064-2C1C-9809-F57B-211F49586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손실 함수의 종류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B95105F-FD0D-91BA-E841-C814C7BD7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9860" y="437349"/>
            <a:ext cx="762106" cy="97168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5758078-815D-2248-0B3C-4F2CB47F2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108"/>
          <a:stretch/>
        </p:blipFill>
        <p:spPr>
          <a:xfrm>
            <a:off x="602993" y="437349"/>
            <a:ext cx="174460" cy="971686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DFCE023-61EA-9335-272B-EFA412CA8B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5857" y="1649456"/>
            <a:ext cx="5181600" cy="1012825"/>
          </a:xfrm>
        </p:spPr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  <a:cs typeface="Microsoft GothicNeo" panose="020B0500000101010101" pitchFamily="50" charset="-127"/>
              </a:rPr>
              <a:t>평균 제곱 오차</a:t>
            </a:r>
          </a:p>
          <a:p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  <a:cs typeface="Microsoft GothicNeo" panose="020B0500000101010101" pitchFamily="50" charset="-127"/>
            </a:endParaRPr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3A8014F3-83F3-ACA3-B40F-B697C88DF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5857" y="3613019"/>
            <a:ext cx="5181600" cy="1188231"/>
          </a:xfrm>
        </p:spPr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  <a:cs typeface="Microsoft GothicNeo" panose="020B0500000101010101" pitchFamily="50" charset="-127"/>
              </a:rPr>
              <a:t>교차 엔트로피 오차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EBAA3D5-5255-8170-091B-17D77ECBFE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437"/>
          <a:stretch/>
        </p:blipFill>
        <p:spPr>
          <a:xfrm>
            <a:off x="1213530" y="2256712"/>
            <a:ext cx="2882330" cy="10128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78575E-1D3E-508A-36AF-42FAC61E1695}"/>
                  </a:ext>
                </a:extLst>
              </p:cNvPr>
              <p:cNvSpPr txBox="1"/>
              <p:nvPr/>
            </p:nvSpPr>
            <p:spPr>
              <a:xfrm>
                <a:off x="4672789" y="2328688"/>
                <a:ext cx="401898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ko-KR" altLang="en-US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 값이 커질 수록</a:t>
                </a:r>
                <a:r>
                  <a:rPr lang="en-US" altLang="ko-KR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(=</a:t>
                </a:r>
                <a:r>
                  <a:rPr lang="ko-KR" altLang="en-US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정답에 가까울 수록</a:t>
                </a:r>
                <a:r>
                  <a:rPr lang="en-US" altLang="ko-KR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),</a:t>
                </a:r>
              </a:p>
              <a:p>
                <a:pPr algn="ctr"/>
                <a:r>
                  <a:rPr lang="en-US" altLang="ko-KR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E </a:t>
                </a:r>
                <a:r>
                  <a:rPr lang="ko-KR" altLang="en-US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값이 작게 나옴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78575E-1D3E-508A-36AF-42FAC61E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789" y="2328688"/>
                <a:ext cx="4018985" cy="646331"/>
              </a:xfrm>
              <a:prstGeom prst="rect">
                <a:avLst/>
              </a:prstGeom>
              <a:blipFill>
                <a:blip r:embed="rId4"/>
                <a:stretch>
                  <a:fillRect t="-4717" r="-91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>
            <a:extLst>
              <a:ext uri="{FF2B5EF4-FFF2-40B4-BE49-F238E27FC236}">
                <a16:creationId xmlns:a16="http://schemas.microsoft.com/office/drawing/2014/main" id="{F79F8FDA-E98D-7C63-31A5-377302AF368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4" t="17655" r="-294" b="17887"/>
          <a:stretch/>
        </p:blipFill>
        <p:spPr>
          <a:xfrm>
            <a:off x="1166638" y="4217646"/>
            <a:ext cx="2992603" cy="7737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514FD9A-BED9-86A2-CAF1-C39F7FA53BD4}"/>
                  </a:ext>
                </a:extLst>
              </p:cNvPr>
              <p:cNvSpPr txBox="1"/>
              <p:nvPr/>
            </p:nvSpPr>
            <p:spPr>
              <a:xfrm>
                <a:off x="655468" y="5126912"/>
                <a:ext cx="405745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 err="1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one_hot_label</a:t>
                </a:r>
                <a:r>
                  <a:rPr lang="en-US" altLang="ko-KR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=True</a:t>
                </a:r>
                <a:r>
                  <a:rPr lang="ko-KR" altLang="en-US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일 경우</a:t>
                </a:r>
                <a:r>
                  <a:rPr lang="en-US" altLang="ko-KR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,</a:t>
                </a:r>
              </a:p>
              <a:p>
                <a:pPr algn="ctr"/>
                <a:r>
                  <a:rPr lang="ko-KR" altLang="en-US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정답 </a:t>
                </a:r>
                <a:r>
                  <a:rPr lang="en-US" altLang="ko-KR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t</a:t>
                </a:r>
                <a:r>
                  <a:rPr lang="ko-KR" altLang="en-US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가 </a:t>
                </a:r>
                <a:r>
                  <a:rPr lang="en-US" altLang="ko-KR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1</a:t>
                </a:r>
                <a:r>
                  <a:rPr lang="ko-KR" altLang="en-US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일 때만 출력</a:t>
                </a:r>
                <a:r>
                  <a:rPr lang="en-US" altLang="ko-KR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.</a:t>
                </a:r>
              </a:p>
              <a:p>
                <a:pPr algn="ctr"/>
                <a:r>
                  <a:rPr lang="ko-KR" altLang="en-US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즉</a:t>
                </a:r>
                <a:r>
                  <a:rPr lang="en-US" altLang="ko-KR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, </a:t>
                </a:r>
                <a:r>
                  <a:rPr lang="ko-KR" altLang="en-US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정답일 때의 출력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ko-KR" altLang="en-US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에 로그를 취한 후</a:t>
                </a:r>
                <a:endParaRPr lang="en-US" altLang="ko-KR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endParaRPr>
              </a:p>
              <a:p>
                <a:pPr algn="ctr"/>
                <a:r>
                  <a:rPr lang="en-US" altLang="ko-KR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-1</a:t>
                </a:r>
                <a:r>
                  <a:rPr lang="ko-KR" altLang="en-US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을 곱한 값이 나옴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514FD9A-BED9-86A2-CAF1-C39F7FA53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68" y="5126912"/>
                <a:ext cx="4057456" cy="1200329"/>
              </a:xfrm>
              <a:prstGeom prst="rect">
                <a:avLst/>
              </a:prstGeom>
              <a:blipFill>
                <a:blip r:embed="rId6"/>
                <a:stretch>
                  <a:fillRect l="-1053" t="-2538" r="-752" b="-71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그림 14">
            <a:extLst>
              <a:ext uri="{FF2B5EF4-FFF2-40B4-BE49-F238E27FC236}">
                <a16:creationId xmlns:a16="http://schemas.microsoft.com/office/drawing/2014/main" id="{5A15C49B-7C5D-249B-7941-53726B5684C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" r="2597"/>
          <a:stretch/>
        </p:blipFill>
        <p:spPr>
          <a:xfrm>
            <a:off x="5036730" y="3672585"/>
            <a:ext cx="3075630" cy="265465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B5092DC-11DD-DE2E-A608-09C8A60F570D}"/>
                  </a:ext>
                </a:extLst>
              </p:cNvPr>
              <p:cNvSpPr txBox="1"/>
              <p:nvPr/>
            </p:nvSpPr>
            <p:spPr>
              <a:xfrm>
                <a:off x="8270374" y="3845751"/>
                <a:ext cx="348576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다음 </a:t>
                </a:r>
                <a:r>
                  <a:rPr lang="en-US" altLang="ko-KR" dirty="0" err="1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logx</a:t>
                </a:r>
                <a:r>
                  <a:rPr lang="en-US" altLang="ko-KR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 </a:t>
                </a:r>
                <a:r>
                  <a:rPr lang="ko-KR" altLang="en-US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그래프에 따라</a:t>
                </a:r>
                <a:endParaRPr lang="en-US" altLang="ko-KR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endParaRPr>
              </a:p>
              <a:p>
                <a:pPr algn="ctr"/>
                <a:r>
                  <a:rPr lang="ko-KR" altLang="en-US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정답을 맞췄을 때의</a:t>
                </a:r>
                <a:endParaRPr lang="en-US" altLang="ko-KR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endParaRPr>
              </a:p>
              <a:p>
                <a:pPr algn="ctr"/>
                <a:r>
                  <a:rPr lang="ko-KR" altLang="en-US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확률</a:t>
                </a:r>
                <a:r>
                  <a:rPr lang="en-US" altLang="ko-KR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altLang="ko-KR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==1)</a:t>
                </a:r>
                <a:r>
                  <a:rPr lang="ko-KR" altLang="en-US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에</a:t>
                </a:r>
                <a:r>
                  <a:rPr lang="en-US" altLang="ko-KR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 </a:t>
                </a:r>
                <a:r>
                  <a:rPr lang="ko-KR" altLang="en-US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가까울수록</a:t>
                </a:r>
                <a:endParaRPr lang="en-US" altLang="ko-KR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endParaRPr>
              </a:p>
              <a:p>
                <a:pPr algn="ctr"/>
                <a:r>
                  <a:rPr lang="en-US" altLang="ko-KR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0</a:t>
                </a:r>
                <a:r>
                  <a:rPr lang="ko-KR" altLang="en-US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에 수렴</a:t>
                </a:r>
                <a:r>
                  <a:rPr lang="en-US" altLang="ko-KR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,</a:t>
                </a:r>
              </a:p>
              <a:p>
                <a:pPr algn="ctr"/>
                <a:endParaRPr lang="en-US" altLang="ko-KR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endParaRPr>
              </a:p>
              <a:p>
                <a:pPr algn="ctr"/>
                <a:r>
                  <a:rPr lang="ko-KR" altLang="en-US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그렇지 않을 때</a:t>
                </a:r>
                <a:r>
                  <a:rPr lang="en-US" altLang="ko-KR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altLang="ko-KR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==0)</a:t>
                </a:r>
                <a:r>
                  <a:rPr lang="ko-KR" altLang="en-US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에</a:t>
                </a:r>
                <a:endParaRPr lang="en-US" altLang="ko-KR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endParaRPr>
              </a:p>
              <a:p>
                <a:pPr algn="ctr"/>
                <a:r>
                  <a:rPr lang="ko-KR" altLang="en-US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가까울수록</a:t>
                </a:r>
                <a:endParaRPr lang="en-US" altLang="ko-KR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endParaRPr>
              </a:p>
              <a:p>
                <a:pPr algn="ctr"/>
                <a:r>
                  <a:rPr lang="ko-KR" altLang="en-US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양의</a:t>
                </a:r>
                <a:r>
                  <a:rPr lang="en-US" altLang="ko-KR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 </a:t>
                </a:r>
                <a:r>
                  <a:rPr lang="ko-KR" altLang="en-US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무한대로 발산</a:t>
                </a:r>
                <a:endParaRPr lang="en-US" altLang="ko-KR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B5092DC-11DD-DE2E-A608-09C8A60F5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374" y="3845751"/>
                <a:ext cx="3485769" cy="2308324"/>
              </a:xfrm>
              <a:prstGeom prst="rect">
                <a:avLst/>
              </a:prstGeom>
              <a:blipFill>
                <a:blip r:embed="rId8"/>
                <a:stretch>
                  <a:fillRect t="-1583" b="-31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그림 17">
            <a:extLst>
              <a:ext uri="{FF2B5EF4-FFF2-40B4-BE49-F238E27FC236}">
                <a16:creationId xmlns:a16="http://schemas.microsoft.com/office/drawing/2014/main" id="{32A5389D-D9AA-594F-0A55-5836A176AA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123" y="3287357"/>
            <a:ext cx="12031754" cy="7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277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7F119BB-37E8-4403-9977-810912A21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ko-KR" altLang="en-US" sz="480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데이터가 여러 개라면</a:t>
            </a:r>
            <a:r>
              <a:rPr lang="en-US" altLang="ko-KR" sz="480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48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4E31DA-240C-4471-36C2-A1D3B7B80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ko-KR" altLang="en-US" sz="2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학습에 활용한 데이터 수 </a:t>
            </a:r>
            <a:r>
              <a:rPr lang="en-US" altLang="ko-KR" sz="2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N</a:t>
            </a:r>
            <a:r>
              <a:rPr lang="ko-KR" altLang="en-US" sz="2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으로 </a:t>
            </a:r>
            <a:r>
              <a:rPr lang="ko-KR" altLang="en-US" sz="24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나누어 정규화</a:t>
            </a:r>
            <a:endParaRPr lang="en-US" altLang="ko-KR" sz="2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2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‘</a:t>
            </a:r>
            <a:r>
              <a:rPr lang="ko-KR" altLang="en-US" sz="2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평균 손실 함수</a:t>
            </a:r>
            <a:r>
              <a:rPr lang="en-US" altLang="ko-KR" sz="2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</a:t>
            </a:r>
            <a:r>
              <a:rPr lang="ko-KR" altLang="en-US" sz="2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를 구하는 것 </a:t>
            </a:r>
            <a:r>
              <a:rPr lang="en-US" altLang="ko-KR" sz="2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 </a:t>
            </a:r>
            <a:r>
              <a:rPr lang="ko-KR" altLang="en-US" sz="2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평균이므로 통일된 지표를 얻을 수 있음</a:t>
            </a:r>
            <a:endParaRPr lang="en-US" altLang="ko-KR" sz="2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en-US" altLang="ko-KR" sz="2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ko-KR" altLang="en-US" sz="2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그러므로 적당히 데이터 몇 개를 무작위로 뽑아서 계산해도 됨</a:t>
            </a:r>
            <a:endParaRPr lang="en-US" altLang="ko-KR" sz="2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ko-KR" altLang="en-US" sz="2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안 그래도 데이터 많으면 시간이 오래 걸리니까 </a:t>
            </a:r>
            <a:r>
              <a:rPr lang="en-US" altLang="ko-KR" sz="2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n</a:t>
            </a:r>
            <a:r>
              <a:rPr lang="ko-KR" altLang="en-US" sz="2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개만 뽑아서 학습시키자</a:t>
            </a:r>
            <a:r>
              <a:rPr lang="en-US" altLang="ko-KR" sz="2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! =&gt; </a:t>
            </a:r>
            <a:r>
              <a:rPr lang="ko-KR" altLang="en-US" sz="2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미니배치 학습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806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1A76EAB-E3F4-3540-71D0-1C5988904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200" kern="12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미니배치</a:t>
            </a:r>
            <a:r>
              <a:rPr lang="en-US" altLang="ko-KR" sz="3200" kern="12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;</a:t>
            </a:r>
            <a:br>
              <a:rPr lang="en-US" altLang="ko-KR" sz="3200" kern="12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3200" kern="12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교차 엔트로피 오차 구현</a:t>
            </a:r>
            <a:endParaRPr lang="en-US" altLang="ko-KR" sz="3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B5E2CD-A75B-DE7D-2F8D-29AACA5F5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62719" y="4883544"/>
            <a:ext cx="6586915" cy="15569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altLang="ko-KR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&lt;</a:t>
            </a:r>
            <a:r>
              <a:rPr lang="en-US" altLang="ko-KR" sz="18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one_hot_label</a:t>
            </a:r>
            <a:r>
              <a:rPr lang="en-US" altLang="ko-KR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=True&gt;</a:t>
            </a:r>
          </a:p>
          <a:p>
            <a:r>
              <a:rPr lang="en-US" altLang="ko-KR" sz="18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y.shape</a:t>
            </a:r>
            <a:r>
              <a:rPr lang="en-US" altLang="ko-KR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[0]</a:t>
            </a:r>
            <a:r>
              <a:rPr lang="ko-KR" altLang="en-US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하면 행렬의 </a:t>
            </a:r>
            <a:r>
              <a:rPr lang="en-US" altLang="ko-KR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‘</a:t>
            </a:r>
            <a:r>
              <a:rPr lang="ko-KR" altLang="en-US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행</a:t>
            </a:r>
            <a:r>
              <a:rPr lang="en-US" altLang="ko-KR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 == </a:t>
            </a:r>
            <a:r>
              <a:rPr lang="ko-KR" altLang="en-US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데이터의 개수를 의미</a:t>
            </a:r>
            <a:endParaRPr lang="en-US" altLang="ko-KR" sz="18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F30D2C5-BA90-80B0-AB0D-114AFCC43A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6" t="3650" b="3378"/>
          <a:stretch/>
        </p:blipFill>
        <p:spPr>
          <a:xfrm>
            <a:off x="763493" y="573072"/>
            <a:ext cx="6909066" cy="3242790"/>
          </a:xfrm>
          <a:prstGeom prst="rect">
            <a:avLst/>
          </a:prstGeom>
        </p:spPr>
      </p:pic>
      <p:graphicFrame>
        <p:nvGraphicFramePr>
          <p:cNvPr id="16" name="표 6">
            <a:extLst>
              <a:ext uri="{FF2B5EF4-FFF2-40B4-BE49-F238E27FC236}">
                <a16:creationId xmlns:a16="http://schemas.microsoft.com/office/drawing/2014/main" id="{D299467F-E9B1-E7A7-0373-F991276773A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7633294"/>
              </p:ext>
            </p:extLst>
          </p:nvPr>
        </p:nvGraphicFramePr>
        <p:xfrm>
          <a:off x="5791200" y="882660"/>
          <a:ext cx="58117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172">
                  <a:extLst>
                    <a:ext uri="{9D8B030D-6E8A-4147-A177-3AD203B41FA5}">
                      <a16:colId xmlns:a16="http://schemas.microsoft.com/office/drawing/2014/main" val="814290030"/>
                    </a:ext>
                  </a:extLst>
                </a:gridCol>
                <a:gridCol w="581172">
                  <a:extLst>
                    <a:ext uri="{9D8B030D-6E8A-4147-A177-3AD203B41FA5}">
                      <a16:colId xmlns:a16="http://schemas.microsoft.com/office/drawing/2014/main" val="2288111428"/>
                    </a:ext>
                  </a:extLst>
                </a:gridCol>
                <a:gridCol w="581172">
                  <a:extLst>
                    <a:ext uri="{9D8B030D-6E8A-4147-A177-3AD203B41FA5}">
                      <a16:colId xmlns:a16="http://schemas.microsoft.com/office/drawing/2014/main" val="1525435862"/>
                    </a:ext>
                  </a:extLst>
                </a:gridCol>
                <a:gridCol w="581172">
                  <a:extLst>
                    <a:ext uri="{9D8B030D-6E8A-4147-A177-3AD203B41FA5}">
                      <a16:colId xmlns:a16="http://schemas.microsoft.com/office/drawing/2014/main" val="2351470621"/>
                    </a:ext>
                  </a:extLst>
                </a:gridCol>
                <a:gridCol w="581172">
                  <a:extLst>
                    <a:ext uri="{9D8B030D-6E8A-4147-A177-3AD203B41FA5}">
                      <a16:colId xmlns:a16="http://schemas.microsoft.com/office/drawing/2014/main" val="2484871089"/>
                    </a:ext>
                  </a:extLst>
                </a:gridCol>
                <a:gridCol w="581172">
                  <a:extLst>
                    <a:ext uri="{9D8B030D-6E8A-4147-A177-3AD203B41FA5}">
                      <a16:colId xmlns:a16="http://schemas.microsoft.com/office/drawing/2014/main" val="1143124150"/>
                    </a:ext>
                  </a:extLst>
                </a:gridCol>
                <a:gridCol w="581172">
                  <a:extLst>
                    <a:ext uri="{9D8B030D-6E8A-4147-A177-3AD203B41FA5}">
                      <a16:colId xmlns:a16="http://schemas.microsoft.com/office/drawing/2014/main" val="2239883637"/>
                    </a:ext>
                  </a:extLst>
                </a:gridCol>
                <a:gridCol w="581172">
                  <a:extLst>
                    <a:ext uri="{9D8B030D-6E8A-4147-A177-3AD203B41FA5}">
                      <a16:colId xmlns:a16="http://schemas.microsoft.com/office/drawing/2014/main" val="3013535746"/>
                    </a:ext>
                  </a:extLst>
                </a:gridCol>
                <a:gridCol w="581172">
                  <a:extLst>
                    <a:ext uri="{9D8B030D-6E8A-4147-A177-3AD203B41FA5}">
                      <a16:colId xmlns:a16="http://schemas.microsoft.com/office/drawing/2014/main" val="2410724750"/>
                    </a:ext>
                  </a:extLst>
                </a:gridCol>
                <a:gridCol w="581172">
                  <a:extLst>
                    <a:ext uri="{9D8B030D-6E8A-4147-A177-3AD203B41FA5}">
                      <a16:colId xmlns:a16="http://schemas.microsoft.com/office/drawing/2014/main" val="10363332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84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0.1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0.7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0.1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0.01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0.07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0.02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06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0.4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0.5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0.03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0.04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0.03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41271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79F5CAF3-DC4C-F12E-5615-5E28EBD64B38}"/>
              </a:ext>
            </a:extLst>
          </p:cNvPr>
          <p:cNvSpPr txBox="1"/>
          <p:nvPr/>
        </p:nvSpPr>
        <p:spPr>
          <a:xfrm>
            <a:off x="9760485" y="2194467"/>
            <a:ext cx="1668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(2, 10)</a:t>
            </a:r>
          </a:p>
          <a:p>
            <a:pPr algn="ctr"/>
            <a:r>
              <a:rPr lang="en-US" altLang="ko-KR" dirty="0" err="1"/>
              <a:t>y.shape</a:t>
            </a:r>
            <a:r>
              <a:rPr lang="en-US" altLang="ko-KR" dirty="0"/>
              <a:t>[0] =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0968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00E0F77-E936-4985-B7B1-B9823486A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1A76EAB-E3F4-3540-71D0-1C5988904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200" kern="12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미니배치</a:t>
            </a:r>
            <a:r>
              <a:rPr lang="en-US" altLang="ko-KR" sz="3200" kern="12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;</a:t>
            </a:r>
            <a:br>
              <a:rPr lang="en-US" altLang="ko-KR" sz="3200" kern="12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3200" kern="12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교차 엔트로피 오차 구현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59C862E-1B22-CD93-D8AA-687F73E7A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205" y="561223"/>
            <a:ext cx="10369645" cy="347383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4B5E2CD-A75B-DE7D-2F8D-29AACA5F539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162719" y="4883544"/>
                <a:ext cx="6586915" cy="1556907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marL="0" indent="0" latinLnBrk="0">
                  <a:buNone/>
                </a:pPr>
                <a:r>
                  <a:rPr lang="en-US" altLang="ko-KR" sz="1800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&lt;</a:t>
                </a:r>
                <a:r>
                  <a:rPr lang="en-US" altLang="ko-KR" sz="1800" dirty="0" err="1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one_hot_label</a:t>
                </a:r>
                <a:r>
                  <a:rPr lang="en-US" altLang="ko-KR" sz="1800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=False&gt;</a:t>
                </a:r>
              </a:p>
              <a:p>
                <a:pPr latinLnBrk="0"/>
                <a:r>
                  <a:rPr lang="en-US" altLang="ko-KR" sz="1800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y[0~n, </a:t>
                </a:r>
                <a:r>
                  <a:rPr lang="ko-KR" altLang="en-US" sz="1800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정답 레이블</a:t>
                </a:r>
                <a:r>
                  <a:rPr lang="en-US" altLang="ko-KR" sz="1800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(0~9)]</a:t>
                </a:r>
              </a:p>
              <a:p>
                <a:pPr latinLnBrk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i="1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8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m:rPr>
                            <m:sty m:val="p"/>
                          </m:rPr>
                          <a:rPr lang="en-US" altLang="ko-KR" sz="1800" i="1">
                            <a:latin typeface="Cambria Math" panose="02040503050406030204" pitchFamily="18" charset="0"/>
                          </a:rPr>
                          <m:t>k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800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라고 할 때</a:t>
                </a:r>
                <a:r>
                  <a:rPr lang="en-US" altLang="ko-KR" sz="1800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, </a:t>
                </a:r>
                <a:r>
                  <a:rPr lang="ko-KR" altLang="en-US" sz="1800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행렬에서의</a:t>
                </a:r>
                <a:r>
                  <a:rPr lang="en-US" altLang="ko-KR" sz="1800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i="1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800" i="1">
                            <a:latin typeface="Cambria Math" panose="02040503050406030204" pitchFamily="18" charset="0"/>
                          </a:rPr>
                          <m:t>nk</m:t>
                        </m:r>
                      </m:sub>
                    </m:sSub>
                  </m:oMath>
                </a14:m>
                <a:r>
                  <a:rPr lang="en-US" altLang="ko-KR" sz="1800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(n</a:t>
                </a:r>
                <a:r>
                  <a:rPr lang="ko-KR" altLang="en-US" sz="1800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행 </a:t>
                </a:r>
                <a:r>
                  <a:rPr lang="en-US" altLang="ko-KR" sz="1800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k</a:t>
                </a:r>
                <a:r>
                  <a:rPr lang="ko-KR" altLang="en-US" sz="1800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열</a:t>
                </a:r>
                <a:r>
                  <a:rPr lang="en-US" altLang="ko-KR" sz="1800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(</a:t>
                </a:r>
                <a:r>
                  <a:rPr lang="ko-KR" altLang="en-US" sz="1800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번째</a:t>
                </a:r>
                <a:r>
                  <a:rPr lang="en-US" altLang="ko-KR" sz="1800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) </a:t>
                </a:r>
                <a:r>
                  <a:rPr lang="ko-KR" altLang="en-US" sz="1800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원소</a:t>
                </a:r>
                <a:r>
                  <a:rPr lang="en-US" altLang="ko-KR" sz="1800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)</a:t>
                </a:r>
                <a:r>
                  <a:rPr lang="ko-KR" altLang="en-US" sz="1800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를 의미</a:t>
                </a:r>
                <a:endParaRPr lang="en-US" altLang="ko-KR" sz="18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4B5E2CD-A75B-DE7D-2F8D-29AACA5F53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162719" y="4883544"/>
                <a:ext cx="6586915" cy="1556907"/>
              </a:xfrm>
              <a:blipFill>
                <a:blip r:embed="rId3"/>
                <a:stretch>
                  <a:fillRect l="-8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101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333</Words>
  <Application>Microsoft Office PowerPoint</Application>
  <PresentationFormat>와이드스크린</PresentationFormat>
  <Paragraphs>72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Microsoft GothicNeo</vt:lpstr>
      <vt:lpstr>맑은 고딕</vt:lpstr>
      <vt:lpstr>Arial</vt:lpstr>
      <vt:lpstr>Cambria Math</vt:lpstr>
      <vt:lpstr>HY헤드라인M</vt:lpstr>
      <vt:lpstr>Office 테마</vt:lpstr>
      <vt:lpstr>4.2 손실 함수</vt:lpstr>
      <vt:lpstr>손실 함수</vt:lpstr>
      <vt:lpstr>손실 함수의 종류</vt:lpstr>
      <vt:lpstr>데이터가 여러 개라면?</vt:lpstr>
      <vt:lpstr>미니배치; 교차 엔트로피 오차 구현</vt:lpstr>
      <vt:lpstr>미니배치; 교차 엔트로피 오차 구현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4.2 손실 함수</dc:title>
  <dc:creator>김 도영</dc:creator>
  <cp:lastModifiedBy>김 도영</cp:lastModifiedBy>
  <cp:revision>8</cp:revision>
  <dcterms:created xsi:type="dcterms:W3CDTF">2022-07-20T17:06:01Z</dcterms:created>
  <dcterms:modified xsi:type="dcterms:W3CDTF">2022-07-21T00:54:49Z</dcterms:modified>
</cp:coreProperties>
</file>