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9DA903-7CEE-BAFB-8AE7-357D07520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011E30-10EA-9A94-B4D7-50B6CBEE8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0E7697-7D15-5A60-7FE3-01FE8703B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2B8D-03EC-45B1-8F6C-71451C6C51D2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B8CFDD-FD74-10E7-7A6B-160A29E94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48416-55BD-F089-9D62-BE1654DD2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44A1-FD69-4814-B799-233E733CD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106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34E16-E613-E01D-9DBA-0B251F2A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30D100-97D4-8951-446F-D790EB4C3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93B22C-7D9C-5585-C6E1-7B705EC59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2B8D-03EC-45B1-8F6C-71451C6C51D2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5F4255-D292-7E65-8DD7-A2F7B0445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5BBD24-CEA0-CF5A-D36E-46014999F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44A1-FD69-4814-B799-233E733CD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359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32F9-EDCC-E204-3FD6-329DE47535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FDA72B-CFFF-D54B-C68A-F10F8FB81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5F7081-B2B9-957D-7E35-0A5209A5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2B8D-03EC-45B1-8F6C-71451C6C51D2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CBCB98-5A44-060F-15BE-C3BF96E27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9B699-7ABC-F6D4-3248-415A63936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44A1-FD69-4814-B799-233E733CD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91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9546F-8020-193D-9A6A-916D4313D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87C6B-9879-4F4C-6543-68F78BB77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1CA262-DEA9-FDF2-C74C-64AA62668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2B8D-03EC-45B1-8F6C-71451C6C51D2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A17A70-B7D5-EB8C-348A-A9D09D42C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9AA091-F2F8-5F89-5F52-F1A869B70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44A1-FD69-4814-B799-233E733CD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690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7BF987-A4FC-ED97-9686-7D43DCE2D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33EFCA-E9CA-FCD6-89DF-647B71084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94CCC8-5E5C-3655-E943-8FFC9AA34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2B8D-03EC-45B1-8F6C-71451C6C51D2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88121E-CF84-1704-3606-BD3CF881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AF5A58-396B-F5CE-8F0C-A336B791B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44A1-FD69-4814-B799-233E733CD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309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48F87-8D5A-8D85-7382-8DCFF9727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63BD33-DE5C-48C3-569D-09B2F3F728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0DDE26-D159-F8C0-EADC-096274EB3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C21922-E7C4-2C67-0188-9D4E4F893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2B8D-03EC-45B1-8F6C-71451C6C51D2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6EFA2E-F6A3-AE6F-B8C5-E4F8832F5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EFB36F-BB8C-A7FE-F438-E13BA178A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44A1-FD69-4814-B799-233E733CD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940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EF5D5-84E9-991E-EB1C-0889E64A0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773AF3-F175-E0F2-9562-62D7DDC6C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D88404-D71E-90C1-7C79-B07FF6785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A5CC0A-787D-1048-2EDF-451EC187E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AB7056-20F3-DE64-1BD3-DDD333C4AE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1DE6A6-8977-66F4-6A4D-D8BACED0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2B8D-03EC-45B1-8F6C-71451C6C51D2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8AD23C-8741-DBD3-5294-405DFD5F1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6B9774-8292-33F6-4B7D-43F61A71A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44A1-FD69-4814-B799-233E733CD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82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8C4C7-7239-CE56-6218-51F4D8B0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5528A0-C637-149C-4D3D-C7902B79E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2B8D-03EC-45B1-8F6C-71451C6C51D2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39781E-CCE8-3C53-DFC8-E40A89835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F8BD3A-FB19-B0BC-DC34-79BFC1E47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44A1-FD69-4814-B799-233E733CD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20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3F84AE-92CC-C98D-F754-2971A66CF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2B8D-03EC-45B1-8F6C-71451C6C51D2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BCE38E-04A1-9731-31DB-FFFB95D58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440884-F74B-B0F7-DB6D-1D3C486E1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44A1-FD69-4814-B799-233E733CD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039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63B8C7-B9BD-CD3D-FD75-6FB8084ED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E6F2FF-0CE2-E70E-1077-6855A7DC4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15EFB7-8948-5174-A147-20B899314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601026-8F0F-4B56-F3A1-644C4442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2B8D-03EC-45B1-8F6C-71451C6C51D2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DE1994-D734-7B48-0A34-74E1DE7D1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F01B16-AFEF-24FA-EFA2-5C9729109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44A1-FD69-4814-B799-233E733CD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201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237B7-4E7C-F1B4-1A0A-3A4070765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B77880-18DC-8013-19C3-6F55C17CC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B348CD-695F-CAF9-16E4-515D7A93D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8B86BD-51C2-89B8-42FA-BD6FB6D41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2B8D-03EC-45B1-8F6C-71451C6C51D2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E2262F-977B-9B70-ACA5-B12E4641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1A48BE-40FB-A5BA-F513-159189372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44A1-FD69-4814-B799-233E733CD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76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551FCC-097B-9D7A-04FE-A6D8F6F65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29FBFF-88CA-26B1-34F4-4FECCE9A7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FA0127-49EA-93D5-AE57-99656AFE38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12B8D-03EC-45B1-8F6C-71451C6C51D2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5AB3B0-28A1-E145-23A2-8CB0C81D44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CB1457-3ED0-2456-73EE-BE0F2E6AAC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E44A1-FD69-4814-B799-233E733CD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19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E50774-81A6-15DA-6AF5-CE0B54519E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FC0DCC-CA8F-0EA0-6CBD-56F39CFB587D}"/>
              </a:ext>
            </a:extLst>
          </p:cNvPr>
          <p:cNvSpPr txBox="1"/>
          <p:nvPr/>
        </p:nvSpPr>
        <p:spPr>
          <a:xfrm>
            <a:off x="11144250" y="6487386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복무창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0239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BE8135-EF4C-2BCD-ACA4-2713E4C2EF97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/>
                <a:ea typeface="D2Coding" panose="020B0609020101020101" pitchFamily="49" charset="-127"/>
              </a:rPr>
              <a:t>7.2.7 </a:t>
            </a:r>
            <a:r>
              <a:rPr lang="ko-KR" altLang="en-US" b="1" dirty="0">
                <a:effectLst/>
                <a:ea typeface="D2Coding" panose="020B0609020101020101" pitchFamily="49" charset="-127"/>
              </a:rPr>
              <a:t>배치처리</a:t>
            </a:r>
          </a:p>
          <a:p>
            <a:r>
              <a:rPr lang="ko-KR" altLang="en-US" sz="1400" dirty="0"/>
              <a:t>각 계층을 흐르는 데이터의 차원을 하나 늘려 </a:t>
            </a:r>
            <a:r>
              <a:rPr lang="en-US" altLang="ko-KR" sz="1400" dirty="0"/>
              <a:t>4</a:t>
            </a:r>
            <a:r>
              <a:rPr lang="ko-KR" altLang="en-US" sz="1400" dirty="0"/>
              <a:t>차원 데이터로 저장한다</a:t>
            </a:r>
            <a:r>
              <a:rPr lang="en-US" altLang="ko-KR" sz="14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34D12B-8A0F-645F-A278-1C8D1EE77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" y="863025"/>
            <a:ext cx="6943725" cy="2933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7F8963-4959-3B56-D999-3E590EE87CDD}"/>
              </a:ext>
            </a:extLst>
          </p:cNvPr>
          <p:cNvSpPr txBox="1"/>
          <p:nvPr/>
        </p:nvSpPr>
        <p:spPr>
          <a:xfrm>
            <a:off x="8143874" y="2781062"/>
            <a:ext cx="37433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주의할 점</a:t>
            </a:r>
            <a:r>
              <a:rPr lang="en-US" altLang="ko-KR" sz="1500" dirty="0"/>
              <a:t>:</a:t>
            </a:r>
          </a:p>
          <a:p>
            <a:r>
              <a:rPr lang="ko-KR" altLang="en-US" sz="1500" dirty="0"/>
              <a:t>신경망에 </a:t>
            </a:r>
            <a:r>
              <a:rPr lang="en-US" altLang="ko-KR" sz="1500" dirty="0"/>
              <a:t>4</a:t>
            </a:r>
            <a:r>
              <a:rPr lang="ko-KR" altLang="en-US" sz="1500" dirty="0"/>
              <a:t>차원 데이터가 하나 </a:t>
            </a:r>
            <a:r>
              <a:rPr lang="ko-KR" altLang="en-US" sz="1500" dirty="0" err="1"/>
              <a:t>흐를때마다</a:t>
            </a:r>
            <a:r>
              <a:rPr lang="ko-KR" altLang="en-US" sz="1500" dirty="0"/>
              <a:t> 데이터 </a:t>
            </a:r>
            <a:r>
              <a:rPr lang="en-US" altLang="ko-KR" sz="1500" dirty="0"/>
              <a:t>N</a:t>
            </a:r>
            <a:r>
              <a:rPr lang="ko-KR" altLang="en-US" sz="1500" dirty="0"/>
              <a:t>개에 대한 </a:t>
            </a:r>
            <a:r>
              <a:rPr lang="ko-KR" altLang="en-US" sz="1500" dirty="0" err="1"/>
              <a:t>합성곱</a:t>
            </a:r>
            <a:r>
              <a:rPr lang="ko-KR" altLang="en-US" sz="1500" dirty="0"/>
              <a:t> 연산이 이뤄진다</a:t>
            </a:r>
            <a:r>
              <a:rPr lang="en-US" altLang="ko-KR" sz="1500" dirty="0"/>
              <a:t>. (</a:t>
            </a:r>
            <a:r>
              <a:rPr lang="ko-KR" altLang="en-US" sz="1500" dirty="0"/>
              <a:t>당연한 소리임</a:t>
            </a:r>
            <a:r>
              <a:rPr lang="en-US" altLang="ko-KR" sz="1500" dirty="0"/>
              <a:t>)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106709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C85761-34F9-589C-AB8C-27DD33D410D2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/>
                <a:ea typeface="D2Coding" panose="020B0609020101020101" pitchFamily="49" charset="-127"/>
              </a:rPr>
              <a:t>7.3 </a:t>
            </a:r>
            <a:r>
              <a:rPr lang="ko-KR" altLang="en-US" b="1" dirty="0" err="1">
                <a:effectLst/>
                <a:ea typeface="D2Coding" panose="020B0609020101020101" pitchFamily="49" charset="-127"/>
              </a:rPr>
              <a:t>풀링</a:t>
            </a:r>
            <a:r>
              <a:rPr lang="ko-KR" altLang="en-US" b="1" dirty="0">
                <a:effectLst/>
                <a:ea typeface="D2Coding" panose="020B0609020101020101" pitchFamily="49" charset="-127"/>
              </a:rPr>
              <a:t> 계층</a:t>
            </a:r>
          </a:p>
          <a:p>
            <a:r>
              <a:rPr lang="ko-KR" altLang="en-US" sz="1400" dirty="0" err="1"/>
              <a:t>풀링</a:t>
            </a:r>
            <a:r>
              <a:rPr lang="en-US" altLang="ko-KR" sz="1400" dirty="0"/>
              <a:t>: </a:t>
            </a:r>
            <a:r>
              <a:rPr lang="ko-KR" altLang="en-US" sz="1400" dirty="0"/>
              <a:t>세로</a:t>
            </a:r>
            <a:r>
              <a:rPr lang="en-US" altLang="ko-KR" sz="1400" dirty="0"/>
              <a:t>,</a:t>
            </a:r>
            <a:r>
              <a:rPr lang="ko-KR" altLang="en-US" sz="1400" dirty="0"/>
              <a:t> 가로 방향의 공간을 줄이는 연산</a:t>
            </a:r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5ADD66-35CC-9311-38AD-D35DA9437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03" y="943028"/>
            <a:ext cx="6000750" cy="2752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F25C8D-68E5-51E7-3612-DCFF093013AF}"/>
              </a:ext>
            </a:extLst>
          </p:cNvPr>
          <p:cNvSpPr txBox="1"/>
          <p:nvPr/>
        </p:nvSpPr>
        <p:spPr>
          <a:xfrm>
            <a:off x="266699" y="3943350"/>
            <a:ext cx="104298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최대 </a:t>
            </a:r>
            <a:r>
              <a:rPr lang="ko-KR" altLang="en-US" dirty="0" err="1"/>
              <a:t>풀링</a:t>
            </a:r>
            <a:r>
              <a:rPr lang="en-US" altLang="ko-KR" dirty="0"/>
              <a:t>(max pooling): </a:t>
            </a:r>
            <a:r>
              <a:rPr lang="ko-KR" altLang="en-US" dirty="0"/>
              <a:t>윈도우에서 최댓값을 구하는 연산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풀링의</a:t>
            </a:r>
            <a:r>
              <a:rPr lang="ko-KR" altLang="en-US" dirty="0"/>
              <a:t> 윈도우 크기와 </a:t>
            </a:r>
            <a:r>
              <a:rPr lang="ko-KR" altLang="en-US" dirty="0" err="1"/>
              <a:t>스트라이드는</a:t>
            </a:r>
            <a:r>
              <a:rPr lang="ko-KR" altLang="en-US" dirty="0"/>
              <a:t> 같은 값으로 설정하는 것이 보통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* 평균 </a:t>
            </a:r>
            <a:r>
              <a:rPr lang="ko-KR" altLang="en-US" dirty="0" err="1"/>
              <a:t>풀링</a:t>
            </a:r>
            <a:r>
              <a:rPr lang="en-US" altLang="ko-KR" dirty="0"/>
              <a:t>(average pooling)</a:t>
            </a:r>
            <a:r>
              <a:rPr lang="ko-KR" altLang="en-US" dirty="0"/>
              <a:t>이 있지만</a:t>
            </a:r>
            <a:r>
              <a:rPr lang="en-US" altLang="ko-KR" dirty="0"/>
              <a:t>, </a:t>
            </a:r>
            <a:r>
              <a:rPr lang="ko-KR" altLang="en-US" dirty="0"/>
              <a:t>이미지 인식 분야에서는 최대 </a:t>
            </a:r>
            <a:r>
              <a:rPr lang="ko-KR" altLang="en-US" dirty="0" err="1"/>
              <a:t>풀링을</a:t>
            </a:r>
            <a:r>
              <a:rPr lang="ko-KR" altLang="en-US" dirty="0"/>
              <a:t>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81508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816E22-7335-B66E-A0FD-ACD54ED491FE}"/>
              </a:ext>
            </a:extLst>
          </p:cNvPr>
          <p:cNvSpPr txBox="1"/>
          <p:nvPr/>
        </p:nvSpPr>
        <p:spPr>
          <a:xfrm>
            <a:off x="200024" y="180975"/>
            <a:ext cx="113823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풀링</a:t>
            </a:r>
            <a:r>
              <a:rPr lang="ko-KR" altLang="en-US" dirty="0"/>
              <a:t> 계층의 특징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학습해야 할 매개변수가 없다</a:t>
            </a:r>
            <a:r>
              <a:rPr lang="en-US" altLang="ko-KR" dirty="0"/>
              <a:t>. -&gt; </a:t>
            </a:r>
            <a:r>
              <a:rPr lang="ko-KR" altLang="en-US" dirty="0"/>
              <a:t>최댓값이나 평균을 취하는 명확한 처리기 때문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채널 수가 변하지 않는다</a:t>
            </a:r>
            <a:r>
              <a:rPr lang="en-US" altLang="ko-KR" dirty="0"/>
              <a:t>. -&gt; </a:t>
            </a:r>
            <a:r>
              <a:rPr lang="ko-KR" altLang="en-US" dirty="0"/>
              <a:t>채널마다 독립적으로 계산하기 때문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입력의 변화에 영향을 적게 받는다</a:t>
            </a:r>
            <a:r>
              <a:rPr lang="en-US" altLang="ko-KR" dirty="0"/>
              <a:t>. -&gt; </a:t>
            </a:r>
            <a:r>
              <a:rPr lang="ko-KR" altLang="en-US" dirty="0"/>
              <a:t>입력 데이터가 조금 변해도 </a:t>
            </a:r>
            <a:r>
              <a:rPr lang="ko-KR" altLang="en-US" dirty="0" err="1"/>
              <a:t>풀링의</a:t>
            </a:r>
            <a:r>
              <a:rPr lang="ko-KR" altLang="en-US" dirty="0"/>
              <a:t> 결과는 잘 변하지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9E4224-202E-6ABF-35CC-EAD843B61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1194781"/>
            <a:ext cx="4447560" cy="246281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062079A-F1F2-1B73-CDFF-9685DBD85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325" y="4424362"/>
            <a:ext cx="64198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542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AFAED8-37E9-0133-9C3D-BB02B3FDA075}"/>
              </a:ext>
            </a:extLst>
          </p:cNvPr>
          <p:cNvSpPr txBox="1"/>
          <p:nvPr/>
        </p:nvSpPr>
        <p:spPr>
          <a:xfrm>
            <a:off x="110836" y="129309"/>
            <a:ext cx="120811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7.4.2 Im2col</a:t>
            </a:r>
            <a:r>
              <a:rPr lang="ko-KR" altLang="en-US" dirty="0"/>
              <a:t>로 데이터 전개하기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넘파이에서</a:t>
            </a:r>
            <a:r>
              <a:rPr lang="ko-KR" altLang="en-US" dirty="0"/>
              <a:t> </a:t>
            </a:r>
            <a:r>
              <a:rPr lang="en-US" altLang="ko-KR" dirty="0"/>
              <a:t>for </a:t>
            </a:r>
            <a:r>
              <a:rPr lang="ko-KR" altLang="en-US" dirty="0"/>
              <a:t>문을 사용하면 성능이 떨어지는 단점이 생김 </a:t>
            </a:r>
            <a:r>
              <a:rPr lang="en-US" altLang="ko-KR" dirty="0"/>
              <a:t>-&gt; im2col </a:t>
            </a:r>
            <a:r>
              <a:rPr lang="ko-KR" altLang="en-US" dirty="0"/>
              <a:t>함수 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im2col(image to column): '</a:t>
            </a:r>
            <a:r>
              <a:rPr lang="ko-KR" altLang="en-US" dirty="0"/>
              <a:t>이미지에서 행렬로</a:t>
            </a:r>
            <a:r>
              <a:rPr lang="en-US" altLang="ko-KR" dirty="0"/>
              <a:t>＇</a:t>
            </a:r>
            <a:r>
              <a:rPr lang="ko-KR" altLang="en-US" dirty="0"/>
              <a:t>라는 뜻이다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함수는 입력 데이터를 필터링하기 좋게 전개하는 함수다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C7CEA6-2FD3-E212-50D8-FA80FBE1A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03" y="2199841"/>
            <a:ext cx="4286250" cy="21812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6B9F691-FA1D-A4D7-C6E0-72173832B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418" y="2199841"/>
            <a:ext cx="4314825" cy="2333625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AE85C6D-9EDE-58BE-2B7E-668EB92A9E46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4110182" y="4533466"/>
            <a:ext cx="4198649" cy="306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044620B-74E1-C32F-9618-462A6C005D55}"/>
              </a:ext>
            </a:extLst>
          </p:cNvPr>
          <p:cNvSpPr txBox="1"/>
          <p:nvPr/>
        </p:nvSpPr>
        <p:spPr>
          <a:xfrm>
            <a:off x="295276" y="4849672"/>
            <a:ext cx="10788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실제 상황에서 필터의 적용 영역이 겹치는 경우가 대부분이다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필터 적용 영역이 겹치게 되면 </a:t>
            </a:r>
            <a:r>
              <a:rPr lang="en-US" altLang="ko-KR" dirty="0"/>
              <a:t>im2col</a:t>
            </a:r>
            <a:r>
              <a:rPr lang="ko-KR" altLang="en-US" dirty="0"/>
              <a:t>로 전개한 후의 원소 수가 원래 블록의 원소 수보다 많아진다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메모리 소비가 크다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034AC11-F734-E776-FE2E-0ADC1C401C75}"/>
              </a:ext>
            </a:extLst>
          </p:cNvPr>
          <p:cNvCxnSpPr>
            <a:stCxn id="9" idx="2"/>
          </p:cNvCxnSpPr>
          <p:nvPr/>
        </p:nvCxnSpPr>
        <p:spPr>
          <a:xfrm flipH="1">
            <a:off x="5689456" y="5773002"/>
            <a:ext cx="1" cy="350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756FF62-C6D8-24C9-CFBB-77AEB94C087B}"/>
              </a:ext>
            </a:extLst>
          </p:cNvPr>
          <p:cNvSpPr txBox="1"/>
          <p:nvPr/>
        </p:nvSpPr>
        <p:spPr>
          <a:xfrm>
            <a:off x="498764" y="6089208"/>
            <a:ext cx="10788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행렬 계산 라이브러리 등은 행렬 계산에 고도로 최적화 되어 있어서 빠른 계산 가능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문제를 행렬 계산으로 만들면 효율 증가</a:t>
            </a:r>
          </a:p>
        </p:txBody>
      </p:sp>
    </p:spTree>
    <p:extLst>
      <p:ext uri="{BB962C8B-B14F-4D97-AF65-F5344CB8AC3E}">
        <p14:creationId xmlns:p14="http://schemas.microsoft.com/office/powerpoint/2010/main" val="4016550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A1EA494-F89C-8E4B-2E28-E5688B0BF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91" y="1257300"/>
            <a:ext cx="5402409" cy="42005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52E737D-3465-D0F1-4416-5497F7C76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954" y="2043112"/>
            <a:ext cx="5700021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377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68C0307-26E2-26DC-4364-1B04EC841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625" y="128177"/>
            <a:ext cx="6925916" cy="2285378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4E01277-2067-604E-BAEA-96AE706BDC89}"/>
              </a:ext>
            </a:extLst>
          </p:cNvPr>
          <p:cNvCxnSpPr/>
          <p:nvPr/>
        </p:nvCxnSpPr>
        <p:spPr>
          <a:xfrm flipH="1">
            <a:off x="2460625" y="2150774"/>
            <a:ext cx="1171575" cy="695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FD8D06D-B427-FE7F-2E3D-5ECCEDD49057}"/>
              </a:ext>
            </a:extLst>
          </p:cNvPr>
          <p:cNvSpPr txBox="1"/>
          <p:nvPr/>
        </p:nvSpPr>
        <p:spPr>
          <a:xfrm>
            <a:off x="0" y="2920552"/>
            <a:ext cx="65485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입력 데이터</a:t>
            </a:r>
            <a:r>
              <a:rPr lang="en-US" altLang="ko-KR" sz="1500" dirty="0"/>
              <a:t>(</a:t>
            </a:r>
            <a:r>
              <a:rPr lang="ko-KR" altLang="en-US" sz="1500" dirty="0"/>
              <a:t>이미지</a:t>
            </a:r>
            <a:r>
              <a:rPr lang="en-US" altLang="ko-KR" sz="1500" dirty="0"/>
              <a:t>)</a:t>
            </a:r>
            <a:r>
              <a:rPr lang="ko-KR" altLang="en-US" sz="1500" dirty="0"/>
              <a:t>를 </a:t>
            </a:r>
            <a:r>
              <a:rPr lang="en-US" altLang="ko-KR" sz="1500" dirty="0"/>
              <a:t>im2col </a:t>
            </a:r>
            <a:r>
              <a:rPr lang="ko-KR" altLang="en-US" sz="1500" dirty="0"/>
              <a:t>함수로 전개한다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 err="1"/>
              <a:t>합성곱</a:t>
            </a:r>
            <a:r>
              <a:rPr lang="ko-KR" altLang="en-US" sz="1500" dirty="0"/>
              <a:t> 연산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F5BEFC7-579B-7B02-C713-825525767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8" y="3474550"/>
            <a:ext cx="2951884" cy="182753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28EDF5E-7B3C-5F8F-4CC1-32C622F152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4792" y="3513335"/>
            <a:ext cx="3439391" cy="1845633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07DDFF3-B644-E96C-E024-AFFD48CD5BEA}"/>
              </a:ext>
            </a:extLst>
          </p:cNvPr>
          <p:cNvCxnSpPr>
            <a:cxnSpLocks/>
          </p:cNvCxnSpPr>
          <p:nvPr/>
        </p:nvCxnSpPr>
        <p:spPr>
          <a:xfrm>
            <a:off x="5144655" y="2150774"/>
            <a:ext cx="249381" cy="55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569EA1D-8045-596D-F076-B0BD9877ED21}"/>
              </a:ext>
            </a:extLst>
          </p:cNvPr>
          <p:cNvSpPr txBox="1"/>
          <p:nvPr/>
        </p:nvSpPr>
        <p:spPr>
          <a:xfrm>
            <a:off x="4583632" y="2704772"/>
            <a:ext cx="699876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Im2col</a:t>
            </a:r>
            <a:r>
              <a:rPr lang="ko-KR" altLang="en-US" sz="1500" dirty="0"/>
              <a:t>을 사용해 입력 데이터 전개</a:t>
            </a:r>
            <a:endParaRPr lang="en-US" altLang="ko-KR" sz="1500" dirty="0"/>
          </a:p>
          <a:p>
            <a:r>
              <a:rPr lang="ko-KR" altLang="en-US" sz="1500" dirty="0"/>
              <a:t>채널마다 독립적인 데이터가 나옴</a:t>
            </a:r>
            <a:endParaRPr lang="en-US" altLang="ko-KR" sz="1500" dirty="0"/>
          </a:p>
          <a:p>
            <a:r>
              <a:rPr lang="en-US" altLang="ko-KR" sz="1500" dirty="0"/>
              <a:t>(</a:t>
            </a:r>
            <a:r>
              <a:rPr lang="ko-KR" altLang="en-US" sz="1500" dirty="0" err="1"/>
              <a:t>합성곱</a:t>
            </a:r>
            <a:r>
              <a:rPr lang="ko-KR" altLang="en-US" sz="1500" dirty="0"/>
              <a:t> 계층과 다르게 구해서 더하지 않는다</a:t>
            </a:r>
            <a:r>
              <a:rPr lang="en-US" altLang="ko-KR" sz="1500" dirty="0"/>
              <a:t>.) -&gt; </a:t>
            </a:r>
            <a:r>
              <a:rPr lang="ko-KR" altLang="en-US" sz="1500" dirty="0" err="1"/>
              <a:t>풀링</a:t>
            </a:r>
            <a:r>
              <a:rPr lang="ko-KR" altLang="en-US" sz="1500" dirty="0"/>
              <a:t> 계층의 특징 두 번째</a:t>
            </a:r>
          </a:p>
        </p:txBody>
      </p:sp>
    </p:spTree>
    <p:extLst>
      <p:ext uri="{BB962C8B-B14F-4D97-AF65-F5344CB8AC3E}">
        <p14:creationId xmlns:p14="http://schemas.microsoft.com/office/powerpoint/2010/main" val="775245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028929-A6BE-98BB-122D-085EFCA22CA2}"/>
              </a:ext>
            </a:extLst>
          </p:cNvPr>
          <p:cNvSpPr txBox="1"/>
          <p:nvPr/>
        </p:nvSpPr>
        <p:spPr>
          <a:xfrm>
            <a:off x="-1" y="0"/>
            <a:ext cx="11229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7.6 CNN </a:t>
            </a:r>
            <a:r>
              <a:rPr lang="ko-KR" altLang="en-US" dirty="0"/>
              <a:t>시작하기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번째 층의 가중치를 시각화 하면 원시적인 정보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에지</a:t>
            </a:r>
            <a:r>
              <a:rPr lang="en-US" altLang="ko-KR" dirty="0"/>
              <a:t>:</a:t>
            </a:r>
            <a:r>
              <a:rPr lang="ko-KR" altLang="en-US" dirty="0"/>
              <a:t>색상이</a:t>
            </a:r>
            <a:r>
              <a:rPr lang="en-US" altLang="ko-KR" dirty="0"/>
              <a:t> </a:t>
            </a:r>
            <a:r>
              <a:rPr lang="ko-KR" altLang="en-US" dirty="0"/>
              <a:t>바뀐 경계선</a:t>
            </a:r>
            <a:r>
              <a:rPr lang="en-US" altLang="ko-KR" dirty="0"/>
              <a:t>, </a:t>
            </a:r>
            <a:r>
              <a:rPr lang="ko-KR" altLang="en-US" dirty="0" err="1"/>
              <a:t>블롭</a:t>
            </a:r>
            <a:r>
              <a:rPr lang="en-US" altLang="ko-KR" dirty="0"/>
              <a:t>: </a:t>
            </a:r>
            <a:r>
              <a:rPr lang="ko-KR" altLang="en-US" dirty="0"/>
              <a:t>국소적으로 덩어리진 영역</a:t>
            </a:r>
            <a:r>
              <a:rPr lang="en-US" altLang="ko-KR" dirty="0"/>
              <a:t>)</a:t>
            </a:r>
            <a:r>
              <a:rPr lang="ko-KR" altLang="en-US" dirty="0"/>
              <a:t>를 얻을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BF8953-0B08-3067-3620-41D705D27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23" y="1375673"/>
            <a:ext cx="5393361" cy="283446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5D754CA-5218-1B82-09E1-7F89ADB5F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327" y="1523219"/>
            <a:ext cx="5886450" cy="28344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3E671C-5C51-138F-D7AA-2F0B44790E3E}"/>
              </a:ext>
            </a:extLst>
          </p:cNvPr>
          <p:cNvSpPr txBox="1"/>
          <p:nvPr/>
        </p:nvSpPr>
        <p:spPr>
          <a:xfrm>
            <a:off x="1343026" y="5334781"/>
            <a:ext cx="11048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합성곱</a:t>
            </a:r>
            <a:r>
              <a:rPr lang="ko-KR" altLang="en-US" dirty="0"/>
              <a:t> 계층을 여러 겹 쌓으면 층이 깊어지면서 더 복잡하고 추상화된 정보가 추출된다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층이 깊어지면서 뉴런이 반응하는 대상이 단순한 모양에서 </a:t>
            </a:r>
            <a:r>
              <a:rPr lang="en-US" altLang="ko-KR" dirty="0"/>
              <a:t>‘</a:t>
            </a:r>
            <a:r>
              <a:rPr lang="ko-KR" altLang="en-US" dirty="0"/>
              <a:t>고급</a:t>
            </a:r>
            <a:r>
              <a:rPr lang="en-US" altLang="ko-KR" dirty="0"/>
              <a:t>’ </a:t>
            </a:r>
            <a:r>
              <a:rPr lang="ko-KR" altLang="en-US" dirty="0"/>
              <a:t>정보로 변화해간다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3718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9710A8-63B0-D688-9B66-6C37DE1348C5}"/>
              </a:ext>
            </a:extLst>
          </p:cNvPr>
          <p:cNvSpPr txBox="1"/>
          <p:nvPr/>
        </p:nvSpPr>
        <p:spPr>
          <a:xfrm>
            <a:off x="161924" y="104775"/>
            <a:ext cx="114014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7.7 </a:t>
            </a:r>
            <a:r>
              <a:rPr lang="ko-KR" altLang="en-US" dirty="0"/>
              <a:t>대표적인 </a:t>
            </a:r>
            <a:r>
              <a:rPr lang="en-US" altLang="ko-KR" dirty="0"/>
              <a:t>CNN</a:t>
            </a:r>
          </a:p>
          <a:p>
            <a:endParaRPr lang="en-US" altLang="ko-KR" dirty="0"/>
          </a:p>
          <a:p>
            <a:r>
              <a:rPr lang="en-US" altLang="ko-KR" dirty="0" err="1"/>
              <a:t>LeNet</a:t>
            </a:r>
            <a:r>
              <a:rPr lang="en-US" altLang="ko-KR" dirty="0"/>
              <a:t>: 1998</a:t>
            </a:r>
            <a:r>
              <a:rPr lang="ko-KR" altLang="en-US" dirty="0"/>
              <a:t>년에 제안된 </a:t>
            </a:r>
            <a:r>
              <a:rPr lang="ko-KR" altLang="en-US" dirty="0" err="1"/>
              <a:t>손글씨</a:t>
            </a:r>
            <a:r>
              <a:rPr lang="ko-KR" altLang="en-US" dirty="0"/>
              <a:t> 숫자를 인식하는 네트워크다</a:t>
            </a:r>
            <a:r>
              <a:rPr lang="en-US" altLang="ko-KR" dirty="0"/>
              <a:t>. CNN</a:t>
            </a:r>
            <a:r>
              <a:rPr lang="ko-KR" altLang="en-US" dirty="0"/>
              <a:t>의 원조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 err="1"/>
              <a:t>합성곱</a:t>
            </a:r>
            <a:r>
              <a:rPr lang="ko-KR" altLang="en-US" dirty="0"/>
              <a:t> 계층과 </a:t>
            </a:r>
            <a:r>
              <a:rPr lang="ko-KR" altLang="en-US" dirty="0" err="1"/>
              <a:t>풀링</a:t>
            </a:r>
            <a:r>
              <a:rPr lang="ko-KR" altLang="en-US" dirty="0"/>
              <a:t> 계층</a:t>
            </a:r>
            <a:r>
              <a:rPr lang="en-US" altLang="ko-KR" dirty="0"/>
              <a:t>(</a:t>
            </a:r>
            <a:r>
              <a:rPr lang="ko-KR" altLang="en-US" dirty="0"/>
              <a:t>원소를 줄이기만 하는 </a:t>
            </a:r>
            <a:r>
              <a:rPr lang="ko-KR" altLang="en-US" dirty="0" err="1"/>
              <a:t>서브샘플링</a:t>
            </a:r>
            <a:r>
              <a:rPr lang="ko-KR" altLang="en-US" dirty="0"/>
              <a:t> 계층</a:t>
            </a:r>
            <a:r>
              <a:rPr lang="en-US" altLang="ko-KR" dirty="0"/>
              <a:t>)</a:t>
            </a:r>
            <a:r>
              <a:rPr lang="ko-KR" altLang="en-US" dirty="0"/>
              <a:t>을 반복하고 마지막으로 완전연결 계층을 거치면서 출력한다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 err="1"/>
              <a:t>LeNet</a:t>
            </a:r>
            <a:r>
              <a:rPr lang="ko-KR" altLang="en-US" dirty="0"/>
              <a:t>과 현재의 </a:t>
            </a:r>
            <a:r>
              <a:rPr lang="en-US" altLang="ko-KR" dirty="0"/>
              <a:t>CNN</a:t>
            </a:r>
            <a:r>
              <a:rPr lang="ko-KR" altLang="en-US" dirty="0"/>
              <a:t>과 </a:t>
            </a:r>
            <a:r>
              <a:rPr lang="ko-KR" altLang="en-US" dirty="0" err="1"/>
              <a:t>다른점</a:t>
            </a:r>
            <a:endParaRPr lang="en-US" altLang="ko-KR" dirty="0"/>
          </a:p>
          <a:p>
            <a:r>
              <a:rPr lang="en-US" altLang="ko-KR" dirty="0"/>
              <a:t>1. </a:t>
            </a:r>
            <a:r>
              <a:rPr lang="en-US" altLang="ko-KR" dirty="0" err="1"/>
              <a:t>LeNet</a:t>
            </a:r>
            <a:r>
              <a:rPr lang="ko-KR" altLang="en-US" dirty="0"/>
              <a:t>은 </a:t>
            </a:r>
            <a:r>
              <a:rPr lang="ko-KR" altLang="en-US" dirty="0" err="1"/>
              <a:t>시그모이드</a:t>
            </a:r>
            <a:r>
              <a:rPr lang="en-US" altLang="ko-KR" dirty="0"/>
              <a:t>, </a:t>
            </a:r>
            <a:r>
              <a:rPr lang="ko-KR" altLang="en-US" dirty="0"/>
              <a:t>현재는 주로 </a:t>
            </a:r>
            <a:r>
              <a:rPr lang="en-US" altLang="ko-KR" dirty="0" err="1"/>
              <a:t>ReLU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en-US" altLang="ko-KR" dirty="0" err="1"/>
              <a:t>LeNet</a:t>
            </a:r>
            <a:r>
              <a:rPr lang="ko-KR" altLang="en-US" dirty="0"/>
              <a:t>은 </a:t>
            </a:r>
            <a:r>
              <a:rPr lang="ko-KR" altLang="en-US" dirty="0" err="1"/>
              <a:t>서브샘플링</a:t>
            </a:r>
            <a:r>
              <a:rPr lang="ko-KR" altLang="en-US" dirty="0"/>
              <a:t> 하여 중간에 데이터 크기가 작아진다</a:t>
            </a:r>
            <a:r>
              <a:rPr lang="en-US" altLang="ko-KR" dirty="0"/>
              <a:t>. </a:t>
            </a:r>
            <a:r>
              <a:rPr lang="ko-KR" altLang="en-US" dirty="0"/>
              <a:t>현재는 최대 </a:t>
            </a:r>
            <a:r>
              <a:rPr lang="ko-KR" altLang="en-US" dirty="0" err="1"/>
              <a:t>풀링이</a:t>
            </a:r>
            <a:r>
              <a:rPr lang="ko-KR" altLang="en-US" dirty="0"/>
              <a:t> 주류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 err="1"/>
              <a:t>AlexNet</a:t>
            </a:r>
            <a:r>
              <a:rPr lang="en-US" altLang="ko-KR" dirty="0"/>
              <a:t>: </a:t>
            </a:r>
            <a:r>
              <a:rPr lang="ko-KR" altLang="en-US" dirty="0"/>
              <a:t>딥러닝 열풍을 일으키는 데 큰 역할을 한 네트워크다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합성곱</a:t>
            </a:r>
            <a:r>
              <a:rPr lang="ko-KR" altLang="en-US" dirty="0"/>
              <a:t> 계층과 </a:t>
            </a:r>
            <a:r>
              <a:rPr lang="ko-KR" altLang="en-US" dirty="0" err="1"/>
              <a:t>풀링</a:t>
            </a:r>
            <a:r>
              <a:rPr lang="ko-KR" altLang="en-US" dirty="0"/>
              <a:t> 계층을 거듭하면서 마지막으로 완전연결 계층을 거쳐 결과를 출력한다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▷ 활성화 함수로 </a:t>
            </a:r>
            <a:r>
              <a:rPr lang="en-US" altLang="ko-KR" dirty="0" err="1"/>
              <a:t>ReLU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ko-KR" altLang="en-US" dirty="0"/>
              <a:t>▷ </a:t>
            </a:r>
            <a:r>
              <a:rPr lang="en-US" altLang="ko-KR" dirty="0"/>
              <a:t>LRN(Local Response Normalization)</a:t>
            </a:r>
            <a:r>
              <a:rPr lang="ko-KR" altLang="en-US" dirty="0"/>
              <a:t>이라는 국소적 정규화를 실시하는 계층 사용</a:t>
            </a:r>
            <a:endParaRPr lang="en-US" altLang="ko-KR" dirty="0"/>
          </a:p>
          <a:p>
            <a:r>
              <a:rPr lang="ko-KR" altLang="en-US" dirty="0"/>
              <a:t>▷ </a:t>
            </a:r>
            <a:r>
              <a:rPr lang="ko-KR" altLang="en-US" dirty="0" err="1"/>
              <a:t>드롭아웃</a:t>
            </a:r>
            <a:r>
              <a:rPr lang="ko-KR" altLang="en-US" dirty="0"/>
              <a:t> 사용</a:t>
            </a:r>
            <a:r>
              <a:rPr lang="en-US" altLang="ko-KR" dirty="0"/>
              <a:t> -&gt; </a:t>
            </a:r>
            <a:r>
              <a:rPr lang="ko-KR" altLang="en-US" dirty="0" err="1"/>
              <a:t>오버피팅을</a:t>
            </a:r>
            <a:r>
              <a:rPr lang="ko-KR" altLang="en-US" dirty="0"/>
              <a:t> 억제하는 기술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0B1089-5FE9-6892-04FB-3BE568AB5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5495635" y="4416280"/>
            <a:ext cx="4146839" cy="204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613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53FB0F-D9A1-3FEF-41AF-0FD0A5F18EBE}"/>
              </a:ext>
            </a:extLst>
          </p:cNvPr>
          <p:cNvSpPr txBox="1"/>
          <p:nvPr/>
        </p:nvSpPr>
        <p:spPr>
          <a:xfrm>
            <a:off x="0" y="42088"/>
            <a:ext cx="113221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7.1 </a:t>
            </a:r>
            <a:r>
              <a:rPr lang="ko-KR" altLang="en-US" sz="2000" b="1" dirty="0"/>
              <a:t>전체구조</a:t>
            </a:r>
            <a:endParaRPr lang="en-US" altLang="ko-KR" sz="2000" b="1" dirty="0"/>
          </a:p>
          <a:p>
            <a:r>
              <a:rPr lang="ko-KR" altLang="en-US" dirty="0" err="1"/>
              <a:t>합성곱</a:t>
            </a:r>
            <a:r>
              <a:rPr lang="ko-KR" altLang="en-US" dirty="0"/>
              <a:t> 신경망</a:t>
            </a:r>
            <a:r>
              <a:rPr lang="en-US" altLang="ko-KR" dirty="0"/>
              <a:t>(Convolutional Neural Network, CNN)</a:t>
            </a:r>
            <a:r>
              <a:rPr lang="ko-KR" altLang="en-US" dirty="0"/>
              <a:t>은 </a:t>
            </a:r>
            <a:endParaRPr lang="en-US" altLang="ko-KR" dirty="0"/>
          </a:p>
          <a:p>
            <a:r>
              <a:rPr lang="ko-KR" altLang="en-US" dirty="0"/>
              <a:t>기존의 신경망에서 </a:t>
            </a:r>
            <a:r>
              <a:rPr lang="ko-KR" altLang="en-US" dirty="0" err="1"/>
              <a:t>합성곱</a:t>
            </a:r>
            <a:r>
              <a:rPr lang="ko-KR" altLang="en-US" dirty="0"/>
              <a:t> 계층</a:t>
            </a:r>
            <a:r>
              <a:rPr lang="en-US" altLang="ko-KR" dirty="0"/>
              <a:t>(convolutional layer), </a:t>
            </a:r>
            <a:r>
              <a:rPr lang="ko-KR" altLang="en-US" dirty="0" err="1"/>
              <a:t>풀링</a:t>
            </a:r>
            <a:r>
              <a:rPr lang="ko-KR" altLang="en-US" dirty="0"/>
              <a:t> 계층</a:t>
            </a:r>
            <a:r>
              <a:rPr lang="en-US" altLang="ko-KR" dirty="0"/>
              <a:t>(pooling layer)</a:t>
            </a:r>
            <a:r>
              <a:rPr lang="ko-KR" altLang="en-US" dirty="0"/>
              <a:t>이 추가된다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04B6C0-56A2-57CB-3D00-C6D95DCF25B5}"/>
              </a:ext>
            </a:extLst>
          </p:cNvPr>
          <p:cNvSpPr txBox="1"/>
          <p:nvPr/>
        </p:nvSpPr>
        <p:spPr>
          <a:xfrm>
            <a:off x="759430" y="1074625"/>
            <a:ext cx="11432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지금까지 공부한 신경망들은 인접하는 계층의 모든 뉴런과 결합되어 있었다</a:t>
            </a:r>
            <a:r>
              <a:rPr lang="en-US" altLang="ko-KR" dirty="0"/>
              <a:t>. -&gt; </a:t>
            </a:r>
            <a:r>
              <a:rPr lang="ko-KR" altLang="en-US" dirty="0"/>
              <a:t>완전연결</a:t>
            </a:r>
            <a:r>
              <a:rPr lang="en-US" altLang="ko-KR" dirty="0"/>
              <a:t>(</a:t>
            </a:r>
            <a:r>
              <a:rPr lang="ko-KR" altLang="en-US" dirty="0" err="1"/>
              <a:t>전결합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E93AEBF-9373-FC78-5CFE-BA2784D19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558" y="1564302"/>
            <a:ext cx="7474555" cy="203851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1F40DDE-F5C3-DC46-72CD-A5FB30895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858" y="3756078"/>
            <a:ext cx="7864172" cy="19081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DA737C-DF77-292F-E5FD-B31E6ADB888F}"/>
              </a:ext>
            </a:extLst>
          </p:cNvPr>
          <p:cNvSpPr txBox="1"/>
          <p:nvPr/>
        </p:nvSpPr>
        <p:spPr>
          <a:xfrm>
            <a:off x="2747131" y="5664238"/>
            <a:ext cx="6905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풀링</a:t>
            </a:r>
            <a:r>
              <a:rPr lang="ko-KR" altLang="en-US" dirty="0"/>
              <a:t> 계층은 생략하기도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Affine-</a:t>
            </a:r>
            <a:r>
              <a:rPr lang="en-US" altLang="ko-KR" dirty="0" err="1"/>
              <a:t>ReLU</a:t>
            </a:r>
            <a:r>
              <a:rPr lang="en-US" altLang="ko-KR" dirty="0"/>
              <a:t> </a:t>
            </a:r>
            <a:r>
              <a:rPr lang="ko-KR" altLang="en-US" dirty="0"/>
              <a:t>구성을 사용할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 출력 계층에서는 </a:t>
            </a:r>
            <a:r>
              <a:rPr lang="en-US" altLang="ko-KR" dirty="0"/>
              <a:t>Affine-</a:t>
            </a:r>
            <a:r>
              <a:rPr lang="en-US" altLang="ko-KR" dirty="0" err="1"/>
              <a:t>Softmax</a:t>
            </a:r>
            <a:r>
              <a:rPr lang="en-US" altLang="ko-KR" dirty="0"/>
              <a:t> </a:t>
            </a:r>
            <a:r>
              <a:rPr lang="ko-KR" altLang="en-US" dirty="0"/>
              <a:t>구성 그대로 사용</a:t>
            </a:r>
          </a:p>
        </p:txBody>
      </p:sp>
    </p:spTree>
    <p:extLst>
      <p:ext uri="{BB962C8B-B14F-4D97-AF65-F5344CB8AC3E}">
        <p14:creationId xmlns:p14="http://schemas.microsoft.com/office/powerpoint/2010/main" val="3716316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B7564B-477D-C22C-C6EE-2D3A2206D0D9}"/>
              </a:ext>
            </a:extLst>
          </p:cNvPr>
          <p:cNvSpPr txBox="1"/>
          <p:nvPr/>
        </p:nvSpPr>
        <p:spPr>
          <a:xfrm>
            <a:off x="0" y="0"/>
            <a:ext cx="113221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7.2 </a:t>
            </a:r>
            <a:r>
              <a:rPr lang="ko-KR" altLang="en-US" sz="2000" b="1" dirty="0" err="1"/>
              <a:t>합성곱</a:t>
            </a:r>
            <a:r>
              <a:rPr lang="ko-KR" altLang="en-US" sz="2000" b="1" dirty="0"/>
              <a:t> 계층</a:t>
            </a:r>
            <a:r>
              <a:rPr lang="en-US" altLang="ko-KR" dirty="0"/>
              <a:t>.</a:t>
            </a:r>
          </a:p>
          <a:p>
            <a:r>
              <a:rPr lang="ko-KR" altLang="en-US" sz="1500" dirty="0"/>
              <a:t>각 계층 사이에는 </a:t>
            </a:r>
            <a:r>
              <a:rPr lang="en-US" altLang="ko-KR" sz="1500" dirty="0"/>
              <a:t>3</a:t>
            </a:r>
            <a:r>
              <a:rPr lang="ko-KR" altLang="en-US" sz="1500" dirty="0"/>
              <a:t>차원 데이터같이 입체적인 데이터가 흐른다</a:t>
            </a:r>
            <a:r>
              <a:rPr lang="en-US" altLang="ko-KR" sz="15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07AAEE-BD61-A9B9-2C26-EBA75D40A2A6}"/>
              </a:ext>
            </a:extLst>
          </p:cNvPr>
          <p:cNvSpPr txBox="1"/>
          <p:nvPr/>
        </p:nvSpPr>
        <p:spPr>
          <a:xfrm>
            <a:off x="0" y="629725"/>
            <a:ext cx="111063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/>
                <a:ea typeface="D2Coding" panose="020B0609020101020101" pitchFamily="49" charset="-127"/>
              </a:rPr>
              <a:t>7.2.1 </a:t>
            </a:r>
            <a:r>
              <a:rPr lang="ko-KR" altLang="en-US" b="1" dirty="0">
                <a:effectLst/>
                <a:ea typeface="D2Coding" panose="020B0609020101020101" pitchFamily="49" charset="-127"/>
              </a:rPr>
              <a:t>완전연결 계층의 문제점</a:t>
            </a:r>
            <a:r>
              <a:rPr lang="ko-KR" altLang="en-US" b="0" dirty="0">
                <a:effectLst/>
                <a:ea typeface="D2Coding" panose="020B0609020101020101" pitchFamily="49" charset="-127"/>
              </a:rPr>
              <a:t>  </a:t>
            </a:r>
          </a:p>
          <a:p>
            <a:r>
              <a:rPr lang="ko-KR" altLang="en-US" sz="1500" b="0" dirty="0">
                <a:effectLst/>
                <a:ea typeface="D2Coding" panose="020B0609020101020101" pitchFamily="49" charset="-127"/>
              </a:rPr>
              <a:t>완전연결 계층의 문제점</a:t>
            </a:r>
            <a:r>
              <a:rPr lang="en-US" altLang="ko-KR" sz="1500" b="0" dirty="0">
                <a:effectLst/>
                <a:ea typeface="D2Coding" panose="020B0609020101020101" pitchFamily="49" charset="-127"/>
              </a:rPr>
              <a:t>: </a:t>
            </a:r>
            <a:r>
              <a:rPr lang="ko-KR" altLang="en-US" sz="1500" b="0" dirty="0">
                <a:effectLst/>
                <a:ea typeface="D2Coding" panose="020B0609020101020101" pitchFamily="49" charset="-127"/>
              </a:rPr>
              <a:t>데이터의 형상이 무시된다</a:t>
            </a:r>
            <a:r>
              <a:rPr lang="en-US" altLang="ko-KR" sz="1500" b="0" dirty="0">
                <a:effectLst/>
                <a:ea typeface="D2Coding" panose="020B0609020101020101" pitchFamily="49" charset="-127"/>
              </a:rPr>
              <a:t>. ex) </a:t>
            </a:r>
            <a:r>
              <a:rPr lang="ko-KR" altLang="en-US" sz="1500" b="0" dirty="0">
                <a:effectLst/>
                <a:ea typeface="D2Coding" panose="020B0609020101020101" pitchFamily="49" charset="-127"/>
              </a:rPr>
              <a:t>데이터가 이미지면 </a:t>
            </a:r>
            <a:r>
              <a:rPr lang="en-US" altLang="ko-KR" sz="1500" b="0" dirty="0">
                <a:effectLst/>
                <a:ea typeface="D2Coding" panose="020B0609020101020101" pitchFamily="49" charset="-127"/>
              </a:rPr>
              <a:t>1</a:t>
            </a:r>
            <a:r>
              <a:rPr lang="ko-KR" altLang="en-US" sz="1500" b="0" dirty="0">
                <a:effectLst/>
                <a:ea typeface="D2Coding" panose="020B0609020101020101" pitchFamily="49" charset="-127"/>
              </a:rPr>
              <a:t>차원 데이터로 평탄화해서 처리한다</a:t>
            </a:r>
            <a:r>
              <a:rPr lang="en-US" altLang="ko-KR" sz="1500" b="0" dirty="0">
                <a:effectLst/>
                <a:ea typeface="D2Coding" panose="020B0609020101020101" pitchFamily="49" charset="-127"/>
              </a:rPr>
              <a:t>.  </a:t>
            </a:r>
          </a:p>
          <a:p>
            <a:r>
              <a:rPr lang="en-US" altLang="ko-KR" sz="1500" b="0" dirty="0">
                <a:effectLst/>
                <a:ea typeface="D2Coding" panose="020B0609020101020101" pitchFamily="49" charset="-127"/>
              </a:rPr>
              <a:t>-&gt; </a:t>
            </a:r>
            <a:r>
              <a:rPr lang="ko-KR" altLang="en-US" sz="1500" b="0" dirty="0">
                <a:effectLst/>
                <a:ea typeface="D2Coding" panose="020B0609020101020101" pitchFamily="49" charset="-127"/>
              </a:rPr>
              <a:t>모든 입력 데이터를 동등한 뉴런</a:t>
            </a:r>
            <a:r>
              <a:rPr lang="en-US" altLang="ko-KR" sz="1500" b="0" dirty="0">
                <a:effectLst/>
                <a:ea typeface="D2Coding" panose="020B0609020101020101" pitchFamily="49" charset="-127"/>
              </a:rPr>
              <a:t>(</a:t>
            </a:r>
            <a:r>
              <a:rPr lang="ko-KR" altLang="en-US" sz="1500" b="0" dirty="0">
                <a:effectLst/>
                <a:ea typeface="D2Coding" panose="020B0609020101020101" pitchFamily="49" charset="-127"/>
              </a:rPr>
              <a:t>같은 차원의 뉴런</a:t>
            </a:r>
            <a:r>
              <a:rPr lang="en-US" altLang="ko-KR" sz="1500" b="0" dirty="0">
                <a:effectLst/>
                <a:ea typeface="D2Coding" panose="020B0609020101020101" pitchFamily="49" charset="-127"/>
              </a:rPr>
              <a:t>)</a:t>
            </a:r>
            <a:r>
              <a:rPr lang="ko-KR" altLang="en-US" sz="1500" b="0" dirty="0">
                <a:effectLst/>
                <a:ea typeface="D2Coding" panose="020B0609020101020101" pitchFamily="49" charset="-127"/>
              </a:rPr>
              <a:t>으로 취급하여 형상에 담긴 정보를 살릴 수 없다</a:t>
            </a:r>
            <a:r>
              <a:rPr lang="en-US" altLang="ko-KR" sz="1500" b="0" dirty="0">
                <a:effectLst/>
                <a:ea typeface="D2Coding" panose="020B0609020101020101" pitchFamily="49" charset="-127"/>
              </a:rPr>
              <a:t>.  </a:t>
            </a:r>
          </a:p>
          <a:p>
            <a:r>
              <a:rPr lang="en-US" altLang="ko-KR" sz="1500" b="0" dirty="0">
                <a:effectLst/>
                <a:ea typeface="D2Coding" panose="020B0609020101020101" pitchFamily="49" charset="-127"/>
              </a:rPr>
              <a:t>(</a:t>
            </a:r>
            <a:r>
              <a:rPr lang="ko-KR" altLang="en-US" sz="1500" b="0" dirty="0">
                <a:effectLst/>
                <a:ea typeface="D2Coding" panose="020B0609020101020101" pitchFamily="49" charset="-127"/>
              </a:rPr>
              <a:t>공간적으로 가까운 픽셀은 값이 비슷하거나</a:t>
            </a:r>
            <a:r>
              <a:rPr lang="en-US" altLang="ko-KR" sz="1500" b="0" dirty="0">
                <a:effectLst/>
                <a:ea typeface="D2Coding" panose="020B0609020101020101" pitchFamily="49" charset="-127"/>
              </a:rPr>
              <a:t>, RGB</a:t>
            </a:r>
            <a:r>
              <a:rPr lang="ko-KR" altLang="en-US" sz="1500" b="0" dirty="0">
                <a:effectLst/>
                <a:ea typeface="D2Coding" panose="020B0609020101020101" pitchFamily="49" charset="-127"/>
              </a:rPr>
              <a:t>의 각 채널은 서로 밀접하게 관련되어 있거나</a:t>
            </a:r>
            <a:r>
              <a:rPr lang="en-US" altLang="ko-KR" sz="1500" b="0" dirty="0">
                <a:effectLst/>
                <a:ea typeface="D2Coding" panose="020B0609020101020101" pitchFamily="49" charset="-127"/>
              </a:rPr>
              <a:t>, </a:t>
            </a:r>
          </a:p>
          <a:p>
            <a:r>
              <a:rPr lang="ko-KR" altLang="en-US" sz="1500" b="0" dirty="0">
                <a:effectLst/>
                <a:ea typeface="D2Coding" panose="020B0609020101020101" pitchFamily="49" charset="-127"/>
              </a:rPr>
              <a:t>거리가 먼 </a:t>
            </a:r>
            <a:r>
              <a:rPr lang="ko-KR" altLang="en-US" sz="1500" b="0" dirty="0" err="1">
                <a:effectLst/>
                <a:ea typeface="D2Coding" panose="020B0609020101020101" pitchFamily="49" charset="-127"/>
              </a:rPr>
              <a:t>픽셀끼리는</a:t>
            </a:r>
            <a:r>
              <a:rPr lang="ko-KR" altLang="en-US" sz="1500" b="0" dirty="0">
                <a:effectLst/>
                <a:ea typeface="D2Coding" panose="020B0609020101020101" pitchFamily="49" charset="-127"/>
              </a:rPr>
              <a:t> 별 연관이 없는 등</a:t>
            </a:r>
            <a:r>
              <a:rPr lang="en-US" altLang="ko-KR" sz="1500" b="0" dirty="0">
                <a:effectLst/>
                <a:ea typeface="D2Coding" panose="020B0609020101020101" pitchFamily="49" charset="-127"/>
              </a:rPr>
              <a:t>)</a:t>
            </a:r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66DF4C3-6789-6C8D-8162-BD9BC407D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680" y="2014372"/>
            <a:ext cx="6208962" cy="189452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44F3787-331E-4B7D-5304-2D030AF86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494" y="4291717"/>
            <a:ext cx="7339012" cy="193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110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34C176-9DBE-481C-EFFB-95B120068370}"/>
              </a:ext>
            </a:extLst>
          </p:cNvPr>
          <p:cNvSpPr txBox="1"/>
          <p:nvPr/>
        </p:nvSpPr>
        <p:spPr>
          <a:xfrm>
            <a:off x="0" y="0"/>
            <a:ext cx="718185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특징 맵</a:t>
            </a:r>
            <a:r>
              <a:rPr lang="en-US" altLang="ko-KR" sz="1500" dirty="0"/>
              <a:t>(feature map): </a:t>
            </a:r>
            <a:r>
              <a:rPr lang="ko-KR" altLang="en-US" sz="1500" dirty="0" err="1"/>
              <a:t>합성곱</a:t>
            </a:r>
            <a:r>
              <a:rPr lang="ko-KR" altLang="en-US" sz="1500" dirty="0"/>
              <a:t> 계층의 입출력 데이터</a:t>
            </a:r>
            <a:endParaRPr lang="en-US" altLang="ko-KR" sz="1500" dirty="0"/>
          </a:p>
          <a:p>
            <a:r>
              <a:rPr lang="ko-KR" altLang="en-US" sz="1500" dirty="0"/>
              <a:t>입력 특징 맵</a:t>
            </a:r>
            <a:r>
              <a:rPr lang="en-US" altLang="ko-KR" sz="1500" dirty="0"/>
              <a:t>(input feature map): </a:t>
            </a:r>
            <a:r>
              <a:rPr lang="ko-KR" altLang="en-US" sz="1500" dirty="0" err="1"/>
              <a:t>합성곱</a:t>
            </a:r>
            <a:r>
              <a:rPr lang="ko-KR" altLang="en-US" sz="1500" dirty="0"/>
              <a:t> 계층의 입력 데이터</a:t>
            </a:r>
            <a:endParaRPr lang="en-US" altLang="ko-KR" sz="1500" dirty="0"/>
          </a:p>
          <a:p>
            <a:r>
              <a:rPr lang="ko-KR" altLang="en-US" sz="1500" dirty="0"/>
              <a:t>출력 특징 맵</a:t>
            </a:r>
            <a:r>
              <a:rPr lang="en-US" altLang="ko-KR" sz="1500" dirty="0"/>
              <a:t>(output feature map): </a:t>
            </a:r>
            <a:r>
              <a:rPr lang="ko-KR" altLang="en-US" sz="1500" dirty="0" err="1"/>
              <a:t>합성곱</a:t>
            </a:r>
            <a:r>
              <a:rPr lang="ko-KR" altLang="en-US" sz="1500" dirty="0"/>
              <a:t> 계층의 출력 데이터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E565E6-9F2E-6247-6204-38E5AB98B79A}"/>
              </a:ext>
            </a:extLst>
          </p:cNvPr>
          <p:cNvSpPr txBox="1"/>
          <p:nvPr/>
        </p:nvSpPr>
        <p:spPr>
          <a:xfrm>
            <a:off x="0" y="784830"/>
            <a:ext cx="11106364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/>
                <a:ea typeface="D2Coding" panose="020B0609020101020101" pitchFamily="49" charset="-127"/>
              </a:rPr>
              <a:t>7.2.2 </a:t>
            </a:r>
            <a:r>
              <a:rPr lang="ko-KR" altLang="en-US" b="1" dirty="0" err="1">
                <a:effectLst/>
                <a:ea typeface="D2Coding" panose="020B0609020101020101" pitchFamily="49" charset="-127"/>
              </a:rPr>
              <a:t>합성곱</a:t>
            </a:r>
            <a:r>
              <a:rPr lang="ko-KR" altLang="en-US" b="1" dirty="0">
                <a:effectLst/>
                <a:ea typeface="D2Coding" panose="020B0609020101020101" pitchFamily="49" charset="-127"/>
              </a:rPr>
              <a:t> 연산  </a:t>
            </a:r>
          </a:p>
          <a:p>
            <a:r>
              <a:rPr lang="ko-KR" altLang="en-US" sz="1500" b="0" dirty="0" err="1">
                <a:effectLst/>
                <a:ea typeface="D2Coding" panose="020B0609020101020101" pitchFamily="49" charset="-127"/>
              </a:rPr>
              <a:t>합성곱</a:t>
            </a:r>
            <a:r>
              <a:rPr lang="ko-KR" altLang="en-US" sz="1500" b="0" dirty="0">
                <a:effectLst/>
                <a:ea typeface="D2Coding" panose="020B0609020101020101" pitchFamily="49" charset="-127"/>
              </a:rPr>
              <a:t> 연산은 이미지 처리에서 </a:t>
            </a:r>
            <a:r>
              <a:rPr lang="ko-KR" altLang="en-US" sz="1500" b="1" dirty="0">
                <a:effectLst/>
                <a:ea typeface="D2Coding" panose="020B0609020101020101" pitchFamily="49" charset="-127"/>
              </a:rPr>
              <a:t>필터 연산</a:t>
            </a:r>
            <a:r>
              <a:rPr lang="ko-KR" altLang="en-US" sz="1500" b="0" dirty="0">
                <a:effectLst/>
                <a:ea typeface="D2Coding" panose="020B0609020101020101" pitchFamily="49" charset="-127"/>
              </a:rPr>
              <a:t>에 해당한다</a:t>
            </a:r>
            <a:r>
              <a:rPr lang="en-US" altLang="ko-KR" sz="1500" b="0" dirty="0">
                <a:effectLst/>
                <a:ea typeface="D2Coding" panose="020B0609020101020101" pitchFamily="49" charset="-127"/>
              </a:rPr>
              <a:t>.  </a:t>
            </a:r>
          </a:p>
          <a:p>
            <a:r>
              <a:rPr lang="ko-KR" altLang="en-US" sz="1500" b="0" dirty="0">
                <a:effectLst/>
                <a:ea typeface="D2Coding" panose="020B0609020101020101" pitchFamily="49" charset="-127"/>
              </a:rPr>
              <a:t>데이터와 필터의 형상을 </a:t>
            </a:r>
            <a:r>
              <a:rPr lang="en-US" altLang="ko-KR" sz="1500" b="0" dirty="0">
                <a:effectLst/>
                <a:ea typeface="D2Coding" panose="020B0609020101020101" pitchFamily="49" charset="-127"/>
              </a:rPr>
              <a:t>(</a:t>
            </a:r>
            <a:r>
              <a:rPr lang="ko-KR" altLang="en-US" sz="1500" b="0" dirty="0">
                <a:effectLst/>
                <a:ea typeface="D2Coding" panose="020B0609020101020101" pitchFamily="49" charset="-127"/>
              </a:rPr>
              <a:t>높이</a:t>
            </a:r>
            <a:r>
              <a:rPr lang="en-US" altLang="ko-KR" sz="1500" b="0" dirty="0">
                <a:effectLst/>
                <a:ea typeface="D2Coding" panose="020B0609020101020101" pitchFamily="49" charset="-127"/>
              </a:rPr>
              <a:t>(height), </a:t>
            </a:r>
            <a:r>
              <a:rPr lang="ko-KR" altLang="en-US" sz="1500" b="0" dirty="0">
                <a:effectLst/>
                <a:ea typeface="D2Coding" panose="020B0609020101020101" pitchFamily="49" charset="-127"/>
              </a:rPr>
              <a:t>너비</a:t>
            </a:r>
            <a:r>
              <a:rPr lang="en-US" altLang="ko-KR" sz="1500" b="0" dirty="0">
                <a:effectLst/>
                <a:ea typeface="D2Coding" panose="020B0609020101020101" pitchFamily="49" charset="-127"/>
              </a:rPr>
              <a:t>(width))</a:t>
            </a:r>
            <a:r>
              <a:rPr lang="ko-KR" altLang="en-US" sz="1500" b="0" dirty="0">
                <a:effectLst/>
                <a:ea typeface="D2Coding" panose="020B0609020101020101" pitchFamily="49" charset="-127"/>
              </a:rPr>
              <a:t>로 표기  </a:t>
            </a:r>
          </a:p>
          <a:p>
            <a:r>
              <a:rPr lang="ko-KR" altLang="en-US" sz="1500" b="0" dirty="0">
                <a:effectLst/>
                <a:ea typeface="D2Coding" panose="020B0609020101020101" pitchFamily="49" charset="-127"/>
              </a:rPr>
              <a:t>필터를 </a:t>
            </a:r>
            <a:r>
              <a:rPr lang="ko-KR" altLang="en-US" sz="1500" b="1" dirty="0">
                <a:effectLst/>
                <a:ea typeface="D2Coding" panose="020B0609020101020101" pitchFamily="49" charset="-127"/>
              </a:rPr>
              <a:t>커널</a:t>
            </a:r>
            <a:r>
              <a:rPr lang="ko-KR" altLang="en-US" sz="1500" b="0" dirty="0">
                <a:effectLst/>
                <a:ea typeface="D2Coding" panose="020B0609020101020101" pitchFamily="49" charset="-127"/>
              </a:rPr>
              <a:t>이라 칭하기도 한다</a:t>
            </a:r>
            <a:r>
              <a:rPr lang="en-US" altLang="ko-KR" sz="1500" b="0" dirty="0">
                <a:effectLst/>
                <a:ea typeface="D2Coding" panose="020B0609020101020101" pitchFamily="49" charset="-127"/>
              </a:rPr>
              <a:t>.  </a:t>
            </a:r>
          </a:p>
          <a:p>
            <a:r>
              <a:rPr lang="ko-KR" altLang="en-US" sz="1500" b="0" dirty="0" err="1">
                <a:effectLst/>
                <a:ea typeface="D2Coding" panose="020B0609020101020101" pitchFamily="49" charset="-127"/>
              </a:rPr>
              <a:t>합성곱</a:t>
            </a:r>
            <a:r>
              <a:rPr lang="ko-KR" altLang="en-US" sz="1500" b="0" dirty="0">
                <a:effectLst/>
                <a:ea typeface="D2Coding" panose="020B0609020101020101" pitchFamily="49" charset="-127"/>
              </a:rPr>
              <a:t> 연산은 필터의 </a:t>
            </a:r>
            <a:r>
              <a:rPr lang="ko-KR" altLang="en-US" sz="1500" b="1" dirty="0">
                <a:effectLst/>
                <a:ea typeface="D2Coding" panose="020B0609020101020101" pitchFamily="49" charset="-127"/>
              </a:rPr>
              <a:t>윈도우</a:t>
            </a:r>
            <a:r>
              <a:rPr lang="en-US" altLang="ko-KR" sz="1500" b="1" dirty="0">
                <a:effectLst/>
                <a:ea typeface="D2Coding" panose="020B0609020101020101" pitchFamily="49" charset="-127"/>
              </a:rPr>
              <a:t>(window)</a:t>
            </a:r>
            <a:r>
              <a:rPr lang="ko-KR" altLang="en-US" sz="1500" b="0" dirty="0">
                <a:effectLst/>
                <a:ea typeface="D2Coding" panose="020B0609020101020101" pitchFamily="49" charset="-127"/>
              </a:rPr>
              <a:t>를 일정 간격으로 이동해가며 입력 데이터에 적용  </a:t>
            </a:r>
          </a:p>
          <a:p>
            <a:r>
              <a:rPr lang="ko-KR" altLang="en-US" sz="1500" b="0" dirty="0">
                <a:effectLst/>
                <a:ea typeface="D2Coding" panose="020B0609020101020101" pitchFamily="49" charset="-127"/>
              </a:rPr>
              <a:t>입력과 필터에서 대응하는 원소끼리 곱한 후 그 총합을 구한다</a:t>
            </a:r>
            <a:r>
              <a:rPr lang="en-US" altLang="ko-KR" sz="1500" b="0" dirty="0">
                <a:effectLst/>
                <a:ea typeface="D2Coding" panose="020B0609020101020101" pitchFamily="49" charset="-127"/>
              </a:rPr>
              <a:t>.(</a:t>
            </a:r>
            <a:r>
              <a:rPr lang="ko-KR" altLang="en-US" sz="1500" b="1" dirty="0">
                <a:effectLst/>
                <a:ea typeface="D2Coding" panose="020B0609020101020101" pitchFamily="49" charset="-127"/>
              </a:rPr>
              <a:t>단일 곱셈</a:t>
            </a:r>
            <a:r>
              <a:rPr lang="en-US" altLang="ko-KR" sz="1500" b="1" dirty="0">
                <a:effectLst/>
                <a:ea typeface="D2Coding" panose="020B0609020101020101" pitchFamily="49" charset="-127"/>
              </a:rPr>
              <a:t>-</a:t>
            </a:r>
            <a:r>
              <a:rPr lang="ko-KR" altLang="en-US" sz="1500" b="1" dirty="0" err="1">
                <a:effectLst/>
                <a:ea typeface="D2Coding" panose="020B0609020101020101" pitchFamily="49" charset="-127"/>
              </a:rPr>
              <a:t>누산</a:t>
            </a:r>
            <a:r>
              <a:rPr lang="en-US" altLang="ko-KR" sz="1500" b="0" dirty="0">
                <a:effectLst/>
                <a:ea typeface="D2Coding" panose="020B0609020101020101" pitchFamily="49" charset="-127"/>
              </a:rPr>
              <a:t>(fused multiply-add, FMA)</a:t>
            </a:r>
            <a:r>
              <a:rPr lang="ko-KR" altLang="en-US" sz="1500" b="0" dirty="0">
                <a:effectLst/>
                <a:ea typeface="D2Coding" panose="020B0609020101020101" pitchFamily="49" charset="-127"/>
              </a:rPr>
              <a:t>이라 한다</a:t>
            </a:r>
            <a:r>
              <a:rPr lang="en-US" altLang="ko-KR" sz="1500" b="0" dirty="0">
                <a:effectLst/>
                <a:ea typeface="D2Coding" panose="020B0609020101020101" pitchFamily="49" charset="-127"/>
              </a:rPr>
              <a:t>.)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7C128A-16D7-A15D-1790-33C1B70B5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845" y="2509262"/>
            <a:ext cx="5838290" cy="37422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4F331E-39C7-1DC3-A89B-67A71CF7DDE6}"/>
              </a:ext>
            </a:extLst>
          </p:cNvPr>
          <p:cNvSpPr txBox="1"/>
          <p:nvPr/>
        </p:nvSpPr>
        <p:spPr>
          <a:xfrm>
            <a:off x="8250147" y="4380400"/>
            <a:ext cx="3544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CNN</a:t>
            </a:r>
            <a:r>
              <a:rPr lang="ko-KR" altLang="en-US" dirty="0"/>
              <a:t>에서는 필터의 매개변수가 </a:t>
            </a:r>
            <a:r>
              <a:rPr lang="en-US" altLang="ko-KR" dirty="0"/>
              <a:t>‘</a:t>
            </a:r>
            <a:r>
              <a:rPr lang="ko-KR" altLang="en-US" dirty="0"/>
              <a:t>가중치</a:t>
            </a:r>
            <a:r>
              <a:rPr lang="en-US" altLang="ko-KR" dirty="0"/>
              <a:t>’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해당</a:t>
            </a:r>
          </a:p>
        </p:txBody>
      </p:sp>
    </p:spTree>
    <p:extLst>
      <p:ext uri="{BB962C8B-B14F-4D97-AF65-F5344CB8AC3E}">
        <p14:creationId xmlns:p14="http://schemas.microsoft.com/office/powerpoint/2010/main" val="2001730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91AC4A0-164C-F956-1C9C-A070AF403F3D}"/>
              </a:ext>
            </a:extLst>
          </p:cNvPr>
          <p:cNvSpPr txBox="1"/>
          <p:nvPr/>
        </p:nvSpPr>
        <p:spPr>
          <a:xfrm>
            <a:off x="102742" y="102742"/>
            <a:ext cx="9986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7.2.3 </a:t>
            </a:r>
            <a:r>
              <a:rPr lang="ko-KR" altLang="en-US" b="1" dirty="0"/>
              <a:t>패딩</a:t>
            </a:r>
            <a:endParaRPr lang="en-US" altLang="ko-KR" b="1" dirty="0"/>
          </a:p>
          <a:p>
            <a:r>
              <a:rPr lang="ko-KR" altLang="en-US" dirty="0"/>
              <a:t>패딩</a:t>
            </a:r>
            <a:r>
              <a:rPr lang="en-US" altLang="ko-KR" dirty="0"/>
              <a:t>(padding): </a:t>
            </a:r>
            <a:r>
              <a:rPr lang="ko-KR" altLang="en-US" dirty="0" err="1"/>
              <a:t>합성곱</a:t>
            </a:r>
            <a:r>
              <a:rPr lang="ko-KR" altLang="en-US" dirty="0"/>
              <a:t> 연산을 수행하기 전에 입력 데이터 주변을 특정 값으로 채우는 것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70698CF-B68E-9250-3F2D-41E7708AF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982" y="1046545"/>
            <a:ext cx="6999698" cy="31327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ABC1B3-478C-CB4E-04C8-754A4AE523A0}"/>
              </a:ext>
            </a:extLst>
          </p:cNvPr>
          <p:cNvSpPr txBox="1"/>
          <p:nvPr/>
        </p:nvSpPr>
        <p:spPr>
          <a:xfrm>
            <a:off x="102742" y="4476750"/>
            <a:ext cx="7688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패딩은 출력 크기를 조정할 목적으로 사용</a:t>
            </a:r>
            <a:endParaRPr lang="en-US" altLang="ko-KR" dirty="0"/>
          </a:p>
          <a:p>
            <a:r>
              <a:rPr lang="ko-KR" altLang="en-US" dirty="0"/>
              <a:t>상황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합성곱</a:t>
            </a:r>
            <a:r>
              <a:rPr lang="ko-KR" altLang="en-US" dirty="0"/>
              <a:t> 연산을 몇 번이나 되풀이하는 심층 신경망에서 문제가 될 수 있다</a:t>
            </a:r>
            <a:r>
              <a:rPr lang="en-US" altLang="ko-KR" dirty="0"/>
              <a:t>. -&gt; </a:t>
            </a:r>
            <a:r>
              <a:rPr lang="ko-KR" altLang="en-US" dirty="0"/>
              <a:t>크기가 점점 작아져 어느 시점에서 </a:t>
            </a:r>
            <a:r>
              <a:rPr lang="en-US" altLang="ko-KR" dirty="0"/>
              <a:t>1</a:t>
            </a:r>
            <a:r>
              <a:rPr lang="ko-KR" altLang="en-US" dirty="0"/>
              <a:t>이 </a:t>
            </a:r>
            <a:r>
              <a:rPr lang="ko-KR" altLang="en-US" dirty="0" err="1"/>
              <a:t>되버림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패딩 사용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E495CAD-3B80-5D14-4DDF-911C924DB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596" y="1669936"/>
            <a:ext cx="285750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313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4F3097-75BA-7DC0-DD6D-13EE547F756B}"/>
              </a:ext>
            </a:extLst>
          </p:cNvPr>
          <p:cNvSpPr txBox="1"/>
          <p:nvPr/>
        </p:nvSpPr>
        <p:spPr>
          <a:xfrm>
            <a:off x="102742" y="102742"/>
            <a:ext cx="9986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7.2.3 </a:t>
            </a:r>
            <a:r>
              <a:rPr lang="ko-KR" altLang="en-US" b="1" dirty="0" err="1"/>
              <a:t>스트라이드</a:t>
            </a:r>
            <a:endParaRPr lang="en-US" altLang="ko-KR" b="1" dirty="0"/>
          </a:p>
          <a:p>
            <a:r>
              <a:rPr lang="ko-KR" altLang="en-US" dirty="0" err="1"/>
              <a:t>스트라이드</a:t>
            </a:r>
            <a:r>
              <a:rPr lang="en-US" altLang="ko-KR" dirty="0"/>
              <a:t>(stride): </a:t>
            </a:r>
            <a:r>
              <a:rPr lang="ko-KR" altLang="en-US" dirty="0"/>
              <a:t>필터를 적용하는 위치의 간격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CAD97B3-0428-C4C9-F5AE-3A20D756A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1385887"/>
            <a:ext cx="613410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647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12994B-4005-6175-057E-BDB6FE6D0018}"/>
              </a:ext>
            </a:extLst>
          </p:cNvPr>
          <p:cNvSpPr txBox="1"/>
          <p:nvPr/>
        </p:nvSpPr>
        <p:spPr>
          <a:xfrm>
            <a:off x="4600575" y="1028700"/>
            <a:ext cx="2990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스트라이드</a:t>
            </a:r>
            <a:r>
              <a:rPr lang="ko-KR" altLang="en-US" dirty="0"/>
              <a:t> ↑</a:t>
            </a:r>
            <a:r>
              <a:rPr lang="en-US" altLang="ko-KR" dirty="0"/>
              <a:t>: </a:t>
            </a:r>
            <a:r>
              <a:rPr lang="ko-KR" altLang="en-US" dirty="0"/>
              <a:t>출력크기 ↓</a:t>
            </a:r>
            <a:endParaRPr lang="en-US" altLang="ko-KR" dirty="0"/>
          </a:p>
          <a:p>
            <a:r>
              <a:rPr lang="ko-KR" altLang="en-US" dirty="0"/>
              <a:t>패딩 ↑</a:t>
            </a:r>
            <a:r>
              <a:rPr lang="en-US" altLang="ko-KR" dirty="0"/>
              <a:t>: </a:t>
            </a:r>
            <a:r>
              <a:rPr lang="ko-KR" altLang="en-US" dirty="0"/>
              <a:t>출력크기 ↑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BFA1D5-4474-834B-6E2F-92AC64528D11}"/>
              </a:ext>
            </a:extLst>
          </p:cNvPr>
          <p:cNvSpPr txBox="1"/>
          <p:nvPr/>
        </p:nvSpPr>
        <p:spPr>
          <a:xfrm>
            <a:off x="1826417" y="3429000"/>
            <a:ext cx="853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입력크기</a:t>
            </a:r>
            <a:r>
              <a:rPr lang="en-US" altLang="ko-KR" dirty="0"/>
              <a:t>(H, W), </a:t>
            </a:r>
            <a:r>
              <a:rPr lang="ko-KR" altLang="en-US" dirty="0"/>
              <a:t>필터 크기</a:t>
            </a:r>
            <a:r>
              <a:rPr lang="en-US" altLang="ko-KR" dirty="0"/>
              <a:t>(FH, FW), </a:t>
            </a:r>
            <a:r>
              <a:rPr lang="ko-KR" altLang="en-US" dirty="0"/>
              <a:t>출력 크기</a:t>
            </a:r>
            <a:r>
              <a:rPr lang="en-US" altLang="ko-KR" dirty="0"/>
              <a:t>(OH, OW), </a:t>
            </a:r>
            <a:r>
              <a:rPr lang="ko-KR" altLang="en-US" dirty="0"/>
              <a:t>패딩</a:t>
            </a:r>
            <a:r>
              <a:rPr lang="en-US" altLang="ko-KR" dirty="0"/>
              <a:t>(P), </a:t>
            </a:r>
            <a:r>
              <a:rPr lang="ko-KR" altLang="en-US" dirty="0" err="1"/>
              <a:t>스트라이드</a:t>
            </a:r>
            <a:r>
              <a:rPr lang="en-US" altLang="ko-KR" dirty="0"/>
              <a:t>(S)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E45603-3FE0-9BB8-4E14-CE11FE409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212" y="2109787"/>
            <a:ext cx="2695575" cy="11144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0959686-F1AE-26C3-54CB-ECCE74CB2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4165342"/>
            <a:ext cx="4619625" cy="1447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7E20D9-3CA4-4AA3-1C1C-30788859BD37}"/>
              </a:ext>
            </a:extLst>
          </p:cNvPr>
          <p:cNvSpPr txBox="1"/>
          <p:nvPr/>
        </p:nvSpPr>
        <p:spPr>
          <a:xfrm>
            <a:off x="5483828" y="2109787"/>
            <a:ext cx="1224339" cy="10171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49C0AC2-1EAB-FC4F-9378-CF929FFA8AEE}"/>
              </a:ext>
            </a:extLst>
          </p:cNvPr>
          <p:cNvCxnSpPr/>
          <p:nvPr/>
        </p:nvCxnSpPr>
        <p:spPr>
          <a:xfrm flipH="1">
            <a:off x="6708167" y="1028700"/>
            <a:ext cx="2384462" cy="1081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829EDC-8DAE-99D5-F3B8-D725A57123B3}"/>
              </a:ext>
            </a:extLst>
          </p:cNvPr>
          <p:cNvSpPr txBox="1"/>
          <p:nvPr/>
        </p:nvSpPr>
        <p:spPr>
          <a:xfrm>
            <a:off x="9122620" y="636997"/>
            <a:ext cx="2497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정수로 </a:t>
            </a:r>
            <a:r>
              <a:rPr lang="ko-KR" altLang="en-US" dirty="0" err="1"/>
              <a:t>나눠떨어지는</a:t>
            </a:r>
            <a:r>
              <a:rPr lang="ko-KR" altLang="en-US" dirty="0"/>
              <a:t> 값이어야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5372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0D2810-C8FE-98BD-17C2-54F50DC366FF}"/>
              </a:ext>
            </a:extLst>
          </p:cNvPr>
          <p:cNvSpPr txBox="1"/>
          <p:nvPr/>
        </p:nvSpPr>
        <p:spPr>
          <a:xfrm>
            <a:off x="0" y="0"/>
            <a:ext cx="1110636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/>
                <a:ea typeface="D2Coding" panose="020B0609020101020101" pitchFamily="49" charset="-127"/>
              </a:rPr>
              <a:t>7.2.5 3</a:t>
            </a:r>
            <a:r>
              <a:rPr lang="ko-KR" altLang="en-US" b="1" dirty="0">
                <a:effectLst/>
                <a:ea typeface="D2Coding" panose="020B0609020101020101" pitchFamily="49" charset="-127"/>
              </a:rPr>
              <a:t>차원 데이터의 </a:t>
            </a:r>
            <a:r>
              <a:rPr lang="ko-KR" altLang="en-US" b="1" dirty="0" err="1">
                <a:effectLst/>
                <a:ea typeface="D2Coding" panose="020B0609020101020101" pitchFamily="49" charset="-127"/>
              </a:rPr>
              <a:t>합성곱</a:t>
            </a:r>
            <a:r>
              <a:rPr lang="ko-KR" altLang="en-US" b="1" dirty="0">
                <a:effectLst/>
                <a:ea typeface="D2Coding" panose="020B0609020101020101" pitchFamily="49" charset="-127"/>
              </a:rPr>
              <a:t> 연산</a:t>
            </a:r>
            <a:endParaRPr lang="ko-KR" altLang="en-US" b="0" dirty="0">
              <a:effectLst/>
              <a:ea typeface="D2Coding" panose="020B0609020101020101" pitchFamily="49" charset="-127"/>
            </a:endParaRPr>
          </a:p>
          <a:p>
            <a:r>
              <a:rPr lang="en-US" altLang="ko-KR" sz="1500" dirty="0"/>
              <a:t>2</a:t>
            </a:r>
            <a:r>
              <a:rPr lang="ko-KR" altLang="en-US" sz="1500" dirty="0"/>
              <a:t>차원일 때보다 길이 방향</a:t>
            </a:r>
            <a:r>
              <a:rPr lang="en-US" altLang="ko-KR" sz="1500" dirty="0"/>
              <a:t>(</a:t>
            </a:r>
            <a:r>
              <a:rPr lang="ko-KR" altLang="en-US" sz="1500" dirty="0"/>
              <a:t>채널 방향</a:t>
            </a:r>
            <a:r>
              <a:rPr lang="en-US" altLang="ko-KR" sz="1500" dirty="0"/>
              <a:t>)</a:t>
            </a:r>
            <a:r>
              <a:rPr lang="ko-KR" altLang="en-US" sz="1500" dirty="0"/>
              <a:t>으로 특징 </a:t>
            </a:r>
            <a:r>
              <a:rPr lang="ko-KR" altLang="en-US" sz="1500" dirty="0" err="1"/>
              <a:t>맵이</a:t>
            </a:r>
            <a:r>
              <a:rPr lang="ko-KR" altLang="en-US" sz="1500" dirty="0"/>
              <a:t> 늘어났다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r>
              <a:rPr lang="ko-KR" altLang="en-US" sz="1500" dirty="0"/>
              <a:t>입력 데이터와 필터의 </a:t>
            </a:r>
            <a:r>
              <a:rPr lang="ko-KR" altLang="en-US" sz="1500" dirty="0" err="1"/>
              <a:t>합성곱</a:t>
            </a:r>
            <a:r>
              <a:rPr lang="ko-KR" altLang="en-US" sz="1500" dirty="0"/>
              <a:t> 연산을 채널마다 수행하고</a:t>
            </a:r>
            <a:r>
              <a:rPr lang="en-US" altLang="ko-KR" sz="1500" dirty="0"/>
              <a:t>, </a:t>
            </a:r>
            <a:r>
              <a:rPr lang="ko-KR" altLang="en-US" sz="1500" dirty="0"/>
              <a:t>그 결과를 더해서 하나의 출력을 얻는다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5E9122-9C69-8B11-DA2D-B2E483CCD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223" y="1061829"/>
            <a:ext cx="4889631" cy="51385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0C9562-BF9D-C17A-F530-E75FBDDAFD81}"/>
              </a:ext>
            </a:extLst>
          </p:cNvPr>
          <p:cNvSpPr txBox="1"/>
          <p:nvPr/>
        </p:nvSpPr>
        <p:spPr>
          <a:xfrm>
            <a:off x="463893" y="4052456"/>
            <a:ext cx="516700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3</a:t>
            </a:r>
            <a:r>
              <a:rPr lang="ko-KR" altLang="en-US" sz="1300" dirty="0"/>
              <a:t>차원 </a:t>
            </a:r>
            <a:r>
              <a:rPr lang="ko-KR" altLang="en-US" sz="1300" dirty="0" err="1"/>
              <a:t>합성곱</a:t>
            </a:r>
            <a:r>
              <a:rPr lang="ko-KR" altLang="en-US" sz="1300" dirty="0"/>
              <a:t> 연산에서 주의할 점</a:t>
            </a:r>
            <a:r>
              <a:rPr lang="en-US" altLang="ko-KR" sz="1300" dirty="0"/>
              <a:t>:</a:t>
            </a:r>
          </a:p>
          <a:p>
            <a:r>
              <a:rPr lang="ko-KR" altLang="en-US" sz="1300" dirty="0"/>
              <a:t>입력 데이터의 채널 수와 필터의 채널 수가 같아야 한다</a:t>
            </a:r>
            <a:r>
              <a:rPr lang="en-US" altLang="ko-KR" sz="1300" dirty="0"/>
              <a:t>.</a:t>
            </a:r>
          </a:p>
          <a:p>
            <a:endParaRPr lang="en-US" altLang="ko-KR" sz="1300" dirty="0"/>
          </a:p>
          <a:p>
            <a:r>
              <a:rPr lang="ko-KR" altLang="en-US" sz="1300" dirty="0"/>
              <a:t>필터 자체의 크기는 원하는 값으로 설정할 수 있다</a:t>
            </a:r>
            <a:r>
              <a:rPr lang="en-US" altLang="ko-KR" sz="1300" dirty="0"/>
              <a:t>.</a:t>
            </a:r>
          </a:p>
          <a:p>
            <a:r>
              <a:rPr lang="en-US" altLang="ko-KR" sz="1300" dirty="0"/>
              <a:t>(</a:t>
            </a:r>
            <a:r>
              <a:rPr lang="ko-KR" altLang="en-US" sz="1300" dirty="0"/>
              <a:t>단</a:t>
            </a:r>
            <a:r>
              <a:rPr lang="en-US" altLang="ko-KR" sz="1300" dirty="0"/>
              <a:t>, </a:t>
            </a:r>
            <a:r>
              <a:rPr lang="ko-KR" altLang="en-US" sz="1300" dirty="0"/>
              <a:t>모든 채널의 필터가 같은 크기여야 한다</a:t>
            </a:r>
            <a:r>
              <a:rPr lang="en-US" altLang="ko-KR" sz="1300" dirty="0"/>
              <a:t>.)</a:t>
            </a:r>
            <a:endParaRPr lang="ko-KR" altLang="en-US" sz="13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22DA1D-38D3-682D-6B8A-706D1A578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23" y="1605107"/>
            <a:ext cx="4659155" cy="159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799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08B03B-9106-2570-66E4-9C70BEC1A7B3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/>
                <a:ea typeface="D2Coding" panose="020B0609020101020101" pitchFamily="49" charset="-127"/>
              </a:rPr>
              <a:t>7.2.6 </a:t>
            </a:r>
            <a:r>
              <a:rPr lang="ko-KR" altLang="en-US" b="1" dirty="0">
                <a:effectLst/>
                <a:ea typeface="D2Coding" panose="020B0609020101020101" pitchFamily="49" charset="-127"/>
              </a:rPr>
              <a:t>블록으로 생각하기</a:t>
            </a:r>
          </a:p>
          <a:p>
            <a:r>
              <a:rPr lang="en-US" altLang="ko-KR" sz="1400" dirty="0"/>
              <a:t>3</a:t>
            </a:r>
            <a:r>
              <a:rPr lang="ko-KR" altLang="en-US" sz="1400" dirty="0"/>
              <a:t>차원 데이터를 다차원 배열로 나타낼 </a:t>
            </a:r>
            <a:r>
              <a:rPr lang="ko-KR" altLang="en-US" sz="1400" dirty="0" err="1"/>
              <a:t>떄는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ko-KR" altLang="en-US" sz="1400" dirty="0"/>
              <a:t>채널</a:t>
            </a:r>
            <a:r>
              <a:rPr lang="en-US" altLang="ko-KR" sz="1400" dirty="0"/>
              <a:t>(channel), </a:t>
            </a:r>
            <a:r>
              <a:rPr lang="ko-KR" altLang="en-US" sz="1400" dirty="0"/>
              <a:t>높이</a:t>
            </a:r>
            <a:r>
              <a:rPr lang="en-US" altLang="ko-KR" sz="1400" dirty="0"/>
              <a:t>(height), </a:t>
            </a:r>
            <a:r>
              <a:rPr lang="ko-KR" altLang="en-US" sz="1400" dirty="0"/>
              <a:t>너비</a:t>
            </a:r>
            <a:r>
              <a:rPr lang="en-US" altLang="ko-KR" sz="1400" dirty="0"/>
              <a:t>(width) </a:t>
            </a:r>
            <a:r>
              <a:rPr lang="ko-KR" altLang="en-US" sz="1400" dirty="0"/>
              <a:t>순서로 쓴다</a:t>
            </a:r>
            <a:r>
              <a:rPr lang="en-US" altLang="ko-KR" sz="1400" dirty="0"/>
              <a:t>. (C, H, W)</a:t>
            </a:r>
            <a:r>
              <a:rPr lang="ko-KR" altLang="en-US" sz="1400" dirty="0"/>
              <a:t> 필터도 같은 순서로 쓴다</a:t>
            </a:r>
            <a:r>
              <a:rPr lang="en-US" altLang="ko-KR" sz="1400" dirty="0"/>
              <a:t>.(C, FH, FW)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BE2DE3-6B79-6D43-8117-9ECE94E3F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685800"/>
            <a:ext cx="6143625" cy="26421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9CA3286-2B66-32F7-1243-32B0D7942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3429000"/>
            <a:ext cx="6343650" cy="3429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5F2AFB-B32C-B59C-2060-4CD167D93FD9}"/>
              </a:ext>
            </a:extLst>
          </p:cNvPr>
          <p:cNvSpPr txBox="1"/>
          <p:nvPr/>
        </p:nvSpPr>
        <p:spPr>
          <a:xfrm>
            <a:off x="6667500" y="2162175"/>
            <a:ext cx="5314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이 완성된 블록들을 다음 계층으로 넘기는 것이 </a:t>
            </a:r>
            <a:r>
              <a:rPr lang="en-US" altLang="ko-KR" sz="1500" dirty="0"/>
              <a:t>CNN</a:t>
            </a:r>
            <a:r>
              <a:rPr lang="ko-KR" altLang="en-US" sz="1500" dirty="0"/>
              <a:t>의 처리 흐름</a:t>
            </a:r>
          </a:p>
        </p:txBody>
      </p:sp>
    </p:spTree>
    <p:extLst>
      <p:ext uri="{BB962C8B-B14F-4D97-AF65-F5344CB8AC3E}">
        <p14:creationId xmlns:p14="http://schemas.microsoft.com/office/powerpoint/2010/main" val="1750384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904</Words>
  <Application>Microsoft Office PowerPoint</Application>
  <PresentationFormat>와이드스크린</PresentationFormat>
  <Paragraphs>112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복무창</dc:creator>
  <cp:lastModifiedBy>복무창</cp:lastModifiedBy>
  <cp:revision>4</cp:revision>
  <dcterms:created xsi:type="dcterms:W3CDTF">2022-08-09T05:08:01Z</dcterms:created>
  <dcterms:modified xsi:type="dcterms:W3CDTF">2022-08-10T17:17:09Z</dcterms:modified>
</cp:coreProperties>
</file>