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8E22DA-F1FF-437D-A2F0-2111713DB6ED}"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E22DA-F1FF-437D-A2F0-2111713DB6ED}"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E22DA-F1FF-437D-A2F0-2111713DB6ED}"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E22DA-F1FF-437D-A2F0-2111713DB6ED}"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E22DA-F1FF-437D-A2F0-2111713DB6ED}" type="datetimeFigureOut">
              <a:rPr lang="en-US" smtClean="0"/>
              <a:pPr/>
              <a:t>9/6/2021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8E22DA-F1FF-437D-A2F0-2111713DB6ED}"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8E22DA-F1FF-437D-A2F0-2111713DB6ED}" type="datetimeFigureOut">
              <a:rPr lang="en-US" smtClean="0"/>
              <a:pPr/>
              <a:t>9/6/2021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8E22DA-F1FF-437D-A2F0-2111713DB6ED}" type="datetimeFigureOut">
              <a:rPr lang="en-US" smtClean="0"/>
              <a:pPr/>
              <a:t>9/6/2021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E22DA-F1FF-437D-A2F0-2111713DB6ED}" type="datetimeFigureOut">
              <a:rPr lang="en-US" smtClean="0"/>
              <a:pPr/>
              <a:t>9/6/2021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22DA-F1FF-437D-A2F0-2111713DB6ED}"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22DA-F1FF-437D-A2F0-2111713DB6ED}" type="datetimeFigureOut">
              <a:rPr lang="en-US" smtClean="0"/>
              <a:pPr/>
              <a:t>9/6/2021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407AC-A715-4C44-A876-6A7426AD65F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22DA-F1FF-437D-A2F0-2111713DB6ED}" type="datetimeFigureOut">
              <a:rPr lang="en-US" smtClean="0"/>
              <a:pPr/>
              <a:t>9/6/2021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407AC-A715-4C44-A876-6A7426AD65F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Introduction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IN" dirty="0"/>
          </a:p>
        </p:txBody>
      </p:sp>
      <p:sp>
        <p:nvSpPr>
          <p:cNvPr id="3" name="Content Placeholder 2"/>
          <p:cNvSpPr>
            <a:spLocks noGrp="1"/>
          </p:cNvSpPr>
          <p:nvPr>
            <p:ph idx="1"/>
          </p:nvPr>
        </p:nvSpPr>
        <p:spPr/>
        <p:txBody>
          <a:bodyPr/>
          <a:lstStyle/>
          <a:p>
            <a:r>
              <a:rPr lang="en-IN" dirty="0" smtClean="0"/>
              <a:t>Separates </a:t>
            </a:r>
            <a:r>
              <a:rPr lang="en-IN" dirty="0"/>
              <a:t>the external aspects of an object </a:t>
            </a:r>
            <a:r>
              <a:rPr lang="en-IN" dirty="0" smtClean="0"/>
              <a:t> </a:t>
            </a:r>
            <a:r>
              <a:rPr lang="en-IN" dirty="0"/>
              <a:t>from the internal implementation </a:t>
            </a:r>
            <a:r>
              <a:rPr lang="en-IN" dirty="0" smtClean="0"/>
              <a:t>details</a:t>
            </a:r>
          </a:p>
          <a:p>
            <a:r>
              <a:rPr lang="en-IN" dirty="0" smtClean="0"/>
              <a:t>Prevents </a:t>
            </a:r>
            <a:r>
              <a:rPr lang="en-IN" dirty="0"/>
              <a:t>portions of a program from becoming </a:t>
            </a:r>
            <a:r>
              <a:rPr lang="en-IN" dirty="0" smtClean="0"/>
              <a:t>so interdependent </a:t>
            </a:r>
            <a:r>
              <a:rPr lang="en-IN" dirty="0"/>
              <a:t>that a small change has massive ripple effects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dirty="0"/>
              <a:t>characteristics of concern to the system under observation are picked up and the class definition is </a:t>
            </a:r>
            <a:r>
              <a:rPr lang="en-IN" dirty="0" smtClean="0"/>
              <a:t>made</a:t>
            </a:r>
          </a:p>
          <a:p>
            <a:r>
              <a:rPr lang="en-IN" dirty="0" smtClean="0"/>
              <a:t>The attributes </a:t>
            </a:r>
            <a:r>
              <a:rPr lang="en-IN" dirty="0"/>
              <a:t>of no concern to the system are left </a:t>
            </a:r>
            <a:r>
              <a:rPr lang="en-IN" dirty="0" smtClean="0"/>
              <a:t>out</a:t>
            </a:r>
          </a:p>
          <a:p>
            <a:r>
              <a:rPr lang="en-IN" dirty="0" smtClean="0"/>
              <a:t>Only </a:t>
            </a:r>
            <a:r>
              <a:rPr lang="en-IN" dirty="0"/>
              <a:t>providing the essential features and hiding the details of </a:t>
            </a:r>
            <a:r>
              <a:rPr lang="en-IN" dirty="0" smtClean="0"/>
              <a:t>implementation</a:t>
            </a:r>
          </a:p>
          <a:p>
            <a:r>
              <a:rPr lang="en-IN" dirty="0"/>
              <a:t>The abstraction of an object varies according to its </a:t>
            </a:r>
            <a:r>
              <a:rPr lang="en-IN" dirty="0" smtClean="0"/>
              <a:t>application</a:t>
            </a:r>
          </a:p>
          <a:p>
            <a:r>
              <a:rPr lang="en-US" dirty="0" smtClean="0"/>
              <a:t>E.g., </a:t>
            </a:r>
            <a:r>
              <a:rPr lang="en-IN" dirty="0"/>
              <a:t>while defining a pen class for a stationery shop, the attributes of concern might be the pen colour, ink colour, pen type etc., whereas a pen class for a manufacturing firm would be containing </a:t>
            </a:r>
            <a:r>
              <a:rPr lang="en-IN" dirty="0" smtClean="0"/>
              <a:t>the other </a:t>
            </a:r>
            <a:r>
              <a:rPr lang="en-IN" dirty="0"/>
              <a:t>dimensions of the pen like its diameter, its shape and size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endParaRPr lang="en-IN"/>
          </a:p>
        </p:txBody>
      </p:sp>
      <p:pic>
        <p:nvPicPr>
          <p:cNvPr id="4" name="Picture 3" descr="L9iXI.png"/>
          <p:cNvPicPr/>
          <p:nvPr/>
        </p:nvPicPr>
        <p:blipFill>
          <a:blip r:embed="rId2"/>
          <a:stretch>
            <a:fillRect/>
          </a:stretch>
        </p:blipFill>
        <p:spPr>
          <a:xfrm>
            <a:off x="1142976" y="2285992"/>
            <a:ext cx="5824544" cy="29241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r>
              <a:rPr lang="en-IN" dirty="0" smtClean="0"/>
              <a:t>Idea </a:t>
            </a:r>
            <a:r>
              <a:rPr lang="en-IN" dirty="0"/>
              <a:t>of reusability of the </a:t>
            </a:r>
            <a:r>
              <a:rPr lang="en-IN" dirty="0" smtClean="0"/>
              <a:t>objects</a:t>
            </a:r>
          </a:p>
          <a:p>
            <a:r>
              <a:rPr lang="en-IN" dirty="0"/>
              <a:t>A new type of class can be defined using a similar existing class with a few new features</a:t>
            </a:r>
          </a:p>
        </p:txBody>
      </p:sp>
      <p:pic>
        <p:nvPicPr>
          <p:cNvPr id="4" name="Picture 3" descr="oop-uml-inheritance-polymorphism.width-400.png"/>
          <p:cNvPicPr/>
          <p:nvPr/>
        </p:nvPicPr>
        <p:blipFill>
          <a:blip r:embed="rId2"/>
          <a:stretch>
            <a:fillRect/>
          </a:stretch>
        </p:blipFill>
        <p:spPr>
          <a:xfrm>
            <a:off x="1571604" y="3286124"/>
            <a:ext cx="6643734" cy="35718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IN" dirty="0" smtClean="0"/>
              <a:t>Ability </a:t>
            </a:r>
            <a:r>
              <a:rPr lang="en-IN" dirty="0"/>
              <a:t>of an object to take on many </a:t>
            </a:r>
            <a:r>
              <a:rPr lang="en-IN" dirty="0" smtClean="0"/>
              <a:t>forms</a:t>
            </a:r>
          </a:p>
          <a:p>
            <a:r>
              <a:rPr lang="en-IN" dirty="0" smtClean="0"/>
              <a:t>Ability </a:t>
            </a:r>
            <a:r>
              <a:rPr lang="en-IN" dirty="0"/>
              <a:t>of a message to be displayed in more than one </a:t>
            </a:r>
            <a:r>
              <a:rPr lang="en-IN" dirty="0" smtClean="0"/>
              <a:t>form</a:t>
            </a:r>
          </a:p>
          <a:p>
            <a:r>
              <a:rPr lang="en-US" dirty="0" smtClean="0"/>
              <a:t>E.g., </a:t>
            </a:r>
            <a:r>
              <a:rPr lang="en-IN" dirty="0"/>
              <a:t>a person at the same time can have different characteristics. Like a man at the same time is a father, a husband, an employee</a:t>
            </a:r>
          </a:p>
        </p:txBody>
      </p:sp>
      <p:pic>
        <p:nvPicPr>
          <p:cNvPr id="4" name="Picture 3" descr="example-of-polymorphism-in-java.jpg"/>
          <p:cNvPicPr/>
          <p:nvPr/>
        </p:nvPicPr>
        <p:blipFill>
          <a:blip r:embed="rId2"/>
          <a:stretch>
            <a:fillRect/>
          </a:stretch>
        </p:blipFill>
        <p:spPr>
          <a:xfrm>
            <a:off x="2643174" y="4857760"/>
            <a:ext cx="4286280" cy="17621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Object Oriented Methodology closely represents the problem domain. Because of this, it is easier to produce and understand designs</a:t>
            </a:r>
            <a:r>
              <a:rPr lang="en-IN" dirty="0" smtClean="0"/>
              <a:t>.</a:t>
            </a:r>
          </a:p>
          <a:p>
            <a:pPr lvl="0"/>
            <a:r>
              <a:rPr lang="en-IN" dirty="0"/>
              <a:t>The objects in the system are immune to requirement changes. Therefore, allows changes more </a:t>
            </a:r>
            <a:r>
              <a:rPr lang="en-IN" dirty="0" smtClean="0"/>
              <a:t>easily</a:t>
            </a:r>
          </a:p>
          <a:p>
            <a:pPr lvl="0"/>
            <a:r>
              <a:rPr lang="en-IN" dirty="0"/>
              <a:t>Object Oriented Methodology designs encourage more re-use. New applications can use the existing modules, thereby reduces the development cost and cycle </a:t>
            </a:r>
            <a:r>
              <a:rPr lang="en-IN" dirty="0" smtClean="0"/>
              <a:t>time</a:t>
            </a:r>
          </a:p>
          <a:p>
            <a:pPr lvl="0"/>
            <a:r>
              <a:rPr lang="en-IN" dirty="0"/>
              <a:t>Object Oriented Methodology approach is more natural. It provides nice structures for thinking and abstracting and leads to modular design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IN" dirty="0"/>
          </a:p>
        </p:txBody>
      </p:sp>
      <p:sp>
        <p:nvSpPr>
          <p:cNvPr id="3" name="Content Placeholder 2"/>
          <p:cNvSpPr>
            <a:spLocks noGrp="1"/>
          </p:cNvSpPr>
          <p:nvPr>
            <p:ph idx="1"/>
          </p:nvPr>
        </p:nvSpPr>
        <p:spPr/>
        <p:txBody>
          <a:bodyPr/>
          <a:lstStyle/>
          <a:p>
            <a:r>
              <a:rPr lang="en-US" dirty="0" smtClean="0"/>
              <a:t>Introduction to OOP</a:t>
            </a:r>
          </a:p>
          <a:p>
            <a:r>
              <a:rPr lang="en-US" dirty="0" smtClean="0"/>
              <a:t>Features</a:t>
            </a:r>
          </a:p>
          <a:p>
            <a:pPr>
              <a:buNone/>
            </a:pPr>
            <a:r>
              <a:rPr lang="en-US" dirty="0"/>
              <a:t>	</a:t>
            </a:r>
            <a:r>
              <a:rPr lang="en-US" dirty="0" smtClean="0"/>
              <a:t>- Objects &amp; Class</a:t>
            </a:r>
          </a:p>
          <a:p>
            <a:pPr>
              <a:buNone/>
            </a:pPr>
            <a:r>
              <a:rPr lang="en-US" dirty="0"/>
              <a:t>	</a:t>
            </a:r>
            <a:r>
              <a:rPr lang="en-US" dirty="0" smtClean="0"/>
              <a:t>- Encapsulation &amp; Abstraction</a:t>
            </a:r>
          </a:p>
          <a:p>
            <a:pPr>
              <a:buNone/>
            </a:pPr>
            <a:r>
              <a:rPr lang="en-US" dirty="0"/>
              <a:t>	</a:t>
            </a:r>
            <a:r>
              <a:rPr lang="en-US" dirty="0" smtClean="0"/>
              <a:t>- Polymorphism</a:t>
            </a:r>
          </a:p>
          <a:p>
            <a:r>
              <a:rPr lang="en-US" dirty="0" smtClean="0"/>
              <a:t>Advantages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dirty="0" smtClean="0"/>
              <a:t>Most </a:t>
            </a:r>
            <a:r>
              <a:rPr lang="en-IN" dirty="0"/>
              <a:t>popular way of analysing, designing, and developing application systems, especially large </a:t>
            </a:r>
            <a:r>
              <a:rPr lang="en-IN" dirty="0" smtClean="0"/>
              <a:t>ones</a:t>
            </a:r>
          </a:p>
          <a:p>
            <a:r>
              <a:rPr lang="en-IN" dirty="0" smtClean="0"/>
              <a:t>Real </a:t>
            </a:r>
            <a:r>
              <a:rPr lang="en-IN" dirty="0"/>
              <a:t>world problems can be</a:t>
            </a:r>
            <a:r>
              <a:rPr lang="en-IN" i="1" dirty="0"/>
              <a:t> </a:t>
            </a:r>
            <a:r>
              <a:rPr lang="en-IN" dirty="0"/>
              <a:t>decomposed into objects and object </a:t>
            </a:r>
            <a:r>
              <a:rPr lang="en-IN" dirty="0" smtClean="0"/>
              <a:t>relationships</a:t>
            </a:r>
          </a:p>
          <a:p>
            <a:r>
              <a:rPr lang="en-IN" dirty="0" smtClean="0"/>
              <a:t>Define </a:t>
            </a:r>
            <a:r>
              <a:rPr lang="en-IN" dirty="0"/>
              <a:t>a software system as a collection of objects of various types that interact with each other through well-defined </a:t>
            </a:r>
            <a:r>
              <a:rPr lang="en-IN" dirty="0" smtClean="0"/>
              <a:t>interfaces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lnSpcReduction="10000"/>
          </a:bodyPr>
          <a:lstStyle/>
          <a:p>
            <a:r>
              <a:rPr lang="en-IN" dirty="0" smtClean="0"/>
              <a:t>Object-oriented </a:t>
            </a:r>
            <a:r>
              <a:rPr lang="en-IN" dirty="0"/>
              <a:t>methodology provides </a:t>
            </a:r>
            <a:r>
              <a:rPr lang="en-IN" dirty="0" smtClean="0"/>
              <a:t>with </a:t>
            </a:r>
            <a:r>
              <a:rPr lang="en-IN" dirty="0"/>
              <a:t>a step-by-step process for software design, a language to specify the output from each step of the process so that we can transition smoothly from one stage to the next, the ability to reuse earlier designs, standard solutions that adhere to well-reasoned design principles and, even the ability to incrementally fix a poor design without breaking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a:t>
            </a:r>
            <a:endParaRPr lang="en-IN" dirty="0"/>
          </a:p>
        </p:txBody>
      </p:sp>
      <p:sp>
        <p:nvSpPr>
          <p:cNvPr id="3" name="Content Placeholder 2"/>
          <p:cNvSpPr>
            <a:spLocks noGrp="1"/>
          </p:cNvSpPr>
          <p:nvPr>
            <p:ph idx="1"/>
          </p:nvPr>
        </p:nvSpPr>
        <p:spPr/>
        <p:txBody>
          <a:bodyPr/>
          <a:lstStyle/>
          <a:p>
            <a:r>
              <a:rPr lang="en-US" dirty="0" smtClean="0"/>
              <a:t>Objects</a:t>
            </a:r>
          </a:p>
          <a:p>
            <a:r>
              <a:rPr lang="en-US" dirty="0" smtClean="0"/>
              <a:t>Class</a:t>
            </a:r>
          </a:p>
          <a:p>
            <a:r>
              <a:rPr lang="en-US" dirty="0" smtClean="0"/>
              <a:t>Encapsulation</a:t>
            </a:r>
          </a:p>
          <a:p>
            <a:r>
              <a:rPr lang="en-US" dirty="0" smtClean="0"/>
              <a:t>Abstraction</a:t>
            </a:r>
          </a:p>
          <a:p>
            <a:r>
              <a:rPr lang="en-US" dirty="0" smtClean="0"/>
              <a:t>Inheritance</a:t>
            </a:r>
          </a:p>
          <a:p>
            <a:r>
              <a:rPr lang="en-US" dirty="0"/>
              <a:t>P</a:t>
            </a:r>
            <a:r>
              <a:rPr lang="en-US" dirty="0" smtClean="0"/>
              <a:t>olymorphism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bjects</a:t>
            </a:r>
            <a:endParaRPr lang="en-IN" dirty="0"/>
          </a:p>
        </p:txBody>
      </p:sp>
      <p:sp>
        <p:nvSpPr>
          <p:cNvPr id="3" name="Content Placeholder 2"/>
          <p:cNvSpPr>
            <a:spLocks noGrp="1"/>
          </p:cNvSpPr>
          <p:nvPr>
            <p:ph idx="1"/>
          </p:nvPr>
        </p:nvSpPr>
        <p:spPr/>
        <p:txBody>
          <a:bodyPr>
            <a:normAutofit fontScale="70000" lnSpcReduction="20000"/>
          </a:bodyPr>
          <a:lstStyle/>
          <a:p>
            <a:r>
              <a:rPr lang="en-IN" sz="3700" dirty="0" smtClean="0"/>
              <a:t>Composite </a:t>
            </a:r>
            <a:r>
              <a:rPr lang="en-IN" sz="3700" dirty="0"/>
              <a:t>data </a:t>
            </a:r>
            <a:r>
              <a:rPr lang="en-IN" sz="3700" dirty="0" smtClean="0"/>
              <a:t>types</a:t>
            </a:r>
          </a:p>
          <a:p>
            <a:r>
              <a:rPr lang="en-IN" sz="3700" dirty="0" smtClean="0"/>
              <a:t>Provides </a:t>
            </a:r>
            <a:r>
              <a:rPr lang="en-IN" sz="3700" dirty="0"/>
              <a:t>for the storage of multiple data values in a single </a:t>
            </a:r>
            <a:r>
              <a:rPr lang="en-IN" sz="3700" dirty="0" smtClean="0"/>
              <a:t>unit</a:t>
            </a:r>
          </a:p>
          <a:p>
            <a:r>
              <a:rPr lang="en-IN" sz="3700" dirty="0"/>
              <a:t>Each element </a:t>
            </a:r>
            <a:r>
              <a:rPr lang="en-IN" sz="3700" dirty="0" smtClean="0"/>
              <a:t>is </a:t>
            </a:r>
            <a:r>
              <a:rPr lang="en-IN" sz="3700" dirty="0"/>
              <a:t>referred to as a </a:t>
            </a:r>
            <a:r>
              <a:rPr lang="en-IN" sz="3700" dirty="0" smtClean="0"/>
              <a:t>property</a:t>
            </a:r>
          </a:p>
          <a:p>
            <a:r>
              <a:rPr lang="en-US" sz="3700" dirty="0" smtClean="0"/>
              <a:t>Instances of a class</a:t>
            </a:r>
          </a:p>
          <a:p>
            <a:r>
              <a:rPr lang="en-IN" sz="3700" dirty="0" smtClean="0"/>
              <a:t>Created </a:t>
            </a:r>
            <a:r>
              <a:rPr lang="en-IN" sz="3700" dirty="0"/>
              <a:t>based on the rules set forth in the class </a:t>
            </a:r>
            <a:r>
              <a:rPr lang="en-IN" sz="3700" dirty="0" smtClean="0"/>
              <a:t>definition</a:t>
            </a:r>
          </a:p>
          <a:p>
            <a:r>
              <a:rPr lang="en-IN" sz="3700" dirty="0" smtClean="0"/>
              <a:t>Bring </a:t>
            </a:r>
            <a:r>
              <a:rPr lang="en-IN" sz="3700" dirty="0"/>
              <a:t>together related data elements into a logical </a:t>
            </a:r>
            <a:r>
              <a:rPr lang="en-IN" sz="3700" dirty="0" smtClean="0"/>
              <a:t>grouping</a:t>
            </a:r>
          </a:p>
          <a:p>
            <a:r>
              <a:rPr lang="en-IN" sz="3700" dirty="0"/>
              <a:t>In an object, a data element is called a </a:t>
            </a:r>
            <a:r>
              <a:rPr lang="en-IN" sz="3700" i="1" u="sng" dirty="0"/>
              <a:t>property</a:t>
            </a:r>
            <a:r>
              <a:rPr lang="en-IN" sz="3700" dirty="0"/>
              <a:t>, while the rules the object contains for processing those values are called </a:t>
            </a:r>
            <a:r>
              <a:rPr lang="en-IN" sz="3700" i="1" u="sng" dirty="0" smtClean="0"/>
              <a:t>methods</a:t>
            </a:r>
          </a:p>
          <a:p>
            <a:pPr>
              <a:buNone/>
            </a:pPr>
            <a:endParaRPr lang="en-IN"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92500" lnSpcReduction="20000"/>
          </a:bodyPr>
          <a:lstStyle/>
          <a:p>
            <a:r>
              <a:rPr lang="en-IN" dirty="0"/>
              <a:t>have </a:t>
            </a:r>
            <a:r>
              <a:rPr lang="en-IN" i="1" dirty="0"/>
              <a:t>state </a:t>
            </a:r>
            <a:r>
              <a:rPr lang="en-IN" dirty="0"/>
              <a:t>and </a:t>
            </a:r>
            <a:r>
              <a:rPr lang="en-IN" i="1" dirty="0" smtClean="0"/>
              <a:t>behaviour</a:t>
            </a:r>
          </a:p>
          <a:p>
            <a:r>
              <a:rPr lang="en-IN" dirty="0"/>
              <a:t>Every object, at any given point of time would have to have a set of attributes defining its </a:t>
            </a:r>
            <a:r>
              <a:rPr lang="en-IN" i="1" u="sng" dirty="0" smtClean="0"/>
              <a:t>state</a:t>
            </a:r>
          </a:p>
          <a:p>
            <a:r>
              <a:rPr lang="en-IN" dirty="0"/>
              <a:t>Every object based </a:t>
            </a:r>
            <a:r>
              <a:rPr lang="en-IN" dirty="0" smtClean="0"/>
              <a:t>on its </a:t>
            </a:r>
            <a:r>
              <a:rPr lang="en-IN" dirty="0"/>
              <a:t>state and optionally </a:t>
            </a:r>
            <a:endParaRPr lang="en-IN" dirty="0" smtClean="0"/>
          </a:p>
          <a:p>
            <a:pPr>
              <a:buNone/>
            </a:pPr>
            <a:r>
              <a:rPr lang="en-IN" dirty="0" smtClean="0"/>
              <a:t>	identity </a:t>
            </a:r>
            <a:r>
              <a:rPr lang="en-IN" dirty="0"/>
              <a:t>will have </a:t>
            </a:r>
            <a:r>
              <a:rPr lang="en-IN" dirty="0" smtClean="0"/>
              <a:t>particular </a:t>
            </a:r>
            <a:r>
              <a:rPr lang="en-IN" i="1" u="sng" dirty="0" smtClean="0"/>
              <a:t>behaviour</a:t>
            </a:r>
          </a:p>
          <a:p>
            <a:r>
              <a:rPr lang="en-IN" dirty="0" smtClean="0"/>
              <a:t>E.g</a:t>
            </a:r>
            <a:r>
              <a:rPr lang="en-IN" dirty="0" smtClean="0"/>
              <a:t>.,1. </a:t>
            </a:r>
            <a:r>
              <a:rPr lang="en-IN" dirty="0" smtClean="0"/>
              <a:t>Dogs </a:t>
            </a:r>
            <a:r>
              <a:rPr lang="en-IN" dirty="0"/>
              <a:t>have state (name, colour, and breed, hungry) and behaviour (barking, fetching, wagging tail). </a:t>
            </a:r>
            <a:r>
              <a:rPr lang="en-IN" dirty="0" smtClean="0"/>
              <a:t>2. Bicycles </a:t>
            </a:r>
            <a:r>
              <a:rPr lang="en-IN" dirty="0"/>
              <a:t>also have state (current gear, current pedal cadence, and current speed) and behaviour </a:t>
            </a:r>
            <a:r>
              <a:rPr lang="en-IN" dirty="0" smtClean="0"/>
              <a:t>(</a:t>
            </a:r>
            <a:r>
              <a:rPr lang="en-IN" dirty="0"/>
              <a:t>changing gear, changing pedal cadence, applying brakes).</a:t>
            </a:r>
            <a:endParaRPr lang="en-IN" i="1" u="sng" dirty="0" smtClean="0"/>
          </a:p>
          <a:p>
            <a:endParaRPr lang="en-IN" i="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IN" dirty="0"/>
          </a:p>
        </p:txBody>
      </p:sp>
      <p:sp>
        <p:nvSpPr>
          <p:cNvPr id="3" name="Content Placeholder 2"/>
          <p:cNvSpPr>
            <a:spLocks noGrp="1"/>
          </p:cNvSpPr>
          <p:nvPr>
            <p:ph idx="1"/>
          </p:nvPr>
        </p:nvSpPr>
        <p:spPr/>
        <p:txBody>
          <a:bodyPr>
            <a:normAutofit lnSpcReduction="10000"/>
          </a:bodyPr>
          <a:lstStyle/>
          <a:p>
            <a:r>
              <a:rPr lang="en-IN" dirty="0" smtClean="0"/>
              <a:t>A definition</a:t>
            </a:r>
            <a:r>
              <a:rPr lang="en-IN" dirty="0"/>
              <a:t>, or description, of how the object is supposed to be created, what it contains, and how it </a:t>
            </a:r>
            <a:r>
              <a:rPr lang="en-IN" dirty="0" smtClean="0"/>
              <a:t>work</a:t>
            </a:r>
          </a:p>
          <a:p>
            <a:r>
              <a:rPr lang="en-IN" dirty="0" smtClean="0"/>
              <a:t>Collection </a:t>
            </a:r>
            <a:r>
              <a:rPr lang="en-IN" dirty="0"/>
              <a:t>of similar </a:t>
            </a:r>
            <a:r>
              <a:rPr lang="en-IN" dirty="0" smtClean="0"/>
              <a:t>objects</a:t>
            </a:r>
          </a:p>
          <a:p>
            <a:r>
              <a:rPr lang="en-IN" dirty="0" smtClean="0"/>
              <a:t>A </a:t>
            </a:r>
            <a:r>
              <a:rPr lang="en-IN" dirty="0"/>
              <a:t>template where certain basic characteristics of a set of objects are </a:t>
            </a:r>
            <a:r>
              <a:rPr lang="en-IN" dirty="0" smtClean="0"/>
              <a:t>defined</a:t>
            </a:r>
          </a:p>
          <a:p>
            <a:r>
              <a:rPr lang="en-IN" dirty="0" smtClean="0"/>
              <a:t>Defines </a:t>
            </a:r>
            <a:r>
              <a:rPr lang="en-IN" dirty="0"/>
              <a:t>the basic attributes and the operations of the objects of that </a:t>
            </a:r>
            <a:r>
              <a:rPr lang="en-IN" dirty="0" smtClean="0"/>
              <a:t>type</a:t>
            </a:r>
          </a:p>
          <a:p>
            <a:r>
              <a:rPr lang="en-IN" dirty="0" smtClean="0"/>
              <a:t>Blueprint </a:t>
            </a:r>
            <a:r>
              <a:rPr lang="en-IN" dirty="0"/>
              <a:t>of an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lstStyle/>
          <a:p>
            <a:endParaRPr lang="en-IN" dirty="0"/>
          </a:p>
        </p:txBody>
      </p:sp>
      <p:pic>
        <p:nvPicPr>
          <p:cNvPr id="4" name="Picture 3" descr="Blank-Diagram-Page-1-3.png"/>
          <p:cNvPicPr/>
          <p:nvPr/>
        </p:nvPicPr>
        <p:blipFill>
          <a:blip r:embed="rId2"/>
          <a:stretch>
            <a:fillRect/>
          </a:stretch>
        </p:blipFill>
        <p:spPr>
          <a:xfrm>
            <a:off x="785786" y="2214554"/>
            <a:ext cx="3429024" cy="3643338"/>
          </a:xfrm>
          <a:prstGeom prst="rect">
            <a:avLst/>
          </a:prstGeom>
        </p:spPr>
      </p:pic>
      <p:pic>
        <p:nvPicPr>
          <p:cNvPr id="5" name="Picture 4" descr="java-class-objects.jpg"/>
          <p:cNvPicPr/>
          <p:nvPr/>
        </p:nvPicPr>
        <p:blipFill>
          <a:blip r:embed="rId3"/>
          <a:stretch>
            <a:fillRect/>
          </a:stretch>
        </p:blipFill>
        <p:spPr>
          <a:xfrm>
            <a:off x="4786314" y="2143116"/>
            <a:ext cx="3571900" cy="335758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3D6BAC9E0A6459D5F7490870AC614" ma:contentTypeVersion="12" ma:contentTypeDescription="Create a new document." ma:contentTypeScope="" ma:versionID="5a747719ebd622344805f44f2ae9c35f">
  <xsd:schema xmlns:xsd="http://www.w3.org/2001/XMLSchema" xmlns:xs="http://www.w3.org/2001/XMLSchema" xmlns:p="http://schemas.microsoft.com/office/2006/metadata/properties" xmlns:ns2="43c66d15-8e36-4721-9fcb-6dedee32a366" xmlns:ns3="50dfb19e-8025-4fda-aa3b-d54994e0aa3d" targetNamespace="http://schemas.microsoft.com/office/2006/metadata/properties" ma:root="true" ma:fieldsID="e3dbc5ab9edb25c274005defbd0d3dc0" ns2:_="" ns3:_="">
    <xsd:import namespace="43c66d15-8e36-4721-9fcb-6dedee32a366"/>
    <xsd:import namespace="50dfb19e-8025-4fda-aa3b-d54994e0aa3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c66d15-8e36-4721-9fcb-6dedee32a3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0dfb19e-8025-4fda-aa3b-d54994e0aa3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B50699-CCF0-4DDE-92E7-BF15884646EE}"/>
</file>

<file path=customXml/itemProps2.xml><?xml version="1.0" encoding="utf-8"?>
<ds:datastoreItem xmlns:ds="http://schemas.openxmlformats.org/officeDocument/2006/customXml" ds:itemID="{248B83B4-7917-4B81-AD7D-BE3F03C20AB9}"/>
</file>

<file path=customXml/itemProps3.xml><?xml version="1.0" encoding="utf-8"?>
<ds:datastoreItem xmlns:ds="http://schemas.openxmlformats.org/officeDocument/2006/customXml" ds:itemID="{64CB9A7E-1D67-4867-B5AD-6C87601CE636}"/>
</file>

<file path=docProps/app.xml><?xml version="1.0" encoding="utf-8"?>
<Properties xmlns="http://schemas.openxmlformats.org/officeDocument/2006/extended-properties" xmlns:vt="http://schemas.openxmlformats.org/officeDocument/2006/docPropsVTypes">
  <TotalTime>39</TotalTime>
  <Words>605</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Object Oriented Programming: Introduction</vt:lpstr>
      <vt:lpstr>Topics to be covered</vt:lpstr>
      <vt:lpstr>Introduction</vt:lpstr>
      <vt:lpstr>Continue…</vt:lpstr>
      <vt:lpstr>Features</vt:lpstr>
      <vt:lpstr>Objects</vt:lpstr>
      <vt:lpstr>Continue…</vt:lpstr>
      <vt:lpstr>Class</vt:lpstr>
      <vt:lpstr>Continue…</vt:lpstr>
      <vt:lpstr>Encapsulation</vt:lpstr>
      <vt:lpstr>Abstraction</vt:lpstr>
      <vt:lpstr>Continue…</vt:lpstr>
      <vt:lpstr>Inheritance</vt:lpstr>
      <vt:lpstr>Polymorphism</vt:lpstr>
      <vt:lpstr>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dc:title>
  <dc:creator>Soumendra</dc:creator>
  <cp:lastModifiedBy>Soumendra</cp:lastModifiedBy>
  <cp:revision>33</cp:revision>
  <dcterms:created xsi:type="dcterms:W3CDTF">2020-08-16T15:43:56Z</dcterms:created>
  <dcterms:modified xsi:type="dcterms:W3CDTF">2021-09-06T05:44:09Z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0x010100ED53D6BAC9E0A6459D5F7490870AC614</vt:lpwstr>
  </property>
</Properties>
</file>