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74" r:id="rId3"/>
    <p:sldId id="273"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7"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43.xml"/><Relationship Id="rId1" Type="http://schemas.microsoft.com/office/2011/relationships/chartStyle" Target="style43.xml"/></Relationships>
</file>

<file path=ppt/charts/_rels/chart5.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data%20science\Excel\adult%20census%20incom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income.xlsx]Q1!PivotTable2</c:name>
    <c:fmtId val="1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baseline="0">
                <a:effectLst>
                  <a:outerShdw blurRad="50800" dist="38100" dir="5400000" algn="t" rotWithShape="0">
                    <a:prstClr val="black">
                      <a:alpha val="40000"/>
                    </a:prstClr>
                  </a:outerShdw>
                </a:effectLst>
              </a:rPr>
              <a:t>Age Groups with the Highest Income</a:t>
            </a:r>
            <a:endParaRPr lang="en-US"/>
          </a:p>
        </c:rich>
      </c:tx>
      <c:layout>
        <c:manualLayout>
          <c:xMode val="edge"/>
          <c:yMode val="edge"/>
          <c:x val="0.25572117386750964"/>
          <c:y val="1.557630488347820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405209385323185"/>
          <c:y val="0.19207826294440467"/>
          <c:w val="0.77208624469386578"/>
          <c:h val="0.58636173835708549"/>
        </c:manualLayout>
      </c:layout>
      <c:bar3DChart>
        <c:barDir val="col"/>
        <c:grouping val="percentStacked"/>
        <c:varyColors val="0"/>
        <c:ser>
          <c:idx val="0"/>
          <c:order val="0"/>
          <c:tx>
            <c:strRef>
              <c:f>'Q1'!$C$9:$C$10</c:f>
              <c:strCache>
                <c:ptCount val="1"/>
                <c:pt idx="0">
                  <c:v>&lt;=50K</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'Q1'!$B$11:$B$19</c:f>
              <c:strCache>
                <c:ptCount val="8"/>
                <c:pt idx="0">
                  <c:v>17-26</c:v>
                </c:pt>
                <c:pt idx="1">
                  <c:v>27-36</c:v>
                </c:pt>
                <c:pt idx="2">
                  <c:v>37-46</c:v>
                </c:pt>
                <c:pt idx="3">
                  <c:v>47-56</c:v>
                </c:pt>
                <c:pt idx="4">
                  <c:v>57-66</c:v>
                </c:pt>
                <c:pt idx="5">
                  <c:v>67-76</c:v>
                </c:pt>
                <c:pt idx="6">
                  <c:v>77-86</c:v>
                </c:pt>
                <c:pt idx="7">
                  <c:v>87-96</c:v>
                </c:pt>
              </c:strCache>
            </c:strRef>
          </c:cat>
          <c:val>
            <c:numRef>
              <c:f>'Q1'!$C$11:$C$19</c:f>
              <c:numCache>
                <c:formatCode>General</c:formatCode>
                <c:ptCount val="8"/>
                <c:pt idx="0">
                  <c:v>7019</c:v>
                </c:pt>
                <c:pt idx="1">
                  <c:v>6836</c:v>
                </c:pt>
                <c:pt idx="2">
                  <c:v>5045</c:v>
                </c:pt>
                <c:pt idx="3">
                  <c:v>3135</c:v>
                </c:pt>
                <c:pt idx="4">
                  <c:v>1875</c:v>
                </c:pt>
                <c:pt idx="5">
                  <c:v>650</c:v>
                </c:pt>
                <c:pt idx="6">
                  <c:v>121</c:v>
                </c:pt>
                <c:pt idx="7">
                  <c:v>39</c:v>
                </c:pt>
              </c:numCache>
            </c:numRef>
          </c:val>
        </c:ser>
        <c:ser>
          <c:idx val="1"/>
          <c:order val="1"/>
          <c:tx>
            <c:strRef>
              <c:f>'Q1'!$D$9:$D$10</c:f>
              <c:strCache>
                <c:ptCount val="1"/>
                <c:pt idx="0">
                  <c:v>&gt;50K</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cat>
            <c:strRef>
              <c:f>'Q1'!$B$11:$B$19</c:f>
              <c:strCache>
                <c:ptCount val="8"/>
                <c:pt idx="0">
                  <c:v>17-26</c:v>
                </c:pt>
                <c:pt idx="1">
                  <c:v>27-36</c:v>
                </c:pt>
                <c:pt idx="2">
                  <c:v>37-46</c:v>
                </c:pt>
                <c:pt idx="3">
                  <c:v>47-56</c:v>
                </c:pt>
                <c:pt idx="4">
                  <c:v>57-66</c:v>
                </c:pt>
                <c:pt idx="5">
                  <c:v>67-76</c:v>
                </c:pt>
                <c:pt idx="6">
                  <c:v>77-86</c:v>
                </c:pt>
                <c:pt idx="7">
                  <c:v>87-96</c:v>
                </c:pt>
              </c:strCache>
            </c:strRef>
          </c:cat>
          <c:val>
            <c:numRef>
              <c:f>'Q1'!$D$11:$D$19</c:f>
              <c:numCache>
                <c:formatCode>General</c:formatCode>
                <c:ptCount val="8"/>
                <c:pt idx="0">
                  <c:v>177</c:v>
                </c:pt>
                <c:pt idx="1">
                  <c:v>1791</c:v>
                </c:pt>
                <c:pt idx="2">
                  <c:v>2803</c:v>
                </c:pt>
                <c:pt idx="3">
                  <c:v>2032</c:v>
                </c:pt>
                <c:pt idx="4">
                  <c:v>840</c:v>
                </c:pt>
                <c:pt idx="5">
                  <c:v>163</c:v>
                </c:pt>
                <c:pt idx="6">
                  <c:v>27</c:v>
                </c:pt>
                <c:pt idx="7">
                  <c:v>8</c:v>
                </c:pt>
              </c:numCache>
            </c:numRef>
          </c:val>
        </c:ser>
        <c:dLbls>
          <c:showLegendKey val="0"/>
          <c:showVal val="0"/>
          <c:showCatName val="0"/>
          <c:showSerName val="0"/>
          <c:showPercent val="0"/>
          <c:showBubbleSize val="0"/>
        </c:dLbls>
        <c:gapWidth val="150"/>
        <c:shape val="box"/>
        <c:axId val="-735843680"/>
        <c:axId val="-735842048"/>
        <c:axId val="0"/>
      </c:bar3DChart>
      <c:catAx>
        <c:axId val="-7358436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35842048"/>
        <c:crosses val="autoZero"/>
        <c:auto val="1"/>
        <c:lblAlgn val="ctr"/>
        <c:lblOffset val="100"/>
        <c:noMultiLvlLbl val="0"/>
      </c:catAx>
      <c:valAx>
        <c:axId val="-735842048"/>
        <c:scaling>
          <c:orientation val="minMax"/>
        </c:scaling>
        <c:delete val="0"/>
        <c:axPos val="l"/>
        <c:majorGridlines>
          <c:spPr>
            <a:ln w="9525" cap="flat" cmpd="sng" algn="ctr">
              <a:solidFill>
                <a:schemeClr val="dk1">
                  <a:lumMod val="50000"/>
                  <a:lumOff val="50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35843680"/>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glow rad="101600">
        <a:schemeClr val="accent4">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income.xlsx]Q10!PivotTable2</c:name>
    <c:fmtId val="19"/>
  </c:pivotSource>
  <c:chart>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en-US"/>
              <a:t>Top 10 individuals ranked by their education numbers</a:t>
            </a:r>
          </a:p>
        </c:rich>
      </c:tx>
      <c:layout>
        <c:manualLayout>
          <c:xMode val="edge"/>
          <c:yMode val="edge"/>
          <c:x val="0.21833172340446291"/>
          <c:y val="8.2652033191937604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'Q10'!$C$6</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'Q10'!$B$7:$B$17</c:f>
              <c:strCache>
                <c:ptCount val="10"/>
                <c:pt idx="0">
                  <c:v>high school graduate</c:v>
                </c:pt>
                <c:pt idx="1">
                  <c:v>Some-college</c:v>
                </c:pt>
                <c:pt idx="2">
                  <c:v>Bachelors</c:v>
                </c:pt>
                <c:pt idx="3">
                  <c:v>Masters</c:v>
                </c:pt>
                <c:pt idx="4">
                  <c:v>Assoc-voc</c:v>
                </c:pt>
                <c:pt idx="5">
                  <c:v>Assoc-acdm</c:v>
                </c:pt>
                <c:pt idx="6">
                  <c:v>Prof-school</c:v>
                </c:pt>
                <c:pt idx="7">
                  <c:v>11th</c:v>
                </c:pt>
                <c:pt idx="8">
                  <c:v>Doctorate</c:v>
                </c:pt>
                <c:pt idx="9">
                  <c:v>10th</c:v>
                </c:pt>
              </c:strCache>
            </c:strRef>
          </c:cat>
          <c:val>
            <c:numRef>
              <c:f>'Q10'!$C$7:$C$17</c:f>
              <c:numCache>
                <c:formatCode>General</c:formatCode>
                <c:ptCount val="10"/>
                <c:pt idx="0">
                  <c:v>94509</c:v>
                </c:pt>
                <c:pt idx="1">
                  <c:v>72910</c:v>
                </c:pt>
                <c:pt idx="2">
                  <c:v>69615</c:v>
                </c:pt>
                <c:pt idx="3">
                  <c:v>24122</c:v>
                </c:pt>
                <c:pt idx="4">
                  <c:v>15202</c:v>
                </c:pt>
                <c:pt idx="5">
                  <c:v>12804</c:v>
                </c:pt>
                <c:pt idx="6">
                  <c:v>8640</c:v>
                </c:pt>
                <c:pt idx="7">
                  <c:v>8225</c:v>
                </c:pt>
                <c:pt idx="8">
                  <c:v>6608</c:v>
                </c:pt>
                <c:pt idx="9">
                  <c:v>5598</c:v>
                </c:pt>
              </c:numCache>
            </c:numRef>
          </c:val>
        </c:ser>
        <c:dLbls>
          <c:showLegendKey val="0"/>
          <c:showVal val="1"/>
          <c:showCatName val="0"/>
          <c:showSerName val="0"/>
          <c:showPercent val="0"/>
          <c:showBubbleSize val="0"/>
        </c:dLbls>
        <c:gapWidth val="150"/>
        <c:shape val="box"/>
        <c:axId val="-281218512"/>
        <c:axId val="-281240816"/>
        <c:axId val="-482693936"/>
      </c:bar3DChart>
      <c:catAx>
        <c:axId val="-28121851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Educations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281240816"/>
        <c:crosses val="autoZero"/>
        <c:auto val="1"/>
        <c:lblAlgn val="ctr"/>
        <c:lblOffset val="100"/>
        <c:noMultiLvlLbl val="0"/>
      </c:catAx>
      <c:valAx>
        <c:axId val="-28124081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Education</a:t>
                </a:r>
                <a:r>
                  <a:rPr lang="en-US" baseline="0"/>
                  <a:t> Numbers</a:t>
                </a: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281218512"/>
        <c:crosses val="autoZero"/>
        <c:crossBetween val="between"/>
      </c:valAx>
      <c:serAx>
        <c:axId val="-482693936"/>
        <c:scaling>
          <c:orientation val="minMax"/>
        </c:scaling>
        <c:delete val="0"/>
        <c:axPos val="b"/>
        <c:title>
          <c:overlay val="0"/>
          <c:spPr>
            <a:noFill/>
            <a:ln>
              <a:noFill/>
            </a:ln>
            <a:effectLst/>
          </c:spPr>
          <c:txPr>
            <a:bodyPr rot="-5400000" spcFirstLastPara="1" vertOverflow="ellipsis" wrap="square" anchor="ctr" anchorCtr="1"/>
            <a:lstStyle/>
            <a:p>
              <a:pPr>
                <a:defRPr sz="900" b="1" i="0" u="none" strike="noStrike" kern="1200" baseline="0">
                  <a:solidFill>
                    <a:schemeClr val="lt1"/>
                  </a:solidFill>
                  <a:latin typeface="+mn-lt"/>
                  <a:ea typeface="+mn-ea"/>
                  <a:cs typeface="+mn-cs"/>
                </a:defRPr>
              </a:pPr>
              <a:endParaRPr lang="en-US"/>
            </a:p>
          </c:txPr>
        </c:title>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281240816"/>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showDLblsOverMax val="0"/>
  </c:chart>
  <c:spPr>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9525" cap="flat" cmpd="sng" algn="ctr">
      <a:noFill/>
      <a:round/>
    </a:ln>
    <a:effectLst>
      <a:glow rad="139700">
        <a:schemeClr val="accent4">
          <a:satMod val="175000"/>
          <a:alpha val="40000"/>
        </a:schemeClr>
      </a:glow>
      <a:outerShdw blurRad="57150" dist="19050" dir="5400000" algn="ctr" rotWithShape="0">
        <a:srgbClr val="000000">
          <a:alpha val="63000"/>
        </a:srgbClr>
      </a:outerShdw>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income.xlsx]Q11.!PivotTable1</c:name>
    <c:fmtId val="46"/>
  </c:pivotSource>
  <c:chart>
    <c:title>
      <c:tx>
        <c:rich>
          <a:bodyPr rot="0" spcFirstLastPara="1" vertOverflow="ellipsis" vert="horz" wrap="square" anchor="ctr" anchorCtr="1"/>
          <a:lstStyle/>
          <a:p>
            <a:pPr>
              <a:defRPr sz="1400" b="0" i="0" u="none" strike="noStrike" kern="1200" cap="none" spc="20" baseline="0">
                <a:solidFill>
                  <a:schemeClr val="tx1"/>
                </a:solidFill>
                <a:latin typeface="+mn-lt"/>
                <a:ea typeface="+mn-ea"/>
                <a:cs typeface="+mn-cs"/>
              </a:defRPr>
            </a:pPr>
            <a:r>
              <a:rPr lang="en-US"/>
              <a:t>Capital Gains and Losses by Gender</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solidFill>
              <a:latin typeface="+mn-lt"/>
              <a:ea typeface="+mn-ea"/>
              <a:cs typeface="+mn-cs"/>
            </a:defRPr>
          </a:pPr>
          <a:endParaRPr lang="en-US"/>
        </a:p>
      </c:txPr>
    </c:title>
    <c:autoTitleDeleted val="0"/>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424738958785849"/>
          <c:y val="9.4293662146540752E-2"/>
          <c:w val="0.69316222673084815"/>
          <c:h val="0.78483517991649465"/>
        </c:manualLayout>
      </c:layout>
      <c:barChart>
        <c:barDir val="col"/>
        <c:grouping val="clustered"/>
        <c:varyColors val="0"/>
        <c:ser>
          <c:idx val="0"/>
          <c:order val="0"/>
          <c:tx>
            <c:strRef>
              <c:f>'Q11.'!$C$10</c:f>
              <c:strCache>
                <c:ptCount val="1"/>
                <c:pt idx="0">
                  <c:v>Sum of capital gain</c:v>
                </c:pt>
              </c:strCache>
            </c:strRef>
          </c:tx>
          <c:spPr>
            <a:solidFill>
              <a:schemeClr val="accent1"/>
            </a:solidFill>
            <a:ln w="9525" cap="flat" cmpd="sng" algn="ctr">
              <a:solidFill>
                <a:schemeClr val="accent1">
                  <a:shade val="95000"/>
                </a:schemeClr>
              </a:solidFill>
              <a:round/>
            </a:ln>
            <a:effectLst/>
          </c:spPr>
          <c:invertIfNegative val="0"/>
          <c:dLbls>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'Q11.'!$B$11:$B$13</c:f>
              <c:strCache>
                <c:ptCount val="2"/>
                <c:pt idx="0">
                  <c:v>Female</c:v>
                </c:pt>
                <c:pt idx="1">
                  <c:v>Male</c:v>
                </c:pt>
              </c:strCache>
            </c:strRef>
          </c:cat>
          <c:val>
            <c:numRef>
              <c:f>'Q11.'!$C$11:$C$13</c:f>
              <c:numCache>
                <c:formatCode>General</c:formatCode>
                <c:ptCount val="2"/>
                <c:pt idx="0">
                  <c:v>6122350</c:v>
                </c:pt>
                <c:pt idx="1">
                  <c:v>28966974</c:v>
                </c:pt>
              </c:numCache>
            </c:numRef>
          </c:val>
        </c:ser>
        <c:ser>
          <c:idx val="1"/>
          <c:order val="1"/>
          <c:tx>
            <c:strRef>
              <c:f>'Q11.'!$D$10</c:f>
              <c:strCache>
                <c:ptCount val="1"/>
                <c:pt idx="0">
                  <c:v>Sum of capital loss</c:v>
                </c:pt>
              </c:strCache>
            </c:strRef>
          </c:tx>
          <c:spPr>
            <a:solidFill>
              <a:schemeClr val="accent2"/>
            </a:solidFill>
            <a:ln w="9525" cap="flat" cmpd="sng" algn="ctr">
              <a:solidFill>
                <a:schemeClr val="accent2">
                  <a:shade val="95000"/>
                </a:schemeClr>
              </a:solidFill>
              <a:round/>
            </a:ln>
            <a:effectLst/>
          </c:spPr>
          <c:invertIfNegative val="0"/>
          <c:dLbls>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'Q11.'!$B$11:$B$13</c:f>
              <c:strCache>
                <c:ptCount val="2"/>
                <c:pt idx="0">
                  <c:v>Female</c:v>
                </c:pt>
                <c:pt idx="1">
                  <c:v>Male</c:v>
                </c:pt>
              </c:strCache>
            </c:strRef>
          </c:cat>
          <c:val>
            <c:numRef>
              <c:f>'Q11.'!$D$11:$D$13</c:f>
              <c:numCache>
                <c:formatCode>General</c:formatCode>
                <c:ptCount val="2"/>
                <c:pt idx="0">
                  <c:v>659052</c:v>
                </c:pt>
                <c:pt idx="1">
                  <c:v>2183648</c:v>
                </c:pt>
              </c:numCache>
            </c:numRef>
          </c:val>
        </c:ser>
        <c:dLbls>
          <c:dLblPos val="inEnd"/>
          <c:showLegendKey val="0"/>
          <c:showVal val="1"/>
          <c:showCatName val="0"/>
          <c:showSerName val="0"/>
          <c:showPercent val="0"/>
          <c:showBubbleSize val="0"/>
        </c:dLbls>
        <c:gapWidth val="100"/>
        <c:overlap val="-24"/>
        <c:axId val="-281223952"/>
        <c:axId val="-281222320"/>
      </c:barChart>
      <c:catAx>
        <c:axId val="-281223952"/>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solidFill>
                    <a:latin typeface="+mn-lt"/>
                    <a:ea typeface="+mn-ea"/>
                    <a:cs typeface="+mn-cs"/>
                  </a:defRPr>
                </a:pPr>
                <a:r>
                  <a:rPr lang="en-US"/>
                  <a:t>gENDER</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81222320"/>
        <c:crosses val="autoZero"/>
        <c:auto val="1"/>
        <c:lblAlgn val="ctr"/>
        <c:lblOffset val="100"/>
        <c:noMultiLvlLbl val="0"/>
      </c:catAx>
      <c:valAx>
        <c:axId val="-281222320"/>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solidFill>
                  <a:latin typeface="+mn-lt"/>
                  <a:ea typeface="+mn-ea"/>
                  <a:cs typeface="+mn-cs"/>
                </a:defRPr>
              </a:pPr>
              <a:endParaRPr lang="en-US"/>
            </a:p>
          </c:txPr>
        </c:title>
        <c:numFmt formatCode="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81223952"/>
        <c:crosses val="autoZero"/>
        <c:crossBetween val="between"/>
      </c:valAx>
      <c:spPr>
        <a:gradFill flip="none" rotWithShape="1">
          <a:gsLst>
            <a:gs pos="0">
              <a:schemeClr val="bg1">
                <a:lumMod val="75000"/>
                <a:lumOff val="25000"/>
                <a:shade val="30000"/>
                <a:satMod val="115000"/>
              </a:schemeClr>
            </a:gs>
            <a:gs pos="50000">
              <a:schemeClr val="bg1">
                <a:lumMod val="75000"/>
                <a:lumOff val="25000"/>
                <a:shade val="67500"/>
                <a:satMod val="115000"/>
              </a:schemeClr>
            </a:gs>
            <a:gs pos="100000">
              <a:schemeClr val="bg1">
                <a:lumMod val="75000"/>
                <a:lumOff val="25000"/>
                <a:shade val="100000"/>
                <a:satMod val="115000"/>
              </a:schemeClr>
            </a:gs>
          </a:gsLst>
          <a:path path="circle">
            <a:fillToRect l="50000" t="50000" r="50000" b="50000"/>
          </a:path>
          <a:tileRect/>
        </a:gradFill>
        <a:ln w="12700" cap="flat" cmpd="sng" algn="ctr">
          <a:solidFill>
            <a:schemeClr val="accent6"/>
          </a:solidFill>
          <a:prstDash val="solid"/>
          <a:miter lim="800000"/>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lumMod val="85000"/>
        <a:lumOff val="15000"/>
      </a:schemeClr>
    </a:solidFill>
    <a:ln w="6350" cap="flat" cmpd="sng" algn="ctr">
      <a:solidFill>
        <a:schemeClr val="accent4"/>
      </a:solidFill>
      <a:prstDash val="solid"/>
      <a:miter lim="800000"/>
    </a:ln>
    <a:effectLst>
      <a:glow rad="139700">
        <a:schemeClr val="accent4">
          <a:satMod val="175000"/>
          <a:alpha val="40000"/>
        </a:schemeClr>
      </a:glow>
    </a:effectLst>
  </c:spPr>
  <c:txPr>
    <a:bodyPr/>
    <a:lstStyle/>
    <a:p>
      <a:pPr>
        <a:defRPr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income.xlsx]Q12.!PivotTable2</c:name>
    <c:fmtId val="7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Average hours worked per week by gender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'Q12.'!$C$5</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'Q12.'!$B$6:$B$8</c:f>
              <c:strCache>
                <c:ptCount val="2"/>
                <c:pt idx="0">
                  <c:v>Female</c:v>
                </c:pt>
                <c:pt idx="1">
                  <c:v>Male</c:v>
                </c:pt>
              </c:strCache>
            </c:strRef>
          </c:cat>
          <c:val>
            <c:numRef>
              <c:f>'Q12.'!$C$6:$C$8</c:f>
              <c:numCache>
                <c:formatCode>General</c:formatCode>
                <c:ptCount val="2"/>
                <c:pt idx="0">
                  <c:v>36.410361154953115</c:v>
                </c:pt>
                <c:pt idx="1">
                  <c:v>42.428086278109227</c:v>
                </c:pt>
              </c:numCache>
            </c:numRef>
          </c:val>
        </c:ser>
        <c:dLbls>
          <c:dLblPos val="inEnd"/>
          <c:showLegendKey val="0"/>
          <c:showVal val="1"/>
          <c:showCatName val="0"/>
          <c:showSerName val="0"/>
          <c:showPercent val="0"/>
          <c:showBubbleSize val="0"/>
        </c:dLbls>
        <c:gapWidth val="65"/>
        <c:axId val="-281226672"/>
        <c:axId val="-281212528"/>
      </c:barChart>
      <c:catAx>
        <c:axId val="-281226672"/>
        <c:scaling>
          <c:orientation val="minMax"/>
        </c:scaling>
        <c:delete val="0"/>
        <c:axPos val="l"/>
        <c:title>
          <c:tx>
            <c:rich>
              <a:bodyPr rot="0" spcFirstLastPara="1" vertOverflow="ellipsis"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Gender</a:t>
                </a:r>
              </a:p>
            </c:rich>
          </c:tx>
          <c:overlay val="0"/>
          <c:spPr>
            <a:noFill/>
            <a:ln>
              <a:noFill/>
            </a:ln>
            <a:effectLst/>
          </c:spPr>
          <c:txPr>
            <a:bodyPr rot="0" spcFirstLastPara="1" vertOverflow="ellipsis"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81212528"/>
        <c:crosses val="autoZero"/>
        <c:auto val="1"/>
        <c:lblAlgn val="ctr"/>
        <c:lblOffset val="100"/>
        <c:noMultiLvlLbl val="0"/>
      </c:catAx>
      <c:valAx>
        <c:axId val="-28121252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Average</a:t>
                </a:r>
                <a:r>
                  <a:rPr lang="en-US" baseline="0"/>
                  <a:t> of Hours per week</a:t>
                </a:r>
                <a:endParaRPr lang="en-US"/>
              </a:p>
            </c:rich>
          </c:tx>
          <c:overlay val="0"/>
          <c:spPr>
            <a:noFill/>
            <a:ln>
              <a:noFill/>
            </a:ln>
            <a:effectLst/>
          </c:spPr>
          <c:txPr>
            <a:bodyPr rot="-5400000" spcFirstLastPara="1" vertOverflow="ellipsis"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81226672"/>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glow rad="139700">
        <a:schemeClr val="accent4">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income.xlsx]Q13!PivotTable3</c:name>
    <c:fmtId val="2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baseline="0">
                <a:effectLst>
                  <a:outerShdw blurRad="50800" dist="38100" dir="5400000" algn="t" rotWithShape="0">
                    <a:prstClr val="black">
                      <a:alpha val="40000"/>
                    </a:prstClr>
                  </a:outerShdw>
                </a:effectLst>
              </a:rPr>
              <a:t>Number of Individuals in Each Occupation</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'Q13'!$C$6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'Q13'!$B$7:$B$21</c:f>
              <c:strCache>
                <c:ptCount val="14"/>
                <c:pt idx="0">
                  <c:v>Adm-clerical</c:v>
                </c:pt>
                <c:pt idx="1">
                  <c:v>Armed-Forces</c:v>
                </c:pt>
                <c:pt idx="2">
                  <c:v>Craft-repair</c:v>
                </c:pt>
                <c:pt idx="3">
                  <c:v>Exec-managerial</c:v>
                </c:pt>
                <c:pt idx="4">
                  <c:v>Farming-fishing</c:v>
                </c:pt>
                <c:pt idx="5">
                  <c:v>Handlers-cleaners</c:v>
                </c:pt>
                <c:pt idx="6">
                  <c:v>Machine-op-inspct</c:v>
                </c:pt>
                <c:pt idx="7">
                  <c:v>Other-service</c:v>
                </c:pt>
                <c:pt idx="8">
                  <c:v>Priv-house-serv</c:v>
                </c:pt>
                <c:pt idx="9">
                  <c:v>Prof-specialty</c:v>
                </c:pt>
                <c:pt idx="10">
                  <c:v>Protective-serv</c:v>
                </c:pt>
                <c:pt idx="11">
                  <c:v>Sales</c:v>
                </c:pt>
                <c:pt idx="12">
                  <c:v>Tech-support</c:v>
                </c:pt>
                <c:pt idx="13">
                  <c:v>Transport-moving</c:v>
                </c:pt>
              </c:strCache>
            </c:strRef>
          </c:cat>
          <c:val>
            <c:numRef>
              <c:f>'Q13'!$C$7:$C$21</c:f>
              <c:numCache>
                <c:formatCode>General</c:formatCode>
                <c:ptCount val="14"/>
                <c:pt idx="0">
                  <c:v>3770</c:v>
                </c:pt>
                <c:pt idx="1">
                  <c:v>9</c:v>
                </c:pt>
                <c:pt idx="2">
                  <c:v>4099</c:v>
                </c:pt>
                <c:pt idx="3">
                  <c:v>4066</c:v>
                </c:pt>
                <c:pt idx="4">
                  <c:v>994</c:v>
                </c:pt>
                <c:pt idx="5">
                  <c:v>1370</c:v>
                </c:pt>
                <c:pt idx="6">
                  <c:v>2002</c:v>
                </c:pt>
                <c:pt idx="7">
                  <c:v>5138</c:v>
                </c:pt>
                <c:pt idx="8">
                  <c:v>149</c:v>
                </c:pt>
                <c:pt idx="9">
                  <c:v>4140</c:v>
                </c:pt>
                <c:pt idx="10">
                  <c:v>649</c:v>
                </c:pt>
                <c:pt idx="11">
                  <c:v>3650</c:v>
                </c:pt>
                <c:pt idx="12">
                  <c:v>928</c:v>
                </c:pt>
                <c:pt idx="13">
                  <c:v>1597</c:v>
                </c:pt>
              </c:numCache>
            </c:numRef>
          </c:val>
        </c:ser>
        <c:dLbls>
          <c:dLblPos val="inEnd"/>
          <c:showLegendKey val="0"/>
          <c:showVal val="1"/>
          <c:showCatName val="0"/>
          <c:showSerName val="0"/>
          <c:showPercent val="0"/>
          <c:showBubbleSize val="0"/>
        </c:dLbls>
        <c:gapWidth val="100"/>
        <c:overlap val="-24"/>
        <c:axId val="-281239728"/>
        <c:axId val="-281217424"/>
      </c:barChart>
      <c:catAx>
        <c:axId val="-2812397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81217424"/>
        <c:crosses val="autoZero"/>
        <c:auto val="1"/>
        <c:lblAlgn val="ctr"/>
        <c:lblOffset val="100"/>
        <c:noMultiLvlLbl val="0"/>
      </c:catAx>
      <c:valAx>
        <c:axId val="-281217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81239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glow rad="139700">
        <a:schemeClr val="accent4">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income.xlsx]Q14!PivotTable4</c:name>
    <c:fmtId val="2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baseline="0">
                <a:effectLst>
                  <a:outerShdw blurRad="50800" dist="38100" dir="5400000" algn="t" rotWithShape="0">
                    <a:prstClr val="black">
                      <a:alpha val="40000"/>
                    </a:prstClr>
                  </a:outerShdw>
                </a:effectLst>
              </a:rPr>
              <a:t>Work Class Breakdown Based on Weekly Hours of Work</a:t>
            </a:r>
            <a:endParaRPr lang="en-US"/>
          </a:p>
        </c:rich>
      </c:tx>
      <c:layout>
        <c:manualLayout>
          <c:xMode val="edge"/>
          <c:yMode val="edge"/>
          <c:x val="0.13316460442444691"/>
          <c:y val="5.526551427509113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manualLayout>
          <c:layoutTarget val="inner"/>
          <c:xMode val="edge"/>
          <c:yMode val="edge"/>
          <c:x val="0.16754436945381823"/>
          <c:y val="0.26256641431975242"/>
          <c:w val="0.47339452714041813"/>
          <c:h val="0.74442192817500863"/>
        </c:manualLayout>
      </c:layout>
      <c:pieChart>
        <c:varyColors val="1"/>
        <c:ser>
          <c:idx val="0"/>
          <c:order val="0"/>
          <c:tx>
            <c:strRef>
              <c:f>'Q14'!$C$6</c:f>
              <c:strCache>
                <c:ptCount val="1"/>
                <c:pt idx="0">
                  <c:v>Total</c:v>
                </c:pt>
              </c:strCache>
            </c:strRef>
          </c:tx>
          <c:explosion val="12"/>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'Q14'!$B$7:$B$14</c:f>
              <c:strCache>
                <c:ptCount val="7"/>
                <c:pt idx="0">
                  <c:v>Private</c:v>
                </c:pt>
                <c:pt idx="1">
                  <c:v>Self-emp-not-inc</c:v>
                </c:pt>
                <c:pt idx="2">
                  <c:v>Local-gov</c:v>
                </c:pt>
                <c:pt idx="3">
                  <c:v>Self-emp-inc</c:v>
                </c:pt>
                <c:pt idx="4">
                  <c:v>State-gov</c:v>
                </c:pt>
                <c:pt idx="5">
                  <c:v>Federal-gov</c:v>
                </c:pt>
                <c:pt idx="6">
                  <c:v>Without-pay</c:v>
                </c:pt>
              </c:strCache>
            </c:strRef>
          </c:cat>
          <c:val>
            <c:numRef>
              <c:f>'Q14'!$C$7:$C$14</c:f>
              <c:numCache>
                <c:formatCode>General</c:formatCode>
                <c:ptCount val="7"/>
                <c:pt idx="0">
                  <c:v>972506</c:v>
                </c:pt>
                <c:pt idx="1">
                  <c:v>112876</c:v>
                </c:pt>
                <c:pt idx="2">
                  <c:v>85777</c:v>
                </c:pt>
                <c:pt idx="3">
                  <c:v>54481</c:v>
                </c:pt>
                <c:pt idx="4">
                  <c:v>50663</c:v>
                </c:pt>
                <c:pt idx="5">
                  <c:v>39724</c:v>
                </c:pt>
                <c:pt idx="6">
                  <c:v>458</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glow rad="139700">
        <a:schemeClr val="accent4">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income.xlsx]Q15!PivotTable6</c:name>
    <c:fmtId val="2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baseline="0">
                <a:effectLst>
                  <a:outerShdw blurRad="50800" dist="38100" dir="5400000" algn="t" rotWithShape="0">
                    <a:prstClr val="black">
                      <a:alpha val="40000"/>
                    </a:prstClr>
                  </a:outerShdw>
                </a:effectLst>
              </a:rPr>
              <a:t>Average Weekly Work Hours by Race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areaChart>
        <c:grouping val="standard"/>
        <c:varyColors val="0"/>
        <c:ser>
          <c:idx val="0"/>
          <c:order val="0"/>
          <c:tx>
            <c:strRef>
              <c:f>'Q15'!$C$5</c:f>
              <c:strCache>
                <c:ptCount val="1"/>
                <c:pt idx="0">
                  <c:v>Total</c:v>
                </c:pt>
              </c:strCache>
            </c:strRef>
          </c:tx>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cat>
            <c:strRef>
              <c:f>'Q15'!$B$6:$B$11</c:f>
              <c:strCache>
                <c:ptCount val="5"/>
                <c:pt idx="0">
                  <c:v>Amer-Indian-Eskimo</c:v>
                </c:pt>
                <c:pt idx="1">
                  <c:v>Asian-Pac-Islander</c:v>
                </c:pt>
                <c:pt idx="2">
                  <c:v>Black</c:v>
                </c:pt>
                <c:pt idx="3">
                  <c:v>Other</c:v>
                </c:pt>
                <c:pt idx="4">
                  <c:v>White</c:v>
                </c:pt>
              </c:strCache>
            </c:strRef>
          </c:cat>
          <c:val>
            <c:numRef>
              <c:f>'Q15'!$C$6:$C$11</c:f>
              <c:numCache>
                <c:formatCode>General</c:formatCode>
                <c:ptCount val="5"/>
                <c:pt idx="0">
                  <c:v>40.048231511254016</c:v>
                </c:pt>
                <c:pt idx="1">
                  <c:v>40.127045235803656</c:v>
                </c:pt>
                <c:pt idx="2">
                  <c:v>38.422855313700381</c:v>
                </c:pt>
                <c:pt idx="3">
                  <c:v>39.46863468634686</c:v>
                </c:pt>
                <c:pt idx="4">
                  <c:v>40.68909979867702</c:v>
                </c:pt>
              </c:numCache>
            </c:numRef>
          </c:val>
        </c:ser>
        <c:dLbls>
          <c:showLegendKey val="0"/>
          <c:showVal val="0"/>
          <c:showCatName val="0"/>
          <c:showSerName val="0"/>
          <c:showPercent val="0"/>
          <c:showBubbleSize val="0"/>
        </c:dLbls>
        <c:axId val="-281216336"/>
        <c:axId val="-281215792"/>
      </c:areaChart>
      <c:catAx>
        <c:axId val="-281216336"/>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81215792"/>
        <c:crosses val="autoZero"/>
        <c:auto val="1"/>
        <c:lblAlgn val="ctr"/>
        <c:lblOffset val="100"/>
        <c:noMultiLvlLbl val="0"/>
      </c:catAx>
      <c:valAx>
        <c:axId val="-2812157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8121633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glow rad="139700">
        <a:schemeClr val="accent4">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income.xlsx]Q1!PivotTable2</c:name>
    <c:fmtId val="7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baseline="0">
                <a:effectLst>
                  <a:outerShdw blurRad="50800" dist="38100" dir="5400000" algn="t" rotWithShape="0">
                    <a:prstClr val="black">
                      <a:alpha val="40000"/>
                    </a:prstClr>
                  </a:outerShdw>
                </a:effectLst>
              </a:rPr>
              <a:t>Age Groups with the Highest Income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pivotFmt>
      <c:pivotFmt>
        <c:idx val="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pivotFmt>
      <c:pivotFmt>
        <c:idx val="6"/>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marker>
          <c:symbol val="none"/>
        </c:marker>
      </c:pivotFmt>
      <c:pivotFmt>
        <c:idx val="8"/>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405209385323185"/>
          <c:y val="0.19207826294440467"/>
          <c:w val="0.77208624469386578"/>
          <c:h val="0.58636173835708549"/>
        </c:manualLayout>
      </c:layout>
      <c:bar3DChart>
        <c:barDir val="col"/>
        <c:grouping val="percentStacked"/>
        <c:varyColors val="0"/>
        <c:ser>
          <c:idx val="0"/>
          <c:order val="0"/>
          <c:tx>
            <c:strRef>
              <c:f>'Q1'!$C$9:$C$10</c:f>
              <c:strCache>
                <c:ptCount val="1"/>
                <c:pt idx="0">
                  <c:v>&lt;=50K</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'Q1'!$B$11:$B$19</c:f>
              <c:strCache>
                <c:ptCount val="8"/>
                <c:pt idx="0">
                  <c:v>17-26</c:v>
                </c:pt>
                <c:pt idx="1">
                  <c:v>27-36</c:v>
                </c:pt>
                <c:pt idx="2">
                  <c:v>37-46</c:v>
                </c:pt>
                <c:pt idx="3">
                  <c:v>47-56</c:v>
                </c:pt>
                <c:pt idx="4">
                  <c:v>57-66</c:v>
                </c:pt>
                <c:pt idx="5">
                  <c:v>67-76</c:v>
                </c:pt>
                <c:pt idx="6">
                  <c:v>77-86</c:v>
                </c:pt>
                <c:pt idx="7">
                  <c:v>87-96</c:v>
                </c:pt>
              </c:strCache>
            </c:strRef>
          </c:cat>
          <c:val>
            <c:numRef>
              <c:f>'Q1'!$C$11:$C$19</c:f>
              <c:numCache>
                <c:formatCode>General</c:formatCode>
                <c:ptCount val="8"/>
                <c:pt idx="0">
                  <c:v>7019</c:v>
                </c:pt>
                <c:pt idx="1">
                  <c:v>6836</c:v>
                </c:pt>
                <c:pt idx="2">
                  <c:v>5045</c:v>
                </c:pt>
                <c:pt idx="3">
                  <c:v>3135</c:v>
                </c:pt>
                <c:pt idx="4">
                  <c:v>1875</c:v>
                </c:pt>
                <c:pt idx="5">
                  <c:v>650</c:v>
                </c:pt>
                <c:pt idx="6">
                  <c:v>121</c:v>
                </c:pt>
                <c:pt idx="7">
                  <c:v>39</c:v>
                </c:pt>
              </c:numCache>
            </c:numRef>
          </c:val>
        </c:ser>
        <c:ser>
          <c:idx val="1"/>
          <c:order val="1"/>
          <c:tx>
            <c:strRef>
              <c:f>'Q1'!$D$9:$D$10</c:f>
              <c:strCache>
                <c:ptCount val="1"/>
                <c:pt idx="0">
                  <c:v>&gt;50K</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cat>
            <c:strRef>
              <c:f>'Q1'!$B$11:$B$19</c:f>
              <c:strCache>
                <c:ptCount val="8"/>
                <c:pt idx="0">
                  <c:v>17-26</c:v>
                </c:pt>
                <c:pt idx="1">
                  <c:v>27-36</c:v>
                </c:pt>
                <c:pt idx="2">
                  <c:v>37-46</c:v>
                </c:pt>
                <c:pt idx="3">
                  <c:v>47-56</c:v>
                </c:pt>
                <c:pt idx="4">
                  <c:v>57-66</c:v>
                </c:pt>
                <c:pt idx="5">
                  <c:v>67-76</c:v>
                </c:pt>
                <c:pt idx="6">
                  <c:v>77-86</c:v>
                </c:pt>
                <c:pt idx="7">
                  <c:v>87-96</c:v>
                </c:pt>
              </c:strCache>
            </c:strRef>
          </c:cat>
          <c:val>
            <c:numRef>
              <c:f>'Q1'!$D$11:$D$19</c:f>
              <c:numCache>
                <c:formatCode>General</c:formatCode>
                <c:ptCount val="8"/>
                <c:pt idx="0">
                  <c:v>177</c:v>
                </c:pt>
                <c:pt idx="1">
                  <c:v>1791</c:v>
                </c:pt>
                <c:pt idx="2">
                  <c:v>2803</c:v>
                </c:pt>
                <c:pt idx="3">
                  <c:v>2032</c:v>
                </c:pt>
                <c:pt idx="4">
                  <c:v>840</c:v>
                </c:pt>
                <c:pt idx="5">
                  <c:v>163</c:v>
                </c:pt>
                <c:pt idx="6">
                  <c:v>27</c:v>
                </c:pt>
                <c:pt idx="7">
                  <c:v>8</c:v>
                </c:pt>
              </c:numCache>
            </c:numRef>
          </c:val>
        </c:ser>
        <c:dLbls>
          <c:showLegendKey val="0"/>
          <c:showVal val="0"/>
          <c:showCatName val="0"/>
          <c:showSerName val="0"/>
          <c:showPercent val="0"/>
          <c:showBubbleSize val="0"/>
        </c:dLbls>
        <c:gapWidth val="150"/>
        <c:shape val="box"/>
        <c:axId val="-281215248"/>
        <c:axId val="-281211440"/>
        <c:axId val="0"/>
      </c:bar3DChart>
      <c:catAx>
        <c:axId val="-2812152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81211440"/>
        <c:crosses val="autoZero"/>
        <c:auto val="1"/>
        <c:lblAlgn val="ctr"/>
        <c:lblOffset val="100"/>
        <c:noMultiLvlLbl val="0"/>
      </c:catAx>
      <c:valAx>
        <c:axId val="-281211440"/>
        <c:scaling>
          <c:orientation val="minMax"/>
        </c:scaling>
        <c:delete val="0"/>
        <c:axPos val="l"/>
        <c:majorGridlines>
          <c:spPr>
            <a:ln w="9525" cap="flat" cmpd="sng" algn="ctr">
              <a:solidFill>
                <a:schemeClr val="dk1">
                  <a:lumMod val="50000"/>
                  <a:lumOff val="50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81215248"/>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income.xlsx]Q2!PivotTable3</c:name>
    <c:fmtId val="7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baseline="0">
                <a:effectLst>
                  <a:outerShdw blurRad="50800" dist="38100" dir="5400000" algn="t" rotWithShape="0">
                    <a:prstClr val="black">
                      <a:alpha val="40000"/>
                    </a:prstClr>
                  </a:outerShdw>
                </a:effectLst>
              </a:rPr>
              <a:t>Income Trends by Education Level</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3880192505953905E-2"/>
          <c:y val="0.20244661984819465"/>
          <c:w val="0.83219462194511196"/>
          <c:h val="0.53945251428408991"/>
        </c:manualLayout>
      </c:layout>
      <c:barChart>
        <c:barDir val="col"/>
        <c:grouping val="clustered"/>
        <c:varyColors val="0"/>
        <c:ser>
          <c:idx val="0"/>
          <c:order val="0"/>
          <c:tx>
            <c:strRef>
              <c:f>'Q2'!$B$5:$B$6</c:f>
              <c:strCache>
                <c:ptCount val="1"/>
                <c:pt idx="0">
                  <c:v>&lt;=50K</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'Q2'!$A$7:$A$23</c:f>
              <c:strCache>
                <c:ptCount val="16"/>
                <c:pt idx="0">
                  <c:v>high school graduate</c:v>
                </c:pt>
                <c:pt idx="1">
                  <c:v>Some-college</c:v>
                </c:pt>
                <c:pt idx="2">
                  <c:v>Bachelors</c:v>
                </c:pt>
                <c:pt idx="3">
                  <c:v>Masters</c:v>
                </c:pt>
                <c:pt idx="4">
                  <c:v>Assoc-voc</c:v>
                </c:pt>
                <c:pt idx="5">
                  <c:v>11th</c:v>
                </c:pt>
                <c:pt idx="6">
                  <c:v>Assoc-acdm</c:v>
                </c:pt>
                <c:pt idx="7">
                  <c:v>10th</c:v>
                </c:pt>
                <c:pt idx="8">
                  <c:v>7th-8th</c:v>
                </c:pt>
                <c:pt idx="9">
                  <c:v>Prof-school</c:v>
                </c:pt>
                <c:pt idx="10">
                  <c:v>9th</c:v>
                </c:pt>
                <c:pt idx="11">
                  <c:v>12th</c:v>
                </c:pt>
                <c:pt idx="12">
                  <c:v>Doctorate</c:v>
                </c:pt>
                <c:pt idx="13">
                  <c:v>5th-6th</c:v>
                </c:pt>
                <c:pt idx="14">
                  <c:v>1st-4th</c:v>
                </c:pt>
                <c:pt idx="15">
                  <c:v>Preschool</c:v>
                </c:pt>
              </c:strCache>
            </c:strRef>
          </c:cat>
          <c:val>
            <c:numRef>
              <c:f>'Q2'!$B$7:$B$23</c:f>
              <c:numCache>
                <c:formatCode>General</c:formatCode>
                <c:ptCount val="16"/>
                <c:pt idx="0">
                  <c:v>8826</c:v>
                </c:pt>
                <c:pt idx="1">
                  <c:v>5904</c:v>
                </c:pt>
                <c:pt idx="2">
                  <c:v>3134</c:v>
                </c:pt>
                <c:pt idx="3">
                  <c:v>764</c:v>
                </c:pt>
                <c:pt idx="4">
                  <c:v>1021</c:v>
                </c:pt>
                <c:pt idx="5">
                  <c:v>1115</c:v>
                </c:pt>
                <c:pt idx="6">
                  <c:v>802</c:v>
                </c:pt>
                <c:pt idx="7">
                  <c:v>871</c:v>
                </c:pt>
                <c:pt idx="8">
                  <c:v>606</c:v>
                </c:pt>
                <c:pt idx="9">
                  <c:v>153</c:v>
                </c:pt>
                <c:pt idx="10">
                  <c:v>487</c:v>
                </c:pt>
                <c:pt idx="11">
                  <c:v>400</c:v>
                </c:pt>
                <c:pt idx="12">
                  <c:v>107</c:v>
                </c:pt>
                <c:pt idx="13">
                  <c:v>317</c:v>
                </c:pt>
                <c:pt idx="14">
                  <c:v>162</c:v>
                </c:pt>
                <c:pt idx="15">
                  <c:v>51</c:v>
                </c:pt>
              </c:numCache>
            </c:numRef>
          </c:val>
        </c:ser>
        <c:ser>
          <c:idx val="1"/>
          <c:order val="1"/>
          <c:tx>
            <c:strRef>
              <c:f>'Q2'!$C$5:$C$6</c:f>
              <c:strCache>
                <c:ptCount val="1"/>
                <c:pt idx="0">
                  <c:v>&gt;50K</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'Q2'!$A$7:$A$23</c:f>
              <c:strCache>
                <c:ptCount val="16"/>
                <c:pt idx="0">
                  <c:v>high school graduate</c:v>
                </c:pt>
                <c:pt idx="1">
                  <c:v>Some-college</c:v>
                </c:pt>
                <c:pt idx="2">
                  <c:v>Bachelors</c:v>
                </c:pt>
                <c:pt idx="3">
                  <c:v>Masters</c:v>
                </c:pt>
                <c:pt idx="4">
                  <c:v>Assoc-voc</c:v>
                </c:pt>
                <c:pt idx="5">
                  <c:v>11th</c:v>
                </c:pt>
                <c:pt idx="6">
                  <c:v>Assoc-acdm</c:v>
                </c:pt>
                <c:pt idx="7">
                  <c:v>10th</c:v>
                </c:pt>
                <c:pt idx="8">
                  <c:v>7th-8th</c:v>
                </c:pt>
                <c:pt idx="9">
                  <c:v>Prof-school</c:v>
                </c:pt>
                <c:pt idx="10">
                  <c:v>9th</c:v>
                </c:pt>
                <c:pt idx="11">
                  <c:v>12th</c:v>
                </c:pt>
                <c:pt idx="12">
                  <c:v>Doctorate</c:v>
                </c:pt>
                <c:pt idx="13">
                  <c:v>5th-6th</c:v>
                </c:pt>
                <c:pt idx="14">
                  <c:v>1st-4th</c:v>
                </c:pt>
                <c:pt idx="15">
                  <c:v>Preschool</c:v>
                </c:pt>
              </c:strCache>
            </c:strRef>
          </c:cat>
          <c:val>
            <c:numRef>
              <c:f>'Q2'!$C$7:$C$23</c:f>
              <c:numCache>
                <c:formatCode>General</c:formatCode>
                <c:ptCount val="16"/>
                <c:pt idx="0">
                  <c:v>1675</c:v>
                </c:pt>
                <c:pt idx="1">
                  <c:v>1387</c:v>
                </c:pt>
                <c:pt idx="2">
                  <c:v>2221</c:v>
                </c:pt>
                <c:pt idx="3">
                  <c:v>959</c:v>
                </c:pt>
                <c:pt idx="4">
                  <c:v>361</c:v>
                </c:pt>
                <c:pt idx="5">
                  <c:v>60</c:v>
                </c:pt>
                <c:pt idx="6">
                  <c:v>265</c:v>
                </c:pt>
                <c:pt idx="7">
                  <c:v>62</c:v>
                </c:pt>
                <c:pt idx="8">
                  <c:v>40</c:v>
                </c:pt>
                <c:pt idx="9">
                  <c:v>423</c:v>
                </c:pt>
                <c:pt idx="10">
                  <c:v>27</c:v>
                </c:pt>
                <c:pt idx="11">
                  <c:v>33</c:v>
                </c:pt>
                <c:pt idx="12">
                  <c:v>306</c:v>
                </c:pt>
                <c:pt idx="13">
                  <c:v>16</c:v>
                </c:pt>
                <c:pt idx="14">
                  <c:v>6</c:v>
                </c:pt>
              </c:numCache>
            </c:numRef>
          </c:val>
        </c:ser>
        <c:dLbls>
          <c:dLblPos val="outEnd"/>
          <c:showLegendKey val="0"/>
          <c:showVal val="1"/>
          <c:showCatName val="0"/>
          <c:showSerName val="0"/>
          <c:showPercent val="0"/>
          <c:showBubbleSize val="0"/>
        </c:dLbls>
        <c:gapWidth val="100"/>
        <c:overlap val="-24"/>
        <c:axId val="-281235920"/>
        <c:axId val="-281234832"/>
      </c:barChart>
      <c:catAx>
        <c:axId val="-2812359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81234832"/>
        <c:crosses val="autoZero"/>
        <c:auto val="1"/>
        <c:lblAlgn val="ctr"/>
        <c:lblOffset val="100"/>
        <c:noMultiLvlLbl val="0"/>
      </c:catAx>
      <c:valAx>
        <c:axId val="-281234832"/>
        <c:scaling>
          <c:orientation val="minMax"/>
        </c:scaling>
        <c:delete val="0"/>
        <c:axPos val="l"/>
        <c:majorGridlines>
          <c:spPr>
            <a:ln w="9525" cap="flat" cmpd="sng" algn="ctr">
              <a:solidFill>
                <a:schemeClr val="lt1">
                  <a:lumMod val="95000"/>
                  <a:alpha val="10000"/>
                </a:schemeClr>
              </a:solidFill>
              <a:round/>
            </a:ln>
            <a:effectLst/>
          </c:spPr>
        </c:majorGridlines>
        <c:numFmt formatCode="0.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812359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income.xlsx]Q4!PivotTable1</c:name>
    <c:fmtId val="10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1" i="0" u="none" strike="noStrike" baseline="0"/>
              <a:t>Work Class Breakdown and Top Category</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8200943081257291E-2"/>
          <c:y val="0.20752171603549557"/>
          <c:w val="0.85619211247950844"/>
          <c:h val="0.49947480523267923"/>
        </c:manualLayout>
      </c:layout>
      <c:bar3DChart>
        <c:barDir val="col"/>
        <c:grouping val="clustered"/>
        <c:varyColors val="0"/>
        <c:ser>
          <c:idx val="0"/>
          <c:order val="0"/>
          <c:tx>
            <c:strRef>
              <c:f>'Q4'!$C$6</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'Q4'!$B$7:$B$15</c:f>
              <c:strCache>
                <c:ptCount val="8"/>
                <c:pt idx="0">
                  <c:v>Private</c:v>
                </c:pt>
                <c:pt idx="1">
                  <c:v>Self-emp-not-inc</c:v>
                </c:pt>
                <c:pt idx="2">
                  <c:v>Local-gov</c:v>
                </c:pt>
                <c:pt idx="3">
                  <c:v>State-gov</c:v>
                </c:pt>
                <c:pt idx="4">
                  <c:v>Self-emp-inc</c:v>
                </c:pt>
                <c:pt idx="5">
                  <c:v>Federal-gov</c:v>
                </c:pt>
                <c:pt idx="6">
                  <c:v>Without-pay</c:v>
                </c:pt>
                <c:pt idx="7">
                  <c:v>Never-worked</c:v>
                </c:pt>
              </c:strCache>
            </c:strRef>
          </c:cat>
          <c:val>
            <c:numRef>
              <c:f>'Q4'!$C$7:$C$15</c:f>
              <c:numCache>
                <c:formatCode>General</c:formatCode>
                <c:ptCount val="8"/>
                <c:pt idx="0">
                  <c:v>24532</c:v>
                </c:pt>
                <c:pt idx="1">
                  <c:v>2541</c:v>
                </c:pt>
                <c:pt idx="2">
                  <c:v>2093</c:v>
                </c:pt>
                <c:pt idx="3">
                  <c:v>1298</c:v>
                </c:pt>
                <c:pt idx="4">
                  <c:v>1116</c:v>
                </c:pt>
                <c:pt idx="5">
                  <c:v>960</c:v>
                </c:pt>
                <c:pt idx="6">
                  <c:v>14</c:v>
                </c:pt>
                <c:pt idx="7">
                  <c:v>7</c:v>
                </c:pt>
              </c:numCache>
            </c:numRef>
          </c:val>
        </c:ser>
        <c:dLbls>
          <c:showLegendKey val="0"/>
          <c:showVal val="1"/>
          <c:showCatName val="0"/>
          <c:showSerName val="0"/>
          <c:showPercent val="0"/>
          <c:showBubbleSize val="0"/>
        </c:dLbls>
        <c:gapWidth val="65"/>
        <c:shape val="box"/>
        <c:axId val="-281234288"/>
        <c:axId val="-281233744"/>
        <c:axId val="0"/>
      </c:bar3DChart>
      <c:catAx>
        <c:axId val="-281234288"/>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81233744"/>
        <c:crosses val="autoZero"/>
        <c:auto val="1"/>
        <c:lblAlgn val="ctr"/>
        <c:lblOffset val="100"/>
        <c:noMultiLvlLbl val="0"/>
      </c:catAx>
      <c:valAx>
        <c:axId val="-28123374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81234288"/>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path path="circle">
        <a:fillToRect t="100000" r="100000"/>
      </a:path>
      <a:tileRect l="-100000" b="-100000"/>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income.xlsx]Q3!PivotTable6</c:name>
    <c:fmtId val="97"/>
  </c:pivotSource>
  <c:chart>
    <c:title>
      <c:tx>
        <c:rich>
          <a:bodyPr rot="0" spcFirstLastPara="1" vertOverflow="ellipsis" vert="horz" wrap="square" anchor="ctr" anchorCtr="1"/>
          <a:lstStyle/>
          <a:p>
            <a:pPr>
              <a:defRPr sz="1400" b="0" i="0" u="none" strike="noStrike" kern="1200" spc="0" baseline="0">
                <a:ln>
                  <a:solidFill>
                    <a:schemeClr val="tx1"/>
                  </a:solidFill>
                </a:ln>
                <a:solidFill>
                  <a:schemeClr val="tx1"/>
                </a:solidFill>
                <a:latin typeface="+mn-lt"/>
                <a:ea typeface="+mn-ea"/>
                <a:cs typeface="+mn-cs"/>
              </a:defRPr>
            </a:pPr>
            <a:r>
              <a:rPr lang="en-US" sz="1400" b="0" i="0" u="none" strike="noStrike" baseline="0">
                <a:ln>
                  <a:solidFill>
                    <a:schemeClr val="tx1"/>
                  </a:solidFill>
                </a:ln>
                <a:solidFill>
                  <a:schemeClr val="tx1"/>
                </a:solidFill>
              </a:rPr>
              <a:t>Average Weekly Work Hours Across Various Occupations</a:t>
            </a:r>
            <a:endParaRPr lang="en-US">
              <a:ln>
                <a:solidFill>
                  <a:schemeClr val="tx1"/>
                </a:solidFill>
              </a:ln>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ln>
                <a:solidFill>
                  <a:schemeClr val="tx1"/>
                </a:solidFill>
              </a:ln>
              <a:solidFill>
                <a:schemeClr val="tx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
        <c:marker>
          <c:symbol val="circle"/>
          <c:size val="5"/>
        </c:marker>
      </c:pivotFmt>
      <c:pivotFmt>
        <c:idx val="4"/>
        <c:marker>
          <c:symbol val="circle"/>
          <c:size val="5"/>
        </c:marker>
      </c:pivotFmt>
      <c:pivotFmt>
        <c:idx val="5"/>
        <c:marker>
          <c:symbol val="circle"/>
          <c:size val="5"/>
        </c:marker>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s>
    <c:plotArea>
      <c:layout>
        <c:manualLayout>
          <c:layoutTarget val="inner"/>
          <c:xMode val="edge"/>
          <c:yMode val="edge"/>
          <c:x val="4.5273775534522408E-2"/>
          <c:y val="0.1747014620358196"/>
          <c:w val="0.88755829754593962"/>
          <c:h val="0.47971049819523026"/>
        </c:manualLayout>
      </c:layout>
      <c:lineChart>
        <c:grouping val="standard"/>
        <c:varyColors val="0"/>
        <c:ser>
          <c:idx val="0"/>
          <c:order val="0"/>
          <c:tx>
            <c:strRef>
              <c:f>'Q3'!$B$6</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'Q3'!$A$7:$A$21</c:f>
              <c:strCache>
                <c:ptCount val="14"/>
                <c:pt idx="0">
                  <c:v>Adm-clerical</c:v>
                </c:pt>
                <c:pt idx="1">
                  <c:v>Armed-Forces</c:v>
                </c:pt>
                <c:pt idx="2">
                  <c:v>Craft-repair</c:v>
                </c:pt>
                <c:pt idx="3">
                  <c:v>Exec-managerial</c:v>
                </c:pt>
                <c:pt idx="4">
                  <c:v>Farming-fishing</c:v>
                </c:pt>
                <c:pt idx="5">
                  <c:v>Handlers-cleaners</c:v>
                </c:pt>
                <c:pt idx="6">
                  <c:v>Machine-op-inspct</c:v>
                </c:pt>
                <c:pt idx="7">
                  <c:v>Other-service</c:v>
                </c:pt>
                <c:pt idx="8">
                  <c:v>Priv-house-serv</c:v>
                </c:pt>
                <c:pt idx="9">
                  <c:v>Prof-specialty</c:v>
                </c:pt>
                <c:pt idx="10">
                  <c:v>Protective-serv</c:v>
                </c:pt>
                <c:pt idx="11">
                  <c:v>Sales</c:v>
                </c:pt>
                <c:pt idx="12">
                  <c:v>Tech-support</c:v>
                </c:pt>
                <c:pt idx="13">
                  <c:v>Transport-moving</c:v>
                </c:pt>
              </c:strCache>
            </c:strRef>
          </c:cat>
          <c:val>
            <c:numRef>
              <c:f>'Q3'!$B$7:$B$21</c:f>
              <c:numCache>
                <c:formatCode>General</c:formatCode>
                <c:ptCount val="14"/>
                <c:pt idx="0">
                  <c:v>37.558355437665782</c:v>
                </c:pt>
                <c:pt idx="1">
                  <c:v>40.666666666666664</c:v>
                </c:pt>
                <c:pt idx="2">
                  <c:v>42.304220541595512</c:v>
                </c:pt>
                <c:pt idx="3">
                  <c:v>44.987702902115103</c:v>
                </c:pt>
                <c:pt idx="4">
                  <c:v>46.989939637826964</c:v>
                </c:pt>
                <c:pt idx="5">
                  <c:v>37.947445255474456</c:v>
                </c:pt>
                <c:pt idx="6">
                  <c:v>40.755744255744254</c:v>
                </c:pt>
                <c:pt idx="7">
                  <c:v>33.698910081743868</c:v>
                </c:pt>
                <c:pt idx="8">
                  <c:v>32.885906040268459</c:v>
                </c:pt>
                <c:pt idx="9">
                  <c:v>42.386714975845408</c:v>
                </c:pt>
                <c:pt idx="10">
                  <c:v>42.870570107858242</c:v>
                </c:pt>
                <c:pt idx="11">
                  <c:v>40.78109589041096</c:v>
                </c:pt>
                <c:pt idx="12">
                  <c:v>39.432112068965516</c:v>
                </c:pt>
                <c:pt idx="13">
                  <c:v>44.656230432060113</c:v>
                </c:pt>
              </c:numCache>
            </c:numRef>
          </c:val>
          <c:smooth val="0"/>
        </c:ser>
        <c:dLbls>
          <c:showLegendKey val="0"/>
          <c:showVal val="0"/>
          <c:showCatName val="0"/>
          <c:showSerName val="0"/>
          <c:showPercent val="0"/>
          <c:showBubbleSize val="0"/>
        </c:dLbls>
        <c:marker val="1"/>
        <c:smooth val="0"/>
        <c:axId val="-281233200"/>
        <c:axId val="-281232656"/>
      </c:lineChart>
      <c:catAx>
        <c:axId val="-281233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occupations</a:t>
                </a:r>
              </a:p>
            </c:rich>
          </c:tx>
          <c:layout>
            <c:manualLayout>
              <c:xMode val="edge"/>
              <c:yMode val="edge"/>
              <c:x val="0.43305573262282226"/>
              <c:y val="0.8660970570168090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a:glow>
              <a:schemeClr val="accent1">
                <a:alpha val="40000"/>
              </a:schemeClr>
            </a:glow>
          </a:effectLst>
        </c:spPr>
        <c:txPr>
          <a:bodyPr rot="-60000000" spcFirstLastPara="1" vertOverflow="ellipsis" vert="horz" wrap="square" anchor="ctr" anchorCtr="1"/>
          <a:lstStyle/>
          <a:p>
            <a:pPr>
              <a:defRPr sz="900" b="0" i="0" u="none" strike="noStrike" kern="1200" baseline="0">
                <a:ln>
                  <a:noFill/>
                </a:ln>
                <a:solidFill>
                  <a:schemeClr val="tx1">
                    <a:lumMod val="95000"/>
                    <a:lumOff val="5000"/>
                  </a:schemeClr>
                </a:solidFill>
                <a:latin typeface="+mn-lt"/>
                <a:ea typeface="+mn-ea"/>
                <a:cs typeface="+mn-cs"/>
              </a:defRPr>
            </a:pPr>
            <a:endParaRPr lang="en-US"/>
          </a:p>
        </c:txPr>
        <c:crossAx val="-281232656"/>
        <c:crosses val="autoZero"/>
        <c:auto val="1"/>
        <c:lblAlgn val="ctr"/>
        <c:lblOffset val="100"/>
        <c:noMultiLvlLbl val="0"/>
      </c:catAx>
      <c:valAx>
        <c:axId val="-281232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Average Number of hours WPW</a:t>
                </a:r>
              </a:p>
            </c:rich>
          </c:tx>
          <c:layout>
            <c:manualLayout>
              <c:xMode val="edge"/>
              <c:yMode val="edge"/>
              <c:x val="7.1904883840739411E-3"/>
              <c:y val="0.1819336857740652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US"/>
          </a:p>
        </c:txPr>
        <c:crossAx val="-281233200"/>
        <c:crosses val="autoZero"/>
        <c:crossBetween val="between"/>
      </c:valAx>
      <c:spPr>
        <a:solidFill>
          <a:schemeClr val="lt1"/>
        </a:solidFill>
        <a:ln w="12700" cap="flat" cmpd="sng" algn="ctr">
          <a:solidFill>
            <a:schemeClr val="accent3"/>
          </a:solidFill>
          <a:prstDash val="solid"/>
          <a:miter lim="800000"/>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4">
        <a:lumMod val="40000"/>
        <a:lumOff val="60000"/>
      </a:schemeClr>
    </a:solidFill>
    <a:ln w="28575" cap="flat" cmpd="sng" algn="ctr">
      <a:solidFill>
        <a:schemeClr val="tx1"/>
      </a:solidFill>
      <a:round/>
    </a:ln>
    <a:effectLst/>
    <a:scene3d>
      <a:camera prst="orthographicFront"/>
      <a:lightRig rig="threePt" dir="t"/>
    </a:scene3d>
    <a:sp3d>
      <a:bevelT w="190500" h="38100"/>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income.xlsx]Q2!PivotTable3</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baseline="0">
                <a:effectLst>
                  <a:outerShdw blurRad="50800" dist="38100" dir="5400000" algn="t" rotWithShape="0">
                    <a:prstClr val="black">
                      <a:alpha val="40000"/>
                    </a:prstClr>
                  </a:outerShdw>
                </a:effectLst>
              </a:rPr>
              <a:t>Income Trends by Education Level</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06506532638638E-2"/>
          <c:y val="0.17282319310399252"/>
          <c:w val="0.83219462194511196"/>
          <c:h val="0.53945251428408991"/>
        </c:manualLayout>
      </c:layout>
      <c:barChart>
        <c:barDir val="col"/>
        <c:grouping val="clustered"/>
        <c:varyColors val="0"/>
        <c:ser>
          <c:idx val="0"/>
          <c:order val="0"/>
          <c:tx>
            <c:strRef>
              <c:f>'Q2'!$B$5:$B$6</c:f>
              <c:strCache>
                <c:ptCount val="1"/>
                <c:pt idx="0">
                  <c:v>&lt;=50K</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'Q2'!$A$7:$A$23</c:f>
              <c:strCache>
                <c:ptCount val="16"/>
                <c:pt idx="0">
                  <c:v>high school graduate</c:v>
                </c:pt>
                <c:pt idx="1">
                  <c:v>Some-college</c:v>
                </c:pt>
                <c:pt idx="2">
                  <c:v>Bachelors</c:v>
                </c:pt>
                <c:pt idx="3">
                  <c:v>Masters</c:v>
                </c:pt>
                <c:pt idx="4">
                  <c:v>Assoc-voc</c:v>
                </c:pt>
                <c:pt idx="5">
                  <c:v>11th</c:v>
                </c:pt>
                <c:pt idx="6">
                  <c:v>Assoc-acdm</c:v>
                </c:pt>
                <c:pt idx="7">
                  <c:v>10th</c:v>
                </c:pt>
                <c:pt idx="8">
                  <c:v>7th-8th</c:v>
                </c:pt>
                <c:pt idx="9">
                  <c:v>Prof-school</c:v>
                </c:pt>
                <c:pt idx="10">
                  <c:v>9th</c:v>
                </c:pt>
                <c:pt idx="11">
                  <c:v>12th</c:v>
                </c:pt>
                <c:pt idx="12">
                  <c:v>Doctorate</c:v>
                </c:pt>
                <c:pt idx="13">
                  <c:v>5th-6th</c:v>
                </c:pt>
                <c:pt idx="14">
                  <c:v>1st-4th</c:v>
                </c:pt>
                <c:pt idx="15">
                  <c:v>Preschool</c:v>
                </c:pt>
              </c:strCache>
            </c:strRef>
          </c:cat>
          <c:val>
            <c:numRef>
              <c:f>'Q2'!$B$7:$B$23</c:f>
              <c:numCache>
                <c:formatCode>General</c:formatCode>
                <c:ptCount val="16"/>
                <c:pt idx="0">
                  <c:v>8826</c:v>
                </c:pt>
                <c:pt idx="1">
                  <c:v>5904</c:v>
                </c:pt>
                <c:pt idx="2">
                  <c:v>3134</c:v>
                </c:pt>
                <c:pt idx="3">
                  <c:v>764</c:v>
                </c:pt>
                <c:pt idx="4">
                  <c:v>1021</c:v>
                </c:pt>
                <c:pt idx="5">
                  <c:v>1115</c:v>
                </c:pt>
                <c:pt idx="6">
                  <c:v>802</c:v>
                </c:pt>
                <c:pt idx="7">
                  <c:v>871</c:v>
                </c:pt>
                <c:pt idx="8">
                  <c:v>606</c:v>
                </c:pt>
                <c:pt idx="9">
                  <c:v>153</c:v>
                </c:pt>
                <c:pt idx="10">
                  <c:v>487</c:v>
                </c:pt>
                <c:pt idx="11">
                  <c:v>400</c:v>
                </c:pt>
                <c:pt idx="12">
                  <c:v>107</c:v>
                </c:pt>
                <c:pt idx="13">
                  <c:v>317</c:v>
                </c:pt>
                <c:pt idx="14">
                  <c:v>162</c:v>
                </c:pt>
                <c:pt idx="15">
                  <c:v>51</c:v>
                </c:pt>
              </c:numCache>
            </c:numRef>
          </c:val>
        </c:ser>
        <c:ser>
          <c:idx val="1"/>
          <c:order val="1"/>
          <c:tx>
            <c:strRef>
              <c:f>'Q2'!$C$5:$C$6</c:f>
              <c:strCache>
                <c:ptCount val="1"/>
                <c:pt idx="0">
                  <c:v>&gt;50K</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'Q2'!$A$7:$A$23</c:f>
              <c:strCache>
                <c:ptCount val="16"/>
                <c:pt idx="0">
                  <c:v>high school graduate</c:v>
                </c:pt>
                <c:pt idx="1">
                  <c:v>Some-college</c:v>
                </c:pt>
                <c:pt idx="2">
                  <c:v>Bachelors</c:v>
                </c:pt>
                <c:pt idx="3">
                  <c:v>Masters</c:v>
                </c:pt>
                <c:pt idx="4">
                  <c:v>Assoc-voc</c:v>
                </c:pt>
                <c:pt idx="5">
                  <c:v>11th</c:v>
                </c:pt>
                <c:pt idx="6">
                  <c:v>Assoc-acdm</c:v>
                </c:pt>
                <c:pt idx="7">
                  <c:v>10th</c:v>
                </c:pt>
                <c:pt idx="8">
                  <c:v>7th-8th</c:v>
                </c:pt>
                <c:pt idx="9">
                  <c:v>Prof-school</c:v>
                </c:pt>
                <c:pt idx="10">
                  <c:v>9th</c:v>
                </c:pt>
                <c:pt idx="11">
                  <c:v>12th</c:v>
                </c:pt>
                <c:pt idx="12">
                  <c:v>Doctorate</c:v>
                </c:pt>
                <c:pt idx="13">
                  <c:v>5th-6th</c:v>
                </c:pt>
                <c:pt idx="14">
                  <c:v>1st-4th</c:v>
                </c:pt>
                <c:pt idx="15">
                  <c:v>Preschool</c:v>
                </c:pt>
              </c:strCache>
            </c:strRef>
          </c:cat>
          <c:val>
            <c:numRef>
              <c:f>'Q2'!$C$7:$C$23</c:f>
              <c:numCache>
                <c:formatCode>General</c:formatCode>
                <c:ptCount val="16"/>
                <c:pt idx="0">
                  <c:v>1675</c:v>
                </c:pt>
                <c:pt idx="1">
                  <c:v>1387</c:v>
                </c:pt>
                <c:pt idx="2">
                  <c:v>2221</c:v>
                </c:pt>
                <c:pt idx="3">
                  <c:v>959</c:v>
                </c:pt>
                <c:pt idx="4">
                  <c:v>361</c:v>
                </c:pt>
                <c:pt idx="5">
                  <c:v>60</c:v>
                </c:pt>
                <c:pt idx="6">
                  <c:v>265</c:v>
                </c:pt>
                <c:pt idx="7">
                  <c:v>62</c:v>
                </c:pt>
                <c:pt idx="8">
                  <c:v>40</c:v>
                </c:pt>
                <c:pt idx="9">
                  <c:v>423</c:v>
                </c:pt>
                <c:pt idx="10">
                  <c:v>27</c:v>
                </c:pt>
                <c:pt idx="11">
                  <c:v>33</c:v>
                </c:pt>
                <c:pt idx="12">
                  <c:v>306</c:v>
                </c:pt>
                <c:pt idx="13">
                  <c:v>16</c:v>
                </c:pt>
                <c:pt idx="14">
                  <c:v>6</c:v>
                </c:pt>
              </c:numCache>
            </c:numRef>
          </c:val>
        </c:ser>
        <c:dLbls>
          <c:dLblPos val="outEnd"/>
          <c:showLegendKey val="0"/>
          <c:showVal val="1"/>
          <c:showCatName val="0"/>
          <c:showSerName val="0"/>
          <c:showPercent val="0"/>
          <c:showBubbleSize val="0"/>
        </c:dLbls>
        <c:gapWidth val="100"/>
        <c:overlap val="-24"/>
        <c:axId val="-735829536"/>
        <c:axId val="-735831712"/>
      </c:barChart>
      <c:catAx>
        <c:axId val="-7358295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35831712"/>
        <c:crosses val="autoZero"/>
        <c:auto val="1"/>
        <c:lblAlgn val="ctr"/>
        <c:lblOffset val="100"/>
        <c:noMultiLvlLbl val="0"/>
      </c:catAx>
      <c:valAx>
        <c:axId val="-735831712"/>
        <c:scaling>
          <c:orientation val="minMax"/>
        </c:scaling>
        <c:delete val="0"/>
        <c:axPos val="l"/>
        <c:majorGridlines>
          <c:spPr>
            <a:ln w="9525" cap="flat" cmpd="sng" algn="ctr">
              <a:solidFill>
                <a:schemeClr val="lt1">
                  <a:lumMod val="95000"/>
                  <a:alpha val="10000"/>
                </a:schemeClr>
              </a:solidFill>
              <a:round/>
            </a:ln>
            <a:effectLst/>
          </c:spPr>
        </c:majorGridlines>
        <c:numFmt formatCode="0.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35829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chemeClr val="bg1"/>
      </a:solidFill>
    </a:ln>
    <a:effectLst>
      <a:glow rad="139700">
        <a:schemeClr val="accent4">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income.xlsx]Q5!PivotTable2</c:name>
    <c:fmtId val="99"/>
  </c:pivotSource>
  <c:chart>
    <c:title>
      <c:tx>
        <c:rich>
          <a:bodyPr rot="0" spcFirstLastPara="1" vertOverflow="ellipsis" vert="horz" wrap="square" anchor="ctr" anchorCtr="1"/>
          <a:lstStyle/>
          <a:p>
            <a:pPr>
              <a:defRPr sz="1600" b="1" i="0" u="none" strike="noStrike" kern="1200" cap="none" spc="0" normalizeH="0" baseline="0">
                <a:solidFill>
                  <a:schemeClr val="lt1"/>
                </a:solidFill>
                <a:latin typeface="+mn-lt"/>
                <a:ea typeface="+mn-ea"/>
                <a:cs typeface="+mn-cs"/>
              </a:defRPr>
            </a:pPr>
            <a:r>
              <a:rPr lang="en-US"/>
              <a:t> </a:t>
            </a:r>
            <a:r>
              <a:rPr lang="en-US" sz="1600" b="1" i="0" u="none" strike="noStrike" cap="none" normalizeH="0" baseline="0"/>
              <a:t>Top 5 Native Countries</a:t>
            </a:r>
            <a:endParaRPr lang="en-US"/>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lt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070051690877258"/>
          <c:y val="0.18818270117482719"/>
          <c:w val="0.82907544965712809"/>
          <c:h val="0.64557407195202465"/>
        </c:manualLayout>
      </c:layout>
      <c:barChart>
        <c:barDir val="col"/>
        <c:grouping val="clustered"/>
        <c:varyColors val="0"/>
        <c:ser>
          <c:idx val="0"/>
          <c:order val="0"/>
          <c:tx>
            <c:strRef>
              <c:f>'Q5'!$C$6</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'Q5'!$B$7:$B$12</c:f>
              <c:strCache>
                <c:ptCount val="5"/>
                <c:pt idx="0">
                  <c:v>United-States</c:v>
                </c:pt>
                <c:pt idx="1">
                  <c:v>Philippines</c:v>
                </c:pt>
                <c:pt idx="2">
                  <c:v>Mexico</c:v>
                </c:pt>
                <c:pt idx="3">
                  <c:v>Germany</c:v>
                </c:pt>
                <c:pt idx="4">
                  <c:v>Canada</c:v>
                </c:pt>
              </c:strCache>
            </c:strRef>
          </c:cat>
          <c:val>
            <c:numRef>
              <c:f>'Q5'!$C$7:$C$12</c:f>
              <c:numCache>
                <c:formatCode>General</c:formatCode>
                <c:ptCount val="5"/>
                <c:pt idx="0">
                  <c:v>29170</c:v>
                </c:pt>
                <c:pt idx="1">
                  <c:v>781</c:v>
                </c:pt>
                <c:pt idx="2">
                  <c:v>643</c:v>
                </c:pt>
                <c:pt idx="3">
                  <c:v>137</c:v>
                </c:pt>
                <c:pt idx="4">
                  <c:v>121</c:v>
                </c:pt>
              </c:numCache>
            </c:numRef>
          </c:val>
        </c:ser>
        <c:dLbls>
          <c:dLblPos val="inEnd"/>
          <c:showLegendKey val="0"/>
          <c:showVal val="1"/>
          <c:showCatName val="0"/>
          <c:showSerName val="0"/>
          <c:showPercent val="0"/>
          <c:showBubbleSize val="0"/>
        </c:dLbls>
        <c:gapWidth val="267"/>
        <c:overlap val="-43"/>
        <c:axId val="-281231568"/>
        <c:axId val="-281230480"/>
      </c:barChart>
      <c:catAx>
        <c:axId val="-281231568"/>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 Native County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lt1"/>
                </a:solidFill>
                <a:latin typeface="+mn-lt"/>
                <a:ea typeface="+mn-ea"/>
                <a:cs typeface="+mn-cs"/>
              </a:defRPr>
            </a:pPr>
            <a:endParaRPr lang="en-US"/>
          </a:p>
        </c:txPr>
        <c:crossAx val="-281230480"/>
        <c:crosses val="autoZero"/>
        <c:auto val="1"/>
        <c:lblAlgn val="ctr"/>
        <c:lblOffset val="100"/>
        <c:noMultiLvlLbl val="0"/>
      </c:catAx>
      <c:valAx>
        <c:axId val="-28123048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Individuals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281231568"/>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showDLblsOverMax val="0"/>
  </c:chart>
  <c:spPr>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income.xlsx]Q8!PivotTable3</c:name>
    <c:fmtId val="50"/>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Average</a:t>
            </a:r>
            <a:r>
              <a:rPr lang="en-US" baseline="0"/>
              <a:t> Final Weight of Each Rave</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effectLst>
                    <a:glow>
                      <a:schemeClr val="accent1">
                        <a:alpha val="40000"/>
                      </a:schemeClr>
                    </a:glow>
                  </a:effectLst>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3"/>
        <c:marker>
          <c:symbol val="circle"/>
          <c:size val="4"/>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4"/>
        <c:marker>
          <c:symbol val="circle"/>
          <c:size val="4"/>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5"/>
        <c:marker>
          <c:symbol val="circle"/>
          <c:size val="4"/>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'Q8'!$C$4</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'Q8'!$B$5:$B$10</c:f>
              <c:strCache>
                <c:ptCount val="5"/>
                <c:pt idx="0">
                  <c:v>Amer-Indian-Eskimo</c:v>
                </c:pt>
                <c:pt idx="1">
                  <c:v>Asian-Pac-Islander</c:v>
                </c:pt>
                <c:pt idx="2">
                  <c:v>Black</c:v>
                </c:pt>
                <c:pt idx="3">
                  <c:v>Other</c:v>
                </c:pt>
                <c:pt idx="4">
                  <c:v>White</c:v>
                </c:pt>
              </c:strCache>
            </c:strRef>
          </c:cat>
          <c:val>
            <c:numRef>
              <c:f>'Q8'!$C$5:$C$10</c:f>
              <c:numCache>
                <c:formatCode>General</c:formatCode>
                <c:ptCount val="5"/>
                <c:pt idx="0">
                  <c:v>120831.14790996784</c:v>
                </c:pt>
                <c:pt idx="1">
                  <c:v>159940.60923965351</c:v>
                </c:pt>
                <c:pt idx="2">
                  <c:v>228013.12419974391</c:v>
                </c:pt>
                <c:pt idx="3">
                  <c:v>197124.19188191881</c:v>
                </c:pt>
                <c:pt idx="4">
                  <c:v>187298.06427955133</c:v>
                </c:pt>
              </c:numCache>
            </c:numRef>
          </c:val>
          <c:smooth val="0"/>
        </c:ser>
        <c:dLbls>
          <c:dLblPos val="b"/>
          <c:showLegendKey val="0"/>
          <c:showVal val="1"/>
          <c:showCatName val="0"/>
          <c:showSerName val="0"/>
          <c:showPercent val="0"/>
          <c:showBubbleSize val="0"/>
        </c:dLbls>
        <c:marker val="1"/>
        <c:smooth val="0"/>
        <c:axId val="-652348464"/>
        <c:axId val="-652344112"/>
      </c:lineChart>
      <c:catAx>
        <c:axId val="-65234846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52344112"/>
        <c:crosses val="autoZero"/>
        <c:auto val="1"/>
        <c:lblAlgn val="ctr"/>
        <c:lblOffset val="100"/>
        <c:noMultiLvlLbl val="0"/>
      </c:catAx>
      <c:valAx>
        <c:axId val="-65234411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52348464"/>
        <c:crosses val="autoZero"/>
        <c:crossBetween val="between"/>
      </c:valA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income.xlsx]Q11.!PivotTable1</c:name>
    <c:fmtId val="120"/>
  </c:pivotSource>
  <c:chart>
    <c:title>
      <c:tx>
        <c:rich>
          <a:bodyPr rot="0" spcFirstLastPara="1" vertOverflow="ellipsis" vert="horz" wrap="square" anchor="ctr" anchorCtr="1"/>
          <a:lstStyle/>
          <a:p>
            <a:pPr>
              <a:defRPr sz="1400" b="0" i="0" u="none" strike="noStrike" kern="1200" cap="none" spc="20" baseline="0">
                <a:solidFill>
                  <a:schemeClr val="dk1"/>
                </a:solidFill>
                <a:latin typeface="+mn-lt"/>
                <a:ea typeface="+mn-ea"/>
                <a:cs typeface="+mn-cs"/>
              </a:defRPr>
            </a:pPr>
            <a:r>
              <a:rPr lang="en-US" sz="1400" b="0" i="0" u="none" strike="noStrike" cap="none" baseline="0"/>
              <a:t>Capital Gains and Losses by Gender</a:t>
            </a:r>
            <a:endParaRPr lang="en-US"/>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solidFill>
              <a:latin typeface="+mn-lt"/>
              <a:ea typeface="+mn-ea"/>
              <a:cs typeface="+mn-cs"/>
            </a:defRPr>
          </a:pPr>
          <a:endParaRPr lang="en-US"/>
        </a:p>
      </c:txPr>
    </c:title>
    <c:autoTitleDeleted val="0"/>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'Q11.'!$C$10</c:f>
              <c:strCache>
                <c:ptCount val="1"/>
                <c:pt idx="0">
                  <c:v>Sum of capital gain</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'Q11.'!$B$11:$B$13</c:f>
              <c:strCache>
                <c:ptCount val="2"/>
                <c:pt idx="0">
                  <c:v>Female</c:v>
                </c:pt>
                <c:pt idx="1">
                  <c:v>Male</c:v>
                </c:pt>
              </c:strCache>
            </c:strRef>
          </c:cat>
          <c:val>
            <c:numRef>
              <c:f>'Q11.'!$C$11:$C$13</c:f>
              <c:numCache>
                <c:formatCode>General</c:formatCode>
                <c:ptCount val="2"/>
                <c:pt idx="0">
                  <c:v>6122350</c:v>
                </c:pt>
                <c:pt idx="1">
                  <c:v>28966974</c:v>
                </c:pt>
              </c:numCache>
            </c:numRef>
          </c:val>
        </c:ser>
        <c:ser>
          <c:idx val="1"/>
          <c:order val="1"/>
          <c:tx>
            <c:strRef>
              <c:f>'Q11.'!$D$10</c:f>
              <c:strCache>
                <c:ptCount val="1"/>
                <c:pt idx="0">
                  <c:v>Sum of capital loss</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'Q11.'!$B$11:$B$13</c:f>
              <c:strCache>
                <c:ptCount val="2"/>
                <c:pt idx="0">
                  <c:v>Female</c:v>
                </c:pt>
                <c:pt idx="1">
                  <c:v>Male</c:v>
                </c:pt>
              </c:strCache>
            </c:strRef>
          </c:cat>
          <c:val>
            <c:numRef>
              <c:f>'Q11.'!$D$11:$D$13</c:f>
              <c:numCache>
                <c:formatCode>General</c:formatCode>
                <c:ptCount val="2"/>
                <c:pt idx="0">
                  <c:v>659052</c:v>
                </c:pt>
                <c:pt idx="1">
                  <c:v>2183648</c:v>
                </c:pt>
              </c:numCache>
            </c:numRef>
          </c:val>
        </c:ser>
        <c:dLbls>
          <c:dLblPos val="inEnd"/>
          <c:showLegendKey val="0"/>
          <c:showVal val="1"/>
          <c:showCatName val="0"/>
          <c:showSerName val="0"/>
          <c:showPercent val="0"/>
          <c:showBubbleSize val="0"/>
        </c:dLbls>
        <c:gapWidth val="100"/>
        <c:overlap val="-24"/>
        <c:axId val="-652342480"/>
        <c:axId val="-652347376"/>
      </c:barChart>
      <c:catAx>
        <c:axId val="-652342480"/>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n-US"/>
                  <a:t>gENDER</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652347376"/>
        <c:crosses val="autoZero"/>
        <c:auto val="1"/>
        <c:lblAlgn val="ctr"/>
        <c:lblOffset val="100"/>
        <c:noMultiLvlLbl val="0"/>
      </c:catAx>
      <c:valAx>
        <c:axId val="-652347376"/>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n-US"/>
            </a:p>
          </c:txPr>
        </c:title>
        <c:numFmt formatCode="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652342480"/>
        <c:crosses val="autoZero"/>
        <c:crossBetween val="between"/>
      </c:valAx>
      <c:spPr>
        <a:solidFill>
          <a:schemeClr val="lt1"/>
        </a:solidFill>
        <a:ln w="12700" cap="flat" cmpd="sng" algn="ctr">
          <a:solidFill>
            <a:schemeClr val="accent6"/>
          </a:solidFill>
          <a:prstDash val="solid"/>
          <a:miter lim="800000"/>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income.xlsx]Q6!PivotTable1</c:name>
    <c:fmtId val="4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glow rad="139700">
                    <a:schemeClr val="accent2">
                      <a:satMod val="175000"/>
                      <a:alpha val="40000"/>
                    </a:schemeClr>
                  </a:glow>
                </a:effectLst>
                <a:latin typeface="+mn-lt"/>
                <a:ea typeface="+mn-ea"/>
                <a:cs typeface="+mn-cs"/>
              </a:defRPr>
            </a:pPr>
            <a:r>
              <a:rPr lang="en-US" sz="1600" b="1" i="0" u="none" strike="noStrike" baseline="0">
                <a:effectLst>
                  <a:glow rad="139700">
                    <a:srgbClr val="ED7D31">
                      <a:satMod val="175000"/>
                      <a:alpha val="40000"/>
                    </a:srgbClr>
                  </a:glow>
                </a:effectLst>
              </a:rPr>
              <a:t>Work Classes with High and Low Capital Gains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glow rad="139700">
                  <a:schemeClr val="accent2">
                    <a:satMod val="175000"/>
                    <a:alpha val="40000"/>
                  </a:schemeClr>
                </a:glo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'Q6'!$C$6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'Q6'!$B$7:$B$15</c:f>
              <c:strCache>
                <c:ptCount val="8"/>
                <c:pt idx="0">
                  <c:v>Private</c:v>
                </c:pt>
                <c:pt idx="1">
                  <c:v>Self-emp-inc</c:v>
                </c:pt>
                <c:pt idx="2">
                  <c:v>Self-emp-not-inc</c:v>
                </c:pt>
                <c:pt idx="3">
                  <c:v>Local-gov</c:v>
                </c:pt>
                <c:pt idx="4">
                  <c:v>State-gov</c:v>
                </c:pt>
                <c:pt idx="5">
                  <c:v>Federal-gov</c:v>
                </c:pt>
                <c:pt idx="6">
                  <c:v>Without-pay</c:v>
                </c:pt>
                <c:pt idx="7">
                  <c:v>Never-worked</c:v>
                </c:pt>
              </c:strCache>
            </c:strRef>
          </c:cat>
          <c:val>
            <c:numRef>
              <c:f>'Q6'!$C$7:$C$15</c:f>
              <c:numCache>
                <c:formatCode>General</c:formatCode>
                <c:ptCount val="8"/>
                <c:pt idx="0">
                  <c:v>21295764</c:v>
                </c:pt>
                <c:pt idx="1">
                  <c:v>5441274</c:v>
                </c:pt>
                <c:pt idx="2">
                  <c:v>4792483</c:v>
                </c:pt>
                <c:pt idx="3">
                  <c:v>1842264</c:v>
                </c:pt>
                <c:pt idx="4">
                  <c:v>910806</c:v>
                </c:pt>
                <c:pt idx="5">
                  <c:v>799903</c:v>
                </c:pt>
                <c:pt idx="6">
                  <c:v>6830</c:v>
                </c:pt>
                <c:pt idx="7">
                  <c:v>0</c:v>
                </c:pt>
              </c:numCache>
            </c:numRef>
          </c:val>
        </c:ser>
        <c:dLbls>
          <c:dLblPos val="outEnd"/>
          <c:showLegendKey val="0"/>
          <c:showVal val="1"/>
          <c:showCatName val="0"/>
          <c:showSerName val="0"/>
          <c:showPercent val="0"/>
          <c:showBubbleSize val="0"/>
        </c:dLbls>
        <c:gapWidth val="115"/>
        <c:overlap val="-20"/>
        <c:axId val="-652346288"/>
        <c:axId val="-652338672"/>
      </c:barChart>
      <c:catAx>
        <c:axId val="-652346288"/>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effectLst>
                      <a:glow rad="139700">
                        <a:schemeClr val="accent2">
                          <a:satMod val="175000"/>
                          <a:alpha val="40000"/>
                        </a:schemeClr>
                      </a:glow>
                    </a:effectLst>
                    <a:latin typeface="+mn-lt"/>
                    <a:ea typeface="+mn-ea"/>
                    <a:cs typeface="+mn-cs"/>
                  </a:defRPr>
                </a:pPr>
                <a:r>
                  <a:rPr lang="en-US"/>
                  <a:t>work</a:t>
                </a:r>
                <a:r>
                  <a:rPr lang="en-US" baseline="0"/>
                  <a:t> class</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crossAx val="-652338672"/>
        <c:crosses val="autoZero"/>
        <c:auto val="1"/>
        <c:lblAlgn val="ctr"/>
        <c:lblOffset val="100"/>
        <c:noMultiLvlLbl val="0"/>
      </c:catAx>
      <c:valAx>
        <c:axId val="-652338672"/>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effectLst>
                      <a:glow rad="139700">
                        <a:schemeClr val="accent2">
                          <a:satMod val="175000"/>
                          <a:alpha val="40000"/>
                        </a:schemeClr>
                      </a:glow>
                    </a:effectLst>
                    <a:latin typeface="+mn-lt"/>
                    <a:ea typeface="+mn-ea"/>
                    <a:cs typeface="+mn-cs"/>
                  </a:defRPr>
                </a:pPr>
                <a:r>
                  <a:rPr lang="en-US"/>
                  <a:t>Sum</a:t>
                </a:r>
                <a:r>
                  <a:rPr lang="en-US" baseline="0"/>
                  <a:t> of capital gain</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crossAx val="-652346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effectLst>
            <a:glow rad="139700">
              <a:schemeClr val="accent2">
                <a:satMod val="175000"/>
                <a:alpha val="40000"/>
              </a:schemeClr>
            </a:glow>
          </a:effectLst>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income.xlsx]Q7!PivotTable2</c:name>
    <c:fmtId val="7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Gender</a:t>
            </a:r>
            <a:r>
              <a:rPr lang="en-US" baseline="0"/>
              <a:t> Income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
        <c:idx val="6"/>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8"/>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
        <c:idx val="9"/>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11"/>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
        <c:idx val="1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14"/>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
        <c:idx val="1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6"/>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17"/>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2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'Q7'!$C$5</c:f>
              <c:strCache>
                <c:ptCount val="1"/>
                <c:pt idx="0">
                  <c:v>Total</c:v>
                </c:pt>
              </c:strCache>
            </c:strRef>
          </c:tx>
          <c:explosion val="2"/>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Pt>
          <c:dLbls>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cap="none" spc="0">
                          <a:ln w="0"/>
                          <a:solidFill>
                            <a:schemeClr val="tx1"/>
                          </a:solidFill>
                          <a:effectLst>
                            <a:outerShdw blurRad="38100" dist="25400" dir="5400000" algn="ctr" rotWithShape="0">
                              <a:srgbClr val="6E747A">
                                <a:alpha val="43000"/>
                              </a:srgbClr>
                            </a:outerShdw>
                          </a:effectLst>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dLbl>
              <c:idx val="1"/>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cap="none" spc="0">
                          <a:ln w="0"/>
                          <a:solidFill>
                            <a:schemeClr val="tx1"/>
                          </a:solidFill>
                          <a:effectLst>
                            <a:outerShdw blurRad="38100" dist="19050" dir="2700000" algn="tl" rotWithShape="0">
                              <a:schemeClr val="dk1">
                                <a:alpha val="40000"/>
                              </a:schemeClr>
                            </a:outerShdw>
                          </a:effectLst>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'Q7'!$B$6:$B$8</c:f>
              <c:strCache>
                <c:ptCount val="2"/>
                <c:pt idx="0">
                  <c:v>Female</c:v>
                </c:pt>
                <c:pt idx="1">
                  <c:v>Male</c:v>
                </c:pt>
              </c:strCache>
            </c:strRef>
          </c:cat>
          <c:val>
            <c:numRef>
              <c:f>'Q7'!$C$6:$C$8</c:f>
              <c:numCache>
                <c:formatCode>General</c:formatCode>
                <c:ptCount val="2"/>
                <c:pt idx="0">
                  <c:v>10771</c:v>
                </c:pt>
                <c:pt idx="1">
                  <c:v>21790</c:v>
                </c:pt>
              </c:numCache>
            </c:numRef>
          </c:val>
        </c:ser>
        <c:dLbls>
          <c:dLblPos val="inEnd"/>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82793956311016681"/>
          <c:y val="0.44582386800348434"/>
          <c:w val="0.12355955505561805"/>
          <c:h val="0.2576997967444958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income.xlsx]Q9.!PivotTable1</c:name>
    <c:fmtId val="8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baseline="0">
                <a:effectLst>
                  <a:outerShdw blurRad="50800" dist="38100" dir="5400000" algn="t" rotWithShape="0">
                    <a:prstClr val="black">
                      <a:alpha val="40000"/>
                    </a:prstClr>
                  </a:outerShdw>
                </a:effectLst>
              </a:rPr>
              <a:t>Average Age by Marital Status Category</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6.4850843060959796E-3"/>
              <c:y val="-0.1554797117937049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2970168612191919E-2"/>
              <c:y val="-0.1478953356086462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2.1616947686986597E-2"/>
              <c:y val="-0.1744406522563519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2.1616947686986597E-2"/>
              <c:y val="-0.1592718998862343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2.1616947686986599E-3"/>
              <c:y val="-0.1137656427758816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6.4850843060959796E-3"/>
              <c:y val="-0.1516875237011755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6.4850843060959796E-3"/>
              <c:y val="-0.1934015927189988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'Q9.'!$C$6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'Q9.'!$B$7:$B$14</c:f>
              <c:strCache>
                <c:ptCount val="7"/>
                <c:pt idx="0">
                  <c:v>Divorced</c:v>
                </c:pt>
                <c:pt idx="1">
                  <c:v>Married-AF-spouse</c:v>
                </c:pt>
                <c:pt idx="2">
                  <c:v>Married-civ-spouse</c:v>
                </c:pt>
                <c:pt idx="3">
                  <c:v>Married-spouse-absent</c:v>
                </c:pt>
                <c:pt idx="4">
                  <c:v>Never-married</c:v>
                </c:pt>
                <c:pt idx="5">
                  <c:v>Separated</c:v>
                </c:pt>
                <c:pt idx="6">
                  <c:v>Widowed</c:v>
                </c:pt>
              </c:strCache>
            </c:strRef>
          </c:cat>
          <c:val>
            <c:numRef>
              <c:f>'Q9.'!$C$7:$C$14</c:f>
              <c:numCache>
                <c:formatCode>General</c:formatCode>
                <c:ptCount val="7"/>
                <c:pt idx="0">
                  <c:v>43.041638532523073</c:v>
                </c:pt>
                <c:pt idx="1">
                  <c:v>32.478260869565219</c:v>
                </c:pt>
                <c:pt idx="2">
                  <c:v>43.247596153846153</c:v>
                </c:pt>
                <c:pt idx="3">
                  <c:v>40.578947368421055</c:v>
                </c:pt>
                <c:pt idx="4">
                  <c:v>28.150987550313584</c:v>
                </c:pt>
                <c:pt idx="5">
                  <c:v>39.354146341463412</c:v>
                </c:pt>
                <c:pt idx="6">
                  <c:v>58.975830815709969</c:v>
                </c:pt>
              </c:numCache>
            </c:numRef>
          </c:val>
        </c:ser>
        <c:dLbls>
          <c:showLegendKey val="0"/>
          <c:showVal val="1"/>
          <c:showCatName val="0"/>
          <c:showSerName val="0"/>
          <c:showPercent val="0"/>
          <c:showBubbleSize val="0"/>
        </c:dLbls>
        <c:gapWidth val="150"/>
        <c:shape val="box"/>
        <c:axId val="-652338128"/>
        <c:axId val="-771070128"/>
        <c:axId val="0"/>
      </c:bar3DChart>
      <c:catAx>
        <c:axId val="-6523381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71070128"/>
        <c:crosses val="autoZero"/>
        <c:auto val="1"/>
        <c:lblAlgn val="ctr"/>
        <c:lblOffset val="100"/>
        <c:noMultiLvlLbl val="0"/>
      </c:catAx>
      <c:valAx>
        <c:axId val="-771070128"/>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52338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income.xlsx]Q10!PivotTable2</c:name>
    <c:fmtId val="55"/>
  </c:pivotSource>
  <c:chart>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en-US"/>
              <a:t>Top 10 individuals ranked by their education numbers</a:t>
            </a:r>
          </a:p>
        </c:rich>
      </c:tx>
      <c:layout>
        <c:manualLayout>
          <c:xMode val="edge"/>
          <c:yMode val="edge"/>
          <c:x val="0.21833172340446291"/>
          <c:y val="8.2652033191937604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466023795483713"/>
          <c:y val="0.33348171005651323"/>
          <c:w val="0.62163831943914505"/>
          <c:h val="0.27702318460192477"/>
        </c:manualLayout>
      </c:layout>
      <c:bar3DChart>
        <c:barDir val="col"/>
        <c:grouping val="standard"/>
        <c:varyColors val="0"/>
        <c:ser>
          <c:idx val="0"/>
          <c:order val="0"/>
          <c:tx>
            <c:strRef>
              <c:f>'Q10'!$C$6</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'Q10'!$B$7:$B$17</c:f>
              <c:strCache>
                <c:ptCount val="10"/>
                <c:pt idx="0">
                  <c:v>high school graduate</c:v>
                </c:pt>
                <c:pt idx="1">
                  <c:v>Some-college</c:v>
                </c:pt>
                <c:pt idx="2">
                  <c:v>Bachelors</c:v>
                </c:pt>
                <c:pt idx="3">
                  <c:v>Masters</c:v>
                </c:pt>
                <c:pt idx="4">
                  <c:v>Assoc-voc</c:v>
                </c:pt>
                <c:pt idx="5">
                  <c:v>Assoc-acdm</c:v>
                </c:pt>
                <c:pt idx="6">
                  <c:v>Prof-school</c:v>
                </c:pt>
                <c:pt idx="7">
                  <c:v>11th</c:v>
                </c:pt>
                <c:pt idx="8">
                  <c:v>Doctorate</c:v>
                </c:pt>
                <c:pt idx="9">
                  <c:v>10th</c:v>
                </c:pt>
              </c:strCache>
            </c:strRef>
          </c:cat>
          <c:val>
            <c:numRef>
              <c:f>'Q10'!$C$7:$C$17</c:f>
              <c:numCache>
                <c:formatCode>General</c:formatCode>
                <c:ptCount val="10"/>
                <c:pt idx="0">
                  <c:v>94509</c:v>
                </c:pt>
                <c:pt idx="1">
                  <c:v>72910</c:v>
                </c:pt>
                <c:pt idx="2">
                  <c:v>69615</c:v>
                </c:pt>
                <c:pt idx="3">
                  <c:v>24122</c:v>
                </c:pt>
                <c:pt idx="4">
                  <c:v>15202</c:v>
                </c:pt>
                <c:pt idx="5">
                  <c:v>12804</c:v>
                </c:pt>
                <c:pt idx="6">
                  <c:v>8640</c:v>
                </c:pt>
                <c:pt idx="7">
                  <c:v>8225</c:v>
                </c:pt>
                <c:pt idx="8">
                  <c:v>6608</c:v>
                </c:pt>
                <c:pt idx="9">
                  <c:v>5598</c:v>
                </c:pt>
              </c:numCache>
            </c:numRef>
          </c:val>
        </c:ser>
        <c:dLbls>
          <c:showLegendKey val="0"/>
          <c:showVal val="1"/>
          <c:showCatName val="0"/>
          <c:showSerName val="0"/>
          <c:showPercent val="0"/>
          <c:showBubbleSize val="0"/>
        </c:dLbls>
        <c:gapWidth val="150"/>
        <c:shape val="box"/>
        <c:axId val="-771069584"/>
        <c:axId val="-771067408"/>
        <c:axId val="-473838432"/>
      </c:bar3DChart>
      <c:catAx>
        <c:axId val="-77106958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Educations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771067408"/>
        <c:crosses val="autoZero"/>
        <c:auto val="1"/>
        <c:lblAlgn val="ctr"/>
        <c:lblOffset val="100"/>
        <c:noMultiLvlLbl val="0"/>
      </c:catAx>
      <c:valAx>
        <c:axId val="-77106740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Education</a:t>
                </a:r>
                <a:r>
                  <a:rPr lang="en-US" baseline="0"/>
                  <a:t> Numbers</a:t>
                </a: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771069584"/>
        <c:crosses val="autoZero"/>
        <c:crossBetween val="between"/>
      </c:valAx>
      <c:serAx>
        <c:axId val="-473838432"/>
        <c:scaling>
          <c:orientation val="minMax"/>
        </c:scaling>
        <c:delete val="0"/>
        <c:axPos val="b"/>
        <c:title>
          <c:overlay val="0"/>
          <c:spPr>
            <a:noFill/>
            <a:ln>
              <a:noFill/>
            </a:ln>
            <a:effectLst/>
          </c:spPr>
          <c:txPr>
            <a:bodyPr rot="-5400000" spcFirstLastPara="1" vertOverflow="ellipsis" wrap="square" anchor="ctr" anchorCtr="1"/>
            <a:lstStyle/>
            <a:p>
              <a:pPr>
                <a:defRPr sz="900" b="1" i="0" u="none" strike="noStrike" kern="1200" baseline="0">
                  <a:solidFill>
                    <a:schemeClr val="lt1"/>
                  </a:solidFill>
                  <a:latin typeface="+mn-lt"/>
                  <a:ea typeface="+mn-ea"/>
                  <a:cs typeface="+mn-cs"/>
                </a:defRPr>
              </a:pPr>
              <a:endParaRPr lang="en-US"/>
            </a:p>
          </c:txPr>
        </c:title>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771067408"/>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showDLblsOverMax val="0"/>
  </c:chart>
  <c:spPr>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income.xlsx]Q12.!PivotTable2</c:name>
    <c:fmtId val="11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Average hours worked per week by gender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'Q12.'!$C$5</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'Q12.'!$B$6:$B$8</c:f>
              <c:strCache>
                <c:ptCount val="2"/>
                <c:pt idx="0">
                  <c:v>Female</c:v>
                </c:pt>
                <c:pt idx="1">
                  <c:v>Male</c:v>
                </c:pt>
              </c:strCache>
            </c:strRef>
          </c:cat>
          <c:val>
            <c:numRef>
              <c:f>'Q12.'!$C$6:$C$8</c:f>
              <c:numCache>
                <c:formatCode>General</c:formatCode>
                <c:ptCount val="2"/>
                <c:pt idx="0">
                  <c:v>36.410361154953115</c:v>
                </c:pt>
                <c:pt idx="1">
                  <c:v>42.428086278109227</c:v>
                </c:pt>
              </c:numCache>
            </c:numRef>
          </c:val>
        </c:ser>
        <c:dLbls>
          <c:dLblPos val="inEnd"/>
          <c:showLegendKey val="0"/>
          <c:showVal val="1"/>
          <c:showCatName val="0"/>
          <c:showSerName val="0"/>
          <c:showPercent val="0"/>
          <c:showBubbleSize val="0"/>
        </c:dLbls>
        <c:gapWidth val="65"/>
        <c:axId val="-771066864"/>
        <c:axId val="-771079920"/>
      </c:barChart>
      <c:catAx>
        <c:axId val="-771066864"/>
        <c:scaling>
          <c:orientation val="minMax"/>
        </c:scaling>
        <c:delete val="0"/>
        <c:axPos val="l"/>
        <c:title>
          <c:tx>
            <c:rich>
              <a:bodyPr rot="0" spcFirstLastPara="1" vertOverflow="ellipsis"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Gender</a:t>
                </a:r>
              </a:p>
            </c:rich>
          </c:tx>
          <c:overlay val="0"/>
          <c:spPr>
            <a:noFill/>
            <a:ln>
              <a:noFill/>
            </a:ln>
            <a:effectLst/>
          </c:spPr>
          <c:txPr>
            <a:bodyPr rot="0" spcFirstLastPara="1" vertOverflow="ellipsis"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71079920"/>
        <c:crosses val="autoZero"/>
        <c:auto val="1"/>
        <c:lblAlgn val="ctr"/>
        <c:lblOffset val="100"/>
        <c:noMultiLvlLbl val="0"/>
      </c:catAx>
      <c:valAx>
        <c:axId val="-77107992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Average</a:t>
                </a:r>
                <a:r>
                  <a:rPr lang="en-US" baseline="0"/>
                  <a:t> of Hours per week</a:t>
                </a:r>
                <a:endParaRPr lang="en-US"/>
              </a:p>
            </c:rich>
          </c:tx>
          <c:overlay val="0"/>
          <c:spPr>
            <a:noFill/>
            <a:ln>
              <a:noFill/>
            </a:ln>
            <a:effectLst/>
          </c:spPr>
          <c:txPr>
            <a:bodyPr rot="-5400000" spcFirstLastPara="1" vertOverflow="ellipsis"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771066864"/>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income.xlsx]Q14!PivotTable4</c:name>
    <c:fmtId val="5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baseline="0">
                <a:effectLst>
                  <a:outerShdw blurRad="50800" dist="38100" dir="5400000" algn="t" rotWithShape="0">
                    <a:prstClr val="black">
                      <a:alpha val="40000"/>
                    </a:prstClr>
                  </a:outerShdw>
                </a:effectLst>
              </a:rPr>
              <a:t>Work Class Breakdown Based on Weekly Hours of Work</a:t>
            </a:r>
            <a:endParaRPr lang="en-US"/>
          </a:p>
        </c:rich>
      </c:tx>
      <c:layout>
        <c:manualLayout>
          <c:xMode val="edge"/>
          <c:yMode val="edge"/>
          <c:x val="0.13316460442444691"/>
          <c:y val="5.526551427509113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7"/>
      </c:pivotFmt>
      <c:pivotFmt>
        <c:idx val="18"/>
      </c:pivotFmt>
      <c:pivotFmt>
        <c:idx val="19"/>
      </c:pivotFmt>
      <c:pivotFmt>
        <c:idx val="20"/>
      </c:pivotFmt>
      <c:pivotFmt>
        <c:idx val="21"/>
      </c:pivotFmt>
      <c:pivotFmt>
        <c:idx val="22"/>
      </c:pivotFmt>
      <c:pivotFmt>
        <c:idx val="23"/>
      </c:pivotFmt>
      <c:pivotFmt>
        <c:idx val="24"/>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5"/>
      </c:pivotFmt>
      <c:pivotFmt>
        <c:idx val="26"/>
      </c:pivotFmt>
      <c:pivotFmt>
        <c:idx val="27"/>
      </c:pivotFmt>
      <c:pivotFmt>
        <c:idx val="28"/>
      </c:pivotFmt>
      <c:pivotFmt>
        <c:idx val="29"/>
      </c:pivotFmt>
      <c:pivotFmt>
        <c:idx val="30"/>
      </c:pivotFmt>
      <c:pivotFmt>
        <c:idx val="31"/>
      </c:pivotFmt>
      <c:pivotFmt>
        <c:idx val="32"/>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3"/>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16754436945381823"/>
          <c:y val="0.26256641431975242"/>
          <c:w val="0.47339452714041813"/>
          <c:h val="0.74442192817500863"/>
        </c:manualLayout>
      </c:layout>
      <c:pieChart>
        <c:varyColors val="1"/>
        <c:ser>
          <c:idx val="0"/>
          <c:order val="0"/>
          <c:tx>
            <c:strRef>
              <c:f>'Q14'!$C$6</c:f>
              <c:strCache>
                <c:ptCount val="1"/>
                <c:pt idx="0">
                  <c:v>Total</c:v>
                </c:pt>
              </c:strCache>
            </c:strRef>
          </c:tx>
          <c:explosion val="12"/>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'Q14'!$B$7:$B$14</c:f>
              <c:strCache>
                <c:ptCount val="7"/>
                <c:pt idx="0">
                  <c:v>Private</c:v>
                </c:pt>
                <c:pt idx="1">
                  <c:v>Self-emp-not-inc</c:v>
                </c:pt>
                <c:pt idx="2">
                  <c:v>Local-gov</c:v>
                </c:pt>
                <c:pt idx="3">
                  <c:v>Self-emp-inc</c:v>
                </c:pt>
                <c:pt idx="4">
                  <c:v>State-gov</c:v>
                </c:pt>
                <c:pt idx="5">
                  <c:v>Federal-gov</c:v>
                </c:pt>
                <c:pt idx="6">
                  <c:v>Without-pay</c:v>
                </c:pt>
              </c:strCache>
            </c:strRef>
          </c:cat>
          <c:val>
            <c:numRef>
              <c:f>'Q14'!$C$7:$C$14</c:f>
              <c:numCache>
                <c:formatCode>General</c:formatCode>
                <c:ptCount val="7"/>
                <c:pt idx="0">
                  <c:v>972506</c:v>
                </c:pt>
                <c:pt idx="1">
                  <c:v>112876</c:v>
                </c:pt>
                <c:pt idx="2">
                  <c:v>85777</c:v>
                </c:pt>
                <c:pt idx="3">
                  <c:v>54481</c:v>
                </c:pt>
                <c:pt idx="4">
                  <c:v>50663</c:v>
                </c:pt>
                <c:pt idx="5">
                  <c:v>39724</c:v>
                </c:pt>
                <c:pt idx="6">
                  <c:v>458</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income.xlsx]Q15!PivotTable6</c:name>
    <c:fmtId val="5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baseline="0">
                <a:effectLst>
                  <a:outerShdw blurRad="50800" dist="38100" dir="5400000" algn="t" rotWithShape="0">
                    <a:prstClr val="black">
                      <a:alpha val="40000"/>
                    </a:prstClr>
                  </a:outerShdw>
                </a:effectLst>
              </a:rPr>
              <a:t>Average Weekly Work Hours by Race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areaChart>
        <c:grouping val="standard"/>
        <c:varyColors val="0"/>
        <c:ser>
          <c:idx val="0"/>
          <c:order val="0"/>
          <c:tx>
            <c:strRef>
              <c:f>'Q15'!$C$5</c:f>
              <c:strCache>
                <c:ptCount val="1"/>
                <c:pt idx="0">
                  <c:v>Total</c:v>
                </c:pt>
              </c:strCache>
            </c:strRef>
          </c:tx>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cat>
            <c:strRef>
              <c:f>'Q15'!$B$6:$B$11</c:f>
              <c:strCache>
                <c:ptCount val="5"/>
                <c:pt idx="0">
                  <c:v>Amer-Indian-Eskimo</c:v>
                </c:pt>
                <c:pt idx="1">
                  <c:v>Asian-Pac-Islander</c:v>
                </c:pt>
                <c:pt idx="2">
                  <c:v>Black</c:v>
                </c:pt>
                <c:pt idx="3">
                  <c:v>Other</c:v>
                </c:pt>
                <c:pt idx="4">
                  <c:v>White</c:v>
                </c:pt>
              </c:strCache>
            </c:strRef>
          </c:cat>
          <c:val>
            <c:numRef>
              <c:f>'Q15'!$C$6:$C$11</c:f>
              <c:numCache>
                <c:formatCode>General</c:formatCode>
                <c:ptCount val="5"/>
                <c:pt idx="0">
                  <c:v>40.048231511254016</c:v>
                </c:pt>
                <c:pt idx="1">
                  <c:v>40.127045235803656</c:v>
                </c:pt>
                <c:pt idx="2">
                  <c:v>38.422855313700381</c:v>
                </c:pt>
                <c:pt idx="3">
                  <c:v>39.46863468634686</c:v>
                </c:pt>
                <c:pt idx="4">
                  <c:v>40.68909979867702</c:v>
                </c:pt>
              </c:numCache>
            </c:numRef>
          </c:val>
        </c:ser>
        <c:dLbls>
          <c:showLegendKey val="0"/>
          <c:showVal val="0"/>
          <c:showCatName val="0"/>
          <c:showSerName val="0"/>
          <c:showPercent val="0"/>
          <c:showBubbleSize val="0"/>
        </c:dLbls>
        <c:axId val="-771079376"/>
        <c:axId val="-767903936"/>
      </c:areaChart>
      <c:catAx>
        <c:axId val="-771079376"/>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67903936"/>
        <c:crosses val="autoZero"/>
        <c:auto val="1"/>
        <c:lblAlgn val="ctr"/>
        <c:lblOffset val="100"/>
        <c:noMultiLvlLbl val="0"/>
      </c:catAx>
      <c:valAx>
        <c:axId val="-7679039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710793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income.xlsx]Q3!PivotTable6</c:name>
    <c:fmtId val="13"/>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Weekly Work Hours Across Various Occupations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a:scene3d>
            <a:camera prst="orthographicFront">
              <a:rot lat="0" lon="0" rev="0"/>
            </a:camera>
            <a:lightRig rig="threePt" dir="tl"/>
          </a:scene3d>
          <a:sp3d prstMaterial="plastic">
            <a:bevelT w="0" h="0"/>
          </a:sp3d>
        </c:spPr>
        <c:marker>
          <c:symbol val="circle"/>
          <c:size val="5"/>
          <c:spPr>
            <a:solidFill>
              <a:schemeClr val="accent1"/>
            </a:solidFill>
            <a:ln w="9525">
              <a:solidFill>
                <a:schemeClr val="accent1"/>
              </a:solidFill>
              <a:round/>
            </a:ln>
            <a:effectLst/>
            <a:scene3d>
              <a:camera prst="orthographicFront">
                <a:rot lat="0" lon="0" rev="0"/>
              </a:camera>
              <a:lightRig rig="threePt" dir="tl"/>
            </a:scene3d>
            <a:sp3d prstMaterial="plastic">
              <a:bevelT w="0" h="0"/>
            </a:sp3d>
          </c:spPr>
        </c:marker>
      </c:pivotFmt>
      <c:pivotFmt>
        <c:idx val="1"/>
        <c:spPr>
          <a:solidFill>
            <a:schemeClr val="accent1"/>
          </a:solidFill>
          <a:ln w="28575" cap="rnd">
            <a:solidFill>
              <a:schemeClr val="accent1"/>
            </a:solidFill>
            <a:round/>
          </a:ln>
          <a:effectLst/>
          <a:scene3d>
            <a:camera prst="orthographicFront">
              <a:rot lat="0" lon="0" rev="0"/>
            </a:camera>
            <a:lightRig rig="threePt" dir="tl"/>
          </a:scene3d>
          <a:sp3d prstMaterial="plastic">
            <a:bevelT w="0" h="0"/>
          </a:sp3d>
        </c:spPr>
        <c:marker>
          <c:symbol val="circle"/>
          <c:size val="5"/>
          <c:spPr>
            <a:solidFill>
              <a:schemeClr val="accent1"/>
            </a:solidFill>
            <a:ln w="9525">
              <a:solidFill>
                <a:schemeClr val="accent1"/>
              </a:solidFill>
              <a:round/>
            </a:ln>
            <a:effectLst/>
            <a:scene3d>
              <a:camera prst="orthographicFront">
                <a:rot lat="0" lon="0" rev="0"/>
              </a:camera>
              <a:lightRig rig="threePt" dir="tl"/>
            </a:scene3d>
            <a:sp3d prstMaterial="plastic">
              <a:bevelT w="0" h="0"/>
            </a:sp3d>
          </c:spPr>
        </c:marker>
      </c:pivotFmt>
      <c:pivotFmt>
        <c:idx val="2"/>
        <c:spPr>
          <a:solidFill>
            <a:schemeClr val="accent1"/>
          </a:solidFill>
          <a:ln w="28575" cap="rnd">
            <a:solidFill>
              <a:schemeClr val="accent1"/>
            </a:solidFill>
            <a:round/>
          </a:ln>
          <a:effectLst/>
          <a:scene3d>
            <a:camera prst="orthographicFront">
              <a:rot lat="0" lon="0" rev="0"/>
            </a:camera>
            <a:lightRig rig="threePt" dir="tl"/>
          </a:scene3d>
          <a:sp3d prstMaterial="plastic">
            <a:bevelT w="0" h="0"/>
          </a:sp3d>
        </c:spPr>
        <c:marker>
          <c:symbol val="circle"/>
          <c:size val="5"/>
          <c:spPr>
            <a:solidFill>
              <a:schemeClr val="accent1"/>
            </a:solidFill>
            <a:ln w="9525">
              <a:solidFill>
                <a:schemeClr val="accent1"/>
              </a:solidFill>
              <a:round/>
            </a:ln>
            <a:effectLst/>
            <a:scene3d>
              <a:camera prst="orthographicFront">
                <a:rot lat="0" lon="0" rev="0"/>
              </a:camera>
              <a:lightRig rig="threePt" dir="tl"/>
            </a:scene3d>
            <a:sp3d prstMaterial="plastic">
              <a:bevelT w="0" h="0"/>
            </a:sp3d>
          </c:spPr>
        </c:marker>
      </c:pivotFmt>
      <c:pivotFmt>
        <c:idx val="3"/>
        <c:spPr>
          <a:gradFill rotWithShape="1">
            <a:gsLst>
              <a:gs pos="0">
                <a:schemeClr val="accent1">
                  <a:tint val="98000"/>
                  <a:lumMod val="114000"/>
                </a:schemeClr>
              </a:gs>
              <a:gs pos="100000">
                <a:schemeClr val="accent1">
                  <a:shade val="90000"/>
                  <a:lumMod val="84000"/>
                </a:schemeClr>
              </a:gs>
            </a:gsLst>
            <a:lin ang="5400000" scaled="0"/>
          </a:gradFill>
          <a:ln w="28575" cap="rnd">
            <a:solidFill>
              <a:schemeClr val="accent1"/>
            </a:solidFill>
            <a:round/>
          </a:ln>
          <a:effectLst/>
          <a:scene3d>
            <a:camera prst="orthographicFront">
              <a:rot lat="0" lon="0" rev="0"/>
            </a:camera>
            <a:lightRig rig="threePt" dir="tl"/>
          </a:scene3d>
          <a:sp3d prstMaterial="plastic">
            <a:bevelT w="0" h="0"/>
          </a:sp3d>
        </c:spPr>
        <c:marker>
          <c:symbol val="circle"/>
          <c:size val="5"/>
          <c:spPr>
            <a:solidFill>
              <a:schemeClr val="accent1"/>
            </a:solidFill>
            <a:ln w="9525">
              <a:solidFill>
                <a:schemeClr val="accent1"/>
              </a:solidFill>
              <a:round/>
            </a:ln>
            <a:effectLst/>
            <a:scene3d>
              <a:camera prst="orthographicFront">
                <a:rot lat="0" lon="0" rev="0"/>
              </a:camera>
              <a:lightRig rig="threePt" dir="tl"/>
            </a:scene3d>
            <a:sp3d prstMaterial="plastic">
              <a:bevelT w="0" h="0"/>
            </a:sp3d>
          </c:spPr>
        </c:marker>
      </c:pivotFmt>
    </c:pivotFmts>
    <c:plotArea>
      <c:layout>
        <c:manualLayout>
          <c:layoutTarget val="inner"/>
          <c:xMode val="edge"/>
          <c:yMode val="edge"/>
          <c:x val="6.4895194887342689E-2"/>
          <c:y val="0.15690797769495898"/>
          <c:w val="0.88755829754593962"/>
          <c:h val="0.47971049819523026"/>
        </c:manualLayout>
      </c:layout>
      <c:lineChart>
        <c:grouping val="standard"/>
        <c:varyColors val="0"/>
        <c:ser>
          <c:idx val="0"/>
          <c:order val="0"/>
          <c:tx>
            <c:strRef>
              <c:f>'Q3'!$B$6</c:f>
              <c:strCache>
                <c:ptCount val="1"/>
                <c:pt idx="0">
                  <c:v>Total</c:v>
                </c:pt>
              </c:strCache>
            </c:strRef>
          </c:tx>
          <c:spPr>
            <a:ln w="34925" cap="rnd">
              <a:solidFill>
                <a:schemeClr val="accent1"/>
              </a:solidFill>
              <a:round/>
            </a:ln>
            <a:effectLst>
              <a:outerShdw blurRad="63500" dist="38100" dir="5400000" rotWithShape="0">
                <a:srgbClr val="000000">
                  <a:alpha val="60000"/>
                </a:srgbClr>
              </a:outerShdw>
            </a:effectLst>
          </c:spPr>
          <c:marker>
            <c:symbol val="none"/>
          </c:marker>
          <c:dLbls>
            <c:dLbl>
              <c:idx val="0"/>
              <c:layout>
                <c:manualLayout>
                  <c:x val="-4.5487072945521699E-2"/>
                  <c:y val="3.855278766310794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4.8949676823638044E-2"/>
                  <c:y val="-4.744958481613285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4.0870267774699889E-2"/>
                  <c:y val="3.558718861209959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4.6266204259093655E-2"/>
                  <c:y val="-4.744958481613285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4.4332871652816248E-2"/>
                  <c:y val="4.744958481613285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4.5487072945521782E-2"/>
                  <c:y val="-7.413997627520758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5.5874884579870727E-2"/>
                  <c:y val="4.448398576512455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5.0103878116343488E-2"/>
                  <c:y val="-7.413997627520758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8"/>
              <c:layout>
                <c:manualLayout>
                  <c:x val="-4.664127423822715E-2"/>
                  <c:y val="5.338078291814946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5.2412280701754389E-2"/>
                  <c:y val="-5.338078291814946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5.7029085872576261E-2"/>
                  <c:y val="8.303677342823244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1"/>
              <c:layout>
                <c:manualLayout>
                  <c:x val="-4.664127423822715E-2"/>
                  <c:y val="-0.10083036773428236"/>
                </c:manualLayout>
              </c:layout>
              <c:dLblPos val="r"/>
              <c:showLegendKey val="0"/>
              <c:showVal val="1"/>
              <c:showCatName val="0"/>
              <c:showSerName val="0"/>
              <c:showPercent val="0"/>
              <c:showBubbleSize val="0"/>
              <c:extLst>
                <c:ext xmlns:c15="http://schemas.microsoft.com/office/drawing/2012/chart" uri="{CE6537A1-D6FC-4f65-9D91-7224C49458BB}"/>
              </c:extLst>
            </c:dLbl>
            <c:dLbl>
              <c:idx val="12"/>
              <c:layout>
                <c:manualLayout>
                  <c:x val="-3.9716066481994459E-2"/>
                  <c:y val="7.1174377224199295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3"/>
              <c:layout>
                <c:manualLayout>
                  <c:x val="-3.8951930697028521E-2"/>
                  <c:y val="-7.4139976275207589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'Q3'!$A$7:$A$21</c:f>
              <c:strCache>
                <c:ptCount val="14"/>
                <c:pt idx="0">
                  <c:v>Adm-clerical</c:v>
                </c:pt>
                <c:pt idx="1">
                  <c:v>Armed-Forces</c:v>
                </c:pt>
                <c:pt idx="2">
                  <c:v>Craft-repair</c:v>
                </c:pt>
                <c:pt idx="3">
                  <c:v>Exec-managerial</c:v>
                </c:pt>
                <c:pt idx="4">
                  <c:v>Farming-fishing</c:v>
                </c:pt>
                <c:pt idx="5">
                  <c:v>Handlers-cleaners</c:v>
                </c:pt>
                <c:pt idx="6">
                  <c:v>Machine-op-inspct</c:v>
                </c:pt>
                <c:pt idx="7">
                  <c:v>Other-service</c:v>
                </c:pt>
                <c:pt idx="8">
                  <c:v>Priv-house-serv</c:v>
                </c:pt>
                <c:pt idx="9">
                  <c:v>Prof-specialty</c:v>
                </c:pt>
                <c:pt idx="10">
                  <c:v>Protective-serv</c:v>
                </c:pt>
                <c:pt idx="11">
                  <c:v>Sales</c:v>
                </c:pt>
                <c:pt idx="12">
                  <c:v>Tech-support</c:v>
                </c:pt>
                <c:pt idx="13">
                  <c:v>Transport-moving</c:v>
                </c:pt>
              </c:strCache>
            </c:strRef>
          </c:cat>
          <c:val>
            <c:numRef>
              <c:f>'Q3'!$B$7:$B$21</c:f>
              <c:numCache>
                <c:formatCode>General</c:formatCode>
                <c:ptCount val="14"/>
                <c:pt idx="0">
                  <c:v>37.558355437665782</c:v>
                </c:pt>
                <c:pt idx="1">
                  <c:v>40.666666666666664</c:v>
                </c:pt>
                <c:pt idx="2">
                  <c:v>42.304220541595512</c:v>
                </c:pt>
                <c:pt idx="3">
                  <c:v>44.987702902115103</c:v>
                </c:pt>
                <c:pt idx="4">
                  <c:v>46.989939637826964</c:v>
                </c:pt>
                <c:pt idx="5">
                  <c:v>37.947445255474456</c:v>
                </c:pt>
                <c:pt idx="6">
                  <c:v>40.755744255744254</c:v>
                </c:pt>
                <c:pt idx="7">
                  <c:v>33.698910081743868</c:v>
                </c:pt>
                <c:pt idx="8">
                  <c:v>32.885906040268459</c:v>
                </c:pt>
                <c:pt idx="9">
                  <c:v>42.386714975845408</c:v>
                </c:pt>
                <c:pt idx="10">
                  <c:v>42.870570107858242</c:v>
                </c:pt>
                <c:pt idx="11">
                  <c:v>40.78109589041096</c:v>
                </c:pt>
                <c:pt idx="12">
                  <c:v>39.432112068965516</c:v>
                </c:pt>
                <c:pt idx="13">
                  <c:v>44.656230432060113</c:v>
                </c:pt>
              </c:numCache>
            </c:numRef>
          </c:val>
          <c:smooth val="0"/>
        </c:ser>
        <c:dLbls>
          <c:dLblPos val="ctr"/>
          <c:showLegendKey val="0"/>
          <c:showVal val="1"/>
          <c:showCatName val="0"/>
          <c:showSerName val="0"/>
          <c:showPercent val="0"/>
          <c:showBubbleSize val="0"/>
        </c:dLbls>
        <c:smooth val="0"/>
        <c:axId val="-735832256"/>
        <c:axId val="-735840416"/>
      </c:lineChart>
      <c:catAx>
        <c:axId val="-735832256"/>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occupations</a:t>
                </a:r>
              </a:p>
            </c:rich>
          </c:tx>
          <c:layout>
            <c:manualLayout>
              <c:xMode val="edge"/>
              <c:yMode val="edge"/>
              <c:x val="0.43305573262282226"/>
              <c:y val="0.86609705701680906"/>
            </c:manualLayout>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35840416"/>
        <c:crosses val="autoZero"/>
        <c:auto val="1"/>
        <c:lblAlgn val="ctr"/>
        <c:lblOffset val="100"/>
        <c:noMultiLvlLbl val="0"/>
      </c:catAx>
      <c:valAx>
        <c:axId val="-7358404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Average Number of hours WPW</a:t>
                </a:r>
              </a:p>
            </c:rich>
          </c:tx>
          <c:layout>
            <c:manualLayout>
              <c:xMode val="edge"/>
              <c:yMode val="edge"/>
              <c:x val="7.1904883840739411E-3"/>
              <c:y val="0.18193368577406524"/>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35832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chemeClr val="bg1"/>
      </a:solidFill>
    </a:ln>
    <a:effectLst>
      <a:glow rad="101600">
        <a:schemeClr val="accent4">
          <a:satMod val="175000"/>
          <a:alpha val="40000"/>
        </a:schemeClr>
      </a:glow>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income.xlsx]Q1!PivotTable2</c:name>
    <c:fmtId val="10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baseline="0">
                <a:effectLst>
                  <a:outerShdw blurRad="50800" dist="38100" dir="5400000" algn="t" rotWithShape="0">
                    <a:prstClr val="black">
                      <a:alpha val="40000"/>
                    </a:prstClr>
                  </a:outerShdw>
                </a:effectLst>
              </a:rPr>
              <a:t>Age Groups with the Highest Income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pivotFmt>
      <c:pivotFmt>
        <c:idx val="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pivotFmt>
      <c:pivotFmt>
        <c:idx val="6"/>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marker>
          <c:symbol val="none"/>
        </c:marker>
      </c:pivotFmt>
      <c:pivotFmt>
        <c:idx val="8"/>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405209385323185"/>
          <c:y val="0.19207826294440467"/>
          <c:w val="0.77208624469386578"/>
          <c:h val="0.58636173835708549"/>
        </c:manualLayout>
      </c:layout>
      <c:bar3DChart>
        <c:barDir val="col"/>
        <c:grouping val="percentStacked"/>
        <c:varyColors val="0"/>
        <c:ser>
          <c:idx val="0"/>
          <c:order val="0"/>
          <c:tx>
            <c:strRef>
              <c:f>'Q1'!$C$9:$C$10</c:f>
              <c:strCache>
                <c:ptCount val="1"/>
                <c:pt idx="0">
                  <c:v>&lt;=50K</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'Q1'!$B$11:$B$19</c:f>
              <c:strCache>
                <c:ptCount val="8"/>
                <c:pt idx="0">
                  <c:v>17-26</c:v>
                </c:pt>
                <c:pt idx="1">
                  <c:v>27-36</c:v>
                </c:pt>
                <c:pt idx="2">
                  <c:v>37-46</c:v>
                </c:pt>
                <c:pt idx="3">
                  <c:v>47-56</c:v>
                </c:pt>
                <c:pt idx="4">
                  <c:v>57-66</c:v>
                </c:pt>
                <c:pt idx="5">
                  <c:v>67-76</c:v>
                </c:pt>
                <c:pt idx="6">
                  <c:v>77-86</c:v>
                </c:pt>
                <c:pt idx="7">
                  <c:v>87-96</c:v>
                </c:pt>
              </c:strCache>
            </c:strRef>
          </c:cat>
          <c:val>
            <c:numRef>
              <c:f>'Q1'!$C$11:$C$19</c:f>
              <c:numCache>
                <c:formatCode>General</c:formatCode>
                <c:ptCount val="8"/>
                <c:pt idx="0">
                  <c:v>7019</c:v>
                </c:pt>
                <c:pt idx="1">
                  <c:v>6836</c:v>
                </c:pt>
                <c:pt idx="2">
                  <c:v>5045</c:v>
                </c:pt>
                <c:pt idx="3">
                  <c:v>3135</c:v>
                </c:pt>
                <c:pt idx="4">
                  <c:v>1875</c:v>
                </c:pt>
                <c:pt idx="5">
                  <c:v>650</c:v>
                </c:pt>
                <c:pt idx="6">
                  <c:v>121</c:v>
                </c:pt>
                <c:pt idx="7">
                  <c:v>39</c:v>
                </c:pt>
              </c:numCache>
            </c:numRef>
          </c:val>
        </c:ser>
        <c:ser>
          <c:idx val="1"/>
          <c:order val="1"/>
          <c:tx>
            <c:strRef>
              <c:f>'Q1'!$D$9:$D$10</c:f>
              <c:strCache>
                <c:ptCount val="1"/>
                <c:pt idx="0">
                  <c:v>&gt;50K</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cat>
            <c:strRef>
              <c:f>'Q1'!$B$11:$B$19</c:f>
              <c:strCache>
                <c:ptCount val="8"/>
                <c:pt idx="0">
                  <c:v>17-26</c:v>
                </c:pt>
                <c:pt idx="1">
                  <c:v>27-36</c:v>
                </c:pt>
                <c:pt idx="2">
                  <c:v>37-46</c:v>
                </c:pt>
                <c:pt idx="3">
                  <c:v>47-56</c:v>
                </c:pt>
                <c:pt idx="4">
                  <c:v>57-66</c:v>
                </c:pt>
                <c:pt idx="5">
                  <c:v>67-76</c:v>
                </c:pt>
                <c:pt idx="6">
                  <c:v>77-86</c:v>
                </c:pt>
                <c:pt idx="7">
                  <c:v>87-96</c:v>
                </c:pt>
              </c:strCache>
            </c:strRef>
          </c:cat>
          <c:val>
            <c:numRef>
              <c:f>'Q1'!$D$11:$D$19</c:f>
              <c:numCache>
                <c:formatCode>General</c:formatCode>
                <c:ptCount val="8"/>
                <c:pt idx="0">
                  <c:v>177</c:v>
                </c:pt>
                <c:pt idx="1">
                  <c:v>1791</c:v>
                </c:pt>
                <c:pt idx="2">
                  <c:v>2803</c:v>
                </c:pt>
                <c:pt idx="3">
                  <c:v>2032</c:v>
                </c:pt>
                <c:pt idx="4">
                  <c:v>840</c:v>
                </c:pt>
                <c:pt idx="5">
                  <c:v>163</c:v>
                </c:pt>
                <c:pt idx="6">
                  <c:v>27</c:v>
                </c:pt>
                <c:pt idx="7">
                  <c:v>8</c:v>
                </c:pt>
              </c:numCache>
            </c:numRef>
          </c:val>
        </c:ser>
        <c:dLbls>
          <c:showLegendKey val="0"/>
          <c:showVal val="0"/>
          <c:showCatName val="0"/>
          <c:showSerName val="0"/>
          <c:showPercent val="0"/>
          <c:showBubbleSize val="0"/>
        </c:dLbls>
        <c:gapWidth val="150"/>
        <c:shape val="box"/>
        <c:axId val="-767902848"/>
        <c:axId val="-767909376"/>
        <c:axId val="0"/>
      </c:bar3DChart>
      <c:catAx>
        <c:axId val="-7679028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67909376"/>
        <c:crosses val="autoZero"/>
        <c:auto val="1"/>
        <c:lblAlgn val="ctr"/>
        <c:lblOffset val="100"/>
        <c:noMultiLvlLbl val="0"/>
      </c:catAx>
      <c:valAx>
        <c:axId val="-767909376"/>
        <c:scaling>
          <c:orientation val="minMax"/>
        </c:scaling>
        <c:delete val="0"/>
        <c:axPos val="l"/>
        <c:majorGridlines>
          <c:spPr>
            <a:ln w="9525" cap="flat" cmpd="sng" algn="ctr">
              <a:solidFill>
                <a:schemeClr val="dk1">
                  <a:lumMod val="50000"/>
                  <a:lumOff val="50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67902848"/>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income.xlsx]Q2!PivotTable3</c:name>
    <c:fmtId val="10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baseline="0">
                <a:effectLst>
                  <a:outerShdw blurRad="50800" dist="38100" dir="5400000" algn="t" rotWithShape="0">
                    <a:prstClr val="black">
                      <a:alpha val="40000"/>
                    </a:prstClr>
                  </a:outerShdw>
                </a:effectLst>
              </a:rPr>
              <a:t>Income Trends by Education Level</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3880192505953905E-2"/>
          <c:y val="0.20244661984819465"/>
          <c:w val="0.83219462194511196"/>
          <c:h val="0.53945251428408991"/>
        </c:manualLayout>
      </c:layout>
      <c:barChart>
        <c:barDir val="col"/>
        <c:grouping val="clustered"/>
        <c:varyColors val="0"/>
        <c:ser>
          <c:idx val="0"/>
          <c:order val="0"/>
          <c:tx>
            <c:strRef>
              <c:f>'Q2'!$B$5:$B$6</c:f>
              <c:strCache>
                <c:ptCount val="1"/>
                <c:pt idx="0">
                  <c:v>&lt;=50K</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'Q2'!$A$7:$A$23</c:f>
              <c:strCache>
                <c:ptCount val="16"/>
                <c:pt idx="0">
                  <c:v>high school graduate</c:v>
                </c:pt>
                <c:pt idx="1">
                  <c:v>Some-college</c:v>
                </c:pt>
                <c:pt idx="2">
                  <c:v>Bachelors</c:v>
                </c:pt>
                <c:pt idx="3">
                  <c:v>Masters</c:v>
                </c:pt>
                <c:pt idx="4">
                  <c:v>Assoc-voc</c:v>
                </c:pt>
                <c:pt idx="5">
                  <c:v>11th</c:v>
                </c:pt>
                <c:pt idx="6">
                  <c:v>Assoc-acdm</c:v>
                </c:pt>
                <c:pt idx="7">
                  <c:v>10th</c:v>
                </c:pt>
                <c:pt idx="8">
                  <c:v>7th-8th</c:v>
                </c:pt>
                <c:pt idx="9">
                  <c:v>Prof-school</c:v>
                </c:pt>
                <c:pt idx="10">
                  <c:v>9th</c:v>
                </c:pt>
                <c:pt idx="11">
                  <c:v>12th</c:v>
                </c:pt>
                <c:pt idx="12">
                  <c:v>Doctorate</c:v>
                </c:pt>
                <c:pt idx="13">
                  <c:v>5th-6th</c:v>
                </c:pt>
                <c:pt idx="14">
                  <c:v>1st-4th</c:v>
                </c:pt>
                <c:pt idx="15">
                  <c:v>Preschool</c:v>
                </c:pt>
              </c:strCache>
            </c:strRef>
          </c:cat>
          <c:val>
            <c:numRef>
              <c:f>'Q2'!$B$7:$B$23</c:f>
              <c:numCache>
                <c:formatCode>General</c:formatCode>
                <c:ptCount val="16"/>
                <c:pt idx="0">
                  <c:v>8826</c:v>
                </c:pt>
                <c:pt idx="1">
                  <c:v>5904</c:v>
                </c:pt>
                <c:pt idx="2">
                  <c:v>3134</c:v>
                </c:pt>
                <c:pt idx="3">
                  <c:v>764</c:v>
                </c:pt>
                <c:pt idx="4">
                  <c:v>1021</c:v>
                </c:pt>
                <c:pt idx="5">
                  <c:v>1115</c:v>
                </c:pt>
                <c:pt idx="6">
                  <c:v>802</c:v>
                </c:pt>
                <c:pt idx="7">
                  <c:v>871</c:v>
                </c:pt>
                <c:pt idx="8">
                  <c:v>606</c:v>
                </c:pt>
                <c:pt idx="9">
                  <c:v>153</c:v>
                </c:pt>
                <c:pt idx="10">
                  <c:v>487</c:v>
                </c:pt>
                <c:pt idx="11">
                  <c:v>400</c:v>
                </c:pt>
                <c:pt idx="12">
                  <c:v>107</c:v>
                </c:pt>
                <c:pt idx="13">
                  <c:v>317</c:v>
                </c:pt>
                <c:pt idx="14">
                  <c:v>162</c:v>
                </c:pt>
                <c:pt idx="15">
                  <c:v>51</c:v>
                </c:pt>
              </c:numCache>
            </c:numRef>
          </c:val>
        </c:ser>
        <c:ser>
          <c:idx val="1"/>
          <c:order val="1"/>
          <c:tx>
            <c:strRef>
              <c:f>'Q2'!$C$5:$C$6</c:f>
              <c:strCache>
                <c:ptCount val="1"/>
                <c:pt idx="0">
                  <c:v>&gt;50K</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'Q2'!$A$7:$A$23</c:f>
              <c:strCache>
                <c:ptCount val="16"/>
                <c:pt idx="0">
                  <c:v>high school graduate</c:v>
                </c:pt>
                <c:pt idx="1">
                  <c:v>Some-college</c:v>
                </c:pt>
                <c:pt idx="2">
                  <c:v>Bachelors</c:v>
                </c:pt>
                <c:pt idx="3">
                  <c:v>Masters</c:v>
                </c:pt>
                <c:pt idx="4">
                  <c:v>Assoc-voc</c:v>
                </c:pt>
                <c:pt idx="5">
                  <c:v>11th</c:v>
                </c:pt>
                <c:pt idx="6">
                  <c:v>Assoc-acdm</c:v>
                </c:pt>
                <c:pt idx="7">
                  <c:v>10th</c:v>
                </c:pt>
                <c:pt idx="8">
                  <c:v>7th-8th</c:v>
                </c:pt>
                <c:pt idx="9">
                  <c:v>Prof-school</c:v>
                </c:pt>
                <c:pt idx="10">
                  <c:v>9th</c:v>
                </c:pt>
                <c:pt idx="11">
                  <c:v>12th</c:v>
                </c:pt>
                <c:pt idx="12">
                  <c:v>Doctorate</c:v>
                </c:pt>
                <c:pt idx="13">
                  <c:v>5th-6th</c:v>
                </c:pt>
                <c:pt idx="14">
                  <c:v>1st-4th</c:v>
                </c:pt>
                <c:pt idx="15">
                  <c:v>Preschool</c:v>
                </c:pt>
              </c:strCache>
            </c:strRef>
          </c:cat>
          <c:val>
            <c:numRef>
              <c:f>'Q2'!$C$7:$C$23</c:f>
              <c:numCache>
                <c:formatCode>General</c:formatCode>
                <c:ptCount val="16"/>
                <c:pt idx="0">
                  <c:v>1675</c:v>
                </c:pt>
                <c:pt idx="1">
                  <c:v>1387</c:v>
                </c:pt>
                <c:pt idx="2">
                  <c:v>2221</c:v>
                </c:pt>
                <c:pt idx="3">
                  <c:v>959</c:v>
                </c:pt>
                <c:pt idx="4">
                  <c:v>361</c:v>
                </c:pt>
                <c:pt idx="5">
                  <c:v>60</c:v>
                </c:pt>
                <c:pt idx="6">
                  <c:v>265</c:v>
                </c:pt>
                <c:pt idx="7">
                  <c:v>62</c:v>
                </c:pt>
                <c:pt idx="8">
                  <c:v>40</c:v>
                </c:pt>
                <c:pt idx="9">
                  <c:v>423</c:v>
                </c:pt>
                <c:pt idx="10">
                  <c:v>27</c:v>
                </c:pt>
                <c:pt idx="11">
                  <c:v>33</c:v>
                </c:pt>
                <c:pt idx="12">
                  <c:v>306</c:v>
                </c:pt>
                <c:pt idx="13">
                  <c:v>16</c:v>
                </c:pt>
                <c:pt idx="14">
                  <c:v>6</c:v>
                </c:pt>
              </c:numCache>
            </c:numRef>
          </c:val>
        </c:ser>
        <c:dLbls>
          <c:dLblPos val="outEnd"/>
          <c:showLegendKey val="0"/>
          <c:showVal val="1"/>
          <c:showCatName val="0"/>
          <c:showSerName val="0"/>
          <c:showPercent val="0"/>
          <c:showBubbleSize val="0"/>
        </c:dLbls>
        <c:gapWidth val="100"/>
        <c:overlap val="-24"/>
        <c:axId val="-767908832"/>
        <c:axId val="-1055068960"/>
      </c:barChart>
      <c:catAx>
        <c:axId val="-7679088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5068960"/>
        <c:crosses val="autoZero"/>
        <c:auto val="1"/>
        <c:lblAlgn val="ctr"/>
        <c:lblOffset val="100"/>
        <c:noMultiLvlLbl val="0"/>
      </c:catAx>
      <c:valAx>
        <c:axId val="-1055068960"/>
        <c:scaling>
          <c:orientation val="minMax"/>
        </c:scaling>
        <c:delete val="0"/>
        <c:axPos val="l"/>
        <c:majorGridlines>
          <c:spPr>
            <a:ln w="9525" cap="flat" cmpd="sng" algn="ctr">
              <a:solidFill>
                <a:schemeClr val="lt1">
                  <a:lumMod val="95000"/>
                  <a:alpha val="10000"/>
                </a:schemeClr>
              </a:solidFill>
              <a:round/>
            </a:ln>
            <a:effectLst/>
          </c:spPr>
        </c:majorGridlines>
        <c:numFmt formatCode="0.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679088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income.xlsx]Q4!PivotTable1</c:name>
    <c:fmtId val="13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1" i="0" u="none" strike="noStrike" baseline="0"/>
              <a:t>Work Class Breakdown and Top Category</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8200943081257291E-2"/>
          <c:y val="0.20752171603549557"/>
          <c:w val="0.85619211247950844"/>
          <c:h val="0.49947480523267923"/>
        </c:manualLayout>
      </c:layout>
      <c:bar3DChart>
        <c:barDir val="col"/>
        <c:grouping val="clustered"/>
        <c:varyColors val="0"/>
        <c:ser>
          <c:idx val="0"/>
          <c:order val="0"/>
          <c:tx>
            <c:strRef>
              <c:f>'Q4'!$C$6</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'Q4'!$B$7:$B$15</c:f>
              <c:strCache>
                <c:ptCount val="8"/>
                <c:pt idx="0">
                  <c:v>Private</c:v>
                </c:pt>
                <c:pt idx="1">
                  <c:v>Self-emp-not-inc</c:v>
                </c:pt>
                <c:pt idx="2">
                  <c:v>Local-gov</c:v>
                </c:pt>
                <c:pt idx="3">
                  <c:v>State-gov</c:v>
                </c:pt>
                <c:pt idx="4">
                  <c:v>Self-emp-inc</c:v>
                </c:pt>
                <c:pt idx="5">
                  <c:v>Federal-gov</c:v>
                </c:pt>
                <c:pt idx="6">
                  <c:v>Without-pay</c:v>
                </c:pt>
                <c:pt idx="7">
                  <c:v>Never-worked</c:v>
                </c:pt>
              </c:strCache>
            </c:strRef>
          </c:cat>
          <c:val>
            <c:numRef>
              <c:f>'Q4'!$C$7:$C$15</c:f>
              <c:numCache>
                <c:formatCode>General</c:formatCode>
                <c:ptCount val="8"/>
                <c:pt idx="0">
                  <c:v>24532</c:v>
                </c:pt>
                <c:pt idx="1">
                  <c:v>2541</c:v>
                </c:pt>
                <c:pt idx="2">
                  <c:v>2093</c:v>
                </c:pt>
                <c:pt idx="3">
                  <c:v>1298</c:v>
                </c:pt>
                <c:pt idx="4">
                  <c:v>1116</c:v>
                </c:pt>
                <c:pt idx="5">
                  <c:v>960</c:v>
                </c:pt>
                <c:pt idx="6">
                  <c:v>14</c:v>
                </c:pt>
                <c:pt idx="7">
                  <c:v>7</c:v>
                </c:pt>
              </c:numCache>
            </c:numRef>
          </c:val>
        </c:ser>
        <c:dLbls>
          <c:showLegendKey val="0"/>
          <c:showVal val="1"/>
          <c:showCatName val="0"/>
          <c:showSerName val="0"/>
          <c:showPercent val="0"/>
          <c:showBubbleSize val="0"/>
        </c:dLbls>
        <c:gapWidth val="65"/>
        <c:shape val="box"/>
        <c:axId val="-1055067328"/>
        <c:axId val="-1055074400"/>
        <c:axId val="0"/>
      </c:bar3DChart>
      <c:catAx>
        <c:axId val="-1055067328"/>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055074400"/>
        <c:crosses val="autoZero"/>
        <c:auto val="1"/>
        <c:lblAlgn val="ctr"/>
        <c:lblOffset val="100"/>
        <c:noMultiLvlLbl val="0"/>
      </c:catAx>
      <c:valAx>
        <c:axId val="-105507440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055067328"/>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path path="circle">
        <a:fillToRect t="100000" r="100000"/>
      </a:path>
      <a:tileRect l="-100000" b="-100000"/>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income.xlsx]Q3!PivotTable6</c:name>
    <c:fmtId val="131"/>
  </c:pivotSource>
  <c:chart>
    <c:title>
      <c:tx>
        <c:rich>
          <a:bodyPr rot="0" spcFirstLastPara="1" vertOverflow="ellipsis" vert="horz" wrap="square" anchor="ctr" anchorCtr="1"/>
          <a:lstStyle/>
          <a:p>
            <a:pPr>
              <a:defRPr sz="1400" b="0" i="0" u="none" strike="noStrike" kern="1200" spc="0" baseline="0">
                <a:ln>
                  <a:solidFill>
                    <a:schemeClr val="tx1"/>
                  </a:solidFill>
                </a:ln>
                <a:solidFill>
                  <a:schemeClr val="tx1"/>
                </a:solidFill>
                <a:latin typeface="+mn-lt"/>
                <a:ea typeface="+mn-ea"/>
                <a:cs typeface="+mn-cs"/>
              </a:defRPr>
            </a:pPr>
            <a:r>
              <a:rPr lang="en-US" sz="1400" b="0" i="0" u="none" strike="noStrike" baseline="0">
                <a:ln>
                  <a:solidFill>
                    <a:schemeClr val="tx1"/>
                  </a:solidFill>
                </a:ln>
                <a:solidFill>
                  <a:schemeClr val="tx1"/>
                </a:solidFill>
              </a:rPr>
              <a:t>Average Weekly Work Hours Across Various Occupations</a:t>
            </a:r>
            <a:endParaRPr lang="en-US">
              <a:ln>
                <a:solidFill>
                  <a:schemeClr val="tx1"/>
                </a:solidFill>
              </a:ln>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ln>
                <a:solidFill>
                  <a:schemeClr val="tx1"/>
                </a:solidFill>
              </a:ln>
              <a:solidFill>
                <a:schemeClr val="tx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
        <c:marker>
          <c:symbol val="circle"/>
          <c:size val="5"/>
        </c:marker>
      </c:pivotFmt>
      <c:pivotFmt>
        <c:idx val="4"/>
        <c:marker>
          <c:symbol val="circle"/>
          <c:size val="5"/>
        </c:marker>
      </c:pivotFmt>
      <c:pivotFmt>
        <c:idx val="5"/>
        <c:marker>
          <c:symbol val="circle"/>
          <c:size val="5"/>
        </c:marker>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s>
    <c:plotArea>
      <c:layout>
        <c:manualLayout>
          <c:layoutTarget val="inner"/>
          <c:xMode val="edge"/>
          <c:yMode val="edge"/>
          <c:x val="4.5273775534522408E-2"/>
          <c:y val="0.1747014620358196"/>
          <c:w val="0.88755829754593962"/>
          <c:h val="0.47971049819523026"/>
        </c:manualLayout>
      </c:layout>
      <c:lineChart>
        <c:grouping val="standard"/>
        <c:varyColors val="0"/>
        <c:ser>
          <c:idx val="0"/>
          <c:order val="0"/>
          <c:tx>
            <c:strRef>
              <c:f>'Q3'!$B$6</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'Q3'!$A$7:$A$21</c:f>
              <c:strCache>
                <c:ptCount val="14"/>
                <c:pt idx="0">
                  <c:v>Adm-clerical</c:v>
                </c:pt>
                <c:pt idx="1">
                  <c:v>Armed-Forces</c:v>
                </c:pt>
                <c:pt idx="2">
                  <c:v>Craft-repair</c:v>
                </c:pt>
                <c:pt idx="3">
                  <c:v>Exec-managerial</c:v>
                </c:pt>
                <c:pt idx="4">
                  <c:v>Farming-fishing</c:v>
                </c:pt>
                <c:pt idx="5">
                  <c:v>Handlers-cleaners</c:v>
                </c:pt>
                <c:pt idx="6">
                  <c:v>Machine-op-inspct</c:v>
                </c:pt>
                <c:pt idx="7">
                  <c:v>Other-service</c:v>
                </c:pt>
                <c:pt idx="8">
                  <c:v>Priv-house-serv</c:v>
                </c:pt>
                <c:pt idx="9">
                  <c:v>Prof-specialty</c:v>
                </c:pt>
                <c:pt idx="10">
                  <c:v>Protective-serv</c:v>
                </c:pt>
                <c:pt idx="11">
                  <c:v>Sales</c:v>
                </c:pt>
                <c:pt idx="12">
                  <c:v>Tech-support</c:v>
                </c:pt>
                <c:pt idx="13">
                  <c:v>Transport-moving</c:v>
                </c:pt>
              </c:strCache>
            </c:strRef>
          </c:cat>
          <c:val>
            <c:numRef>
              <c:f>'Q3'!$B$7:$B$21</c:f>
              <c:numCache>
                <c:formatCode>General</c:formatCode>
                <c:ptCount val="14"/>
                <c:pt idx="0">
                  <c:v>37.558355437665782</c:v>
                </c:pt>
                <c:pt idx="1">
                  <c:v>40.666666666666664</c:v>
                </c:pt>
                <c:pt idx="2">
                  <c:v>42.304220541595512</c:v>
                </c:pt>
                <c:pt idx="3">
                  <c:v>44.987702902115103</c:v>
                </c:pt>
                <c:pt idx="4">
                  <c:v>46.989939637826964</c:v>
                </c:pt>
                <c:pt idx="5">
                  <c:v>37.947445255474456</c:v>
                </c:pt>
                <c:pt idx="6">
                  <c:v>40.755744255744254</c:v>
                </c:pt>
                <c:pt idx="7">
                  <c:v>33.698910081743868</c:v>
                </c:pt>
                <c:pt idx="8">
                  <c:v>32.885906040268459</c:v>
                </c:pt>
                <c:pt idx="9">
                  <c:v>42.386714975845408</c:v>
                </c:pt>
                <c:pt idx="10">
                  <c:v>42.870570107858242</c:v>
                </c:pt>
                <c:pt idx="11">
                  <c:v>40.78109589041096</c:v>
                </c:pt>
                <c:pt idx="12">
                  <c:v>39.432112068965516</c:v>
                </c:pt>
                <c:pt idx="13">
                  <c:v>44.656230432060113</c:v>
                </c:pt>
              </c:numCache>
            </c:numRef>
          </c:val>
          <c:smooth val="0"/>
        </c:ser>
        <c:dLbls>
          <c:showLegendKey val="0"/>
          <c:showVal val="0"/>
          <c:showCatName val="0"/>
          <c:showSerName val="0"/>
          <c:showPercent val="0"/>
          <c:showBubbleSize val="0"/>
        </c:dLbls>
        <c:marker val="1"/>
        <c:smooth val="0"/>
        <c:axId val="-629554560"/>
        <c:axId val="-629552928"/>
      </c:lineChart>
      <c:catAx>
        <c:axId val="-6295545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occupations</a:t>
                </a:r>
              </a:p>
            </c:rich>
          </c:tx>
          <c:layout>
            <c:manualLayout>
              <c:xMode val="edge"/>
              <c:yMode val="edge"/>
              <c:x val="0.43305573262282226"/>
              <c:y val="0.8660970570168090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a:glow>
              <a:schemeClr val="accent1">
                <a:alpha val="40000"/>
              </a:schemeClr>
            </a:glow>
          </a:effectLst>
        </c:spPr>
        <c:txPr>
          <a:bodyPr rot="-60000000" spcFirstLastPara="1" vertOverflow="ellipsis" vert="horz" wrap="square" anchor="ctr" anchorCtr="1"/>
          <a:lstStyle/>
          <a:p>
            <a:pPr>
              <a:defRPr sz="900" b="0" i="0" u="none" strike="noStrike" kern="1200" baseline="0">
                <a:ln>
                  <a:noFill/>
                </a:ln>
                <a:solidFill>
                  <a:schemeClr val="tx1">
                    <a:lumMod val="95000"/>
                    <a:lumOff val="5000"/>
                  </a:schemeClr>
                </a:solidFill>
                <a:latin typeface="+mn-lt"/>
                <a:ea typeface="+mn-ea"/>
                <a:cs typeface="+mn-cs"/>
              </a:defRPr>
            </a:pPr>
            <a:endParaRPr lang="en-US"/>
          </a:p>
        </c:txPr>
        <c:crossAx val="-629552928"/>
        <c:crosses val="autoZero"/>
        <c:auto val="1"/>
        <c:lblAlgn val="ctr"/>
        <c:lblOffset val="100"/>
        <c:noMultiLvlLbl val="0"/>
      </c:catAx>
      <c:valAx>
        <c:axId val="-629552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Average Number of hours WPW</a:t>
                </a:r>
              </a:p>
            </c:rich>
          </c:tx>
          <c:layout>
            <c:manualLayout>
              <c:xMode val="edge"/>
              <c:yMode val="edge"/>
              <c:x val="7.1904883840739411E-3"/>
              <c:y val="0.1819336857740652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US"/>
          </a:p>
        </c:txPr>
        <c:crossAx val="-629554560"/>
        <c:crosses val="autoZero"/>
        <c:crossBetween val="between"/>
      </c:valAx>
      <c:spPr>
        <a:solidFill>
          <a:schemeClr val="lt1"/>
        </a:solidFill>
        <a:ln w="12700" cap="flat" cmpd="sng" algn="ctr">
          <a:solidFill>
            <a:schemeClr val="accent3"/>
          </a:solidFill>
          <a:prstDash val="solid"/>
          <a:miter lim="800000"/>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4">
        <a:lumMod val="40000"/>
        <a:lumOff val="60000"/>
      </a:schemeClr>
    </a:solidFill>
    <a:ln w="28575" cap="flat" cmpd="sng" algn="ctr">
      <a:solidFill>
        <a:schemeClr val="tx1"/>
      </a:solidFill>
      <a:round/>
    </a:ln>
    <a:effectLst/>
    <a:scene3d>
      <a:camera prst="orthographicFront"/>
      <a:lightRig rig="threePt" dir="t"/>
    </a:scene3d>
    <a:sp3d>
      <a:bevelT w="190500" h="38100"/>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income.xlsx]Q5!PivotTable2</c:name>
    <c:fmtId val="133"/>
  </c:pivotSource>
  <c:chart>
    <c:title>
      <c:tx>
        <c:rich>
          <a:bodyPr rot="0" spcFirstLastPara="1" vertOverflow="ellipsis" vert="horz" wrap="square" anchor="ctr" anchorCtr="1"/>
          <a:lstStyle/>
          <a:p>
            <a:pPr>
              <a:defRPr sz="1600" b="1" i="0" u="none" strike="noStrike" kern="1200" cap="none" spc="0" normalizeH="0" baseline="0">
                <a:solidFill>
                  <a:schemeClr val="lt1"/>
                </a:solidFill>
                <a:latin typeface="+mn-lt"/>
                <a:ea typeface="+mn-ea"/>
                <a:cs typeface="+mn-cs"/>
              </a:defRPr>
            </a:pPr>
            <a:r>
              <a:rPr lang="en-US"/>
              <a:t> </a:t>
            </a:r>
            <a:r>
              <a:rPr lang="en-US" sz="1600" b="1" i="0" u="none" strike="noStrike" cap="none" normalizeH="0" baseline="0"/>
              <a:t>Top 5 Native Countries</a:t>
            </a:r>
            <a:endParaRPr lang="en-US"/>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lt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070051690877258"/>
          <c:y val="0.18818270117482719"/>
          <c:w val="0.82907544965712809"/>
          <c:h val="0.64557407195202465"/>
        </c:manualLayout>
      </c:layout>
      <c:barChart>
        <c:barDir val="col"/>
        <c:grouping val="clustered"/>
        <c:varyColors val="0"/>
        <c:ser>
          <c:idx val="0"/>
          <c:order val="0"/>
          <c:tx>
            <c:strRef>
              <c:f>'Q5'!$C$6</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'Q5'!$B$7:$B$12</c:f>
              <c:strCache>
                <c:ptCount val="5"/>
                <c:pt idx="0">
                  <c:v>United-States</c:v>
                </c:pt>
                <c:pt idx="1">
                  <c:v>Philippines</c:v>
                </c:pt>
                <c:pt idx="2">
                  <c:v>Mexico</c:v>
                </c:pt>
                <c:pt idx="3">
                  <c:v>Germany</c:v>
                </c:pt>
                <c:pt idx="4">
                  <c:v>Canada</c:v>
                </c:pt>
              </c:strCache>
            </c:strRef>
          </c:cat>
          <c:val>
            <c:numRef>
              <c:f>'Q5'!$C$7:$C$12</c:f>
              <c:numCache>
                <c:formatCode>General</c:formatCode>
                <c:ptCount val="5"/>
                <c:pt idx="0">
                  <c:v>29170</c:v>
                </c:pt>
                <c:pt idx="1">
                  <c:v>781</c:v>
                </c:pt>
                <c:pt idx="2">
                  <c:v>643</c:v>
                </c:pt>
                <c:pt idx="3">
                  <c:v>137</c:v>
                </c:pt>
                <c:pt idx="4">
                  <c:v>121</c:v>
                </c:pt>
              </c:numCache>
            </c:numRef>
          </c:val>
        </c:ser>
        <c:dLbls>
          <c:dLblPos val="inEnd"/>
          <c:showLegendKey val="0"/>
          <c:showVal val="1"/>
          <c:showCatName val="0"/>
          <c:showSerName val="0"/>
          <c:showPercent val="0"/>
          <c:showBubbleSize val="0"/>
        </c:dLbls>
        <c:gapWidth val="267"/>
        <c:overlap val="-43"/>
        <c:axId val="-629551840"/>
        <c:axId val="-501379552"/>
      </c:barChart>
      <c:catAx>
        <c:axId val="-62955184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 Native County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lt1"/>
                </a:solidFill>
                <a:latin typeface="+mn-lt"/>
                <a:ea typeface="+mn-ea"/>
                <a:cs typeface="+mn-cs"/>
              </a:defRPr>
            </a:pPr>
            <a:endParaRPr lang="en-US"/>
          </a:p>
        </c:txPr>
        <c:crossAx val="-501379552"/>
        <c:crosses val="autoZero"/>
        <c:auto val="1"/>
        <c:lblAlgn val="ctr"/>
        <c:lblOffset val="100"/>
        <c:noMultiLvlLbl val="0"/>
      </c:catAx>
      <c:valAx>
        <c:axId val="-501379552"/>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Individuals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629551840"/>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showDLblsOverMax val="0"/>
  </c:chart>
  <c:spPr>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income.xlsx]Q8!PivotTable3</c:name>
    <c:fmtId val="84"/>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Average</a:t>
            </a:r>
            <a:r>
              <a:rPr lang="en-US" baseline="0"/>
              <a:t> Final Weight of Each Rave</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effectLst>
                    <a:glow>
                      <a:schemeClr val="accent1">
                        <a:alpha val="40000"/>
                      </a:schemeClr>
                    </a:glow>
                  </a:effectLst>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3"/>
        <c:marker>
          <c:symbol val="circle"/>
          <c:size val="4"/>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4"/>
        <c:marker>
          <c:symbol val="circle"/>
          <c:size val="4"/>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5"/>
        <c:marker>
          <c:symbol val="circle"/>
          <c:size val="4"/>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'Q8'!$C$4</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'Q8'!$B$5:$B$10</c:f>
              <c:strCache>
                <c:ptCount val="5"/>
                <c:pt idx="0">
                  <c:v>Amer-Indian-Eskimo</c:v>
                </c:pt>
                <c:pt idx="1">
                  <c:v>Asian-Pac-Islander</c:v>
                </c:pt>
                <c:pt idx="2">
                  <c:v>Black</c:v>
                </c:pt>
                <c:pt idx="3">
                  <c:v>Other</c:v>
                </c:pt>
                <c:pt idx="4">
                  <c:v>White</c:v>
                </c:pt>
              </c:strCache>
            </c:strRef>
          </c:cat>
          <c:val>
            <c:numRef>
              <c:f>'Q8'!$C$5:$C$10</c:f>
              <c:numCache>
                <c:formatCode>General</c:formatCode>
                <c:ptCount val="5"/>
                <c:pt idx="0">
                  <c:v>120831.14790996784</c:v>
                </c:pt>
                <c:pt idx="1">
                  <c:v>159940.60923965351</c:v>
                </c:pt>
                <c:pt idx="2">
                  <c:v>228013.12419974391</c:v>
                </c:pt>
                <c:pt idx="3">
                  <c:v>197124.19188191881</c:v>
                </c:pt>
                <c:pt idx="4">
                  <c:v>187298.06427955133</c:v>
                </c:pt>
              </c:numCache>
            </c:numRef>
          </c:val>
          <c:smooth val="0"/>
        </c:ser>
        <c:dLbls>
          <c:dLblPos val="b"/>
          <c:showLegendKey val="0"/>
          <c:showVal val="1"/>
          <c:showCatName val="0"/>
          <c:showSerName val="0"/>
          <c:showPercent val="0"/>
          <c:showBubbleSize val="0"/>
        </c:dLbls>
        <c:marker val="1"/>
        <c:smooth val="0"/>
        <c:axId val="-501357248"/>
        <c:axId val="-501362688"/>
      </c:lineChart>
      <c:catAx>
        <c:axId val="-50135724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01362688"/>
        <c:crosses val="autoZero"/>
        <c:auto val="1"/>
        <c:lblAlgn val="ctr"/>
        <c:lblOffset val="100"/>
        <c:noMultiLvlLbl val="0"/>
      </c:catAx>
      <c:valAx>
        <c:axId val="-50136268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01357248"/>
        <c:crosses val="autoZero"/>
        <c:crossBetween val="between"/>
      </c:valA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income.xlsx]Q11.!PivotTable1</c:name>
    <c:fmtId val="154"/>
  </c:pivotSource>
  <c:chart>
    <c:title>
      <c:tx>
        <c:rich>
          <a:bodyPr rot="0" spcFirstLastPara="1" vertOverflow="ellipsis" vert="horz" wrap="square" anchor="ctr" anchorCtr="1"/>
          <a:lstStyle/>
          <a:p>
            <a:pPr>
              <a:defRPr sz="1400" b="0" i="0" u="none" strike="noStrike" kern="1200" cap="none" spc="20" baseline="0">
                <a:solidFill>
                  <a:schemeClr val="dk1"/>
                </a:solidFill>
                <a:latin typeface="+mn-lt"/>
                <a:ea typeface="+mn-ea"/>
                <a:cs typeface="+mn-cs"/>
              </a:defRPr>
            </a:pPr>
            <a:r>
              <a:rPr lang="en-US" sz="1400" b="0" i="0" u="none" strike="noStrike" cap="none" baseline="0"/>
              <a:t>Capital Gains and Losses by Gender</a:t>
            </a:r>
            <a:endParaRPr lang="en-US"/>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solidFill>
              <a:latin typeface="+mn-lt"/>
              <a:ea typeface="+mn-ea"/>
              <a:cs typeface="+mn-cs"/>
            </a:defRPr>
          </a:pPr>
          <a:endParaRPr lang="en-US"/>
        </a:p>
      </c:txPr>
    </c:title>
    <c:autoTitleDeleted val="0"/>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'Q11.'!$C$10</c:f>
              <c:strCache>
                <c:ptCount val="1"/>
                <c:pt idx="0">
                  <c:v>Sum of capital gain</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'Q11.'!$B$11:$B$13</c:f>
              <c:strCache>
                <c:ptCount val="2"/>
                <c:pt idx="0">
                  <c:v>Female</c:v>
                </c:pt>
                <c:pt idx="1">
                  <c:v>Male</c:v>
                </c:pt>
              </c:strCache>
            </c:strRef>
          </c:cat>
          <c:val>
            <c:numRef>
              <c:f>'Q11.'!$C$11:$C$13</c:f>
              <c:numCache>
                <c:formatCode>General</c:formatCode>
                <c:ptCount val="2"/>
                <c:pt idx="0">
                  <c:v>6122350</c:v>
                </c:pt>
                <c:pt idx="1">
                  <c:v>28966974</c:v>
                </c:pt>
              </c:numCache>
            </c:numRef>
          </c:val>
        </c:ser>
        <c:ser>
          <c:idx val="1"/>
          <c:order val="1"/>
          <c:tx>
            <c:strRef>
              <c:f>'Q11.'!$D$10</c:f>
              <c:strCache>
                <c:ptCount val="1"/>
                <c:pt idx="0">
                  <c:v>Sum of capital loss</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numFmt formatCode="0.0,,&quot;M&quot;" sourceLinked="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'Q11.'!$B$11:$B$13</c:f>
              <c:strCache>
                <c:ptCount val="2"/>
                <c:pt idx="0">
                  <c:v>Female</c:v>
                </c:pt>
                <c:pt idx="1">
                  <c:v>Male</c:v>
                </c:pt>
              </c:strCache>
            </c:strRef>
          </c:cat>
          <c:val>
            <c:numRef>
              <c:f>'Q11.'!$D$11:$D$13</c:f>
              <c:numCache>
                <c:formatCode>General</c:formatCode>
                <c:ptCount val="2"/>
                <c:pt idx="0">
                  <c:v>659052</c:v>
                </c:pt>
                <c:pt idx="1">
                  <c:v>2183648</c:v>
                </c:pt>
              </c:numCache>
            </c:numRef>
          </c:val>
        </c:ser>
        <c:dLbls>
          <c:dLblPos val="inEnd"/>
          <c:showLegendKey val="0"/>
          <c:showVal val="1"/>
          <c:showCatName val="0"/>
          <c:showSerName val="0"/>
          <c:showPercent val="0"/>
          <c:showBubbleSize val="0"/>
        </c:dLbls>
        <c:gapWidth val="100"/>
        <c:overlap val="-24"/>
        <c:axId val="-501363776"/>
        <c:axId val="-501382816"/>
      </c:barChart>
      <c:catAx>
        <c:axId val="-501363776"/>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r>
                  <a:rPr lang="en-US"/>
                  <a:t>gENDER</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01382816"/>
        <c:crosses val="autoZero"/>
        <c:auto val="1"/>
        <c:lblAlgn val="ctr"/>
        <c:lblOffset val="100"/>
        <c:noMultiLvlLbl val="0"/>
      </c:catAx>
      <c:valAx>
        <c:axId val="-501382816"/>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solidFill>
                  <a:latin typeface="+mn-lt"/>
                  <a:ea typeface="+mn-ea"/>
                  <a:cs typeface="+mn-cs"/>
                </a:defRPr>
              </a:pPr>
              <a:endParaRPr lang="en-US"/>
            </a:p>
          </c:txPr>
        </c:title>
        <c:numFmt formatCode="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01363776"/>
        <c:crosses val="autoZero"/>
        <c:crossBetween val="between"/>
      </c:valAx>
      <c:spPr>
        <a:solidFill>
          <a:schemeClr val="lt1"/>
        </a:solidFill>
        <a:ln w="12700" cap="flat" cmpd="sng" algn="ctr">
          <a:solidFill>
            <a:schemeClr val="accent6"/>
          </a:solidFill>
          <a:prstDash val="solid"/>
          <a:miter lim="800000"/>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income.xlsx]Q6!PivotTable1</c:name>
    <c:fmtId val="8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glow rad="139700">
                    <a:schemeClr val="accent2">
                      <a:satMod val="175000"/>
                      <a:alpha val="40000"/>
                    </a:schemeClr>
                  </a:glow>
                </a:effectLst>
                <a:latin typeface="+mn-lt"/>
                <a:ea typeface="+mn-ea"/>
                <a:cs typeface="+mn-cs"/>
              </a:defRPr>
            </a:pPr>
            <a:r>
              <a:rPr lang="en-US" sz="1600" b="1" i="0" u="none" strike="noStrike" baseline="0">
                <a:effectLst>
                  <a:glow rad="139700">
                    <a:srgbClr val="ED7D31">
                      <a:satMod val="175000"/>
                      <a:alpha val="40000"/>
                    </a:srgbClr>
                  </a:glow>
                </a:effectLst>
              </a:rPr>
              <a:t>Work Classes with High and Low Capital Gains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glow rad="139700">
                  <a:schemeClr val="accent2">
                    <a:satMod val="175000"/>
                    <a:alpha val="40000"/>
                  </a:schemeClr>
                </a:glo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'Q6'!$C$6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'Q6'!$B$7:$B$15</c:f>
              <c:strCache>
                <c:ptCount val="8"/>
                <c:pt idx="0">
                  <c:v>Private</c:v>
                </c:pt>
                <c:pt idx="1">
                  <c:v>Self-emp-inc</c:v>
                </c:pt>
                <c:pt idx="2">
                  <c:v>Self-emp-not-inc</c:v>
                </c:pt>
                <c:pt idx="3">
                  <c:v>Local-gov</c:v>
                </c:pt>
                <c:pt idx="4">
                  <c:v>State-gov</c:v>
                </c:pt>
                <c:pt idx="5">
                  <c:v>Federal-gov</c:v>
                </c:pt>
                <c:pt idx="6">
                  <c:v>Without-pay</c:v>
                </c:pt>
                <c:pt idx="7">
                  <c:v>Never-worked</c:v>
                </c:pt>
              </c:strCache>
            </c:strRef>
          </c:cat>
          <c:val>
            <c:numRef>
              <c:f>'Q6'!$C$7:$C$15</c:f>
              <c:numCache>
                <c:formatCode>General</c:formatCode>
                <c:ptCount val="8"/>
                <c:pt idx="0">
                  <c:v>21295764</c:v>
                </c:pt>
                <c:pt idx="1">
                  <c:v>5441274</c:v>
                </c:pt>
                <c:pt idx="2">
                  <c:v>4792483</c:v>
                </c:pt>
                <c:pt idx="3">
                  <c:v>1842264</c:v>
                </c:pt>
                <c:pt idx="4">
                  <c:v>910806</c:v>
                </c:pt>
                <c:pt idx="5">
                  <c:v>799903</c:v>
                </c:pt>
                <c:pt idx="6">
                  <c:v>6830</c:v>
                </c:pt>
                <c:pt idx="7">
                  <c:v>0</c:v>
                </c:pt>
              </c:numCache>
            </c:numRef>
          </c:val>
        </c:ser>
        <c:dLbls>
          <c:dLblPos val="outEnd"/>
          <c:showLegendKey val="0"/>
          <c:showVal val="1"/>
          <c:showCatName val="0"/>
          <c:showSerName val="0"/>
          <c:showPercent val="0"/>
          <c:showBubbleSize val="0"/>
        </c:dLbls>
        <c:gapWidth val="115"/>
        <c:overlap val="-20"/>
        <c:axId val="-501375200"/>
        <c:axId val="-501382272"/>
      </c:barChart>
      <c:catAx>
        <c:axId val="-501375200"/>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effectLst>
                      <a:glow rad="139700">
                        <a:schemeClr val="accent2">
                          <a:satMod val="175000"/>
                          <a:alpha val="40000"/>
                        </a:schemeClr>
                      </a:glow>
                    </a:effectLst>
                    <a:latin typeface="+mn-lt"/>
                    <a:ea typeface="+mn-ea"/>
                    <a:cs typeface="+mn-cs"/>
                  </a:defRPr>
                </a:pPr>
                <a:r>
                  <a:rPr lang="en-US"/>
                  <a:t>work</a:t>
                </a:r>
                <a:r>
                  <a:rPr lang="en-US" baseline="0"/>
                  <a:t> class</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crossAx val="-501382272"/>
        <c:crosses val="autoZero"/>
        <c:auto val="1"/>
        <c:lblAlgn val="ctr"/>
        <c:lblOffset val="100"/>
        <c:noMultiLvlLbl val="0"/>
      </c:catAx>
      <c:valAx>
        <c:axId val="-501382272"/>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effectLst>
                      <a:glow rad="139700">
                        <a:schemeClr val="accent2">
                          <a:satMod val="175000"/>
                          <a:alpha val="40000"/>
                        </a:schemeClr>
                      </a:glow>
                    </a:effectLst>
                    <a:latin typeface="+mn-lt"/>
                    <a:ea typeface="+mn-ea"/>
                    <a:cs typeface="+mn-cs"/>
                  </a:defRPr>
                </a:pPr>
                <a:r>
                  <a:rPr lang="en-US"/>
                  <a:t>Sum</a:t>
                </a:r>
                <a:r>
                  <a:rPr lang="en-US" baseline="0"/>
                  <a:t> of capital gain</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crossAx val="-501375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effectLst>
            <a:glow rad="139700">
              <a:schemeClr val="accent2">
                <a:satMod val="175000"/>
                <a:alpha val="40000"/>
              </a:schemeClr>
            </a:glow>
          </a:effectLst>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income.xlsx]Q7!PivotTable2</c:name>
    <c:fmtId val="10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Gender</a:t>
            </a:r>
            <a:r>
              <a:rPr lang="en-US" baseline="0"/>
              <a:t> Income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
        <c:idx val="6"/>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8"/>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
        <c:idx val="9"/>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11"/>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
        <c:idx val="1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14"/>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
        <c:idx val="1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6"/>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17"/>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2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'Q7'!$C$5</c:f>
              <c:strCache>
                <c:ptCount val="1"/>
                <c:pt idx="0">
                  <c:v>Total</c:v>
                </c:pt>
              </c:strCache>
            </c:strRef>
          </c:tx>
          <c:explosion val="2"/>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Pt>
          <c:dLbls>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cap="none" spc="0">
                          <a:ln w="0"/>
                          <a:solidFill>
                            <a:schemeClr val="tx1"/>
                          </a:solidFill>
                          <a:effectLst>
                            <a:outerShdw blurRad="38100" dist="25400" dir="5400000" algn="ctr" rotWithShape="0">
                              <a:srgbClr val="6E747A">
                                <a:alpha val="43000"/>
                              </a:srgbClr>
                            </a:outerShdw>
                          </a:effectLst>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dLbl>
              <c:idx val="1"/>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cap="none" spc="0">
                          <a:ln w="0"/>
                          <a:solidFill>
                            <a:schemeClr val="tx1"/>
                          </a:solidFill>
                          <a:effectLst>
                            <a:outerShdw blurRad="38100" dist="19050" dir="2700000" algn="tl" rotWithShape="0">
                              <a:schemeClr val="dk1">
                                <a:alpha val="40000"/>
                              </a:schemeClr>
                            </a:outerShdw>
                          </a:effectLst>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'Q7'!$B$6:$B$8</c:f>
              <c:strCache>
                <c:ptCount val="2"/>
                <c:pt idx="0">
                  <c:v>Female</c:v>
                </c:pt>
                <c:pt idx="1">
                  <c:v>Male</c:v>
                </c:pt>
              </c:strCache>
            </c:strRef>
          </c:cat>
          <c:val>
            <c:numRef>
              <c:f>'Q7'!$C$6:$C$8</c:f>
              <c:numCache>
                <c:formatCode>General</c:formatCode>
                <c:ptCount val="2"/>
                <c:pt idx="0">
                  <c:v>10771</c:v>
                </c:pt>
                <c:pt idx="1">
                  <c:v>21790</c:v>
                </c:pt>
              </c:numCache>
            </c:numRef>
          </c:val>
        </c:ser>
        <c:dLbls>
          <c:dLblPos val="inEnd"/>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82793956311016681"/>
          <c:y val="0.44582386800348434"/>
          <c:w val="0.12355955505561805"/>
          <c:h val="0.2576997967444958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income.xlsx]Q9.!PivotTable1</c:name>
    <c:fmtId val="12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baseline="0">
                <a:effectLst>
                  <a:outerShdw blurRad="50800" dist="38100" dir="5400000" algn="t" rotWithShape="0">
                    <a:prstClr val="black">
                      <a:alpha val="40000"/>
                    </a:prstClr>
                  </a:outerShdw>
                </a:effectLst>
              </a:rPr>
              <a:t>Average Age by Marital Status Category</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6.4850843060959796E-3"/>
              <c:y val="-0.1554797117937049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2970168612191919E-2"/>
              <c:y val="-0.1478953356086462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2.1616947686986597E-2"/>
              <c:y val="-0.1744406522563519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2.1616947686986597E-2"/>
              <c:y val="-0.1592718998862343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2.1616947686986599E-3"/>
              <c:y val="-0.1137656427758816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6.4850843060959796E-3"/>
              <c:y val="-0.1516875237011755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6.4850843060959796E-3"/>
              <c:y val="-0.1934015927189988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'Q9.'!$C$6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'Q9.'!$B$7:$B$14</c:f>
              <c:strCache>
                <c:ptCount val="7"/>
                <c:pt idx="0">
                  <c:v>Divorced</c:v>
                </c:pt>
                <c:pt idx="1">
                  <c:v>Married-AF-spouse</c:v>
                </c:pt>
                <c:pt idx="2">
                  <c:v>Married-civ-spouse</c:v>
                </c:pt>
                <c:pt idx="3">
                  <c:v>Married-spouse-absent</c:v>
                </c:pt>
                <c:pt idx="4">
                  <c:v>Never-married</c:v>
                </c:pt>
                <c:pt idx="5">
                  <c:v>Separated</c:v>
                </c:pt>
                <c:pt idx="6">
                  <c:v>Widowed</c:v>
                </c:pt>
              </c:strCache>
            </c:strRef>
          </c:cat>
          <c:val>
            <c:numRef>
              <c:f>'Q9.'!$C$7:$C$14</c:f>
              <c:numCache>
                <c:formatCode>General</c:formatCode>
                <c:ptCount val="7"/>
                <c:pt idx="0">
                  <c:v>43.041638532523073</c:v>
                </c:pt>
                <c:pt idx="1">
                  <c:v>32.478260869565219</c:v>
                </c:pt>
                <c:pt idx="2">
                  <c:v>43.247596153846153</c:v>
                </c:pt>
                <c:pt idx="3">
                  <c:v>40.578947368421055</c:v>
                </c:pt>
                <c:pt idx="4">
                  <c:v>28.150987550313584</c:v>
                </c:pt>
                <c:pt idx="5">
                  <c:v>39.354146341463412</c:v>
                </c:pt>
                <c:pt idx="6">
                  <c:v>58.975830815709969</c:v>
                </c:pt>
              </c:numCache>
            </c:numRef>
          </c:val>
        </c:ser>
        <c:dLbls>
          <c:showLegendKey val="0"/>
          <c:showVal val="1"/>
          <c:showCatName val="0"/>
          <c:showSerName val="0"/>
          <c:showPercent val="0"/>
          <c:showBubbleSize val="0"/>
        </c:dLbls>
        <c:gapWidth val="150"/>
        <c:shape val="box"/>
        <c:axId val="-501381728"/>
        <c:axId val="-501383360"/>
        <c:axId val="0"/>
      </c:bar3DChart>
      <c:catAx>
        <c:axId val="-5013817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1383360"/>
        <c:crosses val="autoZero"/>
        <c:auto val="1"/>
        <c:lblAlgn val="ctr"/>
        <c:lblOffset val="100"/>
        <c:noMultiLvlLbl val="0"/>
      </c:catAx>
      <c:valAx>
        <c:axId val="-501383360"/>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1381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income.xlsx]Q4!PivotTable1</c:name>
    <c:fmtId val="3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1" i="0" u="none" strike="noStrike" baseline="0" dirty="0">
                <a:solidFill>
                  <a:schemeClr val="tx1"/>
                </a:solidFill>
              </a:rPr>
              <a:t>Work Class Breakdown and Top Category</a:t>
            </a:r>
            <a:endParaRPr lang="en-US" baseline="0" dirty="0">
              <a:solidFill>
                <a:schemeClr val="tx1"/>
              </a:solidFill>
            </a:endParaRP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8200943081257291E-2"/>
          <c:y val="0.20752171603549557"/>
          <c:w val="0.85619211247950844"/>
          <c:h val="0.49947480523267923"/>
        </c:manualLayout>
      </c:layout>
      <c:bar3DChart>
        <c:barDir val="col"/>
        <c:grouping val="clustered"/>
        <c:varyColors val="0"/>
        <c:ser>
          <c:idx val="0"/>
          <c:order val="0"/>
          <c:tx>
            <c:strRef>
              <c:f>'Q4'!$C$6</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'Q4'!$B$7:$B$15</c:f>
              <c:strCache>
                <c:ptCount val="8"/>
                <c:pt idx="0">
                  <c:v>Private</c:v>
                </c:pt>
                <c:pt idx="1">
                  <c:v>Self-emp-not-inc</c:v>
                </c:pt>
                <c:pt idx="2">
                  <c:v>Local-gov</c:v>
                </c:pt>
                <c:pt idx="3">
                  <c:v>State-gov</c:v>
                </c:pt>
                <c:pt idx="4">
                  <c:v>Self-emp-inc</c:v>
                </c:pt>
                <c:pt idx="5">
                  <c:v>Federal-gov</c:v>
                </c:pt>
                <c:pt idx="6">
                  <c:v>Without-pay</c:v>
                </c:pt>
                <c:pt idx="7">
                  <c:v>Never-worked</c:v>
                </c:pt>
              </c:strCache>
            </c:strRef>
          </c:cat>
          <c:val>
            <c:numRef>
              <c:f>'Q4'!$C$7:$C$15</c:f>
              <c:numCache>
                <c:formatCode>General</c:formatCode>
                <c:ptCount val="8"/>
                <c:pt idx="0">
                  <c:v>24532</c:v>
                </c:pt>
                <c:pt idx="1">
                  <c:v>2541</c:v>
                </c:pt>
                <c:pt idx="2">
                  <c:v>2093</c:v>
                </c:pt>
                <c:pt idx="3">
                  <c:v>1298</c:v>
                </c:pt>
                <c:pt idx="4">
                  <c:v>1116</c:v>
                </c:pt>
                <c:pt idx="5">
                  <c:v>960</c:v>
                </c:pt>
                <c:pt idx="6">
                  <c:v>14</c:v>
                </c:pt>
                <c:pt idx="7">
                  <c:v>7</c:v>
                </c:pt>
              </c:numCache>
            </c:numRef>
          </c:val>
        </c:ser>
        <c:dLbls>
          <c:showLegendKey val="0"/>
          <c:showVal val="1"/>
          <c:showCatName val="0"/>
          <c:showSerName val="0"/>
          <c:showPercent val="0"/>
          <c:showBubbleSize val="0"/>
        </c:dLbls>
        <c:gapWidth val="65"/>
        <c:shape val="box"/>
        <c:axId val="-735843136"/>
        <c:axId val="-735842592"/>
        <c:axId val="0"/>
      </c:bar3DChart>
      <c:catAx>
        <c:axId val="-735843136"/>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tx1"/>
                </a:solidFill>
                <a:latin typeface="+mn-lt"/>
                <a:ea typeface="+mn-ea"/>
                <a:cs typeface="+mn-cs"/>
              </a:defRPr>
            </a:pPr>
            <a:endParaRPr lang="en-US"/>
          </a:p>
        </c:txPr>
        <c:crossAx val="-735842592"/>
        <c:crosses val="autoZero"/>
        <c:auto val="1"/>
        <c:lblAlgn val="ctr"/>
        <c:lblOffset val="100"/>
        <c:noMultiLvlLbl val="0"/>
      </c:catAx>
      <c:valAx>
        <c:axId val="-73584259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735843136"/>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solidFill>
      <a:schemeClr val="bg1">
        <a:lumMod val="95000"/>
        <a:lumOff val="5000"/>
      </a:schemeClr>
    </a:solidFill>
    <a:ln w="9525" cap="flat" cmpd="sng" algn="ctr">
      <a:solidFill>
        <a:schemeClr val="dk1">
          <a:lumMod val="25000"/>
          <a:lumOff val="75000"/>
        </a:schemeClr>
      </a:solidFill>
      <a:round/>
    </a:ln>
    <a:effectLst>
      <a:glow rad="139700">
        <a:schemeClr val="accent4">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income.xlsx]Q10!PivotTable2</c:name>
    <c:fmtId val="89"/>
  </c:pivotSource>
  <c:chart>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en-US"/>
              <a:t>Top 10 individuals ranked by their education numbers</a:t>
            </a:r>
          </a:p>
        </c:rich>
      </c:tx>
      <c:layout>
        <c:manualLayout>
          <c:xMode val="edge"/>
          <c:yMode val="edge"/>
          <c:x val="0.21833172340446291"/>
          <c:y val="8.2652033191937604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466023795483713"/>
          <c:y val="0.33348171005651323"/>
          <c:w val="0.62163831943914505"/>
          <c:h val="0.27702318460192477"/>
        </c:manualLayout>
      </c:layout>
      <c:bar3DChart>
        <c:barDir val="col"/>
        <c:grouping val="standard"/>
        <c:varyColors val="0"/>
        <c:ser>
          <c:idx val="0"/>
          <c:order val="0"/>
          <c:tx>
            <c:strRef>
              <c:f>'Q10'!$C$6</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'Q10'!$B$7:$B$17</c:f>
              <c:strCache>
                <c:ptCount val="10"/>
                <c:pt idx="0">
                  <c:v>high school graduate</c:v>
                </c:pt>
                <c:pt idx="1">
                  <c:v>Some-college</c:v>
                </c:pt>
                <c:pt idx="2">
                  <c:v>Bachelors</c:v>
                </c:pt>
                <c:pt idx="3">
                  <c:v>Masters</c:v>
                </c:pt>
                <c:pt idx="4">
                  <c:v>Assoc-voc</c:v>
                </c:pt>
                <c:pt idx="5">
                  <c:v>Assoc-acdm</c:v>
                </c:pt>
                <c:pt idx="6">
                  <c:v>Prof-school</c:v>
                </c:pt>
                <c:pt idx="7">
                  <c:v>11th</c:v>
                </c:pt>
                <c:pt idx="8">
                  <c:v>Doctorate</c:v>
                </c:pt>
                <c:pt idx="9">
                  <c:v>10th</c:v>
                </c:pt>
              </c:strCache>
            </c:strRef>
          </c:cat>
          <c:val>
            <c:numRef>
              <c:f>'Q10'!$C$7:$C$17</c:f>
              <c:numCache>
                <c:formatCode>General</c:formatCode>
                <c:ptCount val="10"/>
                <c:pt idx="0">
                  <c:v>94509</c:v>
                </c:pt>
                <c:pt idx="1">
                  <c:v>72910</c:v>
                </c:pt>
                <c:pt idx="2">
                  <c:v>69615</c:v>
                </c:pt>
                <c:pt idx="3">
                  <c:v>24122</c:v>
                </c:pt>
                <c:pt idx="4">
                  <c:v>15202</c:v>
                </c:pt>
                <c:pt idx="5">
                  <c:v>12804</c:v>
                </c:pt>
                <c:pt idx="6">
                  <c:v>8640</c:v>
                </c:pt>
                <c:pt idx="7">
                  <c:v>8225</c:v>
                </c:pt>
                <c:pt idx="8">
                  <c:v>6608</c:v>
                </c:pt>
                <c:pt idx="9">
                  <c:v>5598</c:v>
                </c:pt>
              </c:numCache>
            </c:numRef>
          </c:val>
        </c:ser>
        <c:dLbls>
          <c:showLegendKey val="0"/>
          <c:showVal val="1"/>
          <c:showCatName val="0"/>
          <c:showSerName val="0"/>
          <c:showPercent val="0"/>
          <c:showBubbleSize val="0"/>
        </c:dLbls>
        <c:gapWidth val="150"/>
        <c:shape val="box"/>
        <c:axId val="-501381184"/>
        <c:axId val="-501365408"/>
        <c:axId val="-473841552"/>
      </c:bar3DChart>
      <c:catAx>
        <c:axId val="-50138118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Educations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501365408"/>
        <c:crosses val="autoZero"/>
        <c:auto val="1"/>
        <c:lblAlgn val="ctr"/>
        <c:lblOffset val="100"/>
        <c:noMultiLvlLbl val="0"/>
      </c:catAx>
      <c:valAx>
        <c:axId val="-50136540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Education</a:t>
                </a:r>
                <a:r>
                  <a:rPr lang="en-US" baseline="0"/>
                  <a:t> Numbers</a:t>
                </a: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501381184"/>
        <c:crosses val="autoZero"/>
        <c:crossBetween val="between"/>
      </c:valAx>
      <c:serAx>
        <c:axId val="-473841552"/>
        <c:scaling>
          <c:orientation val="minMax"/>
        </c:scaling>
        <c:delete val="0"/>
        <c:axPos val="b"/>
        <c:title>
          <c:overlay val="0"/>
          <c:spPr>
            <a:noFill/>
            <a:ln>
              <a:noFill/>
            </a:ln>
            <a:effectLst/>
          </c:spPr>
          <c:txPr>
            <a:bodyPr rot="-5400000" spcFirstLastPara="1" vertOverflow="ellipsis" wrap="square" anchor="ctr" anchorCtr="1"/>
            <a:lstStyle/>
            <a:p>
              <a:pPr>
                <a:defRPr sz="900" b="1" i="0" u="none" strike="noStrike" kern="1200" baseline="0">
                  <a:solidFill>
                    <a:schemeClr val="lt1"/>
                  </a:solidFill>
                  <a:latin typeface="+mn-lt"/>
                  <a:ea typeface="+mn-ea"/>
                  <a:cs typeface="+mn-cs"/>
                </a:defRPr>
              </a:pPr>
              <a:endParaRPr lang="en-US"/>
            </a:p>
          </c:txPr>
        </c:title>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501365408"/>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showDLblsOverMax val="0"/>
  </c:chart>
  <c:spPr>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income.xlsx]Q12.!PivotTable2</c:name>
    <c:fmtId val="14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Average hours worked per week by gender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'Q12.'!$C$5</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'Q12.'!$B$6:$B$8</c:f>
              <c:strCache>
                <c:ptCount val="2"/>
                <c:pt idx="0">
                  <c:v>Female</c:v>
                </c:pt>
                <c:pt idx="1">
                  <c:v>Male</c:v>
                </c:pt>
              </c:strCache>
            </c:strRef>
          </c:cat>
          <c:val>
            <c:numRef>
              <c:f>'Q12.'!$C$6:$C$8</c:f>
              <c:numCache>
                <c:formatCode>General</c:formatCode>
                <c:ptCount val="2"/>
                <c:pt idx="0">
                  <c:v>36.410361154953115</c:v>
                </c:pt>
                <c:pt idx="1">
                  <c:v>42.428086278109227</c:v>
                </c:pt>
              </c:numCache>
            </c:numRef>
          </c:val>
        </c:ser>
        <c:dLbls>
          <c:dLblPos val="inEnd"/>
          <c:showLegendKey val="0"/>
          <c:showVal val="1"/>
          <c:showCatName val="0"/>
          <c:showSerName val="0"/>
          <c:showPercent val="0"/>
          <c:showBubbleSize val="0"/>
        </c:dLbls>
        <c:gapWidth val="65"/>
        <c:axId val="-501371392"/>
        <c:axId val="-501374656"/>
      </c:barChart>
      <c:catAx>
        <c:axId val="-501371392"/>
        <c:scaling>
          <c:orientation val="minMax"/>
        </c:scaling>
        <c:delete val="0"/>
        <c:axPos val="l"/>
        <c:title>
          <c:tx>
            <c:rich>
              <a:bodyPr rot="0" spcFirstLastPara="1" vertOverflow="ellipsis"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Gender</a:t>
                </a:r>
              </a:p>
            </c:rich>
          </c:tx>
          <c:overlay val="0"/>
          <c:spPr>
            <a:noFill/>
            <a:ln>
              <a:noFill/>
            </a:ln>
            <a:effectLst/>
          </c:spPr>
          <c:txPr>
            <a:bodyPr rot="0" spcFirstLastPara="1" vertOverflow="ellipsis"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01374656"/>
        <c:crosses val="autoZero"/>
        <c:auto val="1"/>
        <c:lblAlgn val="ctr"/>
        <c:lblOffset val="100"/>
        <c:noMultiLvlLbl val="0"/>
      </c:catAx>
      <c:valAx>
        <c:axId val="-50137465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Average</a:t>
                </a:r>
                <a:r>
                  <a:rPr lang="en-US" baseline="0"/>
                  <a:t> of Hours per week</a:t>
                </a:r>
                <a:endParaRPr lang="en-US"/>
              </a:p>
            </c:rich>
          </c:tx>
          <c:overlay val="0"/>
          <c:spPr>
            <a:noFill/>
            <a:ln>
              <a:noFill/>
            </a:ln>
            <a:effectLst/>
          </c:spPr>
          <c:txPr>
            <a:bodyPr rot="-5400000" spcFirstLastPara="1" vertOverflow="ellipsis"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501371392"/>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income.xlsx]Q14!PivotTable4</c:name>
    <c:fmtId val="9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baseline="0">
                <a:effectLst>
                  <a:outerShdw blurRad="50800" dist="38100" dir="5400000" algn="t" rotWithShape="0">
                    <a:prstClr val="black">
                      <a:alpha val="40000"/>
                    </a:prstClr>
                  </a:outerShdw>
                </a:effectLst>
              </a:rPr>
              <a:t>Work Class Breakdown Based on Weekly Hours of Work</a:t>
            </a:r>
            <a:endParaRPr lang="en-US"/>
          </a:p>
        </c:rich>
      </c:tx>
      <c:layout>
        <c:manualLayout>
          <c:xMode val="edge"/>
          <c:yMode val="edge"/>
          <c:x val="0.13316460442444691"/>
          <c:y val="5.526551427509113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7"/>
      </c:pivotFmt>
      <c:pivotFmt>
        <c:idx val="18"/>
      </c:pivotFmt>
      <c:pivotFmt>
        <c:idx val="19"/>
      </c:pivotFmt>
      <c:pivotFmt>
        <c:idx val="20"/>
      </c:pivotFmt>
      <c:pivotFmt>
        <c:idx val="21"/>
      </c:pivotFmt>
      <c:pivotFmt>
        <c:idx val="22"/>
      </c:pivotFmt>
      <c:pivotFmt>
        <c:idx val="23"/>
      </c:pivotFmt>
      <c:pivotFmt>
        <c:idx val="24"/>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5"/>
      </c:pivotFmt>
      <c:pivotFmt>
        <c:idx val="26"/>
      </c:pivotFmt>
      <c:pivotFmt>
        <c:idx val="27"/>
      </c:pivotFmt>
      <c:pivotFmt>
        <c:idx val="28"/>
      </c:pivotFmt>
      <c:pivotFmt>
        <c:idx val="29"/>
      </c:pivotFmt>
      <c:pivotFmt>
        <c:idx val="30"/>
      </c:pivotFmt>
      <c:pivotFmt>
        <c:idx val="31"/>
      </c:pivotFmt>
      <c:pivotFmt>
        <c:idx val="32"/>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3"/>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16754436945381823"/>
          <c:y val="0.26256641431975242"/>
          <c:w val="0.47339452714041813"/>
          <c:h val="0.74442192817500863"/>
        </c:manualLayout>
      </c:layout>
      <c:pieChart>
        <c:varyColors val="1"/>
        <c:ser>
          <c:idx val="0"/>
          <c:order val="0"/>
          <c:tx>
            <c:strRef>
              <c:f>'Q14'!$C$6</c:f>
              <c:strCache>
                <c:ptCount val="1"/>
                <c:pt idx="0">
                  <c:v>Total</c:v>
                </c:pt>
              </c:strCache>
            </c:strRef>
          </c:tx>
          <c:explosion val="12"/>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'Q14'!$B$7:$B$14</c:f>
              <c:strCache>
                <c:ptCount val="7"/>
                <c:pt idx="0">
                  <c:v>Private</c:v>
                </c:pt>
                <c:pt idx="1">
                  <c:v>Self-emp-not-inc</c:v>
                </c:pt>
                <c:pt idx="2">
                  <c:v>Local-gov</c:v>
                </c:pt>
                <c:pt idx="3">
                  <c:v>Self-emp-inc</c:v>
                </c:pt>
                <c:pt idx="4">
                  <c:v>State-gov</c:v>
                </c:pt>
                <c:pt idx="5">
                  <c:v>Federal-gov</c:v>
                </c:pt>
                <c:pt idx="6">
                  <c:v>Without-pay</c:v>
                </c:pt>
              </c:strCache>
            </c:strRef>
          </c:cat>
          <c:val>
            <c:numRef>
              <c:f>'Q14'!$C$7:$C$14</c:f>
              <c:numCache>
                <c:formatCode>General</c:formatCode>
                <c:ptCount val="7"/>
                <c:pt idx="0">
                  <c:v>972506</c:v>
                </c:pt>
                <c:pt idx="1">
                  <c:v>112876</c:v>
                </c:pt>
                <c:pt idx="2">
                  <c:v>85777</c:v>
                </c:pt>
                <c:pt idx="3">
                  <c:v>54481</c:v>
                </c:pt>
                <c:pt idx="4">
                  <c:v>50663</c:v>
                </c:pt>
                <c:pt idx="5">
                  <c:v>39724</c:v>
                </c:pt>
                <c:pt idx="6">
                  <c:v>458</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income.xlsx]Q15!PivotTable6</c:name>
    <c:fmtId val="9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baseline="0">
                <a:effectLst>
                  <a:outerShdw blurRad="50800" dist="38100" dir="5400000" algn="t" rotWithShape="0">
                    <a:prstClr val="black">
                      <a:alpha val="40000"/>
                    </a:prstClr>
                  </a:outerShdw>
                </a:effectLst>
              </a:rPr>
              <a:t>Average Weekly Work Hours by Race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areaChart>
        <c:grouping val="standard"/>
        <c:varyColors val="0"/>
        <c:ser>
          <c:idx val="0"/>
          <c:order val="0"/>
          <c:tx>
            <c:strRef>
              <c:f>'Q15'!$C$5</c:f>
              <c:strCache>
                <c:ptCount val="1"/>
                <c:pt idx="0">
                  <c:v>Total</c:v>
                </c:pt>
              </c:strCache>
            </c:strRef>
          </c:tx>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cat>
            <c:strRef>
              <c:f>'Q15'!$B$6:$B$11</c:f>
              <c:strCache>
                <c:ptCount val="5"/>
                <c:pt idx="0">
                  <c:v>Amer-Indian-Eskimo</c:v>
                </c:pt>
                <c:pt idx="1">
                  <c:v>Asian-Pac-Islander</c:v>
                </c:pt>
                <c:pt idx="2">
                  <c:v>Black</c:v>
                </c:pt>
                <c:pt idx="3">
                  <c:v>Other</c:v>
                </c:pt>
                <c:pt idx="4">
                  <c:v>White</c:v>
                </c:pt>
              </c:strCache>
            </c:strRef>
          </c:cat>
          <c:val>
            <c:numRef>
              <c:f>'Q15'!$C$6:$C$11</c:f>
              <c:numCache>
                <c:formatCode>General</c:formatCode>
                <c:ptCount val="5"/>
                <c:pt idx="0">
                  <c:v>40.048231511254016</c:v>
                </c:pt>
                <c:pt idx="1">
                  <c:v>40.127045235803656</c:v>
                </c:pt>
                <c:pt idx="2">
                  <c:v>38.422855313700381</c:v>
                </c:pt>
                <c:pt idx="3">
                  <c:v>39.46863468634686</c:v>
                </c:pt>
                <c:pt idx="4">
                  <c:v>40.68909979867702</c:v>
                </c:pt>
              </c:numCache>
            </c:numRef>
          </c:val>
        </c:ser>
        <c:dLbls>
          <c:showLegendKey val="0"/>
          <c:showVal val="0"/>
          <c:showCatName val="0"/>
          <c:showSerName val="0"/>
          <c:showPercent val="0"/>
          <c:showBubbleSize val="0"/>
        </c:dLbls>
        <c:axId val="-501360512"/>
        <c:axId val="-501379008"/>
      </c:areaChart>
      <c:catAx>
        <c:axId val="-501360512"/>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1379008"/>
        <c:crosses val="autoZero"/>
        <c:auto val="1"/>
        <c:lblAlgn val="ctr"/>
        <c:lblOffset val="100"/>
        <c:noMultiLvlLbl val="0"/>
      </c:catAx>
      <c:valAx>
        <c:axId val="-5013790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136051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income.xlsx]Q5!PivotTable2</c:name>
    <c:fmtId val="61"/>
  </c:pivotSource>
  <c:chart>
    <c:title>
      <c:tx>
        <c:rich>
          <a:bodyPr rot="0" spcFirstLastPara="1" vertOverflow="ellipsis" vert="horz" wrap="square" anchor="ctr" anchorCtr="1"/>
          <a:lstStyle/>
          <a:p>
            <a:pPr>
              <a:defRPr sz="1600" b="1" i="0" u="none" strike="noStrike" kern="1200" cap="none" spc="0" normalizeH="0" baseline="0">
                <a:solidFill>
                  <a:schemeClr val="lt1"/>
                </a:solidFill>
                <a:latin typeface="+mn-lt"/>
                <a:ea typeface="+mn-ea"/>
                <a:cs typeface="+mn-cs"/>
              </a:defRPr>
            </a:pPr>
            <a:r>
              <a:rPr lang="en-US"/>
              <a:t> </a:t>
            </a:r>
            <a:r>
              <a:rPr lang="en-US" sz="1600" b="1" i="0" u="none" strike="noStrike" cap="none" normalizeH="0" baseline="0"/>
              <a:t>Top 5 Native Countries</a:t>
            </a:r>
            <a:endParaRPr lang="en-US"/>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lt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070051690877258"/>
          <c:y val="0.18818270117482719"/>
          <c:w val="0.82907544965712809"/>
          <c:h val="0.64557407195202465"/>
        </c:manualLayout>
      </c:layout>
      <c:barChart>
        <c:barDir val="col"/>
        <c:grouping val="clustered"/>
        <c:varyColors val="0"/>
        <c:ser>
          <c:idx val="0"/>
          <c:order val="0"/>
          <c:tx>
            <c:strRef>
              <c:f>'Q5'!$C$6</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'Q5'!$B$7:$B$12</c:f>
              <c:strCache>
                <c:ptCount val="5"/>
                <c:pt idx="0">
                  <c:v>United-States</c:v>
                </c:pt>
                <c:pt idx="1">
                  <c:v>Philippines</c:v>
                </c:pt>
                <c:pt idx="2">
                  <c:v>Mexico</c:v>
                </c:pt>
                <c:pt idx="3">
                  <c:v>Germany</c:v>
                </c:pt>
                <c:pt idx="4">
                  <c:v>Canada</c:v>
                </c:pt>
              </c:strCache>
            </c:strRef>
          </c:cat>
          <c:val>
            <c:numRef>
              <c:f>'Q5'!$C$7:$C$12</c:f>
              <c:numCache>
                <c:formatCode>General</c:formatCode>
                <c:ptCount val="5"/>
                <c:pt idx="0">
                  <c:v>29170</c:v>
                </c:pt>
                <c:pt idx="1">
                  <c:v>781</c:v>
                </c:pt>
                <c:pt idx="2">
                  <c:v>643</c:v>
                </c:pt>
                <c:pt idx="3">
                  <c:v>137</c:v>
                </c:pt>
                <c:pt idx="4">
                  <c:v>121</c:v>
                </c:pt>
              </c:numCache>
            </c:numRef>
          </c:val>
        </c:ser>
        <c:dLbls>
          <c:dLblPos val="inEnd"/>
          <c:showLegendKey val="0"/>
          <c:showVal val="1"/>
          <c:showCatName val="0"/>
          <c:showSerName val="0"/>
          <c:showPercent val="0"/>
          <c:showBubbleSize val="0"/>
        </c:dLbls>
        <c:gapWidth val="267"/>
        <c:overlap val="-43"/>
        <c:axId val="-735838240"/>
        <c:axId val="-735833888"/>
      </c:barChart>
      <c:catAx>
        <c:axId val="-73583824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 Native County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lt1"/>
                </a:solidFill>
                <a:latin typeface="+mn-lt"/>
                <a:ea typeface="+mn-ea"/>
                <a:cs typeface="+mn-cs"/>
              </a:defRPr>
            </a:pPr>
            <a:endParaRPr lang="en-US"/>
          </a:p>
        </c:txPr>
        <c:crossAx val="-735833888"/>
        <c:crosses val="autoZero"/>
        <c:auto val="1"/>
        <c:lblAlgn val="ctr"/>
        <c:lblOffset val="100"/>
        <c:noMultiLvlLbl val="0"/>
      </c:catAx>
      <c:valAx>
        <c:axId val="-73583388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Individuals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735838240"/>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showDLblsOverMax val="0"/>
  </c:chart>
  <c:spPr>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a:glow rad="139700">
        <a:schemeClr val="accent4">
          <a:satMod val="175000"/>
          <a:alpha val="40000"/>
        </a:schemeClr>
      </a:glow>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income.xlsx]Q6!PivotTable1</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glow rad="139700">
                    <a:schemeClr val="accent2">
                      <a:satMod val="175000"/>
                      <a:alpha val="40000"/>
                    </a:schemeClr>
                  </a:glow>
                </a:effectLst>
                <a:latin typeface="+mn-lt"/>
                <a:ea typeface="+mn-ea"/>
                <a:cs typeface="+mn-cs"/>
              </a:defRPr>
            </a:pPr>
            <a:r>
              <a:rPr lang="en-US" sz="1600" b="1" i="0" u="none" strike="noStrike" baseline="0">
                <a:effectLst>
                  <a:glow rad="139700">
                    <a:srgbClr val="ED7D31">
                      <a:satMod val="175000"/>
                      <a:alpha val="40000"/>
                    </a:srgbClr>
                  </a:glow>
                </a:effectLst>
              </a:rPr>
              <a:t>Work Classes with High and Low Capital Gains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glow rad="139700">
                  <a:schemeClr val="accent2">
                    <a:satMod val="175000"/>
                    <a:alpha val="40000"/>
                  </a:schemeClr>
                </a:glo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'Q6'!$C$6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'Q6'!$B$7:$B$15</c:f>
              <c:strCache>
                <c:ptCount val="8"/>
                <c:pt idx="0">
                  <c:v>Private</c:v>
                </c:pt>
                <c:pt idx="1">
                  <c:v>Self-emp-inc</c:v>
                </c:pt>
                <c:pt idx="2">
                  <c:v>Self-emp-not-inc</c:v>
                </c:pt>
                <c:pt idx="3">
                  <c:v>Local-gov</c:v>
                </c:pt>
                <c:pt idx="4">
                  <c:v>State-gov</c:v>
                </c:pt>
                <c:pt idx="5">
                  <c:v>Federal-gov</c:v>
                </c:pt>
                <c:pt idx="6">
                  <c:v>Without-pay</c:v>
                </c:pt>
                <c:pt idx="7">
                  <c:v>Never-worked</c:v>
                </c:pt>
              </c:strCache>
            </c:strRef>
          </c:cat>
          <c:val>
            <c:numRef>
              <c:f>'Q6'!$C$7:$C$15</c:f>
              <c:numCache>
                <c:formatCode>General</c:formatCode>
                <c:ptCount val="8"/>
                <c:pt idx="0">
                  <c:v>21295764</c:v>
                </c:pt>
                <c:pt idx="1">
                  <c:v>5441274</c:v>
                </c:pt>
                <c:pt idx="2">
                  <c:v>4792483</c:v>
                </c:pt>
                <c:pt idx="3">
                  <c:v>1842264</c:v>
                </c:pt>
                <c:pt idx="4">
                  <c:v>910806</c:v>
                </c:pt>
                <c:pt idx="5">
                  <c:v>799903</c:v>
                </c:pt>
                <c:pt idx="6">
                  <c:v>6830</c:v>
                </c:pt>
                <c:pt idx="7">
                  <c:v>0</c:v>
                </c:pt>
              </c:numCache>
            </c:numRef>
          </c:val>
        </c:ser>
        <c:dLbls>
          <c:dLblPos val="outEnd"/>
          <c:showLegendKey val="0"/>
          <c:showVal val="1"/>
          <c:showCatName val="0"/>
          <c:showSerName val="0"/>
          <c:showPercent val="0"/>
          <c:showBubbleSize val="0"/>
        </c:dLbls>
        <c:gapWidth val="115"/>
        <c:overlap val="-20"/>
        <c:axId val="-735837696"/>
        <c:axId val="-735837152"/>
      </c:barChart>
      <c:catAx>
        <c:axId val="-735837696"/>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effectLst>
                      <a:glow rad="139700">
                        <a:schemeClr val="accent2">
                          <a:satMod val="175000"/>
                          <a:alpha val="40000"/>
                        </a:schemeClr>
                      </a:glow>
                    </a:effectLst>
                    <a:latin typeface="+mn-lt"/>
                    <a:ea typeface="+mn-ea"/>
                    <a:cs typeface="+mn-cs"/>
                  </a:defRPr>
                </a:pPr>
                <a:r>
                  <a:rPr lang="en-US"/>
                  <a:t>work</a:t>
                </a:r>
                <a:r>
                  <a:rPr lang="en-US" baseline="0"/>
                  <a:t> class</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crossAx val="-735837152"/>
        <c:crosses val="autoZero"/>
        <c:auto val="1"/>
        <c:lblAlgn val="ctr"/>
        <c:lblOffset val="100"/>
        <c:noMultiLvlLbl val="0"/>
      </c:catAx>
      <c:valAx>
        <c:axId val="-735837152"/>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effectLst>
                      <a:glow rad="139700">
                        <a:schemeClr val="accent2">
                          <a:satMod val="175000"/>
                          <a:alpha val="40000"/>
                        </a:schemeClr>
                      </a:glow>
                    </a:effectLst>
                    <a:latin typeface="+mn-lt"/>
                    <a:ea typeface="+mn-ea"/>
                    <a:cs typeface="+mn-cs"/>
                  </a:defRPr>
                </a:pPr>
                <a:r>
                  <a:rPr lang="en-US"/>
                  <a:t>Sum</a:t>
                </a:r>
                <a:r>
                  <a:rPr lang="en-US" baseline="0"/>
                  <a:t> of capital gain</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crossAx val="-7358376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effectLst>
                <a:glow rad="139700">
                  <a:schemeClr val="accent2">
                    <a:satMod val="175000"/>
                    <a:alpha val="40000"/>
                  </a:schemeClr>
                </a:glow>
              </a:effectLst>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glow rad="139700">
        <a:schemeClr val="accent4">
          <a:satMod val="175000"/>
          <a:alpha val="40000"/>
        </a:schemeClr>
      </a:glow>
    </a:effectLst>
  </c:spPr>
  <c:txPr>
    <a:bodyPr/>
    <a:lstStyle/>
    <a:p>
      <a:pPr>
        <a:defRPr>
          <a:effectLst>
            <a:glow rad="139700">
              <a:schemeClr val="accent2">
                <a:satMod val="175000"/>
                <a:alpha val="40000"/>
              </a:schemeClr>
            </a:glow>
          </a:effectLst>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income.xlsx]Q7!PivotTable2</c:name>
    <c:fmtId val="3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Gender</a:t>
            </a:r>
            <a:r>
              <a:rPr lang="en-US" baseline="0"/>
              <a:t> Income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'Q7'!$C$5</c:f>
              <c:strCache>
                <c:ptCount val="1"/>
                <c:pt idx="0">
                  <c:v>Total</c:v>
                </c:pt>
              </c:strCache>
            </c:strRef>
          </c:tx>
          <c:explosion val="2"/>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Pt>
          <c:dLbls>
            <c:dLbl>
              <c:idx val="0"/>
              <c:layout>
                <c:manualLayout>
                  <c:x val="-0.12897208045205447"/>
                  <c:y val="6.1941687874698961E-2"/>
                </c:manualLayout>
              </c:layout>
              <c:tx>
                <c:rich>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fld id="{EF098294-A0F0-4822-B74F-3D2E69DC4B0F}" type="PERCENTAGE">
                      <a:rPr lang="en-US" sz="1400" b="1" cap="none" spc="0">
                        <a:ln w="0"/>
                        <a:solidFill>
                          <a:schemeClr val="tx1"/>
                        </a:solidFill>
                        <a:effectLst>
                          <a:outerShdw blurRad="38100" dist="25400" dir="5400000" algn="ctr" rotWithShape="0">
                            <a:srgbClr val="6E747A">
                              <a:alpha val="43000"/>
                            </a:srgbClr>
                          </a:outerShdw>
                        </a:effectLst>
                      </a:rPr>
                      <a:pPr>
                        <a:defRPr cap="none" spc="0">
                          <a:ln w="0"/>
                          <a:solidFill>
                            <a:schemeClr val="tx1"/>
                          </a:solidFill>
                          <a:effectLst>
                            <a:outerShdw blurRad="38100" dist="25400" dir="5400000" algn="ctr" rotWithShape="0">
                              <a:srgbClr val="6E747A">
                                <a:alpha val="43000"/>
                              </a:srgbClr>
                            </a:outerShdw>
                          </a:effectLst>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2442578642487011E-2"/>
                      <c:h val="9.7559795264203691E-2"/>
                    </c:manualLayout>
                  </c15:layout>
                  <c15:dlblFieldTable/>
                  <c15:showDataLabelsRange val="0"/>
                </c:ext>
              </c:extLst>
            </c:dLbl>
            <c:dLbl>
              <c:idx val="1"/>
              <c:layout>
                <c:manualLayout>
                  <c:x val="0.24273740139722044"/>
                  <c:y val="-0.19310454278898442"/>
                </c:manualLayout>
              </c:layout>
              <c:tx>
                <c:rich>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fld id="{6002ABEA-09BE-4483-86CF-32C0783946F8}" type="PERCENTAGE">
                      <a:rPr lang="en-US" sz="1400" b="1" cap="none" spc="0">
                        <a:ln w="0"/>
                        <a:solidFill>
                          <a:schemeClr val="tx1"/>
                        </a:solidFill>
                        <a:effectLst>
                          <a:outerShdw blurRad="38100" dist="19050" dir="2700000" algn="tl" rotWithShape="0">
                            <a:schemeClr val="dk1">
                              <a:alpha val="40000"/>
                            </a:schemeClr>
                          </a:outerShdw>
                        </a:effectLst>
                      </a:rPr>
                      <a:pPr>
                        <a:defRPr cap="none" spc="0">
                          <a:ln w="0"/>
                          <a:solidFill>
                            <a:schemeClr val="tx1"/>
                          </a:solidFill>
                          <a:effectLst>
                            <a:outerShdw blurRad="38100" dist="19050" dir="2700000" algn="tl" rotWithShape="0">
                              <a:schemeClr val="dk1">
                                <a:alpha val="40000"/>
                              </a:schemeClr>
                            </a:outerShdw>
                          </a:effectLst>
                        </a:defRPr>
                      </a:pPr>
                      <a:t>[PERCENTAGE]</a:t>
                    </a:fld>
                    <a:endParaRPr lang="en-US"/>
                  </a:p>
                </c:rich>
              </c:tx>
              <c:spPr>
                <a:noFill/>
                <a:ln>
                  <a:noFill/>
                </a:ln>
                <a:effectLst/>
              </c:spPr>
              <c:txPr>
                <a:bodyPr rot="0" spcFirstLastPara="1" vertOverflow="overflow" horzOverflow="overflow" vert="horz" wrap="square" lIns="38100" tIns="19050" rIns="38100" bIns="19050" anchor="ctr" anchorCtr="1">
                  <a:no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99557819142702"/>
                      <c:h val="0.11202111124395783"/>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25400" dir="5400000" algn="ctr" rotWithShape="0">
                        <a:srgbClr val="6E747A">
                          <a:alpha val="43000"/>
                        </a:srgbClr>
                      </a:outerShdw>
                    </a:effectLst>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'Q7'!$B$6:$B$8</c:f>
              <c:strCache>
                <c:ptCount val="2"/>
                <c:pt idx="0">
                  <c:v>Female</c:v>
                </c:pt>
                <c:pt idx="1">
                  <c:v>Male</c:v>
                </c:pt>
              </c:strCache>
            </c:strRef>
          </c:cat>
          <c:val>
            <c:numRef>
              <c:f>'Q7'!$C$6:$C$8</c:f>
              <c:numCache>
                <c:formatCode>General</c:formatCode>
                <c:ptCount val="2"/>
                <c:pt idx="0">
                  <c:v>10771</c:v>
                </c:pt>
                <c:pt idx="1">
                  <c:v>21790</c:v>
                </c:pt>
              </c:numCache>
            </c:numRef>
          </c:val>
        </c:ser>
        <c:dLbls>
          <c:dLblPos val="inEnd"/>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82793956311016681"/>
          <c:y val="0.44582386800348434"/>
          <c:w val="0.12355955505561805"/>
          <c:h val="0.2576997967444958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glow rad="139700">
        <a:schemeClr val="accent4">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income.xlsx]Q8!PivotTable3</c:name>
    <c:fmtId val="10"/>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Average</a:t>
            </a:r>
            <a:r>
              <a:rPr lang="en-US" baseline="0"/>
              <a:t> Final Weight of Each Rave</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effectLst>
                    <a:glow>
                      <a:schemeClr val="accent1">
                        <a:alpha val="40000"/>
                      </a:schemeClr>
                    </a:glow>
                  </a:effectLst>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'Q8'!$C$4</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'Q8'!$B$5:$B$10</c:f>
              <c:strCache>
                <c:ptCount val="5"/>
                <c:pt idx="0">
                  <c:v>Amer-Indian-Eskimo</c:v>
                </c:pt>
                <c:pt idx="1">
                  <c:v>Asian-Pac-Islander</c:v>
                </c:pt>
                <c:pt idx="2">
                  <c:v>Black</c:v>
                </c:pt>
                <c:pt idx="3">
                  <c:v>Other</c:v>
                </c:pt>
                <c:pt idx="4">
                  <c:v>White</c:v>
                </c:pt>
              </c:strCache>
            </c:strRef>
          </c:cat>
          <c:val>
            <c:numRef>
              <c:f>'Q8'!$C$5:$C$10</c:f>
              <c:numCache>
                <c:formatCode>General</c:formatCode>
                <c:ptCount val="5"/>
                <c:pt idx="0">
                  <c:v>120831.14790996784</c:v>
                </c:pt>
                <c:pt idx="1">
                  <c:v>159940.60923965351</c:v>
                </c:pt>
                <c:pt idx="2">
                  <c:v>228013.12419974391</c:v>
                </c:pt>
                <c:pt idx="3">
                  <c:v>197124.19188191881</c:v>
                </c:pt>
                <c:pt idx="4">
                  <c:v>187298.06427955133</c:v>
                </c:pt>
              </c:numCache>
            </c:numRef>
          </c:val>
          <c:smooth val="0"/>
        </c:ser>
        <c:dLbls>
          <c:dLblPos val="b"/>
          <c:showLegendKey val="0"/>
          <c:showVal val="1"/>
          <c:showCatName val="0"/>
          <c:showSerName val="0"/>
          <c:showPercent val="0"/>
          <c:showBubbleSize val="0"/>
        </c:dLbls>
        <c:marker val="1"/>
        <c:smooth val="0"/>
        <c:axId val="-735836608"/>
        <c:axId val="-735835520"/>
      </c:lineChart>
      <c:catAx>
        <c:axId val="-73583660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35835520"/>
        <c:crosses val="autoZero"/>
        <c:auto val="1"/>
        <c:lblAlgn val="ctr"/>
        <c:lblOffset val="100"/>
        <c:noMultiLvlLbl val="0"/>
      </c:catAx>
      <c:valAx>
        <c:axId val="-73583552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35836608"/>
        <c:crosses val="autoZero"/>
        <c:crossBetween val="between"/>
      </c:valA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a:glow rad="139700">
        <a:schemeClr val="accent4">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[adult census income.xlsx]Q9.!PivotTable1</c:name>
    <c:fmtId val="5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baseline="0">
                <a:effectLst>
                  <a:outerShdw blurRad="50800" dist="38100" dir="5400000" algn="t" rotWithShape="0">
                    <a:prstClr val="black">
                      <a:alpha val="40000"/>
                    </a:prstClr>
                  </a:outerShdw>
                </a:effectLst>
              </a:rPr>
              <a:t>Average Age by Marital Status Category</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6.4850843060959796E-3"/>
              <c:y val="-0.1554797117937049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2970168612191919E-2"/>
              <c:y val="-0.1478953356086462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2.1616947686986597E-2"/>
              <c:y val="-0.1744406522563519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2.1616947686986597E-2"/>
              <c:y val="-0.1592718998862343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2.1616947686986599E-3"/>
              <c:y val="-0.1137656427758816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6.4850843060959796E-3"/>
              <c:y val="-0.1516875237011755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6.4850843060959796E-3"/>
              <c:y val="-0.1934015927189988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'Q9.'!$C$6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'Q9.'!$B$7:$B$14</c:f>
              <c:strCache>
                <c:ptCount val="7"/>
                <c:pt idx="0">
                  <c:v>Divorced</c:v>
                </c:pt>
                <c:pt idx="1">
                  <c:v>Married-AF-spouse</c:v>
                </c:pt>
                <c:pt idx="2">
                  <c:v>Married-civ-spouse</c:v>
                </c:pt>
                <c:pt idx="3">
                  <c:v>Married-spouse-absent</c:v>
                </c:pt>
                <c:pt idx="4">
                  <c:v>Never-married</c:v>
                </c:pt>
                <c:pt idx="5">
                  <c:v>Separated</c:v>
                </c:pt>
                <c:pt idx="6">
                  <c:v>Widowed</c:v>
                </c:pt>
              </c:strCache>
            </c:strRef>
          </c:cat>
          <c:val>
            <c:numRef>
              <c:f>'Q9.'!$C$7:$C$14</c:f>
              <c:numCache>
                <c:formatCode>General</c:formatCode>
                <c:ptCount val="7"/>
                <c:pt idx="0">
                  <c:v>43.041638532523073</c:v>
                </c:pt>
                <c:pt idx="1">
                  <c:v>32.478260869565219</c:v>
                </c:pt>
                <c:pt idx="2">
                  <c:v>43.247596153846153</c:v>
                </c:pt>
                <c:pt idx="3">
                  <c:v>40.578947368421055</c:v>
                </c:pt>
                <c:pt idx="4">
                  <c:v>28.150987550313584</c:v>
                </c:pt>
                <c:pt idx="5">
                  <c:v>39.354146341463412</c:v>
                </c:pt>
                <c:pt idx="6">
                  <c:v>58.975830815709969</c:v>
                </c:pt>
              </c:numCache>
            </c:numRef>
          </c:val>
        </c:ser>
        <c:dLbls>
          <c:showLegendKey val="0"/>
          <c:showVal val="1"/>
          <c:showCatName val="0"/>
          <c:showSerName val="0"/>
          <c:showPercent val="0"/>
          <c:showBubbleSize val="0"/>
        </c:dLbls>
        <c:gapWidth val="150"/>
        <c:shape val="box"/>
        <c:axId val="-735834976"/>
        <c:axId val="-735834432"/>
        <c:axId val="0"/>
      </c:bar3DChart>
      <c:catAx>
        <c:axId val="-7358349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35834432"/>
        <c:crosses val="autoZero"/>
        <c:auto val="1"/>
        <c:lblAlgn val="ctr"/>
        <c:lblOffset val="100"/>
        <c:noMultiLvlLbl val="0"/>
      </c:catAx>
      <c:valAx>
        <c:axId val="-735834432"/>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35834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glow rad="139700">
        <a:schemeClr val="accent4">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8.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7.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8.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0.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6.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37.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0.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3.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transition spd="slow">
    <p:wipe/>
  </p:transition>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hart" Target="../charts/chart21.xml"/><Relationship Id="rId13" Type="http://schemas.openxmlformats.org/officeDocument/2006/relationships/chart" Target="../charts/chart25.xml"/><Relationship Id="rId18" Type="http://schemas.openxmlformats.org/officeDocument/2006/relationships/chart" Target="../charts/chart30.xml"/><Relationship Id="rId26" Type="http://schemas.openxmlformats.org/officeDocument/2006/relationships/chart" Target="../charts/chart38.xml"/><Relationship Id="rId3" Type="http://schemas.openxmlformats.org/officeDocument/2006/relationships/chart" Target="../charts/chart16.xml"/><Relationship Id="rId21" Type="http://schemas.openxmlformats.org/officeDocument/2006/relationships/chart" Target="../charts/chart33.xml"/><Relationship Id="rId7" Type="http://schemas.openxmlformats.org/officeDocument/2006/relationships/chart" Target="../charts/chart20.xml"/><Relationship Id="rId12" Type="http://schemas.openxmlformats.org/officeDocument/2006/relationships/chart" Target="../charts/chart24.xml"/><Relationship Id="rId17" Type="http://schemas.openxmlformats.org/officeDocument/2006/relationships/chart" Target="../charts/chart29.xml"/><Relationship Id="rId25" Type="http://schemas.openxmlformats.org/officeDocument/2006/relationships/chart" Target="../charts/chart37.xml"/><Relationship Id="rId2" Type="http://schemas.openxmlformats.org/officeDocument/2006/relationships/image" Target="../media/image6.png"/><Relationship Id="rId16" Type="http://schemas.openxmlformats.org/officeDocument/2006/relationships/chart" Target="../charts/chart28.xml"/><Relationship Id="rId20" Type="http://schemas.openxmlformats.org/officeDocument/2006/relationships/chart" Target="../charts/chart32.xml"/><Relationship Id="rId29" Type="http://schemas.openxmlformats.org/officeDocument/2006/relationships/chart" Target="../charts/chart41.xml"/><Relationship Id="rId1" Type="http://schemas.openxmlformats.org/officeDocument/2006/relationships/slideLayout" Target="../slideLayouts/slideLayout2.xml"/><Relationship Id="rId6" Type="http://schemas.openxmlformats.org/officeDocument/2006/relationships/chart" Target="../charts/chart19.xml"/><Relationship Id="rId11" Type="http://schemas.openxmlformats.org/officeDocument/2006/relationships/chart" Target="../charts/chart23.xml"/><Relationship Id="rId24" Type="http://schemas.openxmlformats.org/officeDocument/2006/relationships/chart" Target="../charts/chart36.xml"/><Relationship Id="rId32" Type="http://schemas.openxmlformats.org/officeDocument/2006/relationships/image" Target="../media/image8.png"/><Relationship Id="rId5" Type="http://schemas.openxmlformats.org/officeDocument/2006/relationships/chart" Target="../charts/chart18.xml"/><Relationship Id="rId15" Type="http://schemas.openxmlformats.org/officeDocument/2006/relationships/chart" Target="../charts/chart27.xml"/><Relationship Id="rId23" Type="http://schemas.openxmlformats.org/officeDocument/2006/relationships/chart" Target="../charts/chart35.xml"/><Relationship Id="rId28" Type="http://schemas.openxmlformats.org/officeDocument/2006/relationships/chart" Target="../charts/chart40.xml"/><Relationship Id="rId10" Type="http://schemas.openxmlformats.org/officeDocument/2006/relationships/chart" Target="../charts/chart22.xml"/><Relationship Id="rId19" Type="http://schemas.openxmlformats.org/officeDocument/2006/relationships/chart" Target="../charts/chart31.xml"/><Relationship Id="rId31" Type="http://schemas.openxmlformats.org/officeDocument/2006/relationships/chart" Target="../charts/chart43.xml"/><Relationship Id="rId4" Type="http://schemas.openxmlformats.org/officeDocument/2006/relationships/chart" Target="../charts/chart17.xml"/><Relationship Id="rId9" Type="http://schemas.openxmlformats.org/officeDocument/2006/relationships/image" Target="../media/image7.png"/><Relationship Id="rId14" Type="http://schemas.openxmlformats.org/officeDocument/2006/relationships/chart" Target="../charts/chart26.xml"/><Relationship Id="rId22" Type="http://schemas.openxmlformats.org/officeDocument/2006/relationships/chart" Target="../charts/chart34.xml"/><Relationship Id="rId27" Type="http://schemas.openxmlformats.org/officeDocument/2006/relationships/chart" Target="../charts/chart39.xml"/><Relationship Id="rId30" Type="http://schemas.openxmlformats.org/officeDocument/2006/relationships/chart" Target="../charts/char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2" y="2389518"/>
            <a:ext cx="10092904" cy="2308324"/>
          </a:xfrm>
          <a:prstGeom prst="rect">
            <a:avLst/>
          </a:prstGeom>
          <a:noFill/>
        </p:spPr>
        <p:txBody>
          <a:bodyPr wrap="square" rtlCol="0">
            <a:spAutoFit/>
          </a:bodyPr>
          <a:lstStyle/>
          <a:p>
            <a:pPr algn="ctr"/>
            <a:r>
              <a:rPr lang="en-US" sz="3600" dirty="0">
                <a:latin typeface="Algerian" panose="04020705040A02060702" pitchFamily="82" charset="0"/>
              </a:rPr>
              <a:t>Analyzing Employment Sectors Using Adult Census Income </a:t>
            </a:r>
            <a:r>
              <a:rPr lang="en-US" sz="3600" dirty="0" smtClean="0">
                <a:latin typeface="Algerian" panose="04020705040A02060702" pitchFamily="82" charset="0"/>
              </a:rPr>
              <a:t>Data</a:t>
            </a:r>
          </a:p>
          <a:p>
            <a:pPr algn="ctr"/>
            <a:r>
              <a:rPr lang="en-US" sz="3600" dirty="0" smtClean="0">
                <a:latin typeface="Algerian" panose="04020705040A02060702" pitchFamily="82" charset="0"/>
              </a:rPr>
              <a:t>By</a:t>
            </a:r>
            <a:br>
              <a:rPr lang="en-US" sz="3600" dirty="0" smtClean="0">
                <a:latin typeface="Algerian" panose="04020705040A02060702" pitchFamily="82" charset="0"/>
              </a:rPr>
            </a:br>
            <a:r>
              <a:rPr lang="en-US" sz="3600" dirty="0" smtClean="0">
                <a:latin typeface="Algerian" panose="04020705040A02060702" pitchFamily="82" charset="0"/>
              </a:rPr>
              <a:t>Altab Tamboli </a:t>
            </a:r>
            <a:endParaRPr lang="en-US" sz="3600" dirty="0">
              <a:latin typeface="Algerian" panose="04020705040A02060702" pitchFamily="82" charset="0"/>
            </a:endParaRPr>
          </a:p>
        </p:txBody>
      </p:sp>
    </p:spTree>
    <p:extLst>
      <p:ext uri="{BB962C8B-B14F-4D97-AF65-F5344CB8AC3E}">
        <p14:creationId xmlns:p14="http://schemas.microsoft.com/office/powerpoint/2010/main" val="371156573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sz="3200" dirty="0">
                <a:latin typeface="Arial Black" panose="020B0A04020102020204" pitchFamily="34" charset="0"/>
              </a:rPr>
              <a:t>Income by Gender</a:t>
            </a:r>
          </a:p>
        </p:txBody>
      </p:sp>
      <p:graphicFrame>
        <p:nvGraphicFramePr>
          <p:cNvPr id="4" name="Chart 3"/>
          <p:cNvGraphicFramePr>
            <a:graphicFrameLocks/>
          </p:cNvGraphicFramePr>
          <p:nvPr>
            <p:extLst>
              <p:ext uri="{D42A27DB-BD31-4B8C-83A1-F6EECF244321}">
                <p14:modId xmlns:p14="http://schemas.microsoft.com/office/powerpoint/2010/main" val="1813195386"/>
              </p:ext>
            </p:extLst>
          </p:nvPr>
        </p:nvGraphicFramePr>
        <p:xfrm>
          <a:off x="1913050" y="1627529"/>
          <a:ext cx="8137784" cy="46697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83383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sz="3200" dirty="0">
                <a:latin typeface="Arial Black" panose="020B0A04020102020204" pitchFamily="34" charset="0"/>
              </a:rPr>
              <a:t>Average Final Weight by Race</a:t>
            </a:r>
          </a:p>
        </p:txBody>
      </p:sp>
      <p:graphicFrame>
        <p:nvGraphicFramePr>
          <p:cNvPr id="4" name="Chart 3"/>
          <p:cNvGraphicFramePr>
            <a:graphicFrameLocks/>
          </p:cNvGraphicFramePr>
          <p:nvPr>
            <p:extLst>
              <p:ext uri="{D42A27DB-BD31-4B8C-83A1-F6EECF244321}">
                <p14:modId xmlns:p14="http://schemas.microsoft.com/office/powerpoint/2010/main" val="2683590215"/>
              </p:ext>
            </p:extLst>
          </p:nvPr>
        </p:nvGraphicFramePr>
        <p:xfrm>
          <a:off x="1449164" y="1499127"/>
          <a:ext cx="8281431" cy="47981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51588820"/>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sz="3200" dirty="0">
                <a:latin typeface="Arial Black" panose="020B0A04020102020204" pitchFamily="34" charset="0"/>
              </a:rPr>
              <a:t>Average Age by Marital Status</a:t>
            </a:r>
          </a:p>
        </p:txBody>
      </p:sp>
      <p:graphicFrame>
        <p:nvGraphicFramePr>
          <p:cNvPr id="4" name="Chart 3"/>
          <p:cNvGraphicFramePr>
            <a:graphicFrameLocks/>
          </p:cNvGraphicFramePr>
          <p:nvPr>
            <p:extLst>
              <p:ext uri="{D42A27DB-BD31-4B8C-83A1-F6EECF244321}">
                <p14:modId xmlns:p14="http://schemas.microsoft.com/office/powerpoint/2010/main" val="3254216816"/>
              </p:ext>
            </p:extLst>
          </p:nvPr>
        </p:nvGraphicFramePr>
        <p:xfrm>
          <a:off x="1726239" y="1671690"/>
          <a:ext cx="7935346" cy="4470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126791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sz="3200" dirty="0">
                <a:latin typeface="Arial Black" panose="020B0A04020102020204" pitchFamily="34" charset="0"/>
              </a:rPr>
              <a:t>Top 10 Individuals by Education Level</a:t>
            </a:r>
          </a:p>
        </p:txBody>
      </p:sp>
      <p:graphicFrame>
        <p:nvGraphicFramePr>
          <p:cNvPr id="6" name="Chart 5"/>
          <p:cNvGraphicFramePr>
            <a:graphicFrameLocks/>
          </p:cNvGraphicFramePr>
          <p:nvPr>
            <p:extLst>
              <p:ext uri="{D42A27DB-BD31-4B8C-83A1-F6EECF244321}">
                <p14:modId xmlns:p14="http://schemas.microsoft.com/office/powerpoint/2010/main" val="2275616432"/>
              </p:ext>
            </p:extLst>
          </p:nvPr>
        </p:nvGraphicFramePr>
        <p:xfrm>
          <a:off x="1851714" y="1563790"/>
          <a:ext cx="8199120" cy="45758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673259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sz="3200" dirty="0" smtClean="0">
                <a:latin typeface="Arial Black" panose="020B0A04020102020204" pitchFamily="34" charset="0"/>
              </a:rPr>
              <a:t>Capital </a:t>
            </a:r>
            <a:r>
              <a:rPr lang="en-US" sz="3200" dirty="0">
                <a:latin typeface="Arial Black" panose="020B0A04020102020204" pitchFamily="34" charset="0"/>
              </a:rPr>
              <a:t>Gains and Losses by Gender</a:t>
            </a:r>
          </a:p>
        </p:txBody>
      </p:sp>
      <p:graphicFrame>
        <p:nvGraphicFramePr>
          <p:cNvPr id="4" name="Chart 3"/>
          <p:cNvGraphicFramePr>
            <a:graphicFrameLocks/>
          </p:cNvGraphicFramePr>
          <p:nvPr>
            <p:extLst>
              <p:ext uri="{D42A27DB-BD31-4B8C-83A1-F6EECF244321}">
                <p14:modId xmlns:p14="http://schemas.microsoft.com/office/powerpoint/2010/main" val="1599491636"/>
              </p:ext>
            </p:extLst>
          </p:nvPr>
        </p:nvGraphicFramePr>
        <p:xfrm>
          <a:off x="2183562" y="1526551"/>
          <a:ext cx="7374506" cy="47362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88345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sz="3200" dirty="0">
                <a:latin typeface="Arial Black" panose="020B0A04020102020204" pitchFamily="34" charset="0"/>
              </a:rPr>
              <a:t>Average Weekly Hours by Gender</a:t>
            </a:r>
          </a:p>
        </p:txBody>
      </p:sp>
      <p:graphicFrame>
        <p:nvGraphicFramePr>
          <p:cNvPr id="4" name="Chart 3"/>
          <p:cNvGraphicFramePr>
            <a:graphicFrameLocks/>
          </p:cNvGraphicFramePr>
          <p:nvPr>
            <p:extLst>
              <p:ext uri="{D42A27DB-BD31-4B8C-83A1-F6EECF244321}">
                <p14:modId xmlns:p14="http://schemas.microsoft.com/office/powerpoint/2010/main" val="856783330"/>
              </p:ext>
            </p:extLst>
          </p:nvPr>
        </p:nvGraphicFramePr>
        <p:xfrm>
          <a:off x="1817297" y="1637587"/>
          <a:ext cx="8085828" cy="45648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8876069"/>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sz="3200" dirty="0">
                <a:latin typeface="Arial Black" panose="020B0A04020102020204" pitchFamily="34" charset="0"/>
              </a:rPr>
              <a:t>Occupational Distribution of Workers</a:t>
            </a:r>
          </a:p>
        </p:txBody>
      </p:sp>
      <p:graphicFrame>
        <p:nvGraphicFramePr>
          <p:cNvPr id="4" name="Chart 3"/>
          <p:cNvGraphicFramePr>
            <a:graphicFrameLocks/>
          </p:cNvGraphicFramePr>
          <p:nvPr>
            <p:extLst>
              <p:ext uri="{D42A27DB-BD31-4B8C-83A1-F6EECF244321}">
                <p14:modId xmlns:p14="http://schemas.microsoft.com/office/powerpoint/2010/main" val="4072035427"/>
              </p:ext>
            </p:extLst>
          </p:nvPr>
        </p:nvGraphicFramePr>
        <p:xfrm>
          <a:off x="2225544" y="1562855"/>
          <a:ext cx="7418788" cy="4605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5853218"/>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sz="3200" dirty="0">
                <a:latin typeface="Arial Black" panose="020B0A04020102020204" pitchFamily="34" charset="0"/>
              </a:rPr>
              <a:t>Work Class Distribution by Weekly Hours Worked</a:t>
            </a:r>
          </a:p>
        </p:txBody>
      </p:sp>
      <p:graphicFrame>
        <p:nvGraphicFramePr>
          <p:cNvPr id="4" name="Chart 3"/>
          <p:cNvGraphicFramePr>
            <a:graphicFrameLocks/>
          </p:cNvGraphicFramePr>
          <p:nvPr>
            <p:extLst>
              <p:ext uri="{D42A27DB-BD31-4B8C-83A1-F6EECF244321}">
                <p14:modId xmlns:p14="http://schemas.microsoft.com/office/powerpoint/2010/main" val="2301246102"/>
              </p:ext>
            </p:extLst>
          </p:nvPr>
        </p:nvGraphicFramePr>
        <p:xfrm>
          <a:off x="2559170" y="1853248"/>
          <a:ext cx="6584830" cy="45453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6791327"/>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sz="3200" dirty="0">
                <a:latin typeface="Arial Black" panose="020B0A04020102020204" pitchFamily="34" charset="0"/>
              </a:rPr>
              <a:t>Average Weekly Hours Worked by Race</a:t>
            </a:r>
          </a:p>
        </p:txBody>
      </p:sp>
      <p:graphicFrame>
        <p:nvGraphicFramePr>
          <p:cNvPr id="4" name="Chart 3"/>
          <p:cNvGraphicFramePr>
            <a:graphicFrameLocks/>
          </p:cNvGraphicFramePr>
          <p:nvPr>
            <p:extLst>
              <p:ext uri="{D42A27DB-BD31-4B8C-83A1-F6EECF244321}">
                <p14:modId xmlns:p14="http://schemas.microsoft.com/office/powerpoint/2010/main" val="1682378021"/>
              </p:ext>
            </p:extLst>
          </p:nvPr>
        </p:nvGraphicFramePr>
        <p:xfrm>
          <a:off x="1925630" y="1527198"/>
          <a:ext cx="8253539" cy="47442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5216570"/>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06450" y="-4540250"/>
          <a:ext cx="3655390" cy="4195752"/>
        </p:xfrm>
        <a:graphic>
          <a:graphicData uri="http://schemas.openxmlformats.org/drawingml/2006/table">
            <a:tbl>
              <a:tblPr>
                <a:tableStyleId>{5C22544A-7EE6-4342-B048-85BDC9FD1C3A}</a:tableStyleId>
              </a:tblPr>
              <a:tblGrid>
                <a:gridCol w="158930"/>
                <a:gridCol w="158930"/>
                <a:gridCol w="158930"/>
                <a:gridCol w="158930"/>
                <a:gridCol w="158930"/>
                <a:gridCol w="158930"/>
                <a:gridCol w="158930"/>
                <a:gridCol w="158930"/>
                <a:gridCol w="158930"/>
                <a:gridCol w="158930"/>
                <a:gridCol w="158930"/>
                <a:gridCol w="158930"/>
                <a:gridCol w="158930"/>
                <a:gridCol w="158930"/>
                <a:gridCol w="158930"/>
                <a:gridCol w="158930"/>
                <a:gridCol w="158930"/>
                <a:gridCol w="158930"/>
                <a:gridCol w="158930"/>
                <a:gridCol w="158930"/>
                <a:gridCol w="158930"/>
                <a:gridCol w="158930"/>
                <a:gridCol w="158930"/>
              </a:tblGrid>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dirty="0">
                          <a:effectLst/>
                        </a:rPr>
                        <a:t> </a:t>
                      </a:r>
                      <a:endParaRPr lang="en-US" sz="300" b="0" i="0" u="none" strike="noStrike" dirty="0">
                        <a:solidFill>
                          <a:srgbClr val="000000"/>
                        </a:solidFill>
                        <a:effectLst/>
                        <a:latin typeface="Calibri" panose="020F0502020204030204" pitchFamily="34" charset="0"/>
                      </a:endParaRPr>
                    </a:p>
                  </a:txBody>
                  <a:tcPr marL="0" marR="0" marT="0" marB="0" anchor="b"/>
                </a:tc>
              </a:tr>
            </a:tbl>
          </a:graphicData>
        </a:graphic>
      </p:graphicFrame>
      <p:grpSp>
        <p:nvGrpSpPr>
          <p:cNvPr id="5" name="Group 4"/>
          <p:cNvGrpSpPr/>
          <p:nvPr/>
        </p:nvGrpSpPr>
        <p:grpSpPr>
          <a:xfrm>
            <a:off x="-806450" y="-4540250"/>
            <a:ext cx="10418763" cy="862012"/>
            <a:chOff x="0" y="0"/>
            <a:chExt cx="10418718" cy="862147"/>
          </a:xfrm>
        </p:grpSpPr>
        <p:sp>
          <p:nvSpPr>
            <p:cNvPr id="6" name="Rounded Rectangle 5"/>
            <p:cNvSpPr/>
            <p:nvPr/>
          </p:nvSpPr>
          <p:spPr>
            <a:xfrm>
              <a:off x="0" y="175260"/>
              <a:ext cx="10418718" cy="505097"/>
            </a:xfrm>
            <a:prstGeom prst="roundRect">
              <a:avLst>
                <a:gd name="adj" fmla="val 20628"/>
              </a:avLst>
            </a:prstGeom>
            <a:solidFill>
              <a:schemeClr val="bg1"/>
            </a:solidFill>
            <a:ln>
              <a:noFill/>
            </a:ln>
            <a:effectLst>
              <a:outerShdw blurRad="50800" dist="38100" dir="2700000" algn="tl"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7" name="TextBox 3"/>
            <p:cNvSpPr txBox="1"/>
            <p:nvPr/>
          </p:nvSpPr>
          <p:spPr>
            <a:xfrm>
              <a:off x="155668" y="0"/>
              <a:ext cx="8972006" cy="86214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800">
                  <a:latin typeface="Arial Black" panose="020B0A04020102020204" pitchFamily="34" charset="0"/>
                </a:rPr>
                <a:t>Dashboard</a:t>
              </a:r>
            </a:p>
          </p:txBody>
        </p:sp>
      </p:grpSp>
      <p:pic>
        <p:nvPicPr>
          <p:cNvPr id="8" name="table"/>
          <p:cNvPicPr>
            <a:picLocks noChangeAspect="1"/>
          </p:cNvPicPr>
          <p:nvPr/>
        </p:nvPicPr>
        <p:blipFill>
          <a:blip r:embed="rId2"/>
          <a:stretch>
            <a:fillRect/>
          </a:stretch>
        </p:blipFill>
        <p:spPr>
          <a:xfrm>
            <a:off x="11499850" y="-4379913"/>
            <a:ext cx="1470025" cy="884238"/>
          </a:xfrm>
          <a:prstGeom prst="rect">
            <a:avLst/>
          </a:prstGeom>
        </p:spPr>
      </p:pic>
      <p:grpSp>
        <p:nvGrpSpPr>
          <p:cNvPr id="9" name="Group 23"/>
          <p:cNvGrpSpPr>
            <a:grpSpLocks/>
          </p:cNvGrpSpPr>
          <p:nvPr/>
        </p:nvGrpSpPr>
        <p:grpSpPr bwMode="auto">
          <a:xfrm>
            <a:off x="-555625" y="-4395788"/>
            <a:ext cx="13555663" cy="15795626"/>
            <a:chOff x="0" y="2260"/>
            <a:chExt cx="136067" cy="159518"/>
          </a:xfrm>
        </p:grpSpPr>
        <p:grpSp>
          <p:nvGrpSpPr>
            <p:cNvPr id="10" name="Group 12"/>
            <p:cNvGrpSpPr>
              <a:grpSpLocks/>
            </p:cNvGrpSpPr>
            <p:nvPr/>
          </p:nvGrpSpPr>
          <p:grpSpPr bwMode="auto">
            <a:xfrm>
              <a:off x="0" y="2260"/>
              <a:ext cx="136067" cy="99721"/>
              <a:chOff x="1752" y="-1393"/>
              <a:chExt cx="135559" cy="99889"/>
            </a:xfrm>
          </p:grpSpPr>
          <p:graphicFrame>
            <p:nvGraphicFramePr>
              <p:cNvPr id="20" name="Chart 19"/>
              <p:cNvGraphicFramePr>
                <a:graphicFrameLocks/>
              </p:cNvGraphicFramePr>
              <p:nvPr>
                <p:extLst>
                  <p:ext uri="{D42A27DB-BD31-4B8C-83A1-F6EECF244321}">
                    <p14:modId xmlns:p14="http://schemas.microsoft.com/office/powerpoint/2010/main" val="836102683"/>
                  </p:ext>
                </p:extLst>
              </p:nvPr>
            </p:nvGraphicFramePr>
            <p:xfrm>
              <a:off x="253357" y="1167705"/>
              <a:ext cx="4511040" cy="28389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616165670"/>
                  </p:ext>
                </p:extLst>
              </p:nvPr>
            </p:nvGraphicFramePr>
            <p:xfrm>
              <a:off x="9366877" y="1167705"/>
              <a:ext cx="4442460" cy="285423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p:cNvGraphicFramePr>
                <a:graphicFrameLocks/>
              </p:cNvGraphicFramePr>
              <p:nvPr>
                <p:extLst>
                  <p:ext uri="{D42A27DB-BD31-4B8C-83A1-F6EECF244321}">
                    <p14:modId xmlns:p14="http://schemas.microsoft.com/office/powerpoint/2010/main" val="3400501180"/>
                  </p:ext>
                </p:extLst>
              </p:nvPr>
            </p:nvGraphicFramePr>
            <p:xfrm>
              <a:off x="4794877" y="1160176"/>
              <a:ext cx="4533900" cy="285423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hart 22"/>
              <p:cNvGraphicFramePr>
                <a:graphicFrameLocks/>
              </p:cNvGraphicFramePr>
              <p:nvPr>
                <p:extLst>
                  <p:ext uri="{D42A27DB-BD31-4B8C-83A1-F6EECF244321}">
                    <p14:modId xmlns:p14="http://schemas.microsoft.com/office/powerpoint/2010/main" val="3771830848"/>
                  </p:ext>
                </p:extLst>
              </p:nvPr>
            </p:nvGraphicFramePr>
            <p:xfrm>
              <a:off x="253357" y="4018204"/>
              <a:ext cx="4480560" cy="301425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4" name="Chart 23"/>
              <p:cNvGraphicFramePr>
                <a:graphicFrameLocks/>
              </p:cNvGraphicFramePr>
              <p:nvPr>
                <p:extLst>
                  <p:ext uri="{D42A27DB-BD31-4B8C-83A1-F6EECF244321}">
                    <p14:modId xmlns:p14="http://schemas.microsoft.com/office/powerpoint/2010/main" val="2979601178"/>
                  </p:ext>
                </p:extLst>
              </p:nvPr>
            </p:nvGraphicFramePr>
            <p:xfrm>
              <a:off x="4772017" y="4025734"/>
              <a:ext cx="4594860" cy="299901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5" name="Chart 24"/>
              <p:cNvGraphicFramePr>
                <a:graphicFrameLocks/>
              </p:cNvGraphicFramePr>
              <p:nvPr>
                <p:extLst>
                  <p:ext uri="{D42A27DB-BD31-4B8C-83A1-F6EECF244321}">
                    <p14:modId xmlns:p14="http://schemas.microsoft.com/office/powerpoint/2010/main" val="2159748594"/>
                  </p:ext>
                </p:extLst>
              </p:nvPr>
            </p:nvGraphicFramePr>
            <p:xfrm>
              <a:off x="4802497" y="7009097"/>
              <a:ext cx="4533900" cy="3045476"/>
            </p:xfrm>
            <a:graphic>
              <a:graphicData uri="http://schemas.openxmlformats.org/drawingml/2006/chart">
                <c:chart xmlns:c="http://schemas.openxmlformats.org/drawingml/2006/chart" xmlns:r="http://schemas.openxmlformats.org/officeDocument/2006/relationships" r:id="rId8"/>
              </a:graphicData>
            </a:graphic>
          </p:graphicFrame>
          <p:pic>
            <p:nvPicPr>
              <p:cNvPr id="26" name="table"/>
              <p:cNvPicPr>
                <a:picLocks noChangeAspect="1"/>
              </p:cNvPicPr>
              <p:nvPr/>
            </p:nvPicPr>
            <p:blipFill>
              <a:blip r:embed="rId9"/>
              <a:stretch>
                <a:fillRect/>
              </a:stretch>
            </p:blipFill>
            <p:spPr>
              <a:xfrm>
                <a:off x="10917003" y="147987"/>
                <a:ext cx="1313906" cy="903349"/>
              </a:xfrm>
              <a:prstGeom prst="rect">
                <a:avLst/>
              </a:prstGeom>
            </p:spPr>
          </p:pic>
        </p:grpSp>
        <p:grpSp>
          <p:nvGrpSpPr>
            <p:cNvPr id="11" name="Group 10"/>
            <p:cNvGrpSpPr/>
            <p:nvPr/>
          </p:nvGrpSpPr>
          <p:grpSpPr>
            <a:xfrm>
              <a:off x="0" y="0"/>
              <a:ext cx="13517880" cy="12021953"/>
              <a:chOff x="0" y="0"/>
              <a:chExt cx="13517880" cy="12021953"/>
            </a:xfrm>
          </p:grpSpPr>
          <p:graphicFrame>
            <p:nvGraphicFramePr>
              <p:cNvPr id="12" name="Chart 11"/>
              <p:cNvGraphicFramePr>
                <a:graphicFrameLocks/>
              </p:cNvGraphicFramePr>
              <p:nvPr>
                <p:extLst>
                  <p:ext uri="{D42A27DB-BD31-4B8C-83A1-F6EECF244321}">
                    <p14:modId xmlns:p14="http://schemas.microsoft.com/office/powerpoint/2010/main" val="2336817211"/>
                  </p:ext>
                </p:extLst>
              </p:nvPr>
            </p:nvGraphicFramePr>
            <p:xfrm>
              <a:off x="9144000" y="0"/>
              <a:ext cx="4373880" cy="2989847"/>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3" name="Chart 12"/>
              <p:cNvGraphicFramePr>
                <a:graphicFrameLocks/>
              </p:cNvGraphicFramePr>
              <p:nvPr>
                <p:extLst>
                  <p:ext uri="{D42A27DB-BD31-4B8C-83A1-F6EECF244321}">
                    <p14:modId xmlns:p14="http://schemas.microsoft.com/office/powerpoint/2010/main" val="99831822"/>
                  </p:ext>
                </p:extLst>
              </p:nvPr>
            </p:nvGraphicFramePr>
            <p:xfrm>
              <a:off x="15240" y="3035567"/>
              <a:ext cx="4495800" cy="3021932"/>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4" name="Chart 13"/>
              <p:cNvGraphicFramePr>
                <a:graphicFrameLocks/>
              </p:cNvGraphicFramePr>
              <p:nvPr>
                <p:extLst>
                  <p:ext uri="{D42A27DB-BD31-4B8C-83A1-F6EECF244321}">
                    <p14:modId xmlns:p14="http://schemas.microsoft.com/office/powerpoint/2010/main" val="1604704097"/>
                  </p:ext>
                </p:extLst>
              </p:nvPr>
            </p:nvGraphicFramePr>
            <p:xfrm>
              <a:off x="9128760" y="3020327"/>
              <a:ext cx="4373880" cy="3052412"/>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5" name="Chart 14"/>
              <p:cNvGraphicFramePr>
                <a:graphicFrameLocks/>
              </p:cNvGraphicFramePr>
              <p:nvPr>
                <p:extLst>
                  <p:ext uri="{D42A27DB-BD31-4B8C-83A1-F6EECF244321}">
                    <p14:modId xmlns:p14="http://schemas.microsoft.com/office/powerpoint/2010/main" val="3088562292"/>
                  </p:ext>
                </p:extLst>
              </p:nvPr>
            </p:nvGraphicFramePr>
            <p:xfrm>
              <a:off x="0" y="6080359"/>
              <a:ext cx="4511040" cy="2974607"/>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6" name="Chart 15"/>
              <p:cNvGraphicFramePr>
                <a:graphicFrameLocks/>
              </p:cNvGraphicFramePr>
              <p:nvPr>
                <p:extLst>
                  <p:ext uri="{D42A27DB-BD31-4B8C-83A1-F6EECF244321}">
                    <p14:modId xmlns:p14="http://schemas.microsoft.com/office/powerpoint/2010/main" val="1708793892"/>
                  </p:ext>
                </p:extLst>
              </p:nvPr>
            </p:nvGraphicFramePr>
            <p:xfrm>
              <a:off x="4541520" y="6080359"/>
              <a:ext cx="4533900" cy="2966987"/>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17" name="Chart 16"/>
              <p:cNvGraphicFramePr>
                <a:graphicFrameLocks/>
              </p:cNvGraphicFramePr>
              <p:nvPr>
                <p:extLst>
                  <p:ext uri="{D42A27DB-BD31-4B8C-83A1-F6EECF244321}">
                    <p14:modId xmlns:p14="http://schemas.microsoft.com/office/powerpoint/2010/main" val="461462408"/>
                  </p:ext>
                </p:extLst>
              </p:nvPr>
            </p:nvGraphicFramePr>
            <p:xfrm>
              <a:off x="9128760" y="6110839"/>
              <a:ext cx="4358640" cy="2959367"/>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18" name="Chart 17"/>
              <p:cNvGraphicFramePr>
                <a:graphicFrameLocks/>
              </p:cNvGraphicFramePr>
              <p:nvPr>
                <p:extLst>
                  <p:ext uri="{D42A27DB-BD31-4B8C-83A1-F6EECF244321}">
                    <p14:modId xmlns:p14="http://schemas.microsoft.com/office/powerpoint/2010/main" val="4036695458"/>
                  </p:ext>
                </p:extLst>
              </p:nvPr>
            </p:nvGraphicFramePr>
            <p:xfrm>
              <a:off x="0" y="9077826"/>
              <a:ext cx="4480560" cy="2936507"/>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19" name="Chart 18"/>
              <p:cNvGraphicFramePr>
                <a:graphicFrameLocks/>
              </p:cNvGraphicFramePr>
              <p:nvPr>
                <p:extLst>
                  <p:ext uri="{D42A27DB-BD31-4B8C-83A1-F6EECF244321}">
                    <p14:modId xmlns:p14="http://schemas.microsoft.com/office/powerpoint/2010/main" val="1605154111"/>
                  </p:ext>
                </p:extLst>
              </p:nvPr>
            </p:nvGraphicFramePr>
            <p:xfrm>
              <a:off x="4533900" y="9093066"/>
              <a:ext cx="4533900" cy="2928887"/>
            </p:xfrm>
            <a:graphic>
              <a:graphicData uri="http://schemas.openxmlformats.org/drawingml/2006/chart">
                <c:chart xmlns:c="http://schemas.openxmlformats.org/drawingml/2006/chart" xmlns:r="http://schemas.openxmlformats.org/officeDocument/2006/relationships" r:id="rId17"/>
              </a:graphicData>
            </a:graphic>
          </p:graphicFrame>
        </p:grpSp>
      </p:grpSp>
      <p:graphicFrame>
        <p:nvGraphicFramePr>
          <p:cNvPr id="27" name="Table 26"/>
          <p:cNvGraphicFramePr>
            <a:graphicFrameLocks noGrp="1"/>
          </p:cNvGraphicFramePr>
          <p:nvPr/>
        </p:nvGraphicFramePr>
        <p:xfrm>
          <a:off x="-806450" y="-4540250"/>
          <a:ext cx="3655390" cy="4195752"/>
        </p:xfrm>
        <a:graphic>
          <a:graphicData uri="http://schemas.openxmlformats.org/drawingml/2006/table">
            <a:tbl>
              <a:tblPr>
                <a:tableStyleId>{5C22544A-7EE6-4342-B048-85BDC9FD1C3A}</a:tableStyleId>
              </a:tblPr>
              <a:tblGrid>
                <a:gridCol w="158930"/>
                <a:gridCol w="158930"/>
                <a:gridCol w="158930"/>
                <a:gridCol w="158930"/>
                <a:gridCol w="158930"/>
                <a:gridCol w="158930"/>
                <a:gridCol w="158930"/>
                <a:gridCol w="158930"/>
                <a:gridCol w="158930"/>
                <a:gridCol w="158930"/>
                <a:gridCol w="158930"/>
                <a:gridCol w="158930"/>
                <a:gridCol w="158930"/>
                <a:gridCol w="158930"/>
                <a:gridCol w="158930"/>
                <a:gridCol w="158930"/>
                <a:gridCol w="158930"/>
                <a:gridCol w="158930"/>
                <a:gridCol w="158930"/>
                <a:gridCol w="158930"/>
                <a:gridCol w="158930"/>
                <a:gridCol w="158930"/>
                <a:gridCol w="158930"/>
              </a:tblGrid>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r>
              <a:tr h="47679">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a:effectLst/>
                        </a:rPr>
                        <a:t> </a:t>
                      </a:r>
                      <a:endParaRPr lang="en-US" sz="3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300" u="none" strike="noStrike" dirty="0">
                          <a:effectLst/>
                        </a:rPr>
                        <a:t> </a:t>
                      </a:r>
                      <a:endParaRPr lang="en-US" sz="300" b="0" i="0" u="none" strike="noStrike" dirty="0">
                        <a:solidFill>
                          <a:srgbClr val="000000"/>
                        </a:solidFill>
                        <a:effectLst/>
                        <a:latin typeface="Calibri" panose="020F0502020204030204" pitchFamily="34" charset="0"/>
                      </a:endParaRPr>
                    </a:p>
                  </a:txBody>
                  <a:tcPr marL="0" marR="0" marT="0" marB="0" anchor="b"/>
                </a:tc>
              </a:tr>
            </a:tbl>
          </a:graphicData>
        </a:graphic>
      </p:graphicFrame>
      <p:grpSp>
        <p:nvGrpSpPr>
          <p:cNvPr id="28" name="Group 27"/>
          <p:cNvGrpSpPr/>
          <p:nvPr/>
        </p:nvGrpSpPr>
        <p:grpSpPr>
          <a:xfrm>
            <a:off x="-806450" y="-4540250"/>
            <a:ext cx="10418763" cy="862012"/>
            <a:chOff x="0" y="0"/>
            <a:chExt cx="10418718" cy="862147"/>
          </a:xfrm>
        </p:grpSpPr>
        <p:sp>
          <p:nvSpPr>
            <p:cNvPr id="29" name="Rounded Rectangle 28"/>
            <p:cNvSpPr/>
            <p:nvPr/>
          </p:nvSpPr>
          <p:spPr>
            <a:xfrm>
              <a:off x="0" y="175260"/>
              <a:ext cx="10418718" cy="505097"/>
            </a:xfrm>
            <a:prstGeom prst="roundRect">
              <a:avLst>
                <a:gd name="adj" fmla="val 20628"/>
              </a:avLst>
            </a:prstGeom>
            <a:solidFill>
              <a:schemeClr val="bg1"/>
            </a:solidFill>
            <a:ln>
              <a:noFill/>
            </a:ln>
            <a:effectLst>
              <a:outerShdw blurRad="50800" dist="38100" dir="2700000" algn="tl"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0" name="TextBox 3"/>
            <p:cNvSpPr txBox="1"/>
            <p:nvPr/>
          </p:nvSpPr>
          <p:spPr>
            <a:xfrm>
              <a:off x="155668" y="0"/>
              <a:ext cx="8972006" cy="86214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800">
                  <a:latin typeface="Arial Black" panose="020B0A04020102020204" pitchFamily="34" charset="0"/>
                </a:rPr>
                <a:t>Dashboard</a:t>
              </a:r>
            </a:p>
          </p:txBody>
        </p:sp>
      </p:grpSp>
      <p:pic>
        <p:nvPicPr>
          <p:cNvPr id="31" name="table"/>
          <p:cNvPicPr>
            <a:picLocks noChangeAspect="1"/>
          </p:cNvPicPr>
          <p:nvPr/>
        </p:nvPicPr>
        <p:blipFill>
          <a:blip r:embed="rId2"/>
          <a:stretch>
            <a:fillRect/>
          </a:stretch>
        </p:blipFill>
        <p:spPr>
          <a:xfrm>
            <a:off x="11499850" y="-4379913"/>
            <a:ext cx="1470025" cy="884238"/>
          </a:xfrm>
          <a:prstGeom prst="rect">
            <a:avLst/>
          </a:prstGeom>
        </p:spPr>
      </p:pic>
      <p:grpSp>
        <p:nvGrpSpPr>
          <p:cNvPr id="32" name="Group 23"/>
          <p:cNvGrpSpPr>
            <a:grpSpLocks/>
          </p:cNvGrpSpPr>
          <p:nvPr/>
        </p:nvGrpSpPr>
        <p:grpSpPr bwMode="auto">
          <a:xfrm>
            <a:off x="-555625" y="-4395788"/>
            <a:ext cx="13555663" cy="15795626"/>
            <a:chOff x="0" y="2260"/>
            <a:chExt cx="136067" cy="159518"/>
          </a:xfrm>
        </p:grpSpPr>
        <p:grpSp>
          <p:nvGrpSpPr>
            <p:cNvPr id="33" name="Group 12"/>
            <p:cNvGrpSpPr>
              <a:grpSpLocks/>
            </p:cNvGrpSpPr>
            <p:nvPr/>
          </p:nvGrpSpPr>
          <p:grpSpPr bwMode="auto">
            <a:xfrm>
              <a:off x="0" y="2260"/>
              <a:ext cx="136067" cy="99721"/>
              <a:chOff x="1752" y="-1393"/>
              <a:chExt cx="135559" cy="99889"/>
            </a:xfrm>
          </p:grpSpPr>
          <p:graphicFrame>
            <p:nvGraphicFramePr>
              <p:cNvPr id="43" name="Chart 42"/>
              <p:cNvGraphicFramePr>
                <a:graphicFrameLocks/>
              </p:cNvGraphicFramePr>
              <p:nvPr>
                <p:extLst>
                  <p:ext uri="{D42A27DB-BD31-4B8C-83A1-F6EECF244321}">
                    <p14:modId xmlns:p14="http://schemas.microsoft.com/office/powerpoint/2010/main" val="3935669398"/>
                  </p:ext>
                </p:extLst>
              </p:nvPr>
            </p:nvGraphicFramePr>
            <p:xfrm>
              <a:off x="253357" y="1167705"/>
              <a:ext cx="4511040" cy="2838994"/>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44" name="Chart 43"/>
              <p:cNvGraphicFramePr>
                <a:graphicFrameLocks/>
              </p:cNvGraphicFramePr>
              <p:nvPr>
                <p:extLst>
                  <p:ext uri="{D42A27DB-BD31-4B8C-83A1-F6EECF244321}">
                    <p14:modId xmlns:p14="http://schemas.microsoft.com/office/powerpoint/2010/main" val="993444734"/>
                  </p:ext>
                </p:extLst>
              </p:nvPr>
            </p:nvGraphicFramePr>
            <p:xfrm>
              <a:off x="9366877" y="1167705"/>
              <a:ext cx="4442460" cy="2854234"/>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45" name="Chart 44"/>
              <p:cNvGraphicFramePr>
                <a:graphicFrameLocks/>
              </p:cNvGraphicFramePr>
              <p:nvPr>
                <p:extLst>
                  <p:ext uri="{D42A27DB-BD31-4B8C-83A1-F6EECF244321}">
                    <p14:modId xmlns:p14="http://schemas.microsoft.com/office/powerpoint/2010/main" val="2586357594"/>
                  </p:ext>
                </p:extLst>
              </p:nvPr>
            </p:nvGraphicFramePr>
            <p:xfrm>
              <a:off x="4794877" y="1160176"/>
              <a:ext cx="4533900" cy="2854234"/>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46" name="Chart 45"/>
              <p:cNvGraphicFramePr>
                <a:graphicFrameLocks/>
              </p:cNvGraphicFramePr>
              <p:nvPr>
                <p:extLst>
                  <p:ext uri="{D42A27DB-BD31-4B8C-83A1-F6EECF244321}">
                    <p14:modId xmlns:p14="http://schemas.microsoft.com/office/powerpoint/2010/main" val="3106104883"/>
                  </p:ext>
                </p:extLst>
              </p:nvPr>
            </p:nvGraphicFramePr>
            <p:xfrm>
              <a:off x="253357" y="4018204"/>
              <a:ext cx="4480560" cy="3014254"/>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47" name="Chart 46"/>
              <p:cNvGraphicFramePr>
                <a:graphicFrameLocks/>
              </p:cNvGraphicFramePr>
              <p:nvPr>
                <p:extLst>
                  <p:ext uri="{D42A27DB-BD31-4B8C-83A1-F6EECF244321}">
                    <p14:modId xmlns:p14="http://schemas.microsoft.com/office/powerpoint/2010/main" val="1035571174"/>
                  </p:ext>
                </p:extLst>
              </p:nvPr>
            </p:nvGraphicFramePr>
            <p:xfrm>
              <a:off x="4772017" y="4025734"/>
              <a:ext cx="4594860" cy="2999014"/>
            </p:xfrm>
            <a:graphic>
              <a:graphicData uri="http://schemas.openxmlformats.org/drawingml/2006/chart">
                <c:chart xmlns:c="http://schemas.openxmlformats.org/drawingml/2006/chart" xmlns:r="http://schemas.openxmlformats.org/officeDocument/2006/relationships" r:id="rId22"/>
              </a:graphicData>
            </a:graphic>
          </p:graphicFrame>
          <p:graphicFrame>
            <p:nvGraphicFramePr>
              <p:cNvPr id="48" name="Chart 47"/>
              <p:cNvGraphicFramePr>
                <a:graphicFrameLocks/>
              </p:cNvGraphicFramePr>
              <p:nvPr>
                <p:extLst>
                  <p:ext uri="{D42A27DB-BD31-4B8C-83A1-F6EECF244321}">
                    <p14:modId xmlns:p14="http://schemas.microsoft.com/office/powerpoint/2010/main" val="1296336984"/>
                  </p:ext>
                </p:extLst>
              </p:nvPr>
            </p:nvGraphicFramePr>
            <p:xfrm>
              <a:off x="4802497" y="7009097"/>
              <a:ext cx="4533900" cy="3045476"/>
            </p:xfrm>
            <a:graphic>
              <a:graphicData uri="http://schemas.openxmlformats.org/drawingml/2006/chart">
                <c:chart xmlns:c="http://schemas.openxmlformats.org/drawingml/2006/chart" xmlns:r="http://schemas.openxmlformats.org/officeDocument/2006/relationships" r:id="rId23"/>
              </a:graphicData>
            </a:graphic>
          </p:graphicFrame>
          <p:pic>
            <p:nvPicPr>
              <p:cNvPr id="49" name="table"/>
              <p:cNvPicPr>
                <a:picLocks noChangeAspect="1"/>
              </p:cNvPicPr>
              <p:nvPr/>
            </p:nvPicPr>
            <p:blipFill>
              <a:blip r:embed="rId9"/>
              <a:stretch>
                <a:fillRect/>
              </a:stretch>
            </p:blipFill>
            <p:spPr>
              <a:xfrm>
                <a:off x="10917003" y="147987"/>
                <a:ext cx="1313906" cy="903349"/>
              </a:xfrm>
              <a:prstGeom prst="rect">
                <a:avLst/>
              </a:prstGeom>
            </p:spPr>
          </p:pic>
        </p:grpSp>
        <p:grpSp>
          <p:nvGrpSpPr>
            <p:cNvPr id="34" name="Group 33"/>
            <p:cNvGrpSpPr/>
            <p:nvPr/>
          </p:nvGrpSpPr>
          <p:grpSpPr>
            <a:xfrm>
              <a:off x="0" y="0"/>
              <a:ext cx="13517880" cy="12021953"/>
              <a:chOff x="0" y="0"/>
              <a:chExt cx="13517880" cy="12021953"/>
            </a:xfrm>
          </p:grpSpPr>
          <p:graphicFrame>
            <p:nvGraphicFramePr>
              <p:cNvPr id="35" name="Chart 34"/>
              <p:cNvGraphicFramePr>
                <a:graphicFrameLocks/>
              </p:cNvGraphicFramePr>
              <p:nvPr>
                <p:extLst>
                  <p:ext uri="{D42A27DB-BD31-4B8C-83A1-F6EECF244321}">
                    <p14:modId xmlns:p14="http://schemas.microsoft.com/office/powerpoint/2010/main" val="286908055"/>
                  </p:ext>
                </p:extLst>
              </p:nvPr>
            </p:nvGraphicFramePr>
            <p:xfrm>
              <a:off x="9144000" y="0"/>
              <a:ext cx="4373880" cy="2989847"/>
            </p:xfrm>
            <a:graphic>
              <a:graphicData uri="http://schemas.openxmlformats.org/drawingml/2006/chart">
                <c:chart xmlns:c="http://schemas.openxmlformats.org/drawingml/2006/chart" xmlns:r="http://schemas.openxmlformats.org/officeDocument/2006/relationships" r:id="rId24"/>
              </a:graphicData>
            </a:graphic>
          </p:graphicFrame>
          <p:graphicFrame>
            <p:nvGraphicFramePr>
              <p:cNvPr id="36" name="Chart 35"/>
              <p:cNvGraphicFramePr>
                <a:graphicFrameLocks/>
              </p:cNvGraphicFramePr>
              <p:nvPr>
                <p:extLst>
                  <p:ext uri="{D42A27DB-BD31-4B8C-83A1-F6EECF244321}">
                    <p14:modId xmlns:p14="http://schemas.microsoft.com/office/powerpoint/2010/main" val="2639338655"/>
                  </p:ext>
                </p:extLst>
              </p:nvPr>
            </p:nvGraphicFramePr>
            <p:xfrm>
              <a:off x="15240" y="3035567"/>
              <a:ext cx="4495800" cy="3021932"/>
            </p:xfrm>
            <a:graphic>
              <a:graphicData uri="http://schemas.openxmlformats.org/drawingml/2006/chart">
                <c:chart xmlns:c="http://schemas.openxmlformats.org/drawingml/2006/chart" xmlns:r="http://schemas.openxmlformats.org/officeDocument/2006/relationships" r:id="rId25"/>
              </a:graphicData>
            </a:graphic>
          </p:graphicFrame>
          <p:graphicFrame>
            <p:nvGraphicFramePr>
              <p:cNvPr id="37" name="Chart 36"/>
              <p:cNvGraphicFramePr>
                <a:graphicFrameLocks/>
              </p:cNvGraphicFramePr>
              <p:nvPr>
                <p:extLst>
                  <p:ext uri="{D42A27DB-BD31-4B8C-83A1-F6EECF244321}">
                    <p14:modId xmlns:p14="http://schemas.microsoft.com/office/powerpoint/2010/main" val="2317275247"/>
                  </p:ext>
                </p:extLst>
              </p:nvPr>
            </p:nvGraphicFramePr>
            <p:xfrm>
              <a:off x="9128760" y="3020327"/>
              <a:ext cx="4373880" cy="3052412"/>
            </p:xfrm>
            <a:graphic>
              <a:graphicData uri="http://schemas.openxmlformats.org/drawingml/2006/chart">
                <c:chart xmlns:c="http://schemas.openxmlformats.org/drawingml/2006/chart" xmlns:r="http://schemas.openxmlformats.org/officeDocument/2006/relationships" r:id="rId26"/>
              </a:graphicData>
            </a:graphic>
          </p:graphicFrame>
          <p:graphicFrame>
            <p:nvGraphicFramePr>
              <p:cNvPr id="38" name="Chart 37"/>
              <p:cNvGraphicFramePr>
                <a:graphicFrameLocks/>
              </p:cNvGraphicFramePr>
              <p:nvPr>
                <p:extLst>
                  <p:ext uri="{D42A27DB-BD31-4B8C-83A1-F6EECF244321}">
                    <p14:modId xmlns:p14="http://schemas.microsoft.com/office/powerpoint/2010/main" val="4175425325"/>
                  </p:ext>
                </p:extLst>
              </p:nvPr>
            </p:nvGraphicFramePr>
            <p:xfrm>
              <a:off x="0" y="6080359"/>
              <a:ext cx="4511040" cy="2974607"/>
            </p:xfrm>
            <a:graphic>
              <a:graphicData uri="http://schemas.openxmlformats.org/drawingml/2006/chart">
                <c:chart xmlns:c="http://schemas.openxmlformats.org/drawingml/2006/chart" xmlns:r="http://schemas.openxmlformats.org/officeDocument/2006/relationships" r:id="rId27"/>
              </a:graphicData>
            </a:graphic>
          </p:graphicFrame>
          <p:graphicFrame>
            <p:nvGraphicFramePr>
              <p:cNvPr id="39" name="Chart 38"/>
              <p:cNvGraphicFramePr>
                <a:graphicFrameLocks/>
              </p:cNvGraphicFramePr>
              <p:nvPr>
                <p:extLst>
                  <p:ext uri="{D42A27DB-BD31-4B8C-83A1-F6EECF244321}">
                    <p14:modId xmlns:p14="http://schemas.microsoft.com/office/powerpoint/2010/main" val="1288633117"/>
                  </p:ext>
                </p:extLst>
              </p:nvPr>
            </p:nvGraphicFramePr>
            <p:xfrm>
              <a:off x="4541520" y="6080359"/>
              <a:ext cx="4533900" cy="2966987"/>
            </p:xfrm>
            <a:graphic>
              <a:graphicData uri="http://schemas.openxmlformats.org/drawingml/2006/chart">
                <c:chart xmlns:c="http://schemas.openxmlformats.org/drawingml/2006/chart" xmlns:r="http://schemas.openxmlformats.org/officeDocument/2006/relationships" r:id="rId28"/>
              </a:graphicData>
            </a:graphic>
          </p:graphicFrame>
          <p:graphicFrame>
            <p:nvGraphicFramePr>
              <p:cNvPr id="40" name="Chart 39"/>
              <p:cNvGraphicFramePr>
                <a:graphicFrameLocks/>
              </p:cNvGraphicFramePr>
              <p:nvPr>
                <p:extLst>
                  <p:ext uri="{D42A27DB-BD31-4B8C-83A1-F6EECF244321}">
                    <p14:modId xmlns:p14="http://schemas.microsoft.com/office/powerpoint/2010/main" val="1641185108"/>
                  </p:ext>
                </p:extLst>
              </p:nvPr>
            </p:nvGraphicFramePr>
            <p:xfrm>
              <a:off x="9128760" y="6110839"/>
              <a:ext cx="4358640" cy="2959367"/>
            </p:xfrm>
            <a:graphic>
              <a:graphicData uri="http://schemas.openxmlformats.org/drawingml/2006/chart">
                <c:chart xmlns:c="http://schemas.openxmlformats.org/drawingml/2006/chart" xmlns:r="http://schemas.openxmlformats.org/officeDocument/2006/relationships" r:id="rId29"/>
              </a:graphicData>
            </a:graphic>
          </p:graphicFrame>
          <p:graphicFrame>
            <p:nvGraphicFramePr>
              <p:cNvPr id="41" name="Chart 40"/>
              <p:cNvGraphicFramePr>
                <a:graphicFrameLocks/>
              </p:cNvGraphicFramePr>
              <p:nvPr>
                <p:extLst>
                  <p:ext uri="{D42A27DB-BD31-4B8C-83A1-F6EECF244321}">
                    <p14:modId xmlns:p14="http://schemas.microsoft.com/office/powerpoint/2010/main" val="1642463490"/>
                  </p:ext>
                </p:extLst>
              </p:nvPr>
            </p:nvGraphicFramePr>
            <p:xfrm>
              <a:off x="0" y="9077826"/>
              <a:ext cx="4480560" cy="2936507"/>
            </p:xfrm>
            <a:graphic>
              <a:graphicData uri="http://schemas.openxmlformats.org/drawingml/2006/chart">
                <c:chart xmlns:c="http://schemas.openxmlformats.org/drawingml/2006/chart" xmlns:r="http://schemas.openxmlformats.org/officeDocument/2006/relationships" r:id="rId30"/>
              </a:graphicData>
            </a:graphic>
          </p:graphicFrame>
          <p:graphicFrame>
            <p:nvGraphicFramePr>
              <p:cNvPr id="42" name="Chart 41"/>
              <p:cNvGraphicFramePr>
                <a:graphicFrameLocks/>
              </p:cNvGraphicFramePr>
              <p:nvPr>
                <p:extLst>
                  <p:ext uri="{D42A27DB-BD31-4B8C-83A1-F6EECF244321}">
                    <p14:modId xmlns:p14="http://schemas.microsoft.com/office/powerpoint/2010/main" val="2535849571"/>
                  </p:ext>
                </p:extLst>
              </p:nvPr>
            </p:nvGraphicFramePr>
            <p:xfrm>
              <a:off x="4533900" y="9093066"/>
              <a:ext cx="4533900" cy="2928887"/>
            </p:xfrm>
            <a:graphic>
              <a:graphicData uri="http://schemas.openxmlformats.org/drawingml/2006/chart">
                <c:chart xmlns:c="http://schemas.openxmlformats.org/drawingml/2006/chart" xmlns:r="http://schemas.openxmlformats.org/officeDocument/2006/relationships" r:id="rId31"/>
              </a:graphicData>
            </a:graphic>
          </p:graphicFrame>
        </p:grpSp>
      </p:grpSp>
      <p:sp>
        <p:nvSpPr>
          <p:cNvPr id="51" name="TextBox 50"/>
          <p:cNvSpPr txBox="1"/>
          <p:nvPr/>
        </p:nvSpPr>
        <p:spPr>
          <a:xfrm>
            <a:off x="364067" y="387201"/>
            <a:ext cx="2923299"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dirty="0" smtClean="0">
                <a:solidFill>
                  <a:schemeClr val="tx2"/>
                </a:solidFill>
                <a:latin typeface="Arial Black" panose="020B0A04020102020204" pitchFamily="34" charset="0"/>
              </a:rPr>
              <a:t>Dashboard</a:t>
            </a:r>
            <a:endParaRPr lang="en-US" sz="2000" dirty="0">
              <a:solidFill>
                <a:schemeClr val="tx2"/>
              </a:solidFill>
              <a:latin typeface="Arial Black" panose="020B0A04020102020204" pitchFamily="34" charset="0"/>
            </a:endParaRPr>
          </a:p>
        </p:txBody>
      </p:sp>
      <p:pic>
        <p:nvPicPr>
          <p:cNvPr id="52" name="Picture 51"/>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086705" y="70420"/>
            <a:ext cx="5718628" cy="6538924"/>
          </a:xfrm>
          <a:prstGeom prst="rect">
            <a:avLst/>
          </a:prstGeom>
          <a:effectLst>
            <a:glow rad="139700">
              <a:schemeClr val="accent4">
                <a:satMod val="175000"/>
                <a:alpha val="40000"/>
              </a:schemeClr>
            </a:glow>
          </a:effectLst>
        </p:spPr>
      </p:pic>
    </p:spTree>
    <p:extLst>
      <p:ext uri="{BB962C8B-B14F-4D97-AF65-F5344CB8AC3E}">
        <p14:creationId xmlns:p14="http://schemas.microsoft.com/office/powerpoint/2010/main" val="51247131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sz="3200" dirty="0" smtClean="0">
                <a:latin typeface="Arial Black" panose="020B0A04020102020204" pitchFamily="34" charset="0"/>
              </a:rPr>
              <a:t>ABOUT THE PROJECT</a:t>
            </a:r>
            <a:endParaRPr lang="en-US" sz="32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The primary objective of this project is to analyze the employment distribution among individuals using the Adult Census Income dataset. </a:t>
            </a: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smtClean="0"/>
          </a:p>
          <a:p>
            <a:pPr>
              <a:buFont typeface="Wingdings" panose="05000000000000000000" pitchFamily="2" charset="2"/>
              <a:buChar char="Ø"/>
            </a:pPr>
            <a:r>
              <a:rPr lang="en-US" dirty="0"/>
              <a:t>Specifically, the project aims to uncover patterns and trends related to demographics, work class, and income levels.</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It has about 3256 rows and 15 </a:t>
            </a:r>
            <a:r>
              <a:rPr lang="en-US">
                <a:latin typeface="Arial" panose="020B0604020202020204" pitchFamily="34" charset="0"/>
                <a:cs typeface="Arial" panose="020B0604020202020204" pitchFamily="34" charset="0"/>
              </a:rPr>
              <a:t>column </a:t>
            </a:r>
            <a:r>
              <a:rPr lang="en-US" smtClean="0">
                <a:latin typeface="Arial" panose="020B0604020202020204" pitchFamily="34" charset="0"/>
                <a:cs typeface="Arial" panose="020B0604020202020204" pitchFamily="34" charset="0"/>
              </a:rPr>
              <a:t>in </a:t>
            </a:r>
            <a:r>
              <a:rPr lang="en-US" dirty="0">
                <a:latin typeface="Arial" panose="020B0604020202020204" pitchFamily="34" charset="0"/>
                <a:cs typeface="Arial" panose="020B0604020202020204" pitchFamily="34" charset="0"/>
              </a:rPr>
              <a:t>data.</a:t>
            </a:r>
          </a:p>
        </p:txBody>
      </p:sp>
    </p:spTree>
    <p:extLst>
      <p:ext uri="{BB962C8B-B14F-4D97-AF65-F5344CB8AC3E}">
        <p14:creationId xmlns:p14="http://schemas.microsoft.com/office/powerpoint/2010/main" val="1827384236"/>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smtClean="0">
                <a:latin typeface="Arial Black" panose="020B0A04020102020204" pitchFamily="34" charset="0"/>
              </a:rPr>
              <a:t>Conclusion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 this project, the Adult Census Income dataset was analyzed to determine the number of individuals working in the private sector. Using Excel's PivotTable feature, the analysis was efficient and straightforward</a:t>
            </a:r>
            <a:r>
              <a:rPr lang="en-US" dirty="0" smtClean="0"/>
              <a:t>.</a:t>
            </a:r>
          </a:p>
          <a:p>
            <a:pPr>
              <a:buFont typeface="Wingdings" panose="05000000000000000000" pitchFamily="2" charset="2"/>
              <a:buChar char="Ø"/>
            </a:pPr>
            <a:r>
              <a:rPr lang="en-US" dirty="0"/>
              <a:t>The PivotTable revealed that there are 22,696 individuals employed in the private sector. This demonstrates the effectiveness of PivotTables in quickly summarizing and analyzing categorical data, providing valuable insights into employment distribution within the dataset.</a:t>
            </a:r>
          </a:p>
        </p:txBody>
      </p:sp>
    </p:spTree>
    <p:extLst>
      <p:ext uri="{BB962C8B-B14F-4D97-AF65-F5344CB8AC3E}">
        <p14:creationId xmlns:p14="http://schemas.microsoft.com/office/powerpoint/2010/main" val="2727762744"/>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764" y="2652454"/>
            <a:ext cx="4331329" cy="1169048"/>
          </a:xfrm>
        </p:spPr>
        <p:txBody>
          <a:bodyPr/>
          <a:lstStyle/>
          <a:p>
            <a:pPr algn="ctr"/>
            <a:r>
              <a:rPr lang="en-US" sz="5400" dirty="0" smtClean="0">
                <a:latin typeface="Algerian" panose="04020705040A02060702" pitchFamily="82" charset="0"/>
              </a:rPr>
              <a:t>Thank you</a:t>
            </a:r>
            <a:endParaRPr lang="en-US" sz="5400" dirty="0">
              <a:latin typeface="Algerian" panose="04020705040A02060702" pitchFamily="82" charset="0"/>
            </a:endParaRPr>
          </a:p>
        </p:txBody>
      </p:sp>
    </p:spTree>
    <p:extLst>
      <p:ext uri="{BB962C8B-B14F-4D97-AF65-F5344CB8AC3E}">
        <p14:creationId xmlns:p14="http://schemas.microsoft.com/office/powerpoint/2010/main" val="288391926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9561" y="1406107"/>
            <a:ext cx="10584613" cy="4247317"/>
          </a:xfrm>
          <a:prstGeom prst="rect">
            <a:avLst/>
          </a:prstGeom>
          <a:noFill/>
        </p:spPr>
        <p:txBody>
          <a:bodyPr wrap="square" rtlCol="0">
            <a:spAutoFit/>
          </a:bodyPr>
          <a:lstStyle/>
          <a:p>
            <a:r>
              <a:rPr lang="en-US" dirty="0"/>
              <a:t>Q1. Which age group has a high income </a:t>
            </a:r>
            <a:r>
              <a:rPr lang="en-US" dirty="0" smtClean="0"/>
              <a:t>?</a:t>
            </a:r>
          </a:p>
          <a:p>
            <a:r>
              <a:rPr lang="en-US" dirty="0"/>
              <a:t>Q2. What is the relationship between education level and </a:t>
            </a:r>
            <a:r>
              <a:rPr lang="en-US" dirty="0" smtClean="0"/>
              <a:t>income?</a:t>
            </a:r>
          </a:p>
          <a:p>
            <a:r>
              <a:rPr lang="en-US" dirty="0"/>
              <a:t>Q3. What is the average number of hours worked per week across different occupations</a:t>
            </a:r>
            <a:r>
              <a:rPr lang="en-US" dirty="0" smtClean="0"/>
              <a:t>?</a:t>
            </a:r>
          </a:p>
          <a:p>
            <a:r>
              <a:rPr lang="en-US" dirty="0"/>
              <a:t>Q4. How many individuals work in each work class, and which one has the highest number</a:t>
            </a:r>
            <a:r>
              <a:rPr lang="en-US" dirty="0" smtClean="0"/>
              <a:t>?</a:t>
            </a:r>
          </a:p>
          <a:p>
            <a:r>
              <a:rPr lang="en-US" dirty="0"/>
              <a:t>Q5. What is the highest 5 individual Native Countries </a:t>
            </a:r>
            <a:r>
              <a:rPr lang="en-US" dirty="0" smtClean="0"/>
              <a:t>?</a:t>
            </a:r>
          </a:p>
          <a:p>
            <a:r>
              <a:rPr lang="en-US" dirty="0"/>
              <a:t>Q6. Which Work Class Has High Capital Gains and Low Capital Gains</a:t>
            </a:r>
            <a:r>
              <a:rPr lang="en-US" dirty="0" smtClean="0"/>
              <a:t>?</a:t>
            </a:r>
          </a:p>
          <a:p>
            <a:r>
              <a:rPr lang="en-US" dirty="0"/>
              <a:t>Q7. Which Gender Has Higher Income </a:t>
            </a:r>
            <a:r>
              <a:rPr lang="en-US" dirty="0" smtClean="0"/>
              <a:t>?</a:t>
            </a:r>
          </a:p>
          <a:p>
            <a:r>
              <a:rPr lang="en-US" dirty="0"/>
              <a:t>Q8. What is the average final weight for each race </a:t>
            </a:r>
            <a:r>
              <a:rPr lang="en-US" dirty="0" smtClean="0"/>
              <a:t>?</a:t>
            </a:r>
          </a:p>
          <a:p>
            <a:r>
              <a:rPr lang="en-US" dirty="0"/>
              <a:t>Q9. What is the average age for each Marital </a:t>
            </a:r>
            <a:r>
              <a:rPr lang="en-US" dirty="0" err="1"/>
              <a:t>Stauts</a:t>
            </a:r>
            <a:r>
              <a:rPr lang="en-US" dirty="0"/>
              <a:t> category </a:t>
            </a:r>
            <a:r>
              <a:rPr lang="en-US" dirty="0" smtClean="0"/>
              <a:t>?</a:t>
            </a:r>
          </a:p>
          <a:p>
            <a:r>
              <a:rPr lang="en-US" dirty="0"/>
              <a:t>Q10.Who are the top 10 individuals ranked by their education numbers</a:t>
            </a:r>
            <a:r>
              <a:rPr lang="en-US" dirty="0" smtClean="0"/>
              <a:t>?</a:t>
            </a:r>
          </a:p>
          <a:p>
            <a:r>
              <a:rPr lang="en-US" dirty="0"/>
              <a:t>Q11. Which genders gained and lost how much capital</a:t>
            </a:r>
            <a:r>
              <a:rPr lang="en-US" dirty="0" smtClean="0"/>
              <a:t>?</a:t>
            </a:r>
          </a:p>
          <a:p>
            <a:r>
              <a:rPr lang="en-US" dirty="0"/>
              <a:t>Q12. What is the average hours worked per week by gender </a:t>
            </a:r>
            <a:r>
              <a:rPr lang="en-US" dirty="0" smtClean="0"/>
              <a:t>?</a:t>
            </a:r>
          </a:p>
          <a:p>
            <a:r>
              <a:rPr lang="en-US" dirty="0"/>
              <a:t>Q13. How many individuals work in each occupation </a:t>
            </a:r>
            <a:r>
              <a:rPr lang="en-US" dirty="0" smtClean="0"/>
              <a:t>?</a:t>
            </a:r>
          </a:p>
          <a:p>
            <a:r>
              <a:rPr lang="en-US" dirty="0"/>
              <a:t>Q14. How many individuals work in each work class by hours worked per week</a:t>
            </a:r>
            <a:r>
              <a:rPr lang="en-US" dirty="0" smtClean="0"/>
              <a:t>?</a:t>
            </a:r>
          </a:p>
          <a:p>
            <a:r>
              <a:rPr lang="en-US" dirty="0"/>
              <a:t>Q15. What is the average hours worked per week by race?</a:t>
            </a:r>
            <a:endParaRPr lang="en-US" dirty="0" smtClean="0"/>
          </a:p>
        </p:txBody>
      </p:sp>
      <p:sp>
        <p:nvSpPr>
          <p:cNvPr id="7" name="TextBox 6"/>
          <p:cNvSpPr txBox="1"/>
          <p:nvPr/>
        </p:nvSpPr>
        <p:spPr>
          <a:xfrm>
            <a:off x="4433977" y="577970"/>
            <a:ext cx="1949569" cy="474454"/>
          </a:xfrm>
          <a:prstGeom prst="rect">
            <a:avLst/>
          </a:prstGeom>
          <a:noFill/>
        </p:spPr>
        <p:txBody>
          <a:bodyPr wrap="square" rtlCol="0">
            <a:spAutoFit/>
          </a:bodyPr>
          <a:lstStyle/>
          <a:p>
            <a:pPr algn="ctr"/>
            <a:r>
              <a:rPr lang="en-US" sz="2400" dirty="0" smtClean="0">
                <a:latin typeface="Arial Black" panose="020B0A04020102020204" pitchFamily="34" charset="0"/>
              </a:rPr>
              <a:t>Question</a:t>
            </a:r>
            <a:endParaRPr lang="en-US" sz="2400" dirty="0">
              <a:latin typeface="Arial Black" panose="020B0A04020102020204" pitchFamily="34" charset="0"/>
            </a:endParaRPr>
          </a:p>
        </p:txBody>
      </p:sp>
    </p:spTree>
    <p:extLst>
      <p:ext uri="{BB962C8B-B14F-4D97-AF65-F5344CB8AC3E}">
        <p14:creationId xmlns:p14="http://schemas.microsoft.com/office/powerpoint/2010/main" val="337433799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3523478816"/>
              </p:ext>
            </p:extLst>
          </p:nvPr>
        </p:nvGraphicFramePr>
        <p:xfrm>
          <a:off x="1587260" y="1336225"/>
          <a:ext cx="8512545" cy="489204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940278" y="483080"/>
            <a:ext cx="7755147"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latin typeface="Arial Black" panose="020B0A04020102020204" pitchFamily="34" charset="0"/>
                <a:cs typeface="Arial" panose="020B0604020202020204" pitchFamily="34" charset="0"/>
              </a:rPr>
              <a:t>Age groups with the highest income</a:t>
            </a:r>
          </a:p>
        </p:txBody>
      </p:sp>
    </p:spTree>
    <p:extLst>
      <p:ext uri="{BB962C8B-B14F-4D97-AF65-F5344CB8AC3E}">
        <p14:creationId xmlns:p14="http://schemas.microsoft.com/office/powerpoint/2010/main" val="394689273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264975" cy="1065531"/>
          </a:xfrm>
        </p:spPr>
        <p:txBody>
          <a:bodyPr/>
          <a:lstStyle/>
          <a:p>
            <a:pPr marL="457200" indent="-457200">
              <a:buFont typeface="Wingdings" panose="05000000000000000000" pitchFamily="2" charset="2"/>
              <a:buChar char="v"/>
            </a:pPr>
            <a:r>
              <a:rPr lang="en-US" sz="3200" dirty="0">
                <a:latin typeface="Arial Black" panose="020B0A04020102020204" pitchFamily="34" charset="0"/>
              </a:rPr>
              <a:t>Income by Education Level</a:t>
            </a:r>
            <a:endParaRPr lang="en-US" sz="3200" b="1" dirty="0">
              <a:latin typeface="Arial Black" panose="020B0A04020102020204" pitchFamily="34" charset="0"/>
            </a:endParaRPr>
          </a:p>
        </p:txBody>
      </p:sp>
      <p:graphicFrame>
        <p:nvGraphicFramePr>
          <p:cNvPr id="4" name="Chart 3"/>
          <p:cNvGraphicFramePr>
            <a:graphicFrameLocks/>
          </p:cNvGraphicFramePr>
          <p:nvPr>
            <p:extLst>
              <p:ext uri="{D42A27DB-BD31-4B8C-83A1-F6EECF244321}">
                <p14:modId xmlns:p14="http://schemas.microsoft.com/office/powerpoint/2010/main" val="2298672269"/>
              </p:ext>
            </p:extLst>
          </p:nvPr>
        </p:nvGraphicFramePr>
        <p:xfrm>
          <a:off x="1239004" y="1423358"/>
          <a:ext cx="9285222" cy="48911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572279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sz="3200" dirty="0">
                <a:latin typeface="Arial Black" panose="020B0A04020102020204" pitchFamily="34" charset="0"/>
              </a:rPr>
              <a:t>Average Weekly Work Hours by Occupation</a:t>
            </a:r>
          </a:p>
        </p:txBody>
      </p:sp>
      <p:graphicFrame>
        <p:nvGraphicFramePr>
          <p:cNvPr id="4" name="Chart 3"/>
          <p:cNvGraphicFramePr>
            <a:graphicFrameLocks/>
          </p:cNvGraphicFramePr>
          <p:nvPr>
            <p:extLst>
              <p:ext uri="{D42A27DB-BD31-4B8C-83A1-F6EECF244321}">
                <p14:modId xmlns:p14="http://schemas.microsoft.com/office/powerpoint/2010/main" val="2703516612"/>
              </p:ext>
            </p:extLst>
          </p:nvPr>
        </p:nvGraphicFramePr>
        <p:xfrm>
          <a:off x="646111" y="1770860"/>
          <a:ext cx="11003280" cy="4282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24294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sz="3200" dirty="0">
                <a:latin typeface="Arial Black" panose="020B0A04020102020204" pitchFamily="34" charset="0"/>
              </a:rPr>
              <a:t>Individuals by Work Class</a:t>
            </a:r>
          </a:p>
        </p:txBody>
      </p:sp>
      <p:graphicFrame>
        <p:nvGraphicFramePr>
          <p:cNvPr id="4" name="Chart 3"/>
          <p:cNvGraphicFramePr>
            <a:graphicFrameLocks/>
          </p:cNvGraphicFramePr>
          <p:nvPr>
            <p:extLst>
              <p:ext uri="{D42A27DB-BD31-4B8C-83A1-F6EECF244321}">
                <p14:modId xmlns:p14="http://schemas.microsoft.com/office/powerpoint/2010/main" val="92665524"/>
              </p:ext>
            </p:extLst>
          </p:nvPr>
        </p:nvGraphicFramePr>
        <p:xfrm>
          <a:off x="1536688" y="1707168"/>
          <a:ext cx="8349184" cy="4115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110060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sz="3200" dirty="0">
                <a:latin typeface="Arial Black" panose="020B0A04020102020204" pitchFamily="34" charset="0"/>
              </a:rPr>
              <a:t>Top 5 Native Countries</a:t>
            </a:r>
          </a:p>
        </p:txBody>
      </p:sp>
      <p:graphicFrame>
        <p:nvGraphicFramePr>
          <p:cNvPr id="4" name="Chart 3"/>
          <p:cNvGraphicFramePr>
            <a:graphicFrameLocks/>
          </p:cNvGraphicFramePr>
          <p:nvPr>
            <p:extLst>
              <p:ext uri="{D42A27DB-BD31-4B8C-83A1-F6EECF244321}">
                <p14:modId xmlns:p14="http://schemas.microsoft.com/office/powerpoint/2010/main" val="2800394008"/>
              </p:ext>
            </p:extLst>
          </p:nvPr>
        </p:nvGraphicFramePr>
        <p:xfrm>
          <a:off x="1532697" y="1708532"/>
          <a:ext cx="8689605" cy="46491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350989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anose="05000000000000000000" pitchFamily="2" charset="2"/>
              <a:buChar char="v"/>
            </a:pPr>
            <a:r>
              <a:rPr lang="en-US" sz="3200" dirty="0">
                <a:latin typeface="Arial Black" panose="020B0A04020102020204" pitchFamily="34" charset="0"/>
              </a:rPr>
              <a:t>Work Classes with High vs. Low Capital Gains</a:t>
            </a:r>
          </a:p>
        </p:txBody>
      </p:sp>
      <p:graphicFrame>
        <p:nvGraphicFramePr>
          <p:cNvPr id="4" name="Chart 3"/>
          <p:cNvGraphicFramePr>
            <a:graphicFrameLocks/>
          </p:cNvGraphicFramePr>
          <p:nvPr>
            <p:extLst>
              <p:ext uri="{D42A27DB-BD31-4B8C-83A1-F6EECF244321}">
                <p14:modId xmlns:p14="http://schemas.microsoft.com/office/powerpoint/2010/main" val="377712867"/>
              </p:ext>
            </p:extLst>
          </p:nvPr>
        </p:nvGraphicFramePr>
        <p:xfrm>
          <a:off x="1600630" y="1853248"/>
          <a:ext cx="8450203" cy="45475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8913483"/>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126</TotalTime>
  <Words>779</Words>
  <Application>Microsoft Office PowerPoint</Application>
  <PresentationFormat>Widescreen</PresentationFormat>
  <Paragraphs>4181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Arial Black</vt:lpstr>
      <vt:lpstr>Calibri</vt:lpstr>
      <vt:lpstr>Century Gothic</vt:lpstr>
      <vt:lpstr>Wingdings</vt:lpstr>
      <vt:lpstr>Wingdings 3</vt:lpstr>
      <vt:lpstr>Ion</vt:lpstr>
      <vt:lpstr>PowerPoint Presentation</vt:lpstr>
      <vt:lpstr>ABOUT THE PROJECT</vt:lpstr>
      <vt:lpstr>PowerPoint Presentation</vt:lpstr>
      <vt:lpstr>PowerPoint Presentation</vt:lpstr>
      <vt:lpstr>Income by Education Level</vt:lpstr>
      <vt:lpstr>Average Weekly Work Hours by Occupation</vt:lpstr>
      <vt:lpstr>Individuals by Work Class</vt:lpstr>
      <vt:lpstr>Top 5 Native Countries</vt:lpstr>
      <vt:lpstr>Work Classes with High vs. Low Capital Gains</vt:lpstr>
      <vt:lpstr>Income by Gender</vt:lpstr>
      <vt:lpstr>Average Final Weight by Race</vt:lpstr>
      <vt:lpstr>Average Age by Marital Status</vt:lpstr>
      <vt:lpstr>Top 10 Individuals by Education Level</vt:lpstr>
      <vt:lpstr>Capital Gains and Losses by Gender</vt:lpstr>
      <vt:lpstr>Average Weekly Hours by Gender</vt:lpstr>
      <vt:lpstr>Occupational Distribution of Workers</vt:lpstr>
      <vt:lpstr>Work Class Distribution by Weekly Hours Worked</vt:lpstr>
      <vt:lpstr>Average Weekly Hours Worked by Race</vt:lpstr>
      <vt:lpstr>PowerPoint Presentation</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20</cp:revision>
  <dcterms:created xsi:type="dcterms:W3CDTF">2024-07-15T15:48:49Z</dcterms:created>
  <dcterms:modified xsi:type="dcterms:W3CDTF">2024-07-16T11:24:32Z</dcterms:modified>
</cp:coreProperties>
</file>