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33"/>
  </p:notesMasterIdLst>
  <p:sldIdLst>
    <p:sldId id="256" r:id="rId2"/>
    <p:sldId id="257" r:id="rId3"/>
    <p:sldId id="258" r:id="rId4"/>
    <p:sldId id="260" r:id="rId5"/>
    <p:sldId id="259"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03C059-5535-417D-A3B4-2D247EF28040}" type="datetimeFigureOut">
              <a:rPr lang="en-GB" smtClean="0"/>
              <a:t>25/01/2021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83A295-E0E8-4D97-B052-1D7458FF431F}" type="slidenum">
              <a:rPr lang="en-GB" smtClean="0"/>
              <a:t>‹#›</a:t>
            </a:fld>
            <a:endParaRPr lang="en-GB"/>
          </a:p>
        </p:txBody>
      </p:sp>
    </p:spTree>
    <p:extLst>
      <p:ext uri="{BB962C8B-B14F-4D97-AF65-F5344CB8AC3E}">
        <p14:creationId xmlns:p14="http://schemas.microsoft.com/office/powerpoint/2010/main" val="3365825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https://nlp.stanford.edu/IR-book/html/htmledition/evaluation-of-clustering-1.html</a:t>
            </a:r>
          </a:p>
        </p:txBody>
      </p:sp>
      <p:sp>
        <p:nvSpPr>
          <p:cNvPr id="4" name="Slide Number Placeholder 3"/>
          <p:cNvSpPr>
            <a:spLocks noGrp="1"/>
          </p:cNvSpPr>
          <p:nvPr>
            <p:ph type="sldNum" sz="quarter" idx="5"/>
          </p:nvPr>
        </p:nvSpPr>
        <p:spPr/>
        <p:txBody>
          <a:bodyPr/>
          <a:lstStyle/>
          <a:p>
            <a:fld id="{5183A295-E0E8-4D97-B052-1D7458FF431F}" type="slidenum">
              <a:rPr lang="en-GB" smtClean="0"/>
              <a:t>11</a:t>
            </a:fld>
            <a:endParaRPr lang="en-GB"/>
          </a:p>
        </p:txBody>
      </p:sp>
    </p:spTree>
    <p:extLst>
      <p:ext uri="{BB962C8B-B14F-4D97-AF65-F5344CB8AC3E}">
        <p14:creationId xmlns:p14="http://schemas.microsoft.com/office/powerpoint/2010/main" val="1086979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1/25/2021</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61908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1/25/2021</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33219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1/25/2021</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440907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1/25/2021</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070992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1/25/2021</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397097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1/25/2021</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59504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1/25/2021</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322290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1/25/2021</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37112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1/25/2021</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86718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1/25/2021</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5029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1/25/2021</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783881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lIns="109728" tIns="109728" rIns="109728" bIns="91440" anchor="ctr"/>
          <a:lstStyle>
            <a:lvl1pPr algn="r">
              <a:defRPr sz="1200" spc="110">
                <a:solidFill>
                  <a:schemeClr val="tx1">
                    <a:tint val="75000"/>
                    <a:alpha val="70000"/>
                  </a:schemeClr>
                </a:solidFill>
              </a:defRPr>
            </a:lvl1pPr>
          </a:lstStyle>
          <a:p>
            <a:fld id="{76969C88-B244-455D-A017-012B25B1ACDD}" type="datetimeFigureOut">
              <a:rPr lang="en-US" smtClean="0"/>
              <a:pPr/>
              <a:t>1/25/2021</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lIns="109728" tIns="109728" rIns="109728" bIns="91440" anchor="ctr"/>
          <a:lstStyle>
            <a:lvl1pPr algn="l">
              <a:defRPr sz="1200" spc="11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lIns="109728" tIns="109728" rIns="109728" bIns="91440" anchor="ctr"/>
          <a:lstStyle>
            <a:lvl1pPr algn="r">
              <a:defRPr sz="1200" spc="1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381250705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90000"/>
        </a:lnSpc>
        <a:spcBef>
          <a:spcPct val="0"/>
        </a:spcBef>
        <a:buNone/>
        <a:defRPr sz="4400" kern="1200" spc="13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spc="8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spc="8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spc="8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spc="8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spc="8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nlp.stanford.edu/IR-book/html/htmledition/evaluation-of-clustering-1.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3CFD8F4C-A999-46BA-9DAF-7B51FA3C7FE5}"/>
              </a:ext>
            </a:extLst>
          </p:cNvPr>
          <p:cNvSpPr>
            <a:spLocks noGrp="1"/>
          </p:cNvSpPr>
          <p:nvPr>
            <p:ph type="ctrTitle"/>
          </p:nvPr>
        </p:nvSpPr>
        <p:spPr>
          <a:xfrm>
            <a:off x="6096000" y="1524000"/>
            <a:ext cx="5334000" cy="2286000"/>
          </a:xfrm>
        </p:spPr>
        <p:txBody>
          <a:bodyPr>
            <a:normAutofit/>
          </a:bodyPr>
          <a:lstStyle/>
          <a:p>
            <a:pPr algn="l"/>
            <a:r>
              <a:rPr lang="en-GB" sz="3700" dirty="0"/>
              <a:t>Assignment 1 (30%): Analysing Bias in ML Tasks on the Census-Income Dataset</a:t>
            </a:r>
          </a:p>
        </p:txBody>
      </p:sp>
      <p:sp>
        <p:nvSpPr>
          <p:cNvPr id="3" name="Subtitle 2">
            <a:extLst>
              <a:ext uri="{FF2B5EF4-FFF2-40B4-BE49-F238E27FC236}">
                <a16:creationId xmlns:a16="http://schemas.microsoft.com/office/drawing/2014/main" id="{628184B1-7D40-445E-93EA-6CF6B2798A62}"/>
              </a:ext>
            </a:extLst>
          </p:cNvPr>
          <p:cNvSpPr>
            <a:spLocks noGrp="1"/>
          </p:cNvSpPr>
          <p:nvPr>
            <p:ph type="subTitle" idx="1"/>
          </p:nvPr>
        </p:nvSpPr>
        <p:spPr>
          <a:xfrm>
            <a:off x="6096000" y="4571999"/>
            <a:ext cx="5334000" cy="1524000"/>
          </a:xfrm>
        </p:spPr>
        <p:txBody>
          <a:bodyPr>
            <a:normAutofit/>
          </a:bodyPr>
          <a:lstStyle/>
          <a:p>
            <a:pPr algn="l"/>
            <a:r>
              <a:rPr lang="en-GB" dirty="0"/>
              <a:t>Due: February 19, 2021</a:t>
            </a:r>
          </a:p>
        </p:txBody>
      </p:sp>
      <p:pic>
        <p:nvPicPr>
          <p:cNvPr id="4" name="Picture 3">
            <a:extLst>
              <a:ext uri="{FF2B5EF4-FFF2-40B4-BE49-F238E27FC236}">
                <a16:creationId xmlns:a16="http://schemas.microsoft.com/office/drawing/2014/main" id="{7E713A92-8771-409B-9138-41DA5FE7386D}"/>
              </a:ext>
            </a:extLst>
          </p:cNvPr>
          <p:cNvPicPr>
            <a:picLocks noChangeAspect="1"/>
          </p:cNvPicPr>
          <p:nvPr/>
        </p:nvPicPr>
        <p:blipFill rotWithShape="1">
          <a:blip r:embed="rId2"/>
          <a:srcRect l="11006" r="23684" b="-1"/>
          <a:stretch/>
        </p:blipFill>
        <p:spPr>
          <a:xfrm>
            <a:off x="2" y="732510"/>
            <a:ext cx="5333999" cy="6125491"/>
          </a:xfrm>
          <a:custGeom>
            <a:avLst/>
            <a:gdLst/>
            <a:ahLst/>
            <a:cxnLst/>
            <a:rect l="l" t="t" r="r" b="b"/>
            <a:pathLst>
              <a:path w="5333999" h="6125491">
                <a:moveTo>
                  <a:pt x="0" y="0"/>
                </a:moveTo>
                <a:lnTo>
                  <a:pt x="201347" y="12133"/>
                </a:lnTo>
                <a:cubicBezTo>
                  <a:pt x="834520" y="59989"/>
                  <a:pt x="1489622" y="165274"/>
                  <a:pt x="2149412" y="288819"/>
                </a:cubicBezTo>
                <a:cubicBezTo>
                  <a:pt x="4194087" y="671477"/>
                  <a:pt x="4738431" y="1884930"/>
                  <a:pt x="5125148" y="3309606"/>
                </a:cubicBezTo>
                <a:cubicBezTo>
                  <a:pt x="5383961" y="4263563"/>
                  <a:pt x="5599841" y="5130569"/>
                  <a:pt x="4496734" y="5829050"/>
                </a:cubicBezTo>
                <a:cubicBezTo>
                  <a:pt x="4342061" y="5927011"/>
                  <a:pt x="4177261" y="6012425"/>
                  <a:pt x="4005032" y="6088102"/>
                </a:cubicBezTo>
                <a:lnTo>
                  <a:pt x="3915032" y="6125491"/>
                </a:lnTo>
                <a:lnTo>
                  <a:pt x="0" y="6125491"/>
                </a:lnTo>
                <a:close/>
              </a:path>
            </a:pathLst>
          </a:custGeom>
        </p:spPr>
      </p:pic>
      <p:sp>
        <p:nvSpPr>
          <p:cNvPr id="11" name="Freeform: Shape 10">
            <a:extLst>
              <a:ext uri="{FF2B5EF4-FFF2-40B4-BE49-F238E27FC236}">
                <a16:creationId xmlns:a16="http://schemas.microsoft.com/office/drawing/2014/main" id="{4EB7CBBE-178B-4DB3-AD92-DED458BAE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52425"/>
            <a:ext cx="5185830" cy="65055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Tree>
    <p:extLst>
      <p:ext uri="{BB962C8B-B14F-4D97-AF65-F5344CB8AC3E}">
        <p14:creationId xmlns:p14="http://schemas.microsoft.com/office/powerpoint/2010/main" val="3638654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18C8D-8EAD-4850-9802-7E54D3468678}"/>
              </a:ext>
            </a:extLst>
          </p:cNvPr>
          <p:cNvSpPr>
            <a:spLocks noGrp="1"/>
          </p:cNvSpPr>
          <p:nvPr>
            <p:ph type="title"/>
          </p:nvPr>
        </p:nvSpPr>
        <p:spPr/>
        <p:txBody>
          <a:bodyPr/>
          <a:lstStyle/>
          <a:p>
            <a:r>
              <a:rPr lang="en-GB" dirty="0"/>
              <a:t>Classification Techniques</a:t>
            </a:r>
          </a:p>
        </p:txBody>
      </p:sp>
      <p:sp>
        <p:nvSpPr>
          <p:cNvPr id="3" name="Content Placeholder 2">
            <a:extLst>
              <a:ext uri="{FF2B5EF4-FFF2-40B4-BE49-F238E27FC236}">
                <a16:creationId xmlns:a16="http://schemas.microsoft.com/office/drawing/2014/main" id="{37D7E755-2CD5-4F44-A049-C0614F3727FE}"/>
              </a:ext>
            </a:extLst>
          </p:cNvPr>
          <p:cNvSpPr>
            <a:spLocks noGrp="1"/>
          </p:cNvSpPr>
          <p:nvPr>
            <p:ph idx="1"/>
          </p:nvPr>
        </p:nvSpPr>
        <p:spPr/>
        <p:txBody>
          <a:bodyPr>
            <a:normAutofit fontScale="77500" lnSpcReduction="20000"/>
          </a:bodyPr>
          <a:lstStyle/>
          <a:p>
            <a:r>
              <a:rPr lang="en-GB" dirty="0"/>
              <a:t>Choice of technique is entirely up to you. </a:t>
            </a:r>
          </a:p>
          <a:p>
            <a:r>
              <a:rPr lang="en-GB" dirty="0"/>
              <a:t>Support Vector Machines</a:t>
            </a:r>
          </a:p>
          <a:p>
            <a:r>
              <a:rPr lang="en-GB" dirty="0"/>
              <a:t>Random Forests</a:t>
            </a:r>
          </a:p>
          <a:p>
            <a:r>
              <a:rPr lang="en-GB" dirty="0"/>
              <a:t>Neural Networks</a:t>
            </a:r>
          </a:p>
          <a:p>
            <a:r>
              <a:rPr lang="en-GB" dirty="0"/>
              <a:t>Logistic Regression</a:t>
            </a:r>
          </a:p>
          <a:p>
            <a:r>
              <a:rPr lang="en-GB" dirty="0"/>
              <a:t>Getting a classification technique to work well on the dataset may involve a lot of fine-tuning and adjustments. Do not underestimate this step. </a:t>
            </a:r>
          </a:p>
        </p:txBody>
      </p:sp>
    </p:spTree>
    <p:extLst>
      <p:ext uri="{BB962C8B-B14F-4D97-AF65-F5344CB8AC3E}">
        <p14:creationId xmlns:p14="http://schemas.microsoft.com/office/powerpoint/2010/main" val="716060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1027-58C8-4F45-85CB-9DE3E16C94EF}"/>
              </a:ext>
            </a:extLst>
          </p:cNvPr>
          <p:cNvSpPr>
            <a:spLocks noGrp="1"/>
          </p:cNvSpPr>
          <p:nvPr>
            <p:ph type="title"/>
          </p:nvPr>
        </p:nvSpPr>
        <p:spPr/>
        <p:txBody>
          <a:bodyPr/>
          <a:lstStyle/>
          <a:p>
            <a:r>
              <a:rPr lang="en-GB" dirty="0"/>
              <a:t>Clustering</a:t>
            </a:r>
          </a:p>
        </p:txBody>
      </p:sp>
      <p:sp>
        <p:nvSpPr>
          <p:cNvPr id="3" name="Content Placeholder 2">
            <a:extLst>
              <a:ext uri="{FF2B5EF4-FFF2-40B4-BE49-F238E27FC236}">
                <a16:creationId xmlns:a16="http://schemas.microsoft.com/office/drawing/2014/main" id="{9E1633F8-C224-42B5-B2C9-D8AC02E320EF}"/>
              </a:ext>
            </a:extLst>
          </p:cNvPr>
          <p:cNvSpPr>
            <a:spLocks noGrp="1"/>
          </p:cNvSpPr>
          <p:nvPr>
            <p:ph idx="1"/>
          </p:nvPr>
        </p:nvSpPr>
        <p:spPr/>
        <p:txBody>
          <a:bodyPr>
            <a:normAutofit fontScale="70000" lnSpcReduction="20000"/>
          </a:bodyPr>
          <a:lstStyle/>
          <a:p>
            <a:r>
              <a:rPr lang="en-GB" dirty="0"/>
              <a:t>Group a dataset into multiple groups</a:t>
            </a:r>
          </a:p>
          <a:p>
            <a:r>
              <a:rPr lang="en-GB" dirty="0"/>
              <a:t>Elements within a group are more similar to one another than those across groups</a:t>
            </a:r>
          </a:p>
          <a:p>
            <a:r>
              <a:rPr lang="en-GB" dirty="0"/>
              <a:t>Notion of similarity between objects (individuals in this case) is quite central, and may require some exploration to get it right. </a:t>
            </a:r>
          </a:p>
          <a:p>
            <a:r>
              <a:rPr lang="en-GB" dirty="0"/>
              <a:t>Performance of the clustering may be measured using clustering evaluation measures such as purity: look at </a:t>
            </a:r>
            <a:r>
              <a:rPr lang="en-GB" dirty="0">
                <a:hlinkClick r:id="rId3"/>
              </a:rPr>
              <a:t>https://nlp.stanford.edu/IR-book/html/htmledition/evaluation-of-clustering-1.html</a:t>
            </a:r>
            <a:r>
              <a:rPr lang="en-GB" dirty="0"/>
              <a:t> and similar for ideas </a:t>
            </a:r>
          </a:p>
          <a:p>
            <a:r>
              <a:rPr lang="en-GB" dirty="0"/>
              <a:t>The income group could be a choice to measure clustering accuracy/purity. </a:t>
            </a:r>
          </a:p>
        </p:txBody>
      </p:sp>
    </p:spTree>
    <p:extLst>
      <p:ext uri="{BB962C8B-B14F-4D97-AF65-F5344CB8AC3E}">
        <p14:creationId xmlns:p14="http://schemas.microsoft.com/office/powerpoint/2010/main" val="2074517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DD4A9-4605-40C5-8DB8-D3548C36558D}"/>
              </a:ext>
            </a:extLst>
          </p:cNvPr>
          <p:cNvSpPr>
            <a:spLocks noGrp="1"/>
          </p:cNvSpPr>
          <p:nvPr>
            <p:ph type="title"/>
          </p:nvPr>
        </p:nvSpPr>
        <p:spPr/>
        <p:txBody>
          <a:bodyPr/>
          <a:lstStyle/>
          <a:p>
            <a:r>
              <a:rPr lang="en-GB" dirty="0"/>
              <a:t>Clustering Techniques</a:t>
            </a:r>
          </a:p>
        </p:txBody>
      </p:sp>
      <p:sp>
        <p:nvSpPr>
          <p:cNvPr id="3" name="Content Placeholder 2">
            <a:extLst>
              <a:ext uri="{FF2B5EF4-FFF2-40B4-BE49-F238E27FC236}">
                <a16:creationId xmlns:a16="http://schemas.microsoft.com/office/drawing/2014/main" id="{C874EA75-C338-4809-90A3-ABD6B71AC42C}"/>
              </a:ext>
            </a:extLst>
          </p:cNvPr>
          <p:cNvSpPr>
            <a:spLocks noGrp="1"/>
          </p:cNvSpPr>
          <p:nvPr>
            <p:ph idx="1"/>
          </p:nvPr>
        </p:nvSpPr>
        <p:spPr/>
        <p:txBody>
          <a:bodyPr/>
          <a:lstStyle/>
          <a:p>
            <a:r>
              <a:rPr lang="en-GB" dirty="0"/>
              <a:t>Some clustering techniques require a user input indicating expected number of clusters in the output. Some others require other kinds of hyperparameter specifications. </a:t>
            </a:r>
          </a:p>
          <a:p>
            <a:r>
              <a:rPr lang="en-GB" dirty="0"/>
              <a:t>Example algorithms include: K-Means, PAM, Hierarchical Agglomerative Clustering, DBSCAN etc.</a:t>
            </a:r>
          </a:p>
        </p:txBody>
      </p:sp>
    </p:spTree>
    <p:extLst>
      <p:ext uri="{BB962C8B-B14F-4D97-AF65-F5344CB8AC3E}">
        <p14:creationId xmlns:p14="http://schemas.microsoft.com/office/powerpoint/2010/main" val="295189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F410C-CAAB-4839-AE90-5C727A5D1716}"/>
              </a:ext>
            </a:extLst>
          </p:cNvPr>
          <p:cNvSpPr>
            <a:spLocks noGrp="1"/>
          </p:cNvSpPr>
          <p:nvPr>
            <p:ph type="title"/>
          </p:nvPr>
        </p:nvSpPr>
        <p:spPr/>
        <p:txBody>
          <a:bodyPr/>
          <a:lstStyle/>
          <a:p>
            <a:r>
              <a:rPr lang="en-GB" dirty="0"/>
              <a:t>Retrieval</a:t>
            </a:r>
          </a:p>
        </p:txBody>
      </p:sp>
      <p:sp>
        <p:nvSpPr>
          <p:cNvPr id="3" name="Content Placeholder 2">
            <a:extLst>
              <a:ext uri="{FF2B5EF4-FFF2-40B4-BE49-F238E27FC236}">
                <a16:creationId xmlns:a16="http://schemas.microsoft.com/office/drawing/2014/main" id="{7EFF7509-FD3D-4985-9DCA-CCC3EECAA216}"/>
              </a:ext>
            </a:extLst>
          </p:cNvPr>
          <p:cNvSpPr>
            <a:spLocks noGrp="1"/>
          </p:cNvSpPr>
          <p:nvPr>
            <p:ph idx="1"/>
          </p:nvPr>
        </p:nvSpPr>
        <p:spPr/>
        <p:txBody>
          <a:bodyPr/>
          <a:lstStyle/>
          <a:p>
            <a:r>
              <a:rPr lang="en-GB" dirty="0"/>
              <a:t>Retrieval involves identifying the most similar objects to a query object, in a ranking order. </a:t>
            </a:r>
          </a:p>
          <a:p>
            <a:r>
              <a:rPr lang="en-GB" dirty="0"/>
              <a:t>Once again, notion of similarity is quite central. </a:t>
            </a:r>
          </a:p>
          <a:p>
            <a:r>
              <a:rPr lang="en-GB" dirty="0"/>
              <a:t>There are toolkits such as Apache Lucene that would help you with coding up a retrieval mechanism, but it is quite easy to code things up yourself too. </a:t>
            </a:r>
          </a:p>
          <a:p>
            <a:endParaRPr lang="en-GB" dirty="0"/>
          </a:p>
        </p:txBody>
      </p:sp>
    </p:spTree>
    <p:extLst>
      <p:ext uri="{BB962C8B-B14F-4D97-AF65-F5344CB8AC3E}">
        <p14:creationId xmlns:p14="http://schemas.microsoft.com/office/powerpoint/2010/main" val="325682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6CC11-005E-4975-8AA8-5B579EE69580}"/>
              </a:ext>
            </a:extLst>
          </p:cNvPr>
          <p:cNvSpPr>
            <a:spLocks noGrp="1"/>
          </p:cNvSpPr>
          <p:nvPr>
            <p:ph type="title"/>
          </p:nvPr>
        </p:nvSpPr>
        <p:spPr/>
        <p:txBody>
          <a:bodyPr/>
          <a:lstStyle/>
          <a:p>
            <a:r>
              <a:rPr lang="en-GB" dirty="0"/>
              <a:t>Retrieval Method</a:t>
            </a:r>
          </a:p>
        </p:txBody>
      </p:sp>
      <p:sp>
        <p:nvSpPr>
          <p:cNvPr id="3" name="Content Placeholder 2">
            <a:extLst>
              <a:ext uri="{FF2B5EF4-FFF2-40B4-BE49-F238E27FC236}">
                <a16:creationId xmlns:a16="http://schemas.microsoft.com/office/drawing/2014/main" id="{83E055EA-93D5-4488-8675-7D410D1AE377}"/>
              </a:ext>
            </a:extLst>
          </p:cNvPr>
          <p:cNvSpPr>
            <a:spLocks noGrp="1"/>
          </p:cNvSpPr>
          <p:nvPr>
            <p:ph idx="1"/>
          </p:nvPr>
        </p:nvSpPr>
        <p:spPr/>
        <p:txBody>
          <a:bodyPr>
            <a:normAutofit fontScale="70000" lnSpcReduction="20000"/>
          </a:bodyPr>
          <a:lstStyle/>
          <a:p>
            <a:r>
              <a:rPr lang="en-GB" dirty="0"/>
              <a:t>The choice of a similarity measure between objects entails a retrieval method automatically. </a:t>
            </a:r>
          </a:p>
          <a:p>
            <a:r>
              <a:rPr lang="en-GB" dirty="0"/>
              <a:t>Once you choose an object from the dataset as a query, you can quantify the similarity of all objects to it, and produce the top-10 (or any top-k) result. </a:t>
            </a:r>
          </a:p>
          <a:p>
            <a:r>
              <a:rPr lang="en-GB" dirty="0"/>
              <a:t>What is a good retrieval:</a:t>
            </a:r>
          </a:p>
          <a:p>
            <a:pPr lvl="1"/>
            <a:r>
              <a:rPr lang="en-GB" dirty="0"/>
              <a:t>If the query object has income class &gt;$50k, you may say that producing a list where most top-k objects have &gt;$50k is a good thing. </a:t>
            </a:r>
          </a:p>
          <a:p>
            <a:pPr lvl="1"/>
            <a:r>
              <a:rPr lang="en-GB" dirty="0"/>
              <a:t>Notice that income class should not be part of the similarity calculation. </a:t>
            </a:r>
          </a:p>
          <a:p>
            <a:pPr lvl="1"/>
            <a:r>
              <a:rPr lang="en-GB" dirty="0"/>
              <a:t>A detailed article on evaluation appears at: https://nlp.stanford.edu/IR-book/html/htmledition/evaluation-of-ranked-retrieval-results-1.html</a:t>
            </a:r>
          </a:p>
        </p:txBody>
      </p:sp>
    </p:spTree>
    <p:extLst>
      <p:ext uri="{BB962C8B-B14F-4D97-AF65-F5344CB8AC3E}">
        <p14:creationId xmlns:p14="http://schemas.microsoft.com/office/powerpoint/2010/main" val="24640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37DBE-68E4-41F3-B39C-B143E6AA6D85}"/>
              </a:ext>
            </a:extLst>
          </p:cNvPr>
          <p:cNvSpPr>
            <a:spLocks noGrp="1"/>
          </p:cNvSpPr>
          <p:nvPr>
            <p:ph type="title"/>
          </p:nvPr>
        </p:nvSpPr>
        <p:spPr/>
        <p:txBody>
          <a:bodyPr/>
          <a:lstStyle/>
          <a:p>
            <a:r>
              <a:rPr lang="en-GB" dirty="0"/>
              <a:t>So Far</a:t>
            </a:r>
          </a:p>
        </p:txBody>
      </p:sp>
      <p:sp>
        <p:nvSpPr>
          <p:cNvPr id="3" name="Content Placeholder 2">
            <a:extLst>
              <a:ext uri="{FF2B5EF4-FFF2-40B4-BE49-F238E27FC236}">
                <a16:creationId xmlns:a16="http://schemas.microsoft.com/office/drawing/2014/main" id="{F5A22AC2-FC4B-4D30-A3D4-F7ED41596430}"/>
              </a:ext>
            </a:extLst>
          </p:cNvPr>
          <p:cNvSpPr>
            <a:spLocks noGrp="1"/>
          </p:cNvSpPr>
          <p:nvPr>
            <p:ph idx="1"/>
          </p:nvPr>
        </p:nvSpPr>
        <p:spPr/>
        <p:txBody>
          <a:bodyPr/>
          <a:lstStyle/>
          <a:p>
            <a:r>
              <a:rPr lang="en-GB" dirty="0"/>
              <a:t>Choose one task: Classification, Clustering, Retrieval</a:t>
            </a:r>
          </a:p>
          <a:p>
            <a:r>
              <a:rPr lang="en-GB" dirty="0"/>
              <a:t>Choose two sensitive attributes</a:t>
            </a:r>
          </a:p>
          <a:p>
            <a:r>
              <a:rPr lang="en-GB" dirty="0"/>
              <a:t>Choose one algorithm/method for the chosen task</a:t>
            </a:r>
          </a:p>
          <a:p>
            <a:r>
              <a:rPr lang="en-GB" dirty="0"/>
              <a:t>Next: Bias Analysis</a:t>
            </a:r>
          </a:p>
        </p:txBody>
      </p:sp>
    </p:spTree>
    <p:extLst>
      <p:ext uri="{BB962C8B-B14F-4D97-AF65-F5344CB8AC3E}">
        <p14:creationId xmlns:p14="http://schemas.microsoft.com/office/powerpoint/2010/main" val="1072405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7C06E-984C-4CEE-9724-CC6CA078ECFD}"/>
              </a:ext>
            </a:extLst>
          </p:cNvPr>
          <p:cNvSpPr>
            <a:spLocks noGrp="1"/>
          </p:cNvSpPr>
          <p:nvPr>
            <p:ph type="title"/>
          </p:nvPr>
        </p:nvSpPr>
        <p:spPr/>
        <p:txBody>
          <a:bodyPr/>
          <a:lstStyle/>
          <a:p>
            <a:r>
              <a:rPr lang="en-GB" dirty="0"/>
              <a:t>Bias Analysis: Choose Two</a:t>
            </a:r>
          </a:p>
        </p:txBody>
      </p:sp>
      <p:sp>
        <p:nvSpPr>
          <p:cNvPr id="3" name="Content Placeholder 2">
            <a:extLst>
              <a:ext uri="{FF2B5EF4-FFF2-40B4-BE49-F238E27FC236}">
                <a16:creationId xmlns:a16="http://schemas.microsoft.com/office/drawing/2014/main" id="{ECA3CBBB-2C21-4670-94CE-68A3B8E68C95}"/>
              </a:ext>
            </a:extLst>
          </p:cNvPr>
          <p:cNvSpPr>
            <a:spLocks noGrp="1"/>
          </p:cNvSpPr>
          <p:nvPr>
            <p:ph idx="1"/>
          </p:nvPr>
        </p:nvSpPr>
        <p:spPr/>
        <p:txBody>
          <a:bodyPr/>
          <a:lstStyle/>
          <a:p>
            <a:r>
              <a:rPr lang="en-GB" dirty="0"/>
              <a:t>Individual Fairness</a:t>
            </a:r>
          </a:p>
          <a:p>
            <a:r>
              <a:rPr lang="en-GB" dirty="0"/>
              <a:t>Group Fairness</a:t>
            </a:r>
          </a:p>
          <a:p>
            <a:r>
              <a:rPr lang="en-GB" dirty="0"/>
              <a:t>Cause of Unfairness</a:t>
            </a:r>
          </a:p>
        </p:txBody>
      </p:sp>
    </p:spTree>
    <p:extLst>
      <p:ext uri="{BB962C8B-B14F-4D97-AF65-F5344CB8AC3E}">
        <p14:creationId xmlns:p14="http://schemas.microsoft.com/office/powerpoint/2010/main" val="382764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C82D0-19FC-42EC-9E67-D6096BBEDB67}"/>
              </a:ext>
            </a:extLst>
          </p:cNvPr>
          <p:cNvSpPr>
            <a:spLocks noGrp="1"/>
          </p:cNvSpPr>
          <p:nvPr>
            <p:ph type="title"/>
          </p:nvPr>
        </p:nvSpPr>
        <p:spPr/>
        <p:txBody>
          <a:bodyPr/>
          <a:lstStyle/>
          <a:p>
            <a:r>
              <a:rPr lang="en-GB" dirty="0"/>
              <a:t>Individual Fairness</a:t>
            </a:r>
          </a:p>
        </p:txBody>
      </p:sp>
      <p:sp>
        <p:nvSpPr>
          <p:cNvPr id="3" name="Content Placeholder 2">
            <a:extLst>
              <a:ext uri="{FF2B5EF4-FFF2-40B4-BE49-F238E27FC236}">
                <a16:creationId xmlns:a16="http://schemas.microsoft.com/office/drawing/2014/main" id="{41F69783-0D0B-40BA-B50E-3A2830B676F7}"/>
              </a:ext>
            </a:extLst>
          </p:cNvPr>
          <p:cNvSpPr>
            <a:spLocks noGrp="1"/>
          </p:cNvSpPr>
          <p:nvPr>
            <p:ph idx="1"/>
          </p:nvPr>
        </p:nvSpPr>
        <p:spPr/>
        <p:txBody>
          <a:bodyPr>
            <a:normAutofit fontScale="92500" lnSpcReduction="20000"/>
          </a:bodyPr>
          <a:lstStyle/>
          <a:p>
            <a:r>
              <a:rPr lang="en-GB" dirty="0"/>
              <a:t>Individual Fairness is about ensuring that the “procedure” is working fairly. </a:t>
            </a:r>
          </a:p>
          <a:p>
            <a:r>
              <a:rPr lang="en-GB" dirty="0"/>
              <a:t>In particular, for our kinds of analyses, the question is whether “similar objects are accorded similar outcomes”</a:t>
            </a:r>
          </a:p>
          <a:p>
            <a:r>
              <a:rPr lang="en-GB" dirty="0"/>
              <a:t>What is meant by two objects assigned same outcome?</a:t>
            </a:r>
          </a:p>
          <a:p>
            <a:pPr lvl="1"/>
            <a:r>
              <a:rPr lang="en-GB" dirty="0"/>
              <a:t>Classification: Assigned income class</a:t>
            </a:r>
          </a:p>
          <a:p>
            <a:pPr lvl="1"/>
            <a:r>
              <a:rPr lang="en-GB" dirty="0"/>
              <a:t>Clustering: Assigned cluster</a:t>
            </a:r>
          </a:p>
          <a:p>
            <a:pPr lvl="1"/>
            <a:r>
              <a:rPr lang="en-GB" dirty="0"/>
              <a:t>Retrieval: Fraction of queries for which both are part of top-k results</a:t>
            </a:r>
          </a:p>
        </p:txBody>
      </p:sp>
    </p:spTree>
    <p:extLst>
      <p:ext uri="{BB962C8B-B14F-4D97-AF65-F5344CB8AC3E}">
        <p14:creationId xmlns:p14="http://schemas.microsoft.com/office/powerpoint/2010/main" val="284765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A12F4-D368-4171-9632-4C2FC9DAA24F}"/>
              </a:ext>
            </a:extLst>
          </p:cNvPr>
          <p:cNvSpPr>
            <a:spLocks noGrp="1"/>
          </p:cNvSpPr>
          <p:nvPr>
            <p:ph type="title"/>
          </p:nvPr>
        </p:nvSpPr>
        <p:spPr/>
        <p:txBody>
          <a:bodyPr/>
          <a:lstStyle/>
          <a:p>
            <a:r>
              <a:rPr lang="en-GB" dirty="0"/>
              <a:t>Individual Fairness: Explorations</a:t>
            </a:r>
          </a:p>
        </p:txBody>
      </p:sp>
      <p:sp>
        <p:nvSpPr>
          <p:cNvPr id="3" name="Content Placeholder 2">
            <a:extLst>
              <a:ext uri="{FF2B5EF4-FFF2-40B4-BE49-F238E27FC236}">
                <a16:creationId xmlns:a16="http://schemas.microsoft.com/office/drawing/2014/main" id="{D191B782-C15D-46C0-B898-B4F68482B09F}"/>
              </a:ext>
            </a:extLst>
          </p:cNvPr>
          <p:cNvSpPr>
            <a:spLocks noGrp="1"/>
          </p:cNvSpPr>
          <p:nvPr>
            <p:ph idx="1"/>
          </p:nvPr>
        </p:nvSpPr>
        <p:spPr/>
        <p:txBody>
          <a:bodyPr/>
          <a:lstStyle/>
          <a:p>
            <a:r>
              <a:rPr lang="en-GB" dirty="0"/>
              <a:t>How do we quantify individual fairness in the model? </a:t>
            </a:r>
          </a:p>
          <a:p>
            <a:r>
              <a:rPr lang="en-GB" dirty="0"/>
              <a:t>How well does the model agree to individual fairness? </a:t>
            </a:r>
          </a:p>
        </p:txBody>
      </p:sp>
    </p:spTree>
    <p:extLst>
      <p:ext uri="{BB962C8B-B14F-4D97-AF65-F5344CB8AC3E}">
        <p14:creationId xmlns:p14="http://schemas.microsoft.com/office/powerpoint/2010/main" val="3615348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89928-8E93-4750-894F-0D666A0B3A27}"/>
              </a:ext>
            </a:extLst>
          </p:cNvPr>
          <p:cNvSpPr>
            <a:spLocks noGrp="1"/>
          </p:cNvSpPr>
          <p:nvPr>
            <p:ph type="title"/>
          </p:nvPr>
        </p:nvSpPr>
        <p:spPr/>
        <p:txBody>
          <a:bodyPr/>
          <a:lstStyle/>
          <a:p>
            <a:r>
              <a:rPr lang="en-GB" dirty="0"/>
              <a:t>Group Fairness</a:t>
            </a:r>
          </a:p>
        </p:txBody>
      </p:sp>
      <p:sp>
        <p:nvSpPr>
          <p:cNvPr id="3" name="Content Placeholder 2">
            <a:extLst>
              <a:ext uri="{FF2B5EF4-FFF2-40B4-BE49-F238E27FC236}">
                <a16:creationId xmlns:a16="http://schemas.microsoft.com/office/drawing/2014/main" id="{0F163E16-EE28-405D-AB37-318BB4418CE5}"/>
              </a:ext>
            </a:extLst>
          </p:cNvPr>
          <p:cNvSpPr>
            <a:spLocks noGrp="1"/>
          </p:cNvSpPr>
          <p:nvPr>
            <p:ph idx="1"/>
          </p:nvPr>
        </p:nvSpPr>
        <p:spPr/>
        <p:txBody>
          <a:bodyPr>
            <a:normAutofit fontScale="85000" lnSpcReduction="20000"/>
          </a:bodyPr>
          <a:lstStyle/>
          <a:p>
            <a:r>
              <a:rPr lang="en-GB" dirty="0"/>
              <a:t>Group Fairness is about ensuring that outcomes are distributed across groups defined on sensitive attributes</a:t>
            </a:r>
          </a:p>
          <a:p>
            <a:r>
              <a:rPr lang="en-GB" dirty="0"/>
              <a:t>The focus would be on using the choice of two sensitive attributes in the earlier phase</a:t>
            </a:r>
          </a:p>
          <a:p>
            <a:r>
              <a:rPr lang="en-GB" dirty="0"/>
              <a:t>Characterize groups: For example, if race is a sensitive attribute, “white”, “black”, “</a:t>
            </a:r>
            <a:r>
              <a:rPr lang="en-GB" dirty="0" err="1"/>
              <a:t>hispanic</a:t>
            </a:r>
            <a:r>
              <a:rPr lang="en-GB" dirty="0"/>
              <a:t>” etc are groups.</a:t>
            </a:r>
          </a:p>
          <a:p>
            <a:r>
              <a:rPr lang="en-GB" dirty="0"/>
              <a:t>Need to aggregate outcomes at the level of groups (outcomes as defined earlier in the case of individual fairness)</a:t>
            </a:r>
          </a:p>
          <a:p>
            <a:endParaRPr lang="en-GB" dirty="0"/>
          </a:p>
        </p:txBody>
      </p:sp>
    </p:spTree>
    <p:extLst>
      <p:ext uri="{BB962C8B-B14F-4D97-AF65-F5344CB8AC3E}">
        <p14:creationId xmlns:p14="http://schemas.microsoft.com/office/powerpoint/2010/main" val="1383099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73AE1-2072-4634-9C84-3041EC5452D3}"/>
              </a:ext>
            </a:extLst>
          </p:cNvPr>
          <p:cNvSpPr>
            <a:spLocks noGrp="1"/>
          </p:cNvSpPr>
          <p:nvPr>
            <p:ph type="title"/>
          </p:nvPr>
        </p:nvSpPr>
        <p:spPr/>
        <p:txBody>
          <a:bodyPr/>
          <a:lstStyle/>
          <a:p>
            <a:r>
              <a:rPr lang="en-GB" dirty="0"/>
              <a:t>Task Description</a:t>
            </a:r>
          </a:p>
        </p:txBody>
      </p:sp>
      <p:sp>
        <p:nvSpPr>
          <p:cNvPr id="3" name="Content Placeholder 2">
            <a:extLst>
              <a:ext uri="{FF2B5EF4-FFF2-40B4-BE49-F238E27FC236}">
                <a16:creationId xmlns:a16="http://schemas.microsoft.com/office/drawing/2014/main" id="{F7FC23EA-336A-4177-9423-BA5A644BFC59}"/>
              </a:ext>
            </a:extLst>
          </p:cNvPr>
          <p:cNvSpPr>
            <a:spLocks noGrp="1"/>
          </p:cNvSpPr>
          <p:nvPr>
            <p:ph idx="1"/>
          </p:nvPr>
        </p:nvSpPr>
        <p:spPr/>
        <p:txBody>
          <a:bodyPr/>
          <a:lstStyle/>
          <a:p>
            <a:r>
              <a:rPr lang="en-GB" dirty="0"/>
              <a:t>Dataset: Census-Income Dataset</a:t>
            </a:r>
          </a:p>
          <a:p>
            <a:r>
              <a:rPr lang="en-GB" dirty="0"/>
              <a:t>Analytics Task: One of Classification, Clustering or Retrieval</a:t>
            </a:r>
          </a:p>
          <a:p>
            <a:r>
              <a:rPr lang="en-GB" dirty="0"/>
              <a:t>Choice of two protected attributes</a:t>
            </a:r>
          </a:p>
          <a:p>
            <a:r>
              <a:rPr lang="en-GB" dirty="0"/>
              <a:t>Evaluation of Bias: Two from Individual Fairness, Group Fairness and Cause of Unfairness</a:t>
            </a:r>
          </a:p>
        </p:txBody>
      </p:sp>
    </p:spTree>
    <p:extLst>
      <p:ext uri="{BB962C8B-B14F-4D97-AF65-F5344CB8AC3E}">
        <p14:creationId xmlns:p14="http://schemas.microsoft.com/office/powerpoint/2010/main" val="2376588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A185-8972-4A53-8000-FF3305030D9A}"/>
              </a:ext>
            </a:extLst>
          </p:cNvPr>
          <p:cNvSpPr>
            <a:spLocks noGrp="1"/>
          </p:cNvSpPr>
          <p:nvPr>
            <p:ph type="title"/>
          </p:nvPr>
        </p:nvSpPr>
        <p:spPr/>
        <p:txBody>
          <a:bodyPr/>
          <a:lstStyle/>
          <a:p>
            <a:r>
              <a:rPr lang="en-GB" dirty="0"/>
              <a:t>Group Fairness: Explorations</a:t>
            </a:r>
          </a:p>
        </p:txBody>
      </p:sp>
      <p:sp>
        <p:nvSpPr>
          <p:cNvPr id="3" name="Content Placeholder 2">
            <a:extLst>
              <a:ext uri="{FF2B5EF4-FFF2-40B4-BE49-F238E27FC236}">
                <a16:creationId xmlns:a16="http://schemas.microsoft.com/office/drawing/2014/main" id="{B2C0E4B6-84D0-449D-823F-1F91AD4CD86A}"/>
              </a:ext>
            </a:extLst>
          </p:cNvPr>
          <p:cNvSpPr>
            <a:spLocks noGrp="1"/>
          </p:cNvSpPr>
          <p:nvPr>
            <p:ph idx="1"/>
          </p:nvPr>
        </p:nvSpPr>
        <p:spPr/>
        <p:txBody>
          <a:bodyPr/>
          <a:lstStyle/>
          <a:p>
            <a:r>
              <a:rPr lang="en-GB" dirty="0"/>
              <a:t>How can we quantify group fairness in the model?</a:t>
            </a:r>
          </a:p>
          <a:p>
            <a:r>
              <a:rPr lang="en-GB" dirty="0"/>
              <a:t>How well does the model agree to group fairness? </a:t>
            </a:r>
          </a:p>
        </p:txBody>
      </p:sp>
    </p:spTree>
    <p:extLst>
      <p:ext uri="{BB962C8B-B14F-4D97-AF65-F5344CB8AC3E}">
        <p14:creationId xmlns:p14="http://schemas.microsoft.com/office/powerpoint/2010/main" val="305185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12406-B9DC-48F3-BF76-855C0A9326CF}"/>
              </a:ext>
            </a:extLst>
          </p:cNvPr>
          <p:cNvSpPr>
            <a:spLocks noGrp="1"/>
          </p:cNvSpPr>
          <p:nvPr>
            <p:ph type="title"/>
          </p:nvPr>
        </p:nvSpPr>
        <p:spPr/>
        <p:txBody>
          <a:bodyPr/>
          <a:lstStyle/>
          <a:p>
            <a:r>
              <a:rPr lang="en-GB" dirty="0"/>
              <a:t>Cause of Unfairness</a:t>
            </a:r>
          </a:p>
        </p:txBody>
      </p:sp>
      <p:sp>
        <p:nvSpPr>
          <p:cNvPr id="3" name="Content Placeholder 2">
            <a:extLst>
              <a:ext uri="{FF2B5EF4-FFF2-40B4-BE49-F238E27FC236}">
                <a16:creationId xmlns:a16="http://schemas.microsoft.com/office/drawing/2014/main" id="{8583C566-6A41-4043-BD05-802F5260229C}"/>
              </a:ext>
            </a:extLst>
          </p:cNvPr>
          <p:cNvSpPr>
            <a:spLocks noGrp="1"/>
          </p:cNvSpPr>
          <p:nvPr>
            <p:ph idx="1"/>
          </p:nvPr>
        </p:nvSpPr>
        <p:spPr/>
        <p:txBody>
          <a:bodyPr/>
          <a:lstStyle/>
          <a:p>
            <a:r>
              <a:rPr lang="en-GB" dirty="0"/>
              <a:t>Causes of unfairness could be various:</a:t>
            </a:r>
          </a:p>
          <a:p>
            <a:pPr lvl="1"/>
            <a:r>
              <a:rPr lang="en-GB" dirty="0"/>
              <a:t>Data e.g., data distribution</a:t>
            </a:r>
          </a:p>
          <a:p>
            <a:pPr lvl="1"/>
            <a:r>
              <a:rPr lang="en-GB" dirty="0"/>
              <a:t>Data pre-processing and Representation</a:t>
            </a:r>
          </a:p>
          <a:p>
            <a:pPr lvl="1"/>
            <a:r>
              <a:rPr lang="en-GB" dirty="0"/>
              <a:t>Algorithm Design</a:t>
            </a:r>
          </a:p>
          <a:p>
            <a:pPr lvl="1"/>
            <a:r>
              <a:rPr lang="en-GB" dirty="0"/>
              <a:t>Fine tuning for chosen evaluation metrics</a:t>
            </a:r>
          </a:p>
          <a:p>
            <a:pPr lvl="1"/>
            <a:endParaRPr lang="en-GB" dirty="0"/>
          </a:p>
        </p:txBody>
      </p:sp>
    </p:spTree>
    <p:extLst>
      <p:ext uri="{BB962C8B-B14F-4D97-AF65-F5344CB8AC3E}">
        <p14:creationId xmlns:p14="http://schemas.microsoft.com/office/powerpoint/2010/main" val="168284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C6E77-B2CD-4545-A825-DA2DBBB6EED4}"/>
              </a:ext>
            </a:extLst>
          </p:cNvPr>
          <p:cNvSpPr>
            <a:spLocks noGrp="1"/>
          </p:cNvSpPr>
          <p:nvPr>
            <p:ph type="title"/>
          </p:nvPr>
        </p:nvSpPr>
        <p:spPr/>
        <p:txBody>
          <a:bodyPr/>
          <a:lstStyle/>
          <a:p>
            <a:r>
              <a:rPr lang="en-GB" dirty="0"/>
              <a:t>Cause of Unfairness: Explorations</a:t>
            </a:r>
          </a:p>
        </p:txBody>
      </p:sp>
      <p:sp>
        <p:nvSpPr>
          <p:cNvPr id="3" name="Content Placeholder 2">
            <a:extLst>
              <a:ext uri="{FF2B5EF4-FFF2-40B4-BE49-F238E27FC236}">
                <a16:creationId xmlns:a16="http://schemas.microsoft.com/office/drawing/2014/main" id="{1593D422-86A3-4840-96DD-EEB42D1D1ACC}"/>
              </a:ext>
            </a:extLst>
          </p:cNvPr>
          <p:cNvSpPr>
            <a:spLocks noGrp="1"/>
          </p:cNvSpPr>
          <p:nvPr>
            <p:ph idx="1"/>
          </p:nvPr>
        </p:nvSpPr>
        <p:spPr/>
        <p:txBody>
          <a:bodyPr/>
          <a:lstStyle/>
          <a:p>
            <a:r>
              <a:rPr lang="en-GB" dirty="0"/>
              <a:t>How much is the data responsible for the unfairness? How? </a:t>
            </a:r>
          </a:p>
          <a:p>
            <a:r>
              <a:rPr lang="en-GB" dirty="0"/>
              <a:t>How much is the method responsible for the unfairness? </a:t>
            </a:r>
          </a:p>
        </p:txBody>
      </p:sp>
    </p:spTree>
    <p:extLst>
      <p:ext uri="{BB962C8B-B14F-4D97-AF65-F5344CB8AC3E}">
        <p14:creationId xmlns:p14="http://schemas.microsoft.com/office/powerpoint/2010/main" val="83662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205E3-4BA0-4173-BD86-A75230F3FD45}"/>
              </a:ext>
            </a:extLst>
          </p:cNvPr>
          <p:cNvSpPr>
            <a:spLocks noGrp="1"/>
          </p:cNvSpPr>
          <p:nvPr>
            <p:ph type="title"/>
          </p:nvPr>
        </p:nvSpPr>
        <p:spPr/>
        <p:txBody>
          <a:bodyPr/>
          <a:lstStyle/>
          <a:p>
            <a:r>
              <a:rPr lang="en-GB" dirty="0"/>
              <a:t>Report Format</a:t>
            </a:r>
          </a:p>
        </p:txBody>
      </p:sp>
      <p:sp>
        <p:nvSpPr>
          <p:cNvPr id="3" name="Content Placeholder 2">
            <a:extLst>
              <a:ext uri="{FF2B5EF4-FFF2-40B4-BE49-F238E27FC236}">
                <a16:creationId xmlns:a16="http://schemas.microsoft.com/office/drawing/2014/main" id="{1BCDA91D-D351-46E6-B2F2-9E9C52257BA1}"/>
              </a:ext>
            </a:extLst>
          </p:cNvPr>
          <p:cNvSpPr>
            <a:spLocks noGrp="1"/>
          </p:cNvSpPr>
          <p:nvPr>
            <p:ph idx="1"/>
          </p:nvPr>
        </p:nvSpPr>
        <p:spPr/>
        <p:txBody>
          <a:bodyPr/>
          <a:lstStyle/>
          <a:p>
            <a:r>
              <a:rPr lang="en-GB" dirty="0"/>
              <a:t>3 Pages</a:t>
            </a:r>
          </a:p>
          <a:p>
            <a:r>
              <a:rPr lang="en-GB" dirty="0"/>
              <a:t>Submission due: February 19, 2021 (5pm)</a:t>
            </a:r>
          </a:p>
          <a:p>
            <a:r>
              <a:rPr lang="en-GB" dirty="0"/>
              <a:t>More details on how to submit will follow</a:t>
            </a:r>
          </a:p>
        </p:txBody>
      </p:sp>
    </p:spTree>
    <p:extLst>
      <p:ext uri="{BB962C8B-B14F-4D97-AF65-F5344CB8AC3E}">
        <p14:creationId xmlns:p14="http://schemas.microsoft.com/office/powerpoint/2010/main" val="2814305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7A7B8-6A8F-4E1C-AB65-C8B61D336FCB}"/>
              </a:ext>
            </a:extLst>
          </p:cNvPr>
          <p:cNvSpPr>
            <a:spLocks noGrp="1"/>
          </p:cNvSpPr>
          <p:nvPr>
            <p:ph type="title"/>
          </p:nvPr>
        </p:nvSpPr>
        <p:spPr/>
        <p:txBody>
          <a:bodyPr/>
          <a:lstStyle/>
          <a:p>
            <a:r>
              <a:rPr lang="en-GB" dirty="0"/>
              <a:t>Report Format: Page 1</a:t>
            </a:r>
          </a:p>
        </p:txBody>
      </p:sp>
      <p:sp>
        <p:nvSpPr>
          <p:cNvPr id="3" name="Content Placeholder 2">
            <a:extLst>
              <a:ext uri="{FF2B5EF4-FFF2-40B4-BE49-F238E27FC236}">
                <a16:creationId xmlns:a16="http://schemas.microsoft.com/office/drawing/2014/main" id="{8E6E19D5-41CA-433E-9F00-311C8965D115}"/>
              </a:ext>
            </a:extLst>
          </p:cNvPr>
          <p:cNvSpPr>
            <a:spLocks noGrp="1"/>
          </p:cNvSpPr>
          <p:nvPr>
            <p:ph idx="1"/>
          </p:nvPr>
        </p:nvSpPr>
        <p:spPr/>
        <p:txBody>
          <a:bodyPr/>
          <a:lstStyle/>
          <a:p>
            <a:r>
              <a:rPr lang="en-GB" dirty="0"/>
              <a:t>Student Information: Name, Email, Student Number</a:t>
            </a:r>
          </a:p>
          <a:p>
            <a:r>
              <a:rPr lang="en-GB" dirty="0"/>
              <a:t>Choice of Task, Technique, Sensitive Attributes and Analyses</a:t>
            </a:r>
          </a:p>
          <a:p>
            <a:r>
              <a:rPr lang="en-GB" dirty="0"/>
              <a:t>Any other details e.g., hyperparameter settings, toolkit details etc.</a:t>
            </a:r>
          </a:p>
        </p:txBody>
      </p:sp>
    </p:spTree>
    <p:extLst>
      <p:ext uri="{BB962C8B-B14F-4D97-AF65-F5344CB8AC3E}">
        <p14:creationId xmlns:p14="http://schemas.microsoft.com/office/powerpoint/2010/main" val="1256847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6C589-40FF-441A-808C-3340AED4116A}"/>
              </a:ext>
            </a:extLst>
          </p:cNvPr>
          <p:cNvSpPr>
            <a:spLocks noGrp="1"/>
          </p:cNvSpPr>
          <p:nvPr>
            <p:ph type="title"/>
          </p:nvPr>
        </p:nvSpPr>
        <p:spPr/>
        <p:txBody>
          <a:bodyPr/>
          <a:lstStyle/>
          <a:p>
            <a:r>
              <a:rPr lang="en-GB" sz="4000" dirty="0"/>
              <a:t>Report Format: Applies for Pages 2 and 3</a:t>
            </a:r>
          </a:p>
        </p:txBody>
      </p:sp>
      <p:sp>
        <p:nvSpPr>
          <p:cNvPr id="3" name="Content Placeholder 2">
            <a:extLst>
              <a:ext uri="{FF2B5EF4-FFF2-40B4-BE49-F238E27FC236}">
                <a16:creationId xmlns:a16="http://schemas.microsoft.com/office/drawing/2014/main" id="{C89492BA-E0FB-4769-9CC7-A3693A5D8FD8}"/>
              </a:ext>
            </a:extLst>
          </p:cNvPr>
          <p:cNvSpPr>
            <a:spLocks noGrp="1"/>
          </p:cNvSpPr>
          <p:nvPr>
            <p:ph idx="1"/>
          </p:nvPr>
        </p:nvSpPr>
        <p:spPr/>
        <p:txBody>
          <a:bodyPr>
            <a:normAutofit fontScale="85000" lnSpcReduction="10000"/>
          </a:bodyPr>
          <a:lstStyle/>
          <a:p>
            <a:r>
              <a:rPr lang="en-GB" dirty="0"/>
              <a:t>Detailed write-up about the chosen two analyses, one page each</a:t>
            </a:r>
          </a:p>
          <a:p>
            <a:r>
              <a:rPr lang="en-GB" dirty="0"/>
              <a:t>Suggestion:</a:t>
            </a:r>
          </a:p>
          <a:p>
            <a:pPr lvl="1"/>
            <a:r>
              <a:rPr lang="en-GB" dirty="0"/>
              <a:t>Paragraph 1: Details of the Analysis structure</a:t>
            </a:r>
          </a:p>
          <a:p>
            <a:pPr lvl="1"/>
            <a:r>
              <a:rPr lang="en-GB" dirty="0"/>
              <a:t>Paragraph 2: Quantitative Results</a:t>
            </a:r>
          </a:p>
          <a:p>
            <a:pPr lvl="1"/>
            <a:r>
              <a:rPr lang="en-GB" dirty="0"/>
              <a:t>Paragraph 3: Observations, Inferences and Insights</a:t>
            </a:r>
          </a:p>
          <a:p>
            <a:r>
              <a:rPr lang="en-GB" dirty="0"/>
              <a:t>Refer to assignment document for details of report formatting (e.g., font size etc.) – if you do not adhere, you may lose up to 10% of marks.</a:t>
            </a:r>
          </a:p>
        </p:txBody>
      </p:sp>
    </p:spTree>
    <p:extLst>
      <p:ext uri="{BB962C8B-B14F-4D97-AF65-F5344CB8AC3E}">
        <p14:creationId xmlns:p14="http://schemas.microsoft.com/office/powerpoint/2010/main" val="422146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6152-8235-44E5-99F7-B49C6966489D}"/>
              </a:ext>
            </a:extLst>
          </p:cNvPr>
          <p:cNvSpPr>
            <a:spLocks noGrp="1"/>
          </p:cNvSpPr>
          <p:nvPr>
            <p:ph type="title"/>
          </p:nvPr>
        </p:nvSpPr>
        <p:spPr/>
        <p:txBody>
          <a:bodyPr/>
          <a:lstStyle/>
          <a:p>
            <a:r>
              <a:rPr lang="en-GB" dirty="0"/>
              <a:t>Marking Criteria</a:t>
            </a:r>
          </a:p>
        </p:txBody>
      </p:sp>
      <p:sp>
        <p:nvSpPr>
          <p:cNvPr id="3" name="Content Placeholder 2">
            <a:extLst>
              <a:ext uri="{FF2B5EF4-FFF2-40B4-BE49-F238E27FC236}">
                <a16:creationId xmlns:a16="http://schemas.microsoft.com/office/drawing/2014/main" id="{97FB85DB-4A1F-4F74-A814-FF590820E1B6}"/>
              </a:ext>
            </a:extLst>
          </p:cNvPr>
          <p:cNvSpPr>
            <a:spLocks noGrp="1"/>
          </p:cNvSpPr>
          <p:nvPr>
            <p:ph idx="1"/>
          </p:nvPr>
        </p:nvSpPr>
        <p:spPr/>
        <p:txBody>
          <a:bodyPr>
            <a:normAutofit fontScale="70000" lnSpcReduction="20000"/>
          </a:bodyPr>
          <a:lstStyle/>
          <a:p>
            <a:pPr lvl="0"/>
            <a:r>
              <a:rPr lang="en-GB" dirty="0"/>
              <a:t>Evidence of successful completion of the implementation of the chosen method over the data (this is expected to be judged from the quantitative results in the analysis section). This will have a weighting of 6% (of 30% overall for the assignment)</a:t>
            </a:r>
          </a:p>
          <a:p>
            <a:pPr lvl="0"/>
            <a:r>
              <a:rPr lang="en-GB" dirty="0"/>
              <a:t>The two analysis tasks are assigned 12% each (thus, 24% across the two). These will be judged based on:</a:t>
            </a:r>
          </a:p>
          <a:p>
            <a:pPr lvl="1"/>
            <a:r>
              <a:rPr lang="en-GB" dirty="0"/>
              <a:t>For </a:t>
            </a:r>
            <a:r>
              <a:rPr lang="en-GB" i="1" dirty="0"/>
              <a:t>group fairness</a:t>
            </a:r>
            <a:r>
              <a:rPr lang="en-GB" dirty="0"/>
              <a:t> and </a:t>
            </a:r>
            <a:r>
              <a:rPr lang="en-GB" i="1" dirty="0"/>
              <a:t>individual fairness</a:t>
            </a:r>
            <a:r>
              <a:rPr lang="en-GB" dirty="0"/>
              <a:t>: Appropriateness of the quantitative measure used, appropriate presentation of quantitative results, and depth of analysis. Among the above, the depth of analysis and insights will carry a higher weighting than the other two. </a:t>
            </a:r>
          </a:p>
          <a:p>
            <a:pPr lvl="1"/>
            <a:r>
              <a:rPr lang="en-GB" dirty="0"/>
              <a:t>For </a:t>
            </a:r>
            <a:r>
              <a:rPr lang="en-GB" i="1" dirty="0"/>
              <a:t>cause of unfairness</a:t>
            </a:r>
            <a:r>
              <a:rPr lang="en-GB" dirty="0"/>
              <a:t>: Appropriateness of the analysis methodology on whether data or method is responsible for unfairness, depth of discussion based on the analysis. </a:t>
            </a:r>
          </a:p>
          <a:p>
            <a:endParaRPr lang="en-GB" dirty="0"/>
          </a:p>
        </p:txBody>
      </p:sp>
    </p:spTree>
    <p:extLst>
      <p:ext uri="{BB962C8B-B14F-4D97-AF65-F5344CB8AC3E}">
        <p14:creationId xmlns:p14="http://schemas.microsoft.com/office/powerpoint/2010/main" val="3486948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F0BF4-BBA0-4410-9A20-70ACA46BCFA4}"/>
              </a:ext>
            </a:extLst>
          </p:cNvPr>
          <p:cNvSpPr>
            <a:spLocks noGrp="1"/>
          </p:cNvSpPr>
          <p:nvPr>
            <p:ph type="title"/>
          </p:nvPr>
        </p:nvSpPr>
        <p:spPr/>
        <p:txBody>
          <a:bodyPr/>
          <a:lstStyle/>
          <a:p>
            <a:r>
              <a:rPr lang="en-GB" dirty="0"/>
              <a:t>Miscellaneous</a:t>
            </a:r>
          </a:p>
        </p:txBody>
      </p:sp>
      <p:sp>
        <p:nvSpPr>
          <p:cNvPr id="3" name="Content Placeholder 2">
            <a:extLst>
              <a:ext uri="{FF2B5EF4-FFF2-40B4-BE49-F238E27FC236}">
                <a16:creationId xmlns:a16="http://schemas.microsoft.com/office/drawing/2014/main" id="{81BB6128-5E9B-4345-ABAE-D17CFC42EDA0}"/>
              </a:ext>
            </a:extLst>
          </p:cNvPr>
          <p:cNvSpPr>
            <a:spLocks noGrp="1"/>
          </p:cNvSpPr>
          <p:nvPr>
            <p:ph idx="1"/>
          </p:nvPr>
        </p:nvSpPr>
        <p:spPr/>
        <p:txBody>
          <a:bodyPr>
            <a:normAutofit fontScale="92500"/>
          </a:bodyPr>
          <a:lstStyle/>
          <a:p>
            <a:r>
              <a:rPr lang="en-GB" dirty="0"/>
              <a:t>Use of Web Resources:</a:t>
            </a:r>
          </a:p>
          <a:p>
            <a:pPr lvl="1"/>
            <a:r>
              <a:rPr lang="en-GB" dirty="0"/>
              <a:t>You may use web resources to identify ways of accomplishing the tasks</a:t>
            </a:r>
          </a:p>
          <a:p>
            <a:pPr lvl="1"/>
            <a:r>
              <a:rPr lang="en-GB" dirty="0"/>
              <a:t>However, your work should be independent, and marking will take evidence of independent analysis into account</a:t>
            </a:r>
          </a:p>
          <a:p>
            <a:pPr lvl="1"/>
            <a:r>
              <a:rPr lang="en-GB" dirty="0"/>
              <a:t>When something has influenced your decisions/analyses significantly, you are expected to reference it in the report</a:t>
            </a:r>
          </a:p>
          <a:p>
            <a:pPr lvl="1"/>
            <a:r>
              <a:rPr lang="en-GB" dirty="0"/>
              <a:t>Omitting References would lead to loss of marks. </a:t>
            </a:r>
          </a:p>
        </p:txBody>
      </p:sp>
    </p:spTree>
    <p:extLst>
      <p:ext uri="{BB962C8B-B14F-4D97-AF65-F5344CB8AC3E}">
        <p14:creationId xmlns:p14="http://schemas.microsoft.com/office/powerpoint/2010/main" val="3328028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DD543-7754-4736-8F14-234C4C1EAFD0}"/>
              </a:ext>
            </a:extLst>
          </p:cNvPr>
          <p:cNvSpPr>
            <a:spLocks noGrp="1"/>
          </p:cNvSpPr>
          <p:nvPr>
            <p:ph type="title"/>
          </p:nvPr>
        </p:nvSpPr>
        <p:spPr/>
        <p:txBody>
          <a:bodyPr/>
          <a:lstStyle/>
          <a:p>
            <a:r>
              <a:rPr lang="en-GB" dirty="0"/>
              <a:t>Individual Work</a:t>
            </a:r>
          </a:p>
        </p:txBody>
      </p:sp>
      <p:sp>
        <p:nvSpPr>
          <p:cNvPr id="3" name="Content Placeholder 2">
            <a:extLst>
              <a:ext uri="{FF2B5EF4-FFF2-40B4-BE49-F238E27FC236}">
                <a16:creationId xmlns:a16="http://schemas.microsoft.com/office/drawing/2014/main" id="{066F8EE1-9A21-4F5E-A7D0-958639D6E935}"/>
              </a:ext>
            </a:extLst>
          </p:cNvPr>
          <p:cNvSpPr>
            <a:spLocks noGrp="1"/>
          </p:cNvSpPr>
          <p:nvPr>
            <p:ph idx="1"/>
          </p:nvPr>
        </p:nvSpPr>
        <p:spPr/>
        <p:txBody>
          <a:bodyPr/>
          <a:lstStyle/>
          <a:p>
            <a:r>
              <a:rPr lang="en-GB" dirty="0"/>
              <a:t>Work to be done individually</a:t>
            </a:r>
          </a:p>
          <a:p>
            <a:r>
              <a:rPr lang="en-GB" dirty="0"/>
              <a:t>Can discuss broad ideas among friends, but you own your assignment completely</a:t>
            </a:r>
          </a:p>
          <a:p>
            <a:r>
              <a:rPr lang="en-GB" dirty="0"/>
              <a:t>University has appropriate processes to handle evidence of lack of integrity</a:t>
            </a:r>
          </a:p>
        </p:txBody>
      </p:sp>
    </p:spTree>
    <p:extLst>
      <p:ext uri="{BB962C8B-B14F-4D97-AF65-F5344CB8AC3E}">
        <p14:creationId xmlns:p14="http://schemas.microsoft.com/office/powerpoint/2010/main" val="2182795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6F4DF-D28F-4C40-B237-DCB25FE7682A}"/>
              </a:ext>
            </a:extLst>
          </p:cNvPr>
          <p:cNvSpPr>
            <a:spLocks noGrp="1"/>
          </p:cNvSpPr>
          <p:nvPr>
            <p:ph type="title"/>
          </p:nvPr>
        </p:nvSpPr>
        <p:spPr/>
        <p:txBody>
          <a:bodyPr/>
          <a:lstStyle/>
          <a:p>
            <a:r>
              <a:rPr lang="en-GB" dirty="0"/>
              <a:t>Should I submit code?</a:t>
            </a:r>
          </a:p>
        </p:txBody>
      </p:sp>
      <p:sp>
        <p:nvSpPr>
          <p:cNvPr id="3" name="Content Placeholder 2">
            <a:extLst>
              <a:ext uri="{FF2B5EF4-FFF2-40B4-BE49-F238E27FC236}">
                <a16:creationId xmlns:a16="http://schemas.microsoft.com/office/drawing/2014/main" id="{5D2DD96D-9A2B-463B-8526-C2FE315FA52C}"/>
              </a:ext>
            </a:extLst>
          </p:cNvPr>
          <p:cNvSpPr>
            <a:spLocks noGrp="1"/>
          </p:cNvSpPr>
          <p:nvPr>
            <p:ph idx="1"/>
          </p:nvPr>
        </p:nvSpPr>
        <p:spPr/>
        <p:txBody>
          <a:bodyPr>
            <a:normAutofit fontScale="85000" lnSpcReduction="10000"/>
          </a:bodyPr>
          <a:lstStyle/>
          <a:p>
            <a:r>
              <a:rPr lang="en-GB" dirty="0"/>
              <a:t>Short answer: NO</a:t>
            </a:r>
          </a:p>
          <a:p>
            <a:r>
              <a:rPr lang="en-GB" dirty="0"/>
              <a:t>The assignment involves much coding</a:t>
            </a:r>
          </a:p>
          <a:p>
            <a:r>
              <a:rPr lang="en-GB" dirty="0"/>
              <a:t>Preserve and maintain code along with reasonable documentation</a:t>
            </a:r>
          </a:p>
          <a:p>
            <a:r>
              <a:rPr lang="en-GB" dirty="0"/>
              <a:t>For a small number of cases, we will request for and examine code</a:t>
            </a:r>
          </a:p>
          <a:p>
            <a:r>
              <a:rPr lang="en-GB" dirty="0"/>
              <a:t>If you are asked for code, don’t worry; it does not necessarily indicate we suspect anything amiss. </a:t>
            </a:r>
          </a:p>
        </p:txBody>
      </p:sp>
    </p:spTree>
    <p:extLst>
      <p:ext uri="{BB962C8B-B14F-4D97-AF65-F5344CB8AC3E}">
        <p14:creationId xmlns:p14="http://schemas.microsoft.com/office/powerpoint/2010/main" val="2137913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6AD4C-FA69-416D-8B96-07E57167877C}"/>
              </a:ext>
            </a:extLst>
          </p:cNvPr>
          <p:cNvSpPr>
            <a:spLocks noGrp="1"/>
          </p:cNvSpPr>
          <p:nvPr>
            <p:ph type="title"/>
          </p:nvPr>
        </p:nvSpPr>
        <p:spPr/>
        <p:txBody>
          <a:bodyPr/>
          <a:lstStyle/>
          <a:p>
            <a:r>
              <a:rPr lang="en-GB" dirty="0"/>
              <a:t>Census-Income Dataset</a:t>
            </a:r>
          </a:p>
        </p:txBody>
      </p:sp>
      <p:sp>
        <p:nvSpPr>
          <p:cNvPr id="3" name="Content Placeholder 2">
            <a:extLst>
              <a:ext uri="{FF2B5EF4-FFF2-40B4-BE49-F238E27FC236}">
                <a16:creationId xmlns:a16="http://schemas.microsoft.com/office/drawing/2014/main" id="{5743C3CB-481F-4C61-8224-5642165AB041}"/>
              </a:ext>
            </a:extLst>
          </p:cNvPr>
          <p:cNvSpPr>
            <a:spLocks noGrp="1"/>
          </p:cNvSpPr>
          <p:nvPr>
            <p:ph idx="1"/>
          </p:nvPr>
        </p:nvSpPr>
        <p:spPr/>
        <p:txBody>
          <a:bodyPr/>
          <a:lstStyle/>
          <a:p>
            <a:r>
              <a:rPr lang="en-GB" dirty="0"/>
              <a:t>Data subset from the 1994 American Census</a:t>
            </a:r>
          </a:p>
          <a:p>
            <a:r>
              <a:rPr lang="en-GB" dirty="0"/>
              <a:t>Subset pertains to chosen demographics: e.g., Age &gt; 16</a:t>
            </a:r>
          </a:p>
          <a:p>
            <a:endParaRPr lang="en-GB" dirty="0"/>
          </a:p>
          <a:p>
            <a:endParaRPr lang="en-GB" dirty="0"/>
          </a:p>
        </p:txBody>
      </p:sp>
      <p:pic>
        <p:nvPicPr>
          <p:cNvPr id="5" name="Picture 4">
            <a:extLst>
              <a:ext uri="{FF2B5EF4-FFF2-40B4-BE49-F238E27FC236}">
                <a16:creationId xmlns:a16="http://schemas.microsoft.com/office/drawing/2014/main" id="{6C1A6B81-AA55-4433-AA9E-F65E46601F65}"/>
              </a:ext>
            </a:extLst>
          </p:cNvPr>
          <p:cNvPicPr>
            <a:picLocks noChangeAspect="1"/>
          </p:cNvPicPr>
          <p:nvPr/>
        </p:nvPicPr>
        <p:blipFill>
          <a:blip r:embed="rId2"/>
          <a:stretch>
            <a:fillRect/>
          </a:stretch>
        </p:blipFill>
        <p:spPr>
          <a:xfrm>
            <a:off x="956341" y="4307585"/>
            <a:ext cx="10279318" cy="1414486"/>
          </a:xfrm>
          <a:prstGeom prst="rect">
            <a:avLst/>
          </a:prstGeom>
        </p:spPr>
      </p:pic>
    </p:spTree>
    <p:extLst>
      <p:ext uri="{BB962C8B-B14F-4D97-AF65-F5344CB8AC3E}">
        <p14:creationId xmlns:p14="http://schemas.microsoft.com/office/powerpoint/2010/main" val="9526324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2A15-58FD-4251-B1C5-09EFF4C38771}"/>
              </a:ext>
            </a:extLst>
          </p:cNvPr>
          <p:cNvSpPr>
            <a:spLocks noGrp="1"/>
          </p:cNvSpPr>
          <p:nvPr>
            <p:ph type="title"/>
          </p:nvPr>
        </p:nvSpPr>
        <p:spPr/>
        <p:txBody>
          <a:bodyPr/>
          <a:lstStyle/>
          <a:p>
            <a:r>
              <a:rPr lang="en-GB" dirty="0"/>
              <a:t>General Questions Entry</a:t>
            </a:r>
          </a:p>
        </p:txBody>
      </p:sp>
      <p:sp>
        <p:nvSpPr>
          <p:cNvPr id="3" name="Content Placeholder 2">
            <a:extLst>
              <a:ext uri="{FF2B5EF4-FFF2-40B4-BE49-F238E27FC236}">
                <a16:creationId xmlns:a16="http://schemas.microsoft.com/office/drawing/2014/main" id="{54C0334B-77BB-4D04-AC14-8175D07ECB58}"/>
              </a:ext>
            </a:extLst>
          </p:cNvPr>
          <p:cNvSpPr>
            <a:spLocks noGrp="1"/>
          </p:cNvSpPr>
          <p:nvPr>
            <p:ph idx="1"/>
          </p:nvPr>
        </p:nvSpPr>
        <p:spPr/>
        <p:txBody>
          <a:bodyPr/>
          <a:lstStyle/>
          <a:p>
            <a:r>
              <a:rPr lang="en-GB" dirty="0"/>
              <a:t>Use the google docs form in the Assignment document to submit questions</a:t>
            </a:r>
          </a:p>
          <a:p>
            <a:r>
              <a:rPr lang="en-GB" dirty="0"/>
              <a:t>Will prepare an FAQ document if necessary</a:t>
            </a:r>
          </a:p>
        </p:txBody>
      </p:sp>
    </p:spTree>
    <p:extLst>
      <p:ext uri="{BB962C8B-B14F-4D97-AF65-F5344CB8AC3E}">
        <p14:creationId xmlns:p14="http://schemas.microsoft.com/office/powerpoint/2010/main" val="3290318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3" name="Rectangle 12">
            <a:extLst>
              <a:ext uri="{FF2B5EF4-FFF2-40B4-BE49-F238E27FC236}">
                <a16:creationId xmlns:a16="http://schemas.microsoft.com/office/drawing/2014/main" id="{0ED8FC7E-742C-4B53-B6FF-F19F8EDA28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1928"/>
            <a:ext cx="12191999" cy="5058137"/>
          </a:xfrm>
          <a:prstGeom prst="rect">
            <a:avLst/>
          </a:prstGeom>
          <a:gradFill flip="none" rotWithShape="1">
            <a:gsLst>
              <a:gs pos="50000">
                <a:schemeClr val="bg1">
                  <a:alpha val="30000"/>
                </a:schemeClr>
              </a:gs>
              <a:gs pos="80000">
                <a:schemeClr val="bg1">
                  <a:alpha val="15000"/>
                </a:schemeClr>
              </a:gs>
              <a:gs pos="0">
                <a:schemeClr val="bg1">
                  <a:alpha val="0"/>
                </a:schemeClr>
              </a:gs>
              <a:gs pos="20000">
                <a:schemeClr val="bg1">
                  <a:alpha val="15000"/>
                </a:schemeClr>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3699978-D40B-4F65-885B-06A293E4A96A}"/>
              </a:ext>
            </a:extLst>
          </p:cNvPr>
          <p:cNvSpPr>
            <a:spLocks noGrp="1"/>
          </p:cNvSpPr>
          <p:nvPr>
            <p:ph type="ctrTitle"/>
          </p:nvPr>
        </p:nvSpPr>
        <p:spPr>
          <a:xfrm>
            <a:off x="2091427" y="1454111"/>
            <a:ext cx="8009146" cy="2212848"/>
          </a:xfrm>
        </p:spPr>
        <p:txBody>
          <a:bodyPr>
            <a:normAutofit/>
          </a:bodyPr>
          <a:lstStyle/>
          <a:p>
            <a:r>
              <a:rPr lang="en-GB" sz="4600"/>
              <a:t>All the best!</a:t>
            </a:r>
          </a:p>
        </p:txBody>
      </p:sp>
      <p:sp>
        <p:nvSpPr>
          <p:cNvPr id="5" name="Subtitle 4">
            <a:extLst>
              <a:ext uri="{FF2B5EF4-FFF2-40B4-BE49-F238E27FC236}">
                <a16:creationId xmlns:a16="http://schemas.microsoft.com/office/drawing/2014/main" id="{03B777F3-E52C-4BD5-9CD7-E091B12513F4}"/>
              </a:ext>
            </a:extLst>
          </p:cNvPr>
          <p:cNvSpPr>
            <a:spLocks noGrp="1"/>
          </p:cNvSpPr>
          <p:nvPr>
            <p:ph type="subTitle" idx="1"/>
          </p:nvPr>
        </p:nvSpPr>
        <p:spPr>
          <a:xfrm>
            <a:off x="2891020" y="3749255"/>
            <a:ext cx="6409960" cy="1188720"/>
          </a:xfrm>
        </p:spPr>
        <p:txBody>
          <a:bodyPr>
            <a:normAutofit/>
          </a:bodyPr>
          <a:lstStyle/>
          <a:p>
            <a:endParaRPr lang="en-GB">
              <a:solidFill>
                <a:schemeClr val="tx1">
                  <a:alpha val="80000"/>
                </a:schemeClr>
              </a:solidFill>
            </a:endParaRPr>
          </a:p>
        </p:txBody>
      </p:sp>
    </p:spTree>
    <p:extLst>
      <p:ext uri="{BB962C8B-B14F-4D97-AF65-F5344CB8AC3E}">
        <p14:creationId xmlns:p14="http://schemas.microsoft.com/office/powerpoint/2010/main" val="661976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1B630-1289-43A3-ADFA-32F1BDA43733}"/>
              </a:ext>
            </a:extLst>
          </p:cNvPr>
          <p:cNvSpPr>
            <a:spLocks noGrp="1"/>
          </p:cNvSpPr>
          <p:nvPr>
            <p:ph type="title"/>
          </p:nvPr>
        </p:nvSpPr>
        <p:spPr/>
        <p:txBody>
          <a:bodyPr/>
          <a:lstStyle/>
          <a:p>
            <a:r>
              <a:rPr lang="en-GB" dirty="0"/>
              <a:t>Attributes in the Census-Income Dataset</a:t>
            </a:r>
          </a:p>
        </p:txBody>
      </p:sp>
      <p:sp>
        <p:nvSpPr>
          <p:cNvPr id="4" name="Content Placeholder 3">
            <a:extLst>
              <a:ext uri="{FF2B5EF4-FFF2-40B4-BE49-F238E27FC236}">
                <a16:creationId xmlns:a16="http://schemas.microsoft.com/office/drawing/2014/main" id="{97F6D52F-0275-4179-95B0-C4E37863BDA4}"/>
              </a:ext>
            </a:extLst>
          </p:cNvPr>
          <p:cNvSpPr>
            <a:spLocks noGrp="1"/>
          </p:cNvSpPr>
          <p:nvPr>
            <p:ph sz="half" idx="1"/>
          </p:nvPr>
        </p:nvSpPr>
        <p:spPr/>
        <p:txBody>
          <a:bodyPr>
            <a:normAutofit fontScale="85000" lnSpcReduction="20000"/>
          </a:bodyPr>
          <a:lstStyle/>
          <a:p>
            <a:r>
              <a:rPr lang="en-GB" dirty="0"/>
              <a:t>Age.</a:t>
            </a:r>
          </a:p>
          <a:p>
            <a:r>
              <a:rPr lang="en-GB" dirty="0" err="1"/>
              <a:t>Workclass</a:t>
            </a:r>
            <a:r>
              <a:rPr lang="en-GB" dirty="0"/>
              <a:t>.</a:t>
            </a:r>
          </a:p>
          <a:p>
            <a:r>
              <a:rPr lang="en-GB" dirty="0"/>
              <a:t>Final Weight.</a:t>
            </a:r>
          </a:p>
          <a:p>
            <a:r>
              <a:rPr lang="en-GB" dirty="0"/>
              <a:t>Education.</a:t>
            </a:r>
          </a:p>
          <a:p>
            <a:r>
              <a:rPr lang="en-GB" dirty="0"/>
              <a:t>Education Number of Years.</a:t>
            </a:r>
          </a:p>
          <a:p>
            <a:r>
              <a:rPr lang="en-GB" dirty="0"/>
              <a:t>Marital-status.</a:t>
            </a:r>
          </a:p>
          <a:p>
            <a:r>
              <a:rPr lang="en-GB" dirty="0"/>
              <a:t>Occupation.</a:t>
            </a:r>
          </a:p>
        </p:txBody>
      </p:sp>
      <p:sp>
        <p:nvSpPr>
          <p:cNvPr id="5" name="Content Placeholder 4">
            <a:extLst>
              <a:ext uri="{FF2B5EF4-FFF2-40B4-BE49-F238E27FC236}">
                <a16:creationId xmlns:a16="http://schemas.microsoft.com/office/drawing/2014/main" id="{4E2881CB-71D2-489C-AE76-1A42B04315B4}"/>
              </a:ext>
            </a:extLst>
          </p:cNvPr>
          <p:cNvSpPr>
            <a:spLocks noGrp="1"/>
          </p:cNvSpPr>
          <p:nvPr>
            <p:ph sz="half" idx="2"/>
          </p:nvPr>
        </p:nvSpPr>
        <p:spPr/>
        <p:txBody>
          <a:bodyPr>
            <a:normAutofit fontScale="85000" lnSpcReduction="20000"/>
          </a:bodyPr>
          <a:lstStyle/>
          <a:p>
            <a:r>
              <a:rPr lang="en-GB" dirty="0"/>
              <a:t>Relationship.</a:t>
            </a:r>
          </a:p>
          <a:p>
            <a:r>
              <a:rPr lang="en-GB" dirty="0"/>
              <a:t>Race.</a:t>
            </a:r>
          </a:p>
          <a:p>
            <a:r>
              <a:rPr lang="en-GB" dirty="0"/>
              <a:t>Sex.</a:t>
            </a:r>
          </a:p>
          <a:p>
            <a:r>
              <a:rPr lang="en-GB" dirty="0"/>
              <a:t>Capital-gain.</a:t>
            </a:r>
          </a:p>
          <a:p>
            <a:r>
              <a:rPr lang="en-GB" dirty="0"/>
              <a:t>Capital-loss.</a:t>
            </a:r>
          </a:p>
          <a:p>
            <a:r>
              <a:rPr lang="en-GB" dirty="0"/>
              <a:t>Hours-per-week.</a:t>
            </a:r>
          </a:p>
          <a:p>
            <a:r>
              <a:rPr lang="en-GB" dirty="0"/>
              <a:t>Native-country.</a:t>
            </a:r>
          </a:p>
        </p:txBody>
      </p:sp>
    </p:spTree>
    <p:extLst>
      <p:ext uri="{BB962C8B-B14F-4D97-AF65-F5344CB8AC3E}">
        <p14:creationId xmlns:p14="http://schemas.microsoft.com/office/powerpoint/2010/main" val="1459468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D038F-42DB-4F1E-A66B-5468ACCC3A70}"/>
              </a:ext>
            </a:extLst>
          </p:cNvPr>
          <p:cNvSpPr>
            <a:spLocks noGrp="1"/>
          </p:cNvSpPr>
          <p:nvPr>
            <p:ph type="title"/>
          </p:nvPr>
        </p:nvSpPr>
        <p:spPr/>
        <p:txBody>
          <a:bodyPr/>
          <a:lstStyle/>
          <a:p>
            <a:r>
              <a:rPr lang="en-GB" dirty="0"/>
              <a:t>Task of the Census-Income Dataset</a:t>
            </a:r>
          </a:p>
        </p:txBody>
      </p:sp>
      <p:sp>
        <p:nvSpPr>
          <p:cNvPr id="3" name="Content Placeholder 2">
            <a:extLst>
              <a:ext uri="{FF2B5EF4-FFF2-40B4-BE49-F238E27FC236}">
                <a16:creationId xmlns:a16="http://schemas.microsoft.com/office/drawing/2014/main" id="{31EF1F20-0A2F-4E5F-8C18-27096CA49926}"/>
              </a:ext>
            </a:extLst>
          </p:cNvPr>
          <p:cNvSpPr>
            <a:spLocks noGrp="1"/>
          </p:cNvSpPr>
          <p:nvPr>
            <p:ph idx="1"/>
          </p:nvPr>
        </p:nvSpPr>
        <p:spPr/>
        <p:txBody>
          <a:bodyPr/>
          <a:lstStyle/>
          <a:p>
            <a:r>
              <a:rPr lang="en-GB" dirty="0"/>
              <a:t>Originally intended to predict the income as either of &gt;$50k or &lt;=$50k</a:t>
            </a:r>
          </a:p>
          <a:p>
            <a:r>
              <a:rPr lang="en-GB" dirty="0"/>
              <a:t>However, as a large dataset comprising individual data, this has been used for a wide variety of purposes. </a:t>
            </a:r>
          </a:p>
          <a:p>
            <a:endParaRPr lang="en-GB" dirty="0"/>
          </a:p>
        </p:txBody>
      </p:sp>
    </p:spTree>
    <p:extLst>
      <p:ext uri="{BB962C8B-B14F-4D97-AF65-F5344CB8AC3E}">
        <p14:creationId xmlns:p14="http://schemas.microsoft.com/office/powerpoint/2010/main" val="2920638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1B630-1289-43A3-ADFA-32F1BDA43733}"/>
              </a:ext>
            </a:extLst>
          </p:cNvPr>
          <p:cNvSpPr>
            <a:spLocks noGrp="1"/>
          </p:cNvSpPr>
          <p:nvPr>
            <p:ph type="title"/>
          </p:nvPr>
        </p:nvSpPr>
        <p:spPr/>
        <p:txBody>
          <a:bodyPr/>
          <a:lstStyle/>
          <a:p>
            <a:r>
              <a:rPr lang="en-GB" dirty="0"/>
              <a:t>Sensitive Attributes in the Census-Income Dataset: Choose any Two</a:t>
            </a:r>
          </a:p>
        </p:txBody>
      </p:sp>
      <p:sp>
        <p:nvSpPr>
          <p:cNvPr id="4" name="Content Placeholder 3">
            <a:extLst>
              <a:ext uri="{FF2B5EF4-FFF2-40B4-BE49-F238E27FC236}">
                <a16:creationId xmlns:a16="http://schemas.microsoft.com/office/drawing/2014/main" id="{97F6D52F-0275-4179-95B0-C4E37863BDA4}"/>
              </a:ext>
            </a:extLst>
          </p:cNvPr>
          <p:cNvSpPr>
            <a:spLocks noGrp="1"/>
          </p:cNvSpPr>
          <p:nvPr>
            <p:ph sz="half" idx="1"/>
          </p:nvPr>
        </p:nvSpPr>
        <p:spPr/>
        <p:txBody>
          <a:bodyPr>
            <a:normAutofit fontScale="85000" lnSpcReduction="20000"/>
          </a:bodyPr>
          <a:lstStyle/>
          <a:p>
            <a:r>
              <a:rPr lang="en-GB" dirty="0"/>
              <a:t>Age.</a:t>
            </a:r>
          </a:p>
          <a:p>
            <a:r>
              <a:rPr lang="en-GB" dirty="0" err="1"/>
              <a:t>Workclass</a:t>
            </a:r>
            <a:r>
              <a:rPr lang="en-GB" dirty="0"/>
              <a:t>.</a:t>
            </a:r>
          </a:p>
          <a:p>
            <a:r>
              <a:rPr lang="en-GB" dirty="0"/>
              <a:t>Final Weight.</a:t>
            </a:r>
          </a:p>
          <a:p>
            <a:r>
              <a:rPr lang="en-GB" dirty="0"/>
              <a:t>Education.</a:t>
            </a:r>
          </a:p>
          <a:p>
            <a:r>
              <a:rPr lang="en-GB" dirty="0"/>
              <a:t>Education Number of Years.</a:t>
            </a:r>
          </a:p>
          <a:p>
            <a:r>
              <a:rPr lang="en-GB" dirty="0"/>
              <a:t>Marital-status.</a:t>
            </a:r>
          </a:p>
          <a:p>
            <a:r>
              <a:rPr lang="en-GB" dirty="0"/>
              <a:t>Occupation.</a:t>
            </a:r>
          </a:p>
        </p:txBody>
      </p:sp>
      <p:sp>
        <p:nvSpPr>
          <p:cNvPr id="5" name="Content Placeholder 4">
            <a:extLst>
              <a:ext uri="{FF2B5EF4-FFF2-40B4-BE49-F238E27FC236}">
                <a16:creationId xmlns:a16="http://schemas.microsoft.com/office/drawing/2014/main" id="{4E2881CB-71D2-489C-AE76-1A42B04315B4}"/>
              </a:ext>
            </a:extLst>
          </p:cNvPr>
          <p:cNvSpPr>
            <a:spLocks noGrp="1"/>
          </p:cNvSpPr>
          <p:nvPr>
            <p:ph sz="half" idx="2"/>
          </p:nvPr>
        </p:nvSpPr>
        <p:spPr/>
        <p:txBody>
          <a:bodyPr>
            <a:normAutofit fontScale="85000" lnSpcReduction="20000"/>
          </a:bodyPr>
          <a:lstStyle/>
          <a:p>
            <a:r>
              <a:rPr lang="en-GB" dirty="0"/>
              <a:t>Relationship.</a:t>
            </a:r>
          </a:p>
          <a:p>
            <a:r>
              <a:rPr lang="en-GB" dirty="0"/>
              <a:t>Race.</a:t>
            </a:r>
          </a:p>
          <a:p>
            <a:r>
              <a:rPr lang="en-GB" dirty="0"/>
              <a:t>Sex.</a:t>
            </a:r>
          </a:p>
          <a:p>
            <a:r>
              <a:rPr lang="en-GB" dirty="0"/>
              <a:t>Capital-gain.</a:t>
            </a:r>
          </a:p>
          <a:p>
            <a:r>
              <a:rPr lang="en-GB" dirty="0"/>
              <a:t>Capital-loss.</a:t>
            </a:r>
          </a:p>
          <a:p>
            <a:r>
              <a:rPr lang="en-GB" dirty="0"/>
              <a:t>Hours-per-week.</a:t>
            </a:r>
          </a:p>
          <a:p>
            <a:r>
              <a:rPr lang="en-GB" dirty="0"/>
              <a:t>Native-country.</a:t>
            </a:r>
          </a:p>
        </p:txBody>
      </p:sp>
      <p:sp>
        <p:nvSpPr>
          <p:cNvPr id="3" name="Rectangle 2">
            <a:extLst>
              <a:ext uri="{FF2B5EF4-FFF2-40B4-BE49-F238E27FC236}">
                <a16:creationId xmlns:a16="http://schemas.microsoft.com/office/drawing/2014/main" id="{445D489B-4871-49AF-91A8-A99A9476EB43}"/>
              </a:ext>
            </a:extLst>
          </p:cNvPr>
          <p:cNvSpPr/>
          <p:nvPr/>
        </p:nvSpPr>
        <p:spPr>
          <a:xfrm>
            <a:off x="1084082" y="4829665"/>
            <a:ext cx="2215299" cy="612743"/>
          </a:xfrm>
          <a:prstGeom prst="rect">
            <a:avLst/>
          </a:prstGeom>
          <a:no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D3C2D4F1-E1CD-492F-ABCA-6B249546D230}"/>
              </a:ext>
            </a:extLst>
          </p:cNvPr>
          <p:cNvSpPr/>
          <p:nvPr/>
        </p:nvSpPr>
        <p:spPr>
          <a:xfrm>
            <a:off x="6538056" y="2277774"/>
            <a:ext cx="2215299" cy="612743"/>
          </a:xfrm>
          <a:prstGeom prst="rect">
            <a:avLst/>
          </a:prstGeom>
          <a:no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573B0FD5-159B-4C64-BC78-528E558BFDEE}"/>
              </a:ext>
            </a:extLst>
          </p:cNvPr>
          <p:cNvSpPr/>
          <p:nvPr/>
        </p:nvSpPr>
        <p:spPr>
          <a:xfrm>
            <a:off x="6538055" y="2890517"/>
            <a:ext cx="2215299" cy="538483"/>
          </a:xfrm>
          <a:prstGeom prst="rect">
            <a:avLst/>
          </a:prstGeom>
          <a:no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3B669B00-53EF-4A0D-8B3E-DF5AAC7815BE}"/>
              </a:ext>
            </a:extLst>
          </p:cNvPr>
          <p:cNvSpPr/>
          <p:nvPr/>
        </p:nvSpPr>
        <p:spPr>
          <a:xfrm>
            <a:off x="6538054" y="3420774"/>
            <a:ext cx="2215299" cy="496871"/>
          </a:xfrm>
          <a:prstGeom prst="rect">
            <a:avLst/>
          </a:prstGeom>
          <a:no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3634DD70-AC59-462E-B0AC-5BA00924C2D1}"/>
              </a:ext>
            </a:extLst>
          </p:cNvPr>
          <p:cNvSpPr/>
          <p:nvPr/>
        </p:nvSpPr>
        <p:spPr>
          <a:xfrm>
            <a:off x="6538054" y="5322533"/>
            <a:ext cx="2450303" cy="612743"/>
          </a:xfrm>
          <a:prstGeom prst="rect">
            <a:avLst/>
          </a:prstGeom>
          <a:no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18919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A1C74-B600-4A84-93F1-B9C7B82A60B8}"/>
              </a:ext>
            </a:extLst>
          </p:cNvPr>
          <p:cNvSpPr>
            <a:spLocks noGrp="1"/>
          </p:cNvSpPr>
          <p:nvPr>
            <p:ph type="title"/>
          </p:nvPr>
        </p:nvSpPr>
        <p:spPr/>
        <p:txBody>
          <a:bodyPr/>
          <a:lstStyle/>
          <a:p>
            <a:r>
              <a:rPr lang="en-GB" dirty="0"/>
              <a:t>Dealing with Sensitive Attributes</a:t>
            </a:r>
          </a:p>
        </p:txBody>
      </p:sp>
      <p:sp>
        <p:nvSpPr>
          <p:cNvPr id="3" name="Content Placeholder 2">
            <a:extLst>
              <a:ext uri="{FF2B5EF4-FFF2-40B4-BE49-F238E27FC236}">
                <a16:creationId xmlns:a16="http://schemas.microsoft.com/office/drawing/2014/main" id="{91A4D2AE-2130-4509-8F9E-89FCB3519D9C}"/>
              </a:ext>
            </a:extLst>
          </p:cNvPr>
          <p:cNvSpPr>
            <a:spLocks noGrp="1"/>
          </p:cNvSpPr>
          <p:nvPr>
            <p:ph idx="1"/>
          </p:nvPr>
        </p:nvSpPr>
        <p:spPr/>
        <p:txBody>
          <a:bodyPr>
            <a:normAutofit fontScale="92500" lnSpcReduction="10000"/>
          </a:bodyPr>
          <a:lstStyle/>
          <a:p>
            <a:r>
              <a:rPr lang="en-GB" dirty="0"/>
              <a:t>The idea is to use the dataset for a task, and </a:t>
            </a:r>
            <a:r>
              <a:rPr lang="en-GB" dirty="0" err="1"/>
              <a:t>analyze</a:t>
            </a:r>
            <a:r>
              <a:rPr lang="en-GB" dirty="0"/>
              <a:t> for potential bias.</a:t>
            </a:r>
          </a:p>
          <a:p>
            <a:r>
              <a:rPr lang="en-GB" dirty="0"/>
              <a:t>For group fairness, the sensitive attributes form the facet of analysis. </a:t>
            </a:r>
          </a:p>
          <a:p>
            <a:r>
              <a:rPr lang="en-GB" dirty="0"/>
              <a:t>Thus, you may exclude either:</a:t>
            </a:r>
          </a:p>
          <a:p>
            <a:pPr lvl="1"/>
            <a:r>
              <a:rPr lang="en-GB" dirty="0"/>
              <a:t>All sensitive attributes from the analysis.</a:t>
            </a:r>
          </a:p>
          <a:p>
            <a:pPr lvl="1"/>
            <a:r>
              <a:rPr lang="en-GB" dirty="0"/>
              <a:t>Just the two chosen sensitive attributes from the analysis. </a:t>
            </a:r>
          </a:p>
        </p:txBody>
      </p:sp>
    </p:spTree>
    <p:extLst>
      <p:ext uri="{BB962C8B-B14F-4D97-AF65-F5344CB8AC3E}">
        <p14:creationId xmlns:p14="http://schemas.microsoft.com/office/powerpoint/2010/main" val="1759290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55C8C-6F15-46AD-9E7A-3BB65DC0CC71}"/>
              </a:ext>
            </a:extLst>
          </p:cNvPr>
          <p:cNvSpPr>
            <a:spLocks noGrp="1"/>
          </p:cNvSpPr>
          <p:nvPr>
            <p:ph type="title"/>
          </p:nvPr>
        </p:nvSpPr>
        <p:spPr/>
        <p:txBody>
          <a:bodyPr/>
          <a:lstStyle/>
          <a:p>
            <a:r>
              <a:rPr lang="en-GB" dirty="0"/>
              <a:t>Analytics Task: Choose one</a:t>
            </a:r>
          </a:p>
        </p:txBody>
      </p:sp>
      <p:sp>
        <p:nvSpPr>
          <p:cNvPr id="3" name="Content Placeholder 2">
            <a:extLst>
              <a:ext uri="{FF2B5EF4-FFF2-40B4-BE49-F238E27FC236}">
                <a16:creationId xmlns:a16="http://schemas.microsoft.com/office/drawing/2014/main" id="{9A456B02-A2CD-4F85-A918-6E603E18D285}"/>
              </a:ext>
            </a:extLst>
          </p:cNvPr>
          <p:cNvSpPr>
            <a:spLocks noGrp="1"/>
          </p:cNvSpPr>
          <p:nvPr>
            <p:ph idx="1"/>
          </p:nvPr>
        </p:nvSpPr>
        <p:spPr/>
        <p:txBody>
          <a:bodyPr/>
          <a:lstStyle/>
          <a:p>
            <a:r>
              <a:rPr lang="en-GB" dirty="0"/>
              <a:t>Classification</a:t>
            </a:r>
          </a:p>
          <a:p>
            <a:r>
              <a:rPr lang="en-GB" dirty="0"/>
              <a:t>Clustering</a:t>
            </a:r>
          </a:p>
          <a:p>
            <a:r>
              <a:rPr lang="en-GB" dirty="0"/>
              <a:t>Retrieval</a:t>
            </a:r>
          </a:p>
        </p:txBody>
      </p:sp>
    </p:spTree>
    <p:extLst>
      <p:ext uri="{BB962C8B-B14F-4D97-AF65-F5344CB8AC3E}">
        <p14:creationId xmlns:p14="http://schemas.microsoft.com/office/powerpoint/2010/main" val="25371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7ADA5-32D0-4501-975E-0EFBB5ABA9A8}"/>
              </a:ext>
            </a:extLst>
          </p:cNvPr>
          <p:cNvSpPr>
            <a:spLocks noGrp="1"/>
          </p:cNvSpPr>
          <p:nvPr>
            <p:ph type="title"/>
          </p:nvPr>
        </p:nvSpPr>
        <p:spPr/>
        <p:txBody>
          <a:bodyPr/>
          <a:lstStyle/>
          <a:p>
            <a:r>
              <a:rPr lang="en-GB" dirty="0"/>
              <a:t>Classification</a:t>
            </a:r>
          </a:p>
        </p:txBody>
      </p:sp>
      <p:sp>
        <p:nvSpPr>
          <p:cNvPr id="3" name="Content Placeholder 2">
            <a:extLst>
              <a:ext uri="{FF2B5EF4-FFF2-40B4-BE49-F238E27FC236}">
                <a16:creationId xmlns:a16="http://schemas.microsoft.com/office/drawing/2014/main" id="{2463D8EC-ACCE-410C-99C0-357FEC66661E}"/>
              </a:ext>
            </a:extLst>
          </p:cNvPr>
          <p:cNvSpPr>
            <a:spLocks noGrp="1"/>
          </p:cNvSpPr>
          <p:nvPr>
            <p:ph idx="1"/>
          </p:nvPr>
        </p:nvSpPr>
        <p:spPr/>
        <p:txBody>
          <a:bodyPr>
            <a:normAutofit fontScale="92500" lnSpcReduction="20000"/>
          </a:bodyPr>
          <a:lstStyle/>
          <a:p>
            <a:r>
              <a:rPr lang="en-GB" dirty="0"/>
              <a:t>Split dataset into training set and test set</a:t>
            </a:r>
          </a:p>
          <a:p>
            <a:r>
              <a:rPr lang="en-GB" dirty="0"/>
              <a:t>Optional development set split to tune hyperparameters</a:t>
            </a:r>
          </a:p>
          <a:p>
            <a:r>
              <a:rPr lang="en-GB" dirty="0"/>
              <a:t>Train a statistical model using the training set</a:t>
            </a:r>
          </a:p>
          <a:p>
            <a:r>
              <a:rPr lang="en-GB" dirty="0"/>
              <a:t>Measure performance on the test set</a:t>
            </a:r>
          </a:p>
          <a:p>
            <a:r>
              <a:rPr lang="en-GB" dirty="0"/>
              <a:t>Natural Classification Task: Predict income as either &gt;$50k or &lt;=$50k</a:t>
            </a:r>
          </a:p>
          <a:p>
            <a:r>
              <a:rPr lang="en-GB" dirty="0"/>
              <a:t>Choose a single classification technique. </a:t>
            </a:r>
          </a:p>
        </p:txBody>
      </p:sp>
    </p:spTree>
    <p:extLst>
      <p:ext uri="{BB962C8B-B14F-4D97-AF65-F5344CB8AC3E}">
        <p14:creationId xmlns:p14="http://schemas.microsoft.com/office/powerpoint/2010/main" val="4230061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PebbleVTI">
  <a:themeElements>
    <a:clrScheme name="AnalogousFromRegularSeedRightStep">
      <a:dk1>
        <a:srgbClr val="000000"/>
      </a:dk1>
      <a:lt1>
        <a:srgbClr val="FFFFFF"/>
      </a:lt1>
      <a:dk2>
        <a:srgbClr val="3E3423"/>
      </a:dk2>
      <a:lt2>
        <a:srgbClr val="E2E6E8"/>
      </a:lt2>
      <a:accent1>
        <a:srgbClr val="C66B49"/>
      </a:accent1>
      <a:accent2>
        <a:srgbClr val="B58D38"/>
      </a:accent2>
      <a:accent3>
        <a:srgbClr val="9FAA3F"/>
      </a:accent3>
      <a:accent4>
        <a:srgbClr val="74B538"/>
      </a:accent4>
      <a:accent5>
        <a:srgbClr val="4CB844"/>
      </a:accent5>
      <a:accent6>
        <a:srgbClr val="38B564"/>
      </a:accent6>
      <a:hlink>
        <a:srgbClr val="398CAB"/>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1451</Words>
  <Application>Microsoft Office PowerPoint</Application>
  <PresentationFormat>Widescreen</PresentationFormat>
  <Paragraphs>165</Paragraphs>
  <Slides>31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Avenir Next LT Pro</vt:lpstr>
      <vt:lpstr>Avenir Next LT Pro Light</vt:lpstr>
      <vt:lpstr>Calibri</vt:lpstr>
      <vt:lpstr>Sitka Subheading</vt:lpstr>
      <vt:lpstr>PebbleVTI</vt:lpstr>
      <vt:lpstr>Assignment 1 (30%): Analysing Bias in ML Tasks on the Census-Income Dataset</vt:lpstr>
      <vt:lpstr>Task Description</vt:lpstr>
      <vt:lpstr>Census-Income Dataset</vt:lpstr>
      <vt:lpstr>Attributes in the Census-Income Dataset</vt:lpstr>
      <vt:lpstr>Task of the Census-Income Dataset</vt:lpstr>
      <vt:lpstr>Sensitive Attributes in the Census-Income Dataset: Choose any Two</vt:lpstr>
      <vt:lpstr>Dealing with Sensitive Attributes</vt:lpstr>
      <vt:lpstr>Analytics Task: Choose one</vt:lpstr>
      <vt:lpstr>Classification</vt:lpstr>
      <vt:lpstr>Classification Techniques</vt:lpstr>
      <vt:lpstr>Clustering</vt:lpstr>
      <vt:lpstr>Clustering Techniques</vt:lpstr>
      <vt:lpstr>Retrieval</vt:lpstr>
      <vt:lpstr>Retrieval Method</vt:lpstr>
      <vt:lpstr>So Far</vt:lpstr>
      <vt:lpstr>Bias Analysis: Choose Two</vt:lpstr>
      <vt:lpstr>Individual Fairness</vt:lpstr>
      <vt:lpstr>Individual Fairness: Explorations</vt:lpstr>
      <vt:lpstr>Group Fairness</vt:lpstr>
      <vt:lpstr>Group Fairness: Explorations</vt:lpstr>
      <vt:lpstr>Cause of Unfairness</vt:lpstr>
      <vt:lpstr>Cause of Unfairness: Explorations</vt:lpstr>
      <vt:lpstr>Report Format</vt:lpstr>
      <vt:lpstr>Report Format: Page 1</vt:lpstr>
      <vt:lpstr>Report Format: Applies for Pages 2 and 3</vt:lpstr>
      <vt:lpstr>Marking Criteria</vt:lpstr>
      <vt:lpstr>Miscellaneous</vt:lpstr>
      <vt:lpstr>Individual Work</vt:lpstr>
      <vt:lpstr>Should I submit code?</vt:lpstr>
      <vt:lpstr>General Questions Entry</vt:lpstr>
      <vt:lpstr>All the best!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 (30%): Analysing Bias in ML Tasks on the Census-Income Dataset</dc:title>
  <dc:creator>Deepak Padmanabhan</dc:creator>
  <cp:lastModifiedBy>Deepak Padmanabhan</cp:lastModifiedBy>
  <cp:revision>7</cp:revision>
  <dcterms:created xsi:type="dcterms:W3CDTF">2021-01-25T13:17:22Z</dcterms:created>
  <dcterms:modified xsi:type="dcterms:W3CDTF">2021-01-25T13:18:35Z</dcterms:modified>
</cp:coreProperties>
</file>