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68" r:id="rId2"/>
    <p:sldId id="269" r:id="rId3"/>
    <p:sldId id="270" r:id="rId4"/>
    <p:sldId id="271" r:id="rId5"/>
    <p:sldId id="272" r:id="rId6"/>
    <p:sldId id="285" r:id="rId7"/>
    <p:sldId id="273" r:id="rId8"/>
    <p:sldId id="260" r:id="rId9"/>
    <p:sldId id="274" r:id="rId10"/>
    <p:sldId id="275" r:id="rId11"/>
    <p:sldId id="283" r:id="rId12"/>
    <p:sldId id="284" r:id="rId13"/>
    <p:sldId id="276" r:id="rId14"/>
    <p:sldId id="286" r:id="rId15"/>
    <p:sldId id="282"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af Nadaf" userId="fba530b682729f35" providerId="LiveId" clId="{94101BA4-BC3C-4311-AE2D-A5C347D76B42}"/>
    <pc:docChg chg="modSld">
      <pc:chgData name="Altaf Nadaf" userId="fba530b682729f35" providerId="LiveId" clId="{94101BA4-BC3C-4311-AE2D-A5C347D76B42}" dt="2022-11-25T05:36:33.290" v="4" actId="20577"/>
      <pc:docMkLst>
        <pc:docMk/>
      </pc:docMkLst>
      <pc:sldChg chg="modSp mod">
        <pc:chgData name="Altaf Nadaf" userId="fba530b682729f35" providerId="LiveId" clId="{94101BA4-BC3C-4311-AE2D-A5C347D76B42}" dt="2022-11-25T05:36:33.290" v="4" actId="20577"/>
        <pc:sldMkLst>
          <pc:docMk/>
          <pc:sldMk cId="1694550472" sldId="268"/>
        </pc:sldMkLst>
        <pc:spChg chg="mod">
          <ac:chgData name="Altaf Nadaf" userId="fba530b682729f35" providerId="LiveId" clId="{94101BA4-BC3C-4311-AE2D-A5C347D76B42}" dt="2022-11-25T05:36:33.290" v="4" actId="20577"/>
          <ac:spMkLst>
            <pc:docMk/>
            <pc:sldMk cId="1694550472" sldId="268"/>
            <ac:spMk id="6" creationId="{53810F58-344E-A59D-8F86-DD158733E5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83039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63516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800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12525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673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92064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41006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9810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17435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10827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924A9-4C83-475C-924D-04BBDDE9236D}"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39522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2924A9-4C83-475C-924D-04BBDDE9236D}"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5745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2924A9-4C83-475C-924D-04BBDDE9236D}"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0336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924A9-4C83-475C-924D-04BBDDE9236D}"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94065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24A9-4C83-475C-924D-04BBDDE9236D}"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02949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2924A9-4C83-475C-924D-04BBDDE9236D}"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0166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2924A9-4C83-475C-924D-04BBDDE9236D}" type="datetimeFigureOut">
              <a:rPr lang="en-IN" smtClean="0"/>
              <a:t>25-11-2022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56C30B-0C34-43AC-904B-DDFA3A0EE3E9}" type="slidenum">
              <a:rPr lang="en-IN" smtClean="0"/>
              <a:t>‹#›</a:t>
            </a:fld>
            <a:endParaRPr lang="en-IN"/>
          </a:p>
        </p:txBody>
      </p:sp>
    </p:spTree>
    <p:extLst>
      <p:ext uri="{BB962C8B-B14F-4D97-AF65-F5344CB8AC3E}">
        <p14:creationId xmlns:p14="http://schemas.microsoft.com/office/powerpoint/2010/main" val="27854101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4C3A0C-8373-65AD-86DD-0D5AC088B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0297"/>
            <a:ext cx="1384980" cy="1384980"/>
          </a:xfrm>
          <a:prstGeom prst="rect">
            <a:avLst/>
          </a:prstGeom>
        </p:spPr>
      </p:pic>
      <p:pic>
        <p:nvPicPr>
          <p:cNvPr id="4" name="Picture 3">
            <a:extLst>
              <a:ext uri="{FF2B5EF4-FFF2-40B4-BE49-F238E27FC236}">
                <a16:creationId xmlns:a16="http://schemas.microsoft.com/office/drawing/2014/main" id="{1DEC0716-2FA1-59A7-FC1D-1A1446B8C3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802" y="367621"/>
            <a:ext cx="1384980" cy="1384979"/>
          </a:xfrm>
          <a:prstGeom prst="ellipse">
            <a:avLst/>
          </a:prstGeom>
          <a:ln w="190500" cap="rnd">
            <a:solidFill>
              <a:schemeClr val="tx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53810F58-344E-A59D-8F86-DD158733E5EB}"/>
              </a:ext>
            </a:extLst>
          </p:cNvPr>
          <p:cNvSpPr txBox="1"/>
          <p:nvPr/>
        </p:nvSpPr>
        <p:spPr>
          <a:xfrm>
            <a:off x="2010747" y="496077"/>
            <a:ext cx="7086600" cy="5570756"/>
          </a:xfrm>
          <a:prstGeom prst="rect">
            <a:avLst/>
          </a:prstGeom>
          <a:noFill/>
        </p:spPr>
        <p:txBody>
          <a:bodyPr wrap="square">
            <a:spAutoFit/>
          </a:bodyPr>
          <a:lstStyle/>
          <a:p>
            <a:r>
              <a:rPr lang="en-US" dirty="0">
                <a:solidFill>
                  <a:schemeClr val="bg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GOVERNMENT ENGINEERING  COLLEGE</a:t>
            </a:r>
          </a:p>
          <a:p>
            <a:r>
              <a:rPr lang="en-US" sz="2400" dirty="0">
                <a:solidFill>
                  <a:srgbClr val="002060"/>
                </a:solidFill>
                <a:latin typeface="Times New Roman" panose="02020603050405020304" pitchFamily="18" charset="0"/>
                <a:cs typeface="Times New Roman" panose="02020603050405020304" pitchFamily="18" charset="0"/>
              </a:rPr>
              <a:t>                           RAICHUR-584135</a:t>
            </a:r>
          </a:p>
          <a:p>
            <a:r>
              <a:rPr lang="en-US" sz="1600" dirty="0">
                <a:solidFill>
                  <a:srgbClr val="FFFF00"/>
                </a:solidFill>
                <a:latin typeface="Times New Roman" panose="02020603050405020304" pitchFamily="18" charset="0"/>
                <a:cs typeface="Times New Roman" panose="02020603050405020304" pitchFamily="18" charset="0"/>
              </a:rPr>
              <a:t>                   </a:t>
            </a:r>
            <a:r>
              <a:rPr lang="en-US" sz="1600" dirty="0">
                <a:solidFill>
                  <a:schemeClr val="accent1">
                    <a:lumMod val="20000"/>
                    <a:lumOff val="80000"/>
                  </a:schemeClr>
                </a:solidFill>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Welcome to project phase-1 presentation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On</a:t>
            </a:r>
          </a:p>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soil classification and crop suggestion using machine learning”</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Presented by</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dirty="0">
                <a:solidFill>
                  <a:schemeClr val="accent1">
                    <a:lumMod val="50000"/>
                  </a:schemeClr>
                </a:solidFill>
                <a:latin typeface="Times New Roman" panose="02020603050405020304" pitchFamily="18" charset="0"/>
                <a:cs typeface="Times New Roman" panose="02020603050405020304" pitchFamily="18" charset="0"/>
              </a:rPr>
              <a:t>MOHD KHALEEL AHMAD               </a:t>
            </a:r>
            <a:r>
              <a:rPr lang="en-US" sz="2000" dirty="0">
                <a:solidFill>
                  <a:schemeClr val="accent1">
                    <a:lumMod val="50000"/>
                  </a:schemeClr>
                </a:solidFill>
                <a:latin typeface="Times New Roman" panose="02020603050405020304" pitchFamily="18" charset="0"/>
                <a:cs typeface="Times New Roman" panose="02020603050405020304" pitchFamily="18" charset="0"/>
              </a:rPr>
              <a:t>3GU18CS014</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ALTAF                                            3GU20CS400</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TIRAJ                                             3GU20CS407</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VAISHNAVI                                   3GU20CS409</a:t>
            </a:r>
          </a:p>
          <a:p>
            <a:pPr algn="just"/>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US"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lgn="ctr"/>
            <a:r>
              <a:rPr lang="en-US" sz="1600" dirty="0">
                <a:solidFill>
                  <a:srgbClr val="002060"/>
                </a:solidFill>
                <a:latin typeface="Times New Roman" panose="02020603050405020304" pitchFamily="18" charset="0"/>
                <a:cs typeface="Times New Roman" panose="02020603050405020304" pitchFamily="18" charset="0"/>
              </a:rPr>
              <a:t>Under the guidance of </a:t>
            </a:r>
          </a:p>
          <a:p>
            <a:r>
              <a:rPr lang="en-US" sz="2000" dirty="0">
                <a:solidFill>
                  <a:srgbClr val="002060"/>
                </a:solidFill>
                <a:latin typeface="Times New Roman" panose="02020603050405020304" pitchFamily="18" charset="0"/>
                <a:cs typeface="Times New Roman" panose="02020603050405020304" pitchFamily="18" charset="0"/>
              </a:rPr>
              <a:t>                       </a:t>
            </a:r>
            <a:r>
              <a:rPr lang="en-US" sz="2400" u="sng" dirty="0">
                <a:solidFill>
                  <a:srgbClr val="002060"/>
                </a:solidFill>
                <a:latin typeface="Times New Roman" panose="02020603050405020304" pitchFamily="18" charset="0"/>
                <a:cs typeface="Times New Roman" panose="02020603050405020304" pitchFamily="18" charset="0"/>
              </a:rPr>
              <a:t>PROF. SUSHMA T SHEDOLE</a:t>
            </a:r>
            <a:endParaRPr lang="en-US" sz="2000" u="sng" dirty="0">
              <a:solidFill>
                <a:srgbClr val="002060"/>
              </a:solidFill>
              <a:latin typeface="Times New Roman" panose="02020603050405020304" pitchFamily="18" charset="0"/>
              <a:cs typeface="Times New Roman" panose="02020603050405020304" pitchFamily="18" charset="0"/>
            </a:endParaRPr>
          </a:p>
          <a:p>
            <a:r>
              <a:rPr lang="en-US" sz="2000" dirty="0">
                <a:solidFill>
                  <a:srgbClr val="FFC000"/>
                </a:solidFill>
                <a:latin typeface="Times New Roman" panose="02020603050405020304" pitchFamily="18" charset="0"/>
                <a:cs typeface="Times New Roman" panose="02020603050405020304" pitchFamily="18" charset="0"/>
              </a:rPr>
              <a:t>                                         </a:t>
            </a:r>
            <a:r>
              <a:rPr lang="en-US" sz="1400" dirty="0" err="1">
                <a:solidFill>
                  <a:schemeClr val="accent1">
                    <a:lumMod val="50000"/>
                  </a:schemeClr>
                </a:solidFill>
                <a:latin typeface="Times New Roman" panose="02020603050405020304" pitchFamily="18" charset="0"/>
                <a:cs typeface="Times New Roman" panose="02020603050405020304" pitchFamily="18" charset="0"/>
              </a:rPr>
              <a:t>Asst.Professor</a:t>
            </a:r>
            <a:r>
              <a:rPr lang="en-US" sz="1400" dirty="0">
                <a:solidFill>
                  <a:schemeClr val="accent1">
                    <a:lumMod val="50000"/>
                  </a:schemeClr>
                </a:solidFill>
                <a:latin typeface="Times New Roman" panose="02020603050405020304" pitchFamily="18" charset="0"/>
                <a:cs typeface="Times New Roman" panose="02020603050405020304" pitchFamily="18" charset="0"/>
              </a:rPr>
              <a:t>, </a:t>
            </a:r>
          </a:p>
          <a:p>
            <a:pPr algn="just"/>
            <a:r>
              <a:rPr lang="en-US" sz="28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a:solidFill>
                  <a:schemeClr val="accent1">
                    <a:lumMod val="50000"/>
                  </a:schemeClr>
                </a:solidFill>
                <a:latin typeface="Times New Roman" panose="02020603050405020304" pitchFamily="18" charset="0"/>
                <a:cs typeface="Times New Roman" panose="02020603050405020304" pitchFamily="18" charset="0"/>
              </a:rPr>
              <a:t>Department of Computer Science &amp;</a:t>
            </a:r>
          </a:p>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                                 Engineering </a:t>
            </a:r>
            <a:endParaRPr lang="en-IN" dirty="0">
              <a:solidFill>
                <a:schemeClr val="accent1">
                  <a:lumMod val="50000"/>
                </a:schemeClr>
              </a:solidFill>
            </a:endParaRPr>
          </a:p>
        </p:txBody>
      </p:sp>
      <p:pic>
        <p:nvPicPr>
          <p:cNvPr id="3" name="Picture 2">
            <a:extLst>
              <a:ext uri="{FF2B5EF4-FFF2-40B4-BE49-F238E27FC236}">
                <a16:creationId xmlns:a16="http://schemas.microsoft.com/office/drawing/2014/main" id="{452C323B-6EB3-1331-4793-D8A16ADA0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0297"/>
            <a:ext cx="1384980" cy="1384980"/>
          </a:xfrm>
          <a:prstGeom prst="rect">
            <a:avLst/>
          </a:prstGeom>
        </p:spPr>
      </p:pic>
    </p:spTree>
    <p:extLst>
      <p:ext uri="{BB962C8B-B14F-4D97-AF65-F5344CB8AC3E}">
        <p14:creationId xmlns:p14="http://schemas.microsoft.com/office/powerpoint/2010/main" val="1694550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9BFB-D1AA-71C0-66BD-604DEF7E3949}"/>
              </a:ext>
            </a:extLst>
          </p:cNvPr>
          <p:cNvSpPr>
            <a:spLocks noGrp="1"/>
          </p:cNvSpPr>
          <p:nvPr>
            <p:ph type="title"/>
          </p:nvPr>
        </p:nvSpPr>
        <p:spPr>
          <a:xfrm>
            <a:off x="1395791" y="600269"/>
            <a:ext cx="8596668" cy="789992"/>
          </a:xfrm>
        </p:spPr>
        <p:txBody>
          <a:bodyPr>
            <a:normAutofit/>
          </a:bodyPr>
          <a:lstStyle/>
          <a:p>
            <a:r>
              <a:rPr lang="en-IN" b="1" spc="-165" dirty="0">
                <a:solidFill>
                  <a:schemeClr val="tx1"/>
                </a:solidFill>
                <a:latin typeface="Times New Roman" panose="02020603050405020304" pitchFamily="18" charset="0"/>
                <a:cs typeface="Times New Roman" panose="02020603050405020304" pitchFamily="18" charset="0"/>
              </a:rPr>
              <a:t>     PROPOSED</a:t>
            </a:r>
            <a:r>
              <a:rPr lang="en-IN" b="1" spc="-55" dirty="0">
                <a:solidFill>
                  <a:schemeClr val="tx1"/>
                </a:solidFill>
                <a:latin typeface="Times New Roman" panose="02020603050405020304" pitchFamily="18" charset="0"/>
                <a:cs typeface="Times New Roman" panose="02020603050405020304" pitchFamily="18" charset="0"/>
              </a:rPr>
              <a:t> </a:t>
            </a:r>
            <a:r>
              <a:rPr lang="en-IN" b="1" spc="-210" dirty="0">
                <a:solidFill>
                  <a:schemeClr val="tx1"/>
                </a:solidFill>
                <a:latin typeface="Times New Roman" panose="02020603050405020304" pitchFamily="18" charset="0"/>
                <a:cs typeface="Times New Roman" panose="02020603050405020304" pitchFamily="18" charset="0"/>
              </a:rPr>
              <a:t>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6E10B5-CBFA-0B78-D423-456FCE410167}"/>
              </a:ext>
            </a:extLst>
          </p:cNvPr>
          <p:cNvSpPr>
            <a:spLocks noGrp="1"/>
          </p:cNvSpPr>
          <p:nvPr>
            <p:ph idx="1"/>
          </p:nvPr>
        </p:nvSpPr>
        <p:spPr>
          <a:xfrm>
            <a:off x="0" y="1778034"/>
            <a:ext cx="8596668" cy="4479697"/>
          </a:xfrm>
        </p:spPr>
        <p:txBody>
          <a:bodyPr>
            <a:noAutofit/>
          </a:bodyPr>
          <a:lstStyle/>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classification of the soil and identifying the quality level to which a soil belongs and what contents of the soil need to be improved can define the type of the soil. </a:t>
            </a:r>
          </a:p>
          <a:p>
            <a:pPr lvl="1"/>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Knowing such a class or type of soil can be very useful for cultivation.</a:t>
            </a:r>
          </a:p>
          <a:p>
            <a:pPr lvl="1"/>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analyzing the type of soil in a specific geographical area can be done by collecting soil samples of that area and using different machine learning algorithms classifying them into various classes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800" dirty="0">
              <a:solidFill>
                <a:schemeClr val="tx1"/>
              </a:solidFill>
              <a:latin typeface="Times New Roman" panose="02020603050405020304" pitchFamily="18" charset="0"/>
              <a:cs typeface="Times New Roman" panose="02020603050405020304" pitchFamily="18" charset="0"/>
            </a:endParaRP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emergence of machine learning and its implementation in image processing, the soil sample can be classified efficiently into class to which it belongs.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0E4DA1D-7C6E-210F-3024-E5EDCB82C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2058"/>
            <a:ext cx="9864212" cy="4473673"/>
          </a:xfrm>
          <a:prstGeom prst="rect">
            <a:avLst/>
          </a:prstGeom>
        </p:spPr>
      </p:pic>
    </p:spTree>
    <p:extLst>
      <p:ext uri="{BB962C8B-B14F-4D97-AF65-F5344CB8AC3E}">
        <p14:creationId xmlns:p14="http://schemas.microsoft.com/office/powerpoint/2010/main" val="293179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A1E2321-EA34-EDAF-A80F-3C0D91CF4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866" y="2103581"/>
            <a:ext cx="9369071" cy="2365782"/>
          </a:xfrm>
        </p:spPr>
      </p:pic>
    </p:spTree>
    <p:extLst>
      <p:ext uri="{BB962C8B-B14F-4D97-AF65-F5344CB8AC3E}">
        <p14:creationId xmlns:p14="http://schemas.microsoft.com/office/powerpoint/2010/main" val="106168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0590-F2F4-8B58-437E-88082F331A60}"/>
              </a:ext>
            </a:extLst>
          </p:cNvPr>
          <p:cNvSpPr>
            <a:spLocks noGrp="1"/>
          </p:cNvSpPr>
          <p:nvPr>
            <p:ph type="title"/>
          </p:nvPr>
        </p:nvSpPr>
        <p:spPr>
          <a:xfrm>
            <a:off x="2926357" y="199053"/>
            <a:ext cx="5260045" cy="817984"/>
          </a:xfrm>
        </p:spPr>
        <p:txBody>
          <a:bodyPr>
            <a:normAutofit/>
          </a:bodyPr>
          <a:lstStyle/>
          <a:p>
            <a:r>
              <a:rPr lang="en-IN" sz="3600" b="1" spc="-5" dirty="0">
                <a:solidFill>
                  <a:schemeClr val="tx1"/>
                </a:solidFill>
                <a:latin typeface="Times New Roman" panose="02020603050405020304" pitchFamily="18" charset="0"/>
                <a:cs typeface="Times New Roman" panose="02020603050405020304" pitchFamily="18" charset="0"/>
              </a:rPr>
              <a:t>     </a:t>
            </a:r>
            <a:r>
              <a:rPr lang="en-IN" sz="4000" b="1" spc="-5"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2F8A47-4BF5-2843-FEDA-BE53ADB7C124}"/>
              </a:ext>
            </a:extLst>
          </p:cNvPr>
          <p:cNvSpPr>
            <a:spLocks noGrp="1"/>
          </p:cNvSpPr>
          <p:nvPr>
            <p:ph idx="1"/>
          </p:nvPr>
        </p:nvSpPr>
        <p:spPr>
          <a:xfrm>
            <a:off x="272526" y="978101"/>
            <a:ext cx="9475324" cy="6214832"/>
          </a:xfrm>
        </p:spPr>
        <p:txBody>
          <a:bodyPr>
            <a:noAutofit/>
          </a:bodyPr>
          <a:lstStyle/>
          <a:p>
            <a:pPr marL="0" indent="0">
              <a:buNone/>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Preprocessing :</a:t>
            </a:r>
          </a:p>
          <a:p>
            <a:pPr marL="0" indent="0">
              <a:buNone/>
            </a:pPr>
            <a:r>
              <a:rPr lang="en-US" dirty="0">
                <a:latin typeface="Times New Roman" panose="02020603050405020304" pitchFamily="18" charset="0"/>
                <a:cs typeface="Times New Roman" panose="02020603050405020304" pitchFamily="18" charset="0"/>
              </a:rPr>
              <a:t>The images in dataset is preprocessed before going to the next step. In the preprocessing step, the image is transformed into a grayscale image because the RGB color image contains so much redundant information that is not necessary for soil detection. </a:t>
            </a:r>
          </a:p>
          <a:p>
            <a:pPr marL="0" indent="0">
              <a:buNone/>
            </a:pPr>
            <a:r>
              <a:rPr lang="en-US" dirty="0">
                <a:latin typeface="Times New Roman" panose="02020603050405020304" pitchFamily="18" charset="0"/>
                <a:cs typeface="Times New Roman" panose="02020603050405020304" pitchFamily="18" charset="0"/>
              </a:rPr>
              <a:t>RGB color image stored 24 bit for each pixel of the image. On the other hand, the grayscale image stored 8 bit for each pixel and it contained sufficient information for classification. Then, we reshaped the images into (64×64) shape to maintain uniformity of the input images to the architecture. </a:t>
            </a:r>
            <a:endPar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 Learning Architecture:</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deep learning architecture learns various important nonlinear features from the given samples. Then, this learned architecture is used to predict previously unseen samples.</a:t>
            </a:r>
          </a:p>
          <a:p>
            <a:r>
              <a:rPr lang="en-US" dirty="0">
                <a:latin typeface="Times New Roman" panose="02020603050405020304" pitchFamily="18" charset="0"/>
                <a:cs typeface="Times New Roman" panose="02020603050405020304" pitchFamily="18" charset="0"/>
              </a:rPr>
              <a:t> To train our deep learning architecture, we collected images from different sources. The architecture of the learning technique highly depends on CNN. All the aspects of deep learning architecture are described below</a:t>
            </a:r>
          </a:p>
        </p:txBody>
      </p:sp>
    </p:spTree>
    <p:extLst>
      <p:ext uri="{BB962C8B-B14F-4D97-AF65-F5344CB8AC3E}">
        <p14:creationId xmlns:p14="http://schemas.microsoft.com/office/powerpoint/2010/main" val="194388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3523730" cy="503208"/>
          </a:xfrm>
        </p:spPr>
        <p:txBody>
          <a:bodyPr>
            <a:normAutofit fontScale="90000"/>
          </a:bodyPr>
          <a:lstStyle/>
          <a:p>
            <a:r>
              <a:rPr lang="en-US" sz="2200" b="1" dirty="0">
                <a:solidFill>
                  <a:schemeClr val="tx1"/>
                </a:solidFill>
                <a:latin typeface="Times New Roman" panose="02020603050405020304" pitchFamily="18" charset="0"/>
                <a:cs typeface="Times New Roman" panose="02020603050405020304" pitchFamily="18" charset="0"/>
              </a:rPr>
              <a:t>Dataset Collection:</a:t>
            </a:r>
            <a:br>
              <a:rPr lang="en-US" dirty="0"/>
            </a:br>
            <a:endParaRPr lang="en-US" dirty="0"/>
          </a:p>
        </p:txBody>
      </p:sp>
      <p:sp>
        <p:nvSpPr>
          <p:cNvPr id="3" name="Content Placeholder 2"/>
          <p:cNvSpPr>
            <a:spLocks noGrp="1"/>
          </p:cNvSpPr>
          <p:nvPr>
            <p:ph idx="1"/>
          </p:nvPr>
        </p:nvSpPr>
        <p:spPr>
          <a:xfrm>
            <a:off x="539312" y="1194432"/>
            <a:ext cx="8596668" cy="1781682"/>
          </a:xfrm>
        </p:spPr>
        <p:txBody>
          <a:bodyPr/>
          <a:lstStyle/>
          <a:p>
            <a:r>
              <a:rPr lang="en-US" dirty="0">
                <a:latin typeface="Times New Roman" panose="02020603050405020304" pitchFamily="18" charset="0"/>
                <a:cs typeface="Times New Roman" panose="02020603050405020304" pitchFamily="18" charset="0"/>
              </a:rPr>
              <a:t>Data from two different sources are collected for training and testing the model. We collected a total of 4 types of soil classes images with each images of 30 images. </a:t>
            </a:r>
          </a:p>
          <a:p>
            <a:r>
              <a:rPr lang="en-US" dirty="0">
                <a:latin typeface="Times New Roman" panose="02020603050405020304" pitchFamily="18" charset="0"/>
                <a:cs typeface="Times New Roman" panose="02020603050405020304" pitchFamily="18" charset="0"/>
              </a:rPr>
              <a:t>For training purposes, 80% images of each class are used and the rest of the images are utilized for testing purposes.  </a:t>
            </a:r>
          </a:p>
          <a:p>
            <a:endParaRPr lang="en-US" dirty="0"/>
          </a:p>
        </p:txBody>
      </p:sp>
      <p:sp>
        <p:nvSpPr>
          <p:cNvPr id="4" name="Rectangle 3"/>
          <p:cNvSpPr/>
          <p:nvPr/>
        </p:nvSpPr>
        <p:spPr>
          <a:xfrm>
            <a:off x="677334" y="2976114"/>
            <a:ext cx="3325323" cy="646331"/>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Architecture Development</a:t>
            </a:r>
            <a:br>
              <a:rPr lang="en-IN" sz="2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Rectangle 4"/>
          <p:cNvSpPr/>
          <p:nvPr/>
        </p:nvSpPr>
        <p:spPr>
          <a:xfrm>
            <a:off x="677334" y="3517518"/>
            <a:ext cx="7966334" cy="1754326"/>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The learning model is based on CNN which is very useful for pattern recognition from images. The network comprises an input layer, several hidden layers and an output layer. </a:t>
            </a:r>
          </a:p>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The hidden layers consist of multiple convolution layers that learn suitable filters for important feature extraction from the given samples. The features extracted by CNN are used by multiple dense neural networks for classification purposes. </a:t>
            </a:r>
            <a:endParaRPr lang="en-US" dirty="0"/>
          </a:p>
        </p:txBody>
      </p:sp>
    </p:spTree>
    <p:extLst>
      <p:ext uri="{BB962C8B-B14F-4D97-AF65-F5344CB8AC3E}">
        <p14:creationId xmlns:p14="http://schemas.microsoft.com/office/powerpoint/2010/main" val="421695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C311A2-0EF8-3730-0B78-7D7175D7B3D7}"/>
              </a:ext>
            </a:extLst>
          </p:cNvPr>
          <p:cNvSpPr txBox="1"/>
          <p:nvPr/>
        </p:nvSpPr>
        <p:spPr>
          <a:xfrm>
            <a:off x="553512" y="1500073"/>
            <a:ext cx="9119809" cy="1812484"/>
          </a:xfrm>
          <a:prstGeom prst="rect">
            <a:avLst/>
          </a:prstGeom>
          <a:noFill/>
        </p:spPr>
        <p:txBody>
          <a:bodyPr wrap="square">
            <a:spAutoFit/>
          </a:bodyPr>
          <a:lstStyle/>
          <a:p>
            <a:pPr>
              <a:lnSpc>
                <a:spcPct val="150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good classifier should handle diversity in the land. It should be hierarchical for deep classification with maximum accuracy.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classifying various kinds of soil series data along with a suitable suggestion for improving the fertility of the soil by detecting the health of the soil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AAEBF3B-5D63-38C1-5424-F7997A0C5913}"/>
              </a:ext>
            </a:extLst>
          </p:cNvPr>
          <p:cNvSpPr txBox="1"/>
          <p:nvPr/>
        </p:nvSpPr>
        <p:spPr>
          <a:xfrm>
            <a:off x="3571101" y="419031"/>
            <a:ext cx="6102220" cy="646331"/>
          </a:xfrm>
          <a:prstGeom prst="rect">
            <a:avLst/>
          </a:prstGeom>
          <a:noFill/>
        </p:spPr>
        <p:txBody>
          <a:bodyPr wrap="square">
            <a:spAutoFit/>
          </a:bodyPr>
          <a:lstStyle/>
          <a:p>
            <a:r>
              <a:rPr lang="en-US" b="1" dirty="0">
                <a:solidFill>
                  <a:schemeClr val="tx1"/>
                </a:solidFill>
                <a:latin typeface="Arial Black" panose="020B0A04020102020204" pitchFamily="34"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Advantages</a:t>
            </a:r>
            <a:r>
              <a:rPr lang="en-US" b="1" dirty="0">
                <a:solidFill>
                  <a:schemeClr val="tx1"/>
                </a:solidFill>
                <a:latin typeface="Arial Black" panose="020B0A0402010202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73997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6EE0-F1E2-14E9-BE9F-DABEDF02753E}"/>
              </a:ext>
            </a:extLst>
          </p:cNvPr>
          <p:cNvSpPr>
            <a:spLocks noGrp="1"/>
          </p:cNvSpPr>
          <p:nvPr>
            <p:ph type="title"/>
          </p:nvPr>
        </p:nvSpPr>
        <p:spPr>
          <a:xfrm>
            <a:off x="1797666" y="301690"/>
            <a:ext cx="8596668" cy="696686"/>
          </a:xfrm>
        </p:spPr>
        <p:txBody>
          <a:bodyPr>
            <a:normAutofit/>
          </a:bodyPr>
          <a:lstStyle/>
          <a:p>
            <a:r>
              <a:rPr lang="en-IN" b="1" spc="-5" dirty="0">
                <a:solidFill>
                  <a:schemeClr val="tx1"/>
                </a:solidFill>
                <a:latin typeface="Times New Roman" panose="02020603050405020304" pitchFamily="18" charset="0"/>
                <a:cs typeface="Times New Roman" panose="02020603050405020304" pitchFamily="18" charset="0"/>
              </a:rPr>
              <a:t>      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39634-1DF8-ADE9-DDBA-1FD9A0217795}"/>
              </a:ext>
            </a:extLst>
          </p:cNvPr>
          <p:cNvSpPr>
            <a:spLocks noGrp="1"/>
          </p:cNvSpPr>
          <p:nvPr>
            <p:ph idx="1"/>
          </p:nvPr>
        </p:nvSpPr>
        <p:spPr>
          <a:xfrm>
            <a:off x="266787" y="1488613"/>
            <a:ext cx="8596668" cy="3880773"/>
          </a:xfrm>
        </p:spPr>
        <p:txBody>
          <a:bodyPr/>
          <a:lstStyle/>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 </a:t>
            </a:r>
            <a:r>
              <a:rPr lang="en-US" altLang="en-US" dirty="0">
                <a:latin typeface="Times New Roman" panose="02020603050405020304" pitchFamily="18" charset="0"/>
                <a:cs typeface="Calibri" panose="020F0502020204030204" pitchFamily="34" charset="0"/>
              </a:rPr>
              <a:t>This project surveys the different algorithms and methodologies associated with the land classification and in this paper, it has been attempted to identify a method for detecting the nutrient level in the soil. </a:t>
            </a:r>
          </a:p>
          <a:p>
            <a:pPr algn="just">
              <a:lnSpc>
                <a:spcPct val="150000"/>
              </a:lnSpc>
              <a:buFont typeface="Wingdings" panose="05000000000000000000" pitchFamily="2" charset="2"/>
              <a:buChar char="Ø"/>
            </a:pPr>
            <a:r>
              <a:rPr lang="en-US" altLang="en-US" dirty="0">
                <a:latin typeface="Times New Roman" panose="02020603050405020304" pitchFamily="18" charset="0"/>
                <a:cs typeface="Calibri" panose="020F0502020204030204" pitchFamily="34" charset="0"/>
              </a:rPr>
              <a:t>Organic matters play a vital role in soil health. Uses of organic matters are good in séance of increasing water-holding capability and to provide major, minor, and micronutrient to the plant. </a:t>
            </a:r>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42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1E10-2765-191A-B610-F16A352C25A5}"/>
              </a:ext>
            </a:extLst>
          </p:cNvPr>
          <p:cNvSpPr>
            <a:spLocks noGrp="1"/>
          </p:cNvSpPr>
          <p:nvPr>
            <p:ph type="title"/>
          </p:nvPr>
        </p:nvSpPr>
        <p:spPr>
          <a:xfrm>
            <a:off x="2198223" y="273698"/>
            <a:ext cx="8596668" cy="1320800"/>
          </a:xfrm>
        </p:spPr>
        <p:txBody>
          <a:bodyPr>
            <a:normAutofit/>
          </a:bodyPr>
          <a:lstStyle/>
          <a:p>
            <a:r>
              <a:rPr lang="en-IN" b="1" spc="-10" dirty="0">
                <a:solidFill>
                  <a:schemeClr val="tx1"/>
                </a:solidFill>
                <a:latin typeface="Arial Black" panose="020B0A04020102020204" pitchFamily="34" charset="0"/>
                <a:cs typeface="Times New Roman"/>
              </a:rPr>
              <a:t>      </a:t>
            </a:r>
            <a:r>
              <a:rPr lang="en-IN" b="1" spc="-10"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3E4440-C8C4-17A4-18F9-9F4A7ECB789B}"/>
              </a:ext>
            </a:extLst>
          </p:cNvPr>
          <p:cNvSpPr>
            <a:spLocks noGrp="1"/>
          </p:cNvSpPr>
          <p:nvPr>
            <p:ph idx="1"/>
          </p:nvPr>
        </p:nvSpPr>
        <p:spPr>
          <a:xfrm>
            <a:off x="434738" y="1140943"/>
            <a:ext cx="8596668" cy="4576113"/>
          </a:xfrm>
        </p:spPr>
        <p:txBody>
          <a:bodyPr>
            <a:normAutofit fontScale="55000" lnSpcReduction="20000"/>
          </a:bodyPr>
          <a:lstStyle/>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E. Ben-</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Dor</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“Using imaging spectroscopy to study soil properties,” Remote Sens. Environ., vol. 113, pp. S38–S55, 2009.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K.Kulkarni</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 Classification Using Remotely Sensed Data’ International Conference on Computing Methodologies and Communication (ICCMC) Proceedings of the IEEE 2017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Factor affecting crop production-climate- edaphic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pbiotic,Physiogaphic</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socioeconomic ,eagri.org › eagri50 › AGRO101 › lec09</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 J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carlo</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et,al</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‘Vision System for Soil Nutrient detection Using Fuzzy Logic’ Proceedings of TENCON 2018 - 2018 IEEE Region 10 Conference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Jeju</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Korea, 28-31 October 2018)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178198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8129-6651-ACD2-E909-5EF80521D7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295B63-3491-C34F-6B8B-695884D4143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899F327-87DB-845F-28C3-286EB3421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 y="-74645"/>
            <a:ext cx="11916748" cy="6932645"/>
          </a:xfrm>
          <a:prstGeom prst="rect">
            <a:avLst/>
          </a:prstGeom>
          <a:ln>
            <a:noFill/>
          </a:ln>
          <a:effectLst>
            <a:softEdge rad="112500"/>
          </a:effectLst>
        </p:spPr>
      </p:pic>
    </p:spTree>
    <p:extLst>
      <p:ext uri="{BB962C8B-B14F-4D97-AF65-F5344CB8AC3E}">
        <p14:creationId xmlns:p14="http://schemas.microsoft.com/office/powerpoint/2010/main" val="322478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BB912-D880-1FA9-C3F2-1DE9D500B479}"/>
              </a:ext>
            </a:extLst>
          </p:cNvPr>
          <p:cNvSpPr txBox="1"/>
          <p:nvPr/>
        </p:nvSpPr>
        <p:spPr>
          <a:xfrm>
            <a:off x="2676330" y="317242"/>
            <a:ext cx="6540760" cy="646331"/>
          </a:xfrm>
          <a:prstGeom prst="rect">
            <a:avLst/>
          </a:prstGeom>
          <a:noFill/>
        </p:spPr>
        <p:txBody>
          <a:bodyPr wrap="square" rtlCol="0">
            <a:spAutoFit/>
          </a:bodyPr>
          <a:lstStyle/>
          <a:p>
            <a:pPr lvl="3"/>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C1BC95-5E3F-1BA9-29A9-1777956268FB}"/>
              </a:ext>
            </a:extLst>
          </p:cNvPr>
          <p:cNvSpPr txBox="1"/>
          <p:nvPr/>
        </p:nvSpPr>
        <p:spPr>
          <a:xfrm>
            <a:off x="877076" y="948690"/>
            <a:ext cx="8528180" cy="5078313"/>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the last few decades researchers are interested in land mapping and its classification due to various reasons.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Agriculture research is the major source of economy for the country.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Soil is an important key factor for agriculture .There are several soil varieties in India.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predict the type of crop that can be cultivated in that particular soil type we need to understand the features and characteristics of the soil type.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techniques provides a flexible way in this case.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Classifying the soil according to the soil nutrients is much beneficial or the famers to predict which crop can be cultivated in a particular soil type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Several type of machine learning algorithms are used such as K-Nearest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(k-NN), Bagged tree, Support vector machine(SVM) and logistic regression.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83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44517-5EFC-EA95-CA52-B94C92BAEC56}"/>
              </a:ext>
            </a:extLst>
          </p:cNvPr>
          <p:cNvSpPr txBox="1"/>
          <p:nvPr/>
        </p:nvSpPr>
        <p:spPr>
          <a:xfrm>
            <a:off x="2715205" y="566734"/>
            <a:ext cx="5766319" cy="646331"/>
          </a:xfrm>
          <a:prstGeom prst="rect">
            <a:avLst/>
          </a:prstGeom>
          <a:noFill/>
        </p:spPr>
        <p:txBody>
          <a:bodyPr wrap="square" rtlCol="0">
            <a:spAutoFit/>
          </a:bodyPr>
          <a:lstStyle/>
          <a:p>
            <a:r>
              <a:rPr lang="en-US" sz="3600" b="1" dirty="0">
                <a:latin typeface="Arial Black" panose="020B0A04020102020204" pitchFamily="34" charset="0"/>
              </a:rPr>
              <a:t>      </a:t>
            </a:r>
            <a:r>
              <a:rPr lang="en-US" sz="36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DEE4ADC4-0F56-090C-92BC-F2759F34BAF8}"/>
              </a:ext>
            </a:extLst>
          </p:cNvPr>
          <p:cNvSpPr txBox="1"/>
          <p:nvPr/>
        </p:nvSpPr>
        <p:spPr>
          <a:xfrm>
            <a:off x="1184985" y="1539551"/>
            <a:ext cx="7296539" cy="3339376"/>
          </a:xfrm>
          <a:prstGeom prst="rect">
            <a:avLst/>
          </a:prstGeom>
          <a:noFill/>
        </p:spPr>
        <p:txBody>
          <a:bodyPr wrap="square" rtlCol="0">
            <a:spAutoFit/>
          </a:bodyPr>
          <a:lstStyle/>
          <a:p>
            <a:pPr marL="355600" indent="-3429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  Introduction</a:t>
            </a:r>
          </a:p>
          <a:p>
            <a:pPr marL="469900" indent="-4572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Literature Survey</a:t>
            </a:r>
          </a:p>
          <a:p>
            <a:pPr marL="469900" indent="-457200" algn="just">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System</a:t>
            </a:r>
            <a:r>
              <a:rPr lang="en-US" sz="2400" b="1" spc="-10" dirty="0">
                <a:latin typeface="Times New Roman" panose="02020603050405020304" pitchFamily="18" charset="0"/>
                <a:cs typeface="Times New Roman" panose="02020603050405020304" pitchFamily="18" charset="0"/>
              </a:rPr>
              <a:t> Requirements</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Existing</a:t>
            </a:r>
            <a:r>
              <a:rPr lang="en-US" sz="2400" b="1" spc="-20"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70"/>
              </a:spcBef>
              <a:buFont typeface="Wingdings" panose="05000000000000000000" pitchFamily="2" charset="2"/>
              <a:buChar char="§"/>
              <a:tabLst>
                <a:tab pos="354965" algn="l"/>
              </a:tabLst>
            </a:pPr>
            <a:r>
              <a:rPr lang="en-US" sz="2400" b="1" spc="-10" dirty="0">
                <a:latin typeface="Times New Roman" panose="02020603050405020304" pitchFamily="18" charset="0"/>
                <a:cs typeface="Times New Roman" panose="02020603050405020304" pitchFamily="18" charset="0"/>
              </a:rPr>
              <a:t>Proposed</a:t>
            </a:r>
            <a:r>
              <a:rPr lang="en-US" sz="2400" b="1" spc="-20"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8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8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643" y="1479166"/>
            <a:ext cx="2724634" cy="33171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7632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04E96-0F20-53C4-360B-779274B06F4B}"/>
              </a:ext>
            </a:extLst>
          </p:cNvPr>
          <p:cNvSpPr txBox="1"/>
          <p:nvPr/>
        </p:nvSpPr>
        <p:spPr>
          <a:xfrm>
            <a:off x="2808515" y="335902"/>
            <a:ext cx="447869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14276D-5F61-6789-20C1-59EEE4A84F07}"/>
              </a:ext>
            </a:extLst>
          </p:cNvPr>
          <p:cNvSpPr txBox="1"/>
          <p:nvPr/>
        </p:nvSpPr>
        <p:spPr>
          <a:xfrm>
            <a:off x="626738" y="1454871"/>
            <a:ext cx="8198086" cy="3693319"/>
          </a:xfrm>
          <a:prstGeom prst="rect">
            <a:avLst/>
          </a:prstGeom>
          <a:noFill/>
        </p:spPr>
        <p:txBody>
          <a:bodyPr wrap="square" rtlCol="0">
            <a:spAutoFit/>
          </a:bodyPr>
          <a:lstStyle/>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Soil possess different senses for different people like it is the products of past surface     processes for a geologist.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Similarly, for a penologist, it is a chemical and physical process currently occurring.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In India, Soil is particularly the basic and most essential entity for the agricultural Domain.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The product quantity losses can be reduced and the quality of the crop can be improved if the characteristics of the soil can be recognized.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It is very important for countries that have several agricultural commodities to be export.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941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D385E-952E-AA3B-0F0C-255D6A3506CA}"/>
              </a:ext>
            </a:extLst>
          </p:cNvPr>
          <p:cNvSpPr txBox="1"/>
          <p:nvPr/>
        </p:nvSpPr>
        <p:spPr>
          <a:xfrm>
            <a:off x="760444" y="1477701"/>
            <a:ext cx="8341568" cy="8679299"/>
          </a:xfrm>
          <a:prstGeom prst="rect">
            <a:avLst/>
          </a:prstGeom>
          <a:noFill/>
        </p:spPr>
        <p:txBody>
          <a:bodyPr wrap="square" rtlCol="0">
            <a:spAutoFit/>
          </a:bodyPr>
          <a:lstStyle/>
          <a:p>
            <a:pPr algn="just">
              <a:lnSpc>
                <a:spcPct val="150000"/>
              </a:lnSpc>
              <a:defRPr/>
            </a:pPr>
            <a:r>
              <a:rPr lang="en-US" b="1" dirty="0">
                <a:solidFill>
                  <a:schemeClr val="tx1">
                    <a:lumMod val="95000"/>
                  </a:schemeClr>
                </a:solidFill>
                <a:latin typeface="Times New Roman" panose="02020603050405020304" pitchFamily="18" charset="0"/>
                <a:cs typeface="Times New Roman" panose="02020603050405020304" pitchFamily="18" charset="0"/>
              </a:rPr>
              <a:t>[1] </a:t>
            </a:r>
            <a:r>
              <a:rPr lang="en-US" b="1" dirty="0" err="1">
                <a:solidFill>
                  <a:schemeClr val="tx1">
                    <a:lumMod val="95000"/>
                  </a:schemeClr>
                </a:solidFill>
                <a:latin typeface="Times New Roman" panose="02020603050405020304" pitchFamily="18" charset="0"/>
                <a:cs typeface="Times New Roman" panose="02020603050405020304" pitchFamily="18" charset="0"/>
              </a:rPr>
              <a:t>A.Irias</a:t>
            </a:r>
            <a:r>
              <a:rPr lang="en-US" b="1" dirty="0">
                <a:solidFill>
                  <a:schemeClr val="tx1">
                    <a:lumMod val="95000"/>
                  </a:schemeClr>
                </a:solidFill>
                <a:latin typeface="Times New Roman" panose="02020603050405020304" pitchFamily="18" charset="0"/>
                <a:cs typeface="Times New Roman" panose="02020603050405020304" pitchFamily="18" charset="0"/>
              </a:rPr>
              <a:t> and </a:t>
            </a:r>
            <a:r>
              <a:rPr lang="en-US" b="1" dirty="0" err="1">
                <a:solidFill>
                  <a:schemeClr val="tx1">
                    <a:lumMod val="95000"/>
                  </a:schemeClr>
                </a:solidFill>
                <a:latin typeface="Times New Roman" panose="02020603050405020304" pitchFamily="18" charset="0"/>
                <a:cs typeface="Times New Roman" panose="02020603050405020304" pitchFamily="18" charset="0"/>
              </a:rPr>
              <a:t>etal</a:t>
            </a:r>
            <a:r>
              <a:rPr lang="en-US" b="1" dirty="0">
                <a:solidFill>
                  <a:schemeClr val="tx1">
                    <a:lumMod val="95000"/>
                  </a:schemeClr>
                </a:solidFill>
                <a:latin typeface="Times New Roman" panose="02020603050405020304" pitchFamily="18" charset="0"/>
                <a:cs typeface="Times New Roman" panose="02020603050405020304" pitchFamily="18" charset="0"/>
              </a:rPr>
              <a:t>; ‘Algorithm of weed detection in crop by computational Vision’ CONIELECOMP 2019, 29rd International Conference on Electronics, Communications and Computing ©2019 IEEE</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This research has been based on the use of precision agriculture tools for the management of weeds in crops. </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It has focused on the creation of an image-processing algorithm to detect the existence of weeds in a specific site of crops. </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The main objective has been to obtain a formula so that a weed detection system can be developed through binary classifications.</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 </a:t>
            </a:r>
            <a:endParaRPr lang="en-US" altLang="en-US" b="1" dirty="0">
              <a:solidFill>
                <a:schemeClr val="tx1">
                  <a:lumMod val="9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IN" dirty="0"/>
          </a:p>
        </p:txBody>
      </p:sp>
      <p:sp>
        <p:nvSpPr>
          <p:cNvPr id="4" name="TextBox 3">
            <a:extLst>
              <a:ext uri="{FF2B5EF4-FFF2-40B4-BE49-F238E27FC236}">
                <a16:creationId xmlns:a16="http://schemas.microsoft.com/office/drawing/2014/main" id="{69E4D528-9489-BF46-E485-C4162FE17518}"/>
              </a:ext>
            </a:extLst>
          </p:cNvPr>
          <p:cNvSpPr txBox="1"/>
          <p:nvPr/>
        </p:nvSpPr>
        <p:spPr>
          <a:xfrm>
            <a:off x="1771261" y="550506"/>
            <a:ext cx="7492481" cy="646331"/>
          </a:xfrm>
          <a:prstGeom prst="rect">
            <a:avLst/>
          </a:prstGeom>
          <a:noFill/>
        </p:spPr>
        <p:txBody>
          <a:bodyPr wrap="square" rtlCol="0">
            <a:spAutoFit/>
          </a:bodyPr>
          <a:lstStyle/>
          <a:p>
            <a:pPr lvl="2"/>
            <a:r>
              <a:rPr lang="en-US" b="1" spc="-140" dirty="0"/>
              <a:t> </a:t>
            </a:r>
            <a:r>
              <a:rPr lang="en-US" altLang="en-US" sz="3600" b="1" dirty="0"/>
              <a:t>LITERATURE SURVEY</a:t>
            </a:r>
            <a:endParaRPr lang="en-IN" sz="3600" b="1" dirty="0">
              <a:latin typeface="Arial Black" panose="020B0A04020102020204" pitchFamily="34" charset="0"/>
            </a:endParaRPr>
          </a:p>
        </p:txBody>
      </p:sp>
    </p:spTree>
    <p:extLst>
      <p:ext uri="{BB962C8B-B14F-4D97-AF65-F5344CB8AC3E}">
        <p14:creationId xmlns:p14="http://schemas.microsoft.com/office/powerpoint/2010/main" val="14759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0791" y="2109506"/>
            <a:ext cx="7907547" cy="2308324"/>
          </a:xfrm>
          <a:prstGeom prst="rect">
            <a:avLst/>
          </a:prstGeom>
        </p:spPr>
        <p:txBody>
          <a:bodyPr wrap="square">
            <a:spAutoFit/>
          </a:bodyPr>
          <a:lstStyle/>
          <a:p>
            <a:pPr algn="just">
              <a:defRPr/>
            </a:pPr>
            <a:r>
              <a:rPr lang="en-IN" b="1" dirty="0">
                <a:solidFill>
                  <a:schemeClr val="tx1">
                    <a:lumMod val="95000"/>
                  </a:schemeClr>
                </a:solidFill>
                <a:latin typeface="Times New Roman" panose="02020603050405020304" pitchFamily="18" charset="0"/>
                <a:cs typeface="Times New Roman" panose="02020603050405020304" pitchFamily="18" charset="0"/>
              </a:rPr>
              <a:t>[2].J </a:t>
            </a:r>
            <a:r>
              <a:rPr lang="en-IN" b="1" dirty="0" err="1">
                <a:solidFill>
                  <a:schemeClr val="tx1">
                    <a:lumMod val="95000"/>
                  </a:schemeClr>
                </a:solidFill>
                <a:latin typeface="Times New Roman" panose="02020603050405020304" pitchFamily="18" charset="0"/>
                <a:cs typeface="Times New Roman" panose="02020603050405020304" pitchFamily="18" charset="0"/>
              </a:rPr>
              <a:t>carlo</a:t>
            </a:r>
            <a:r>
              <a:rPr lang="en-IN" b="1" dirty="0">
                <a:solidFill>
                  <a:schemeClr val="tx1">
                    <a:lumMod val="95000"/>
                  </a:schemeClr>
                </a:solidFill>
                <a:latin typeface="Times New Roman" panose="02020603050405020304" pitchFamily="18" charset="0"/>
                <a:cs typeface="Times New Roman" panose="02020603050405020304" pitchFamily="18" charset="0"/>
              </a:rPr>
              <a:t> </a:t>
            </a:r>
            <a:r>
              <a:rPr lang="en-IN" b="1" dirty="0" err="1">
                <a:solidFill>
                  <a:schemeClr val="tx1">
                    <a:lumMod val="95000"/>
                  </a:schemeClr>
                </a:solidFill>
                <a:latin typeface="Times New Roman" panose="02020603050405020304" pitchFamily="18" charset="0"/>
                <a:cs typeface="Times New Roman" panose="02020603050405020304" pitchFamily="18" charset="0"/>
              </a:rPr>
              <a:t>et,al</a:t>
            </a:r>
            <a:r>
              <a:rPr lang="en-IN" b="1" dirty="0">
                <a:solidFill>
                  <a:schemeClr val="tx1">
                    <a:lumMod val="95000"/>
                  </a:schemeClr>
                </a:solidFill>
                <a:latin typeface="Times New Roman" panose="02020603050405020304" pitchFamily="18" charset="0"/>
                <a:cs typeface="Times New Roman" panose="02020603050405020304" pitchFamily="18" charset="0"/>
              </a:rPr>
              <a:t>. ‘Vision System for Soil Nutrient detection Using Fuzzy Logic’ Proceedings of TENCON 2018 - 2018 IEEE Region 10 Conference (</a:t>
            </a:r>
            <a:r>
              <a:rPr lang="en-IN" b="1" dirty="0" err="1">
                <a:solidFill>
                  <a:schemeClr val="tx1">
                    <a:lumMod val="95000"/>
                  </a:schemeClr>
                </a:solidFill>
                <a:latin typeface="Times New Roman" panose="02020603050405020304" pitchFamily="18" charset="0"/>
                <a:cs typeface="Times New Roman" panose="02020603050405020304" pitchFamily="18" charset="0"/>
              </a:rPr>
              <a:t>Jeju</a:t>
            </a:r>
            <a:r>
              <a:rPr lang="en-IN" b="1" dirty="0">
                <a:solidFill>
                  <a:schemeClr val="tx1">
                    <a:lumMod val="95000"/>
                  </a:schemeClr>
                </a:solidFill>
                <a:latin typeface="Times New Roman" panose="02020603050405020304" pitchFamily="18" charset="0"/>
                <a:cs typeface="Times New Roman" panose="02020603050405020304" pitchFamily="18" charset="0"/>
              </a:rPr>
              <a:t>, Korea, 28-31 October 2018)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Several methods exists to identify the nutrient content of the soil.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The most popular method is by using Soil Test Kit (STK).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STK gives soil qualitative level of macronutrients and </a:t>
            </a:r>
            <a:r>
              <a:rPr lang="en-US" dirty="0" err="1">
                <a:solidFill>
                  <a:schemeClr val="tx1">
                    <a:lumMod val="95000"/>
                  </a:schemeClr>
                </a:solidFill>
                <a:latin typeface="Times New Roman" panose="02020603050405020304" pitchFamily="18" charset="0"/>
                <a:cs typeface="Times New Roman" panose="02020603050405020304" pitchFamily="18" charset="0"/>
              </a:rPr>
              <a:t>pH.</a:t>
            </a:r>
            <a:r>
              <a:rPr lang="en-US" dirty="0">
                <a:solidFill>
                  <a:schemeClr val="tx1">
                    <a:lumMod val="95000"/>
                  </a:schemeClr>
                </a:solidFill>
                <a:latin typeface="Times New Roman" panose="02020603050405020304" pitchFamily="18" charset="0"/>
                <a:cs typeface="Times New Roman" panose="02020603050405020304" pitchFamily="18" charset="0"/>
              </a:rPr>
              <a:t> Chemicals that change color upon reaction with soil samples can determine macronutrients such as nitrogen, phosphorus, and </a:t>
            </a:r>
            <a:r>
              <a:rPr lang="en-IN" dirty="0">
                <a:solidFill>
                  <a:schemeClr val="tx1">
                    <a:lumMod val="95000"/>
                  </a:schemeClr>
                </a:solidFill>
                <a:latin typeface="Times New Roman" panose="02020603050405020304" pitchFamily="18" charset="0"/>
                <a:cs typeface="Times New Roman" panose="02020603050405020304" pitchFamily="18" charset="0"/>
              </a:rPr>
              <a:t> potassium.</a:t>
            </a:r>
            <a:endParaRPr lang="en-IN"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20791" y="699542"/>
            <a:ext cx="2217274" cy="646331"/>
          </a:xfrm>
          <a:prstGeom prst="rect">
            <a:avLst/>
          </a:prstGeom>
        </p:spPr>
        <p:txBody>
          <a:bodyPr wrap="none">
            <a:spAutoFit/>
          </a:bodyPr>
          <a:lstStyle/>
          <a:p>
            <a:r>
              <a:rPr lang="en-US" altLang="en-US" sz="3600" dirty="0"/>
              <a:t>Continues</a:t>
            </a:r>
            <a:endParaRPr lang="en-US" sz="3600" dirty="0"/>
          </a:p>
        </p:txBody>
      </p:sp>
    </p:spTree>
    <p:extLst>
      <p:ext uri="{BB962C8B-B14F-4D97-AF65-F5344CB8AC3E}">
        <p14:creationId xmlns:p14="http://schemas.microsoft.com/office/powerpoint/2010/main" val="34142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D05E8-379A-82B2-F0D2-C103E6205DFB}"/>
              </a:ext>
            </a:extLst>
          </p:cNvPr>
          <p:cNvSpPr txBox="1"/>
          <p:nvPr/>
        </p:nvSpPr>
        <p:spPr>
          <a:xfrm>
            <a:off x="1990531" y="406741"/>
            <a:ext cx="8210938" cy="646331"/>
          </a:xfrm>
          <a:prstGeom prst="rect">
            <a:avLst/>
          </a:prstGeom>
          <a:noFill/>
        </p:spPr>
        <p:txBody>
          <a:bodyPr wrap="square" rtlCol="0">
            <a:spAutoFit/>
          </a:bodyPr>
          <a:lstStyle/>
          <a:p>
            <a:r>
              <a:rPr lang="en-US" sz="2800" spc="-210" dirty="0">
                <a:latin typeface="Arial Black" panose="020B0A04020102020204" pitchFamily="34" charset="0"/>
              </a:rPr>
              <a:t> </a:t>
            </a:r>
            <a:r>
              <a:rPr lang="en-US" sz="3600" b="1" spc="-210" dirty="0">
                <a:latin typeface="Times New Roman" panose="02020603050405020304" pitchFamily="18" charset="0"/>
                <a:cs typeface="Times New Roman" panose="02020603050405020304" pitchFamily="18" charset="0"/>
              </a:rPr>
              <a:t>SYSTEM</a:t>
            </a:r>
            <a:r>
              <a:rPr lang="en-US" sz="3600" b="1" spc="-60" dirty="0">
                <a:latin typeface="Arial Black" panose="020B0A04020102020204" pitchFamily="34" charset="0"/>
              </a:rPr>
              <a:t> </a:t>
            </a:r>
            <a:r>
              <a:rPr lang="en-US" sz="3600" b="1" spc="-235" dirty="0">
                <a:latin typeface="Times New Roman" panose="02020603050405020304" pitchFamily="18" charset="0"/>
                <a:cs typeface="Times New Roman" panose="02020603050405020304" pitchFamily="18" charset="0"/>
              </a:rPr>
              <a:t>REQUIREMENTS</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703F56-C1FA-0959-1344-464319C7CD51}"/>
              </a:ext>
            </a:extLst>
          </p:cNvPr>
          <p:cNvSpPr txBox="1"/>
          <p:nvPr/>
        </p:nvSpPr>
        <p:spPr>
          <a:xfrm>
            <a:off x="1035699" y="2209008"/>
            <a:ext cx="2379306" cy="2308324"/>
          </a:xfrm>
          <a:prstGeom prst="rect">
            <a:avLst/>
          </a:prstGeom>
          <a:noFill/>
        </p:spPr>
        <p:txBody>
          <a:bodyPr wrap="square" rtlCol="0">
            <a:spAutoFit/>
          </a:bodyPr>
          <a:lstStyle/>
          <a:p>
            <a:pPr marL="356870" indent="-344805">
              <a:lnSpc>
                <a:spcPct val="100000"/>
              </a:lnSpc>
              <a:spcBef>
                <a:spcPts val="100"/>
              </a:spcBef>
              <a:buAutoNum type="arabicParenR"/>
              <a:tabLst>
                <a:tab pos="356870" algn="l"/>
                <a:tab pos="357505" algn="l"/>
              </a:tabLst>
            </a:pPr>
            <a:r>
              <a:rPr lang="en-IN" sz="2400" spc="-10" dirty="0">
                <a:latin typeface="Times New Roman"/>
                <a:cs typeface="Times New Roman"/>
              </a:rPr>
              <a:t>System</a:t>
            </a:r>
            <a:endParaRPr lang="en-IN" sz="2400" dirty="0">
              <a:latin typeface="Times New Roman"/>
              <a:cs typeface="Times New Roman"/>
            </a:endParaRPr>
          </a:p>
          <a:p>
            <a:pPr marL="356870" indent="-344805">
              <a:lnSpc>
                <a:spcPct val="100000"/>
              </a:lnSpc>
              <a:buAutoNum type="arabicParenR"/>
              <a:tabLst>
                <a:tab pos="356870" algn="l"/>
                <a:tab pos="357505" algn="l"/>
              </a:tabLst>
            </a:pPr>
            <a:r>
              <a:rPr lang="en-IN" sz="2400" spc="-5" dirty="0">
                <a:latin typeface="Times New Roman"/>
                <a:cs typeface="Times New Roman"/>
              </a:rPr>
              <a:t>Hard</a:t>
            </a:r>
            <a:r>
              <a:rPr lang="en-IN" sz="2400" spc="-55" dirty="0">
                <a:latin typeface="Times New Roman"/>
                <a:cs typeface="Times New Roman"/>
              </a:rPr>
              <a:t> </a:t>
            </a:r>
            <a:r>
              <a:rPr lang="en-IN" sz="2400" spc="-5" dirty="0">
                <a:latin typeface="Times New Roman"/>
                <a:cs typeface="Times New Roman"/>
              </a:rPr>
              <a:t>Disk</a:t>
            </a:r>
            <a:endParaRPr lang="en-IN" sz="2400" dirty="0">
              <a:latin typeface="Times New Roman"/>
              <a:cs typeface="Times New Roman"/>
            </a:endParaRPr>
          </a:p>
          <a:p>
            <a:pPr marL="356870" indent="-344805">
              <a:lnSpc>
                <a:spcPct val="100000"/>
              </a:lnSpc>
              <a:buAutoNum type="arabicParenR"/>
              <a:tabLst>
                <a:tab pos="356870" algn="l"/>
                <a:tab pos="357505" algn="l"/>
              </a:tabLst>
            </a:pPr>
            <a:r>
              <a:rPr lang="en-IN" sz="2400" dirty="0">
                <a:latin typeface="Times New Roman"/>
                <a:cs typeface="Times New Roman"/>
              </a:rPr>
              <a:t>Monitor</a:t>
            </a:r>
          </a:p>
          <a:p>
            <a:pPr marL="356870" indent="-344805">
              <a:lnSpc>
                <a:spcPct val="100000"/>
              </a:lnSpc>
              <a:buAutoNum type="arabicParenR"/>
              <a:tabLst>
                <a:tab pos="356870" algn="l"/>
                <a:tab pos="357505" algn="l"/>
              </a:tabLst>
            </a:pPr>
            <a:r>
              <a:rPr lang="en-IN" sz="2400" dirty="0">
                <a:latin typeface="Times New Roman"/>
                <a:cs typeface="Times New Roman"/>
              </a:rPr>
              <a:t>Mouse</a:t>
            </a:r>
          </a:p>
          <a:p>
            <a:pPr marL="356870" indent="-344805">
              <a:lnSpc>
                <a:spcPct val="100000"/>
              </a:lnSpc>
              <a:buAutoNum type="arabicParenR"/>
              <a:tabLst>
                <a:tab pos="356870" algn="l"/>
                <a:tab pos="357505" algn="l"/>
              </a:tabLst>
            </a:pPr>
            <a:r>
              <a:rPr lang="en-IN" sz="2400" spc="-10" dirty="0">
                <a:latin typeface="Times New Roman"/>
                <a:cs typeface="Times New Roman"/>
              </a:rPr>
              <a:t>RAM</a:t>
            </a:r>
            <a:endParaRPr lang="en-IN" sz="2400" dirty="0">
              <a:latin typeface="Times New Roman"/>
              <a:cs typeface="Times New Roman"/>
            </a:endParaRPr>
          </a:p>
          <a:p>
            <a:pPr marL="342900" indent="-342900">
              <a:buFont typeface="+mj-lt"/>
              <a:buAutoNum type="arabicPeriod"/>
            </a:pPr>
            <a:endParaRPr lang="en-IN" sz="2400" dirty="0"/>
          </a:p>
        </p:txBody>
      </p:sp>
      <p:sp>
        <p:nvSpPr>
          <p:cNvPr id="4" name="TextBox 3">
            <a:extLst>
              <a:ext uri="{FF2B5EF4-FFF2-40B4-BE49-F238E27FC236}">
                <a16:creationId xmlns:a16="http://schemas.microsoft.com/office/drawing/2014/main" id="{7DB31522-F44A-A135-BB13-FBD3EC386FD1}"/>
              </a:ext>
            </a:extLst>
          </p:cNvPr>
          <p:cNvSpPr txBox="1"/>
          <p:nvPr/>
        </p:nvSpPr>
        <p:spPr>
          <a:xfrm>
            <a:off x="-186612" y="1568249"/>
            <a:ext cx="6568751" cy="523220"/>
          </a:xfrm>
          <a:prstGeom prst="rect">
            <a:avLst/>
          </a:prstGeom>
          <a:noFill/>
        </p:spPr>
        <p:txBody>
          <a:bodyPr wrap="square" rtlCol="0">
            <a:spAutoFit/>
          </a:bodyPr>
          <a:lstStyle/>
          <a:p>
            <a:pPr marL="1256030">
              <a:lnSpc>
                <a:spcPct val="100000"/>
              </a:lnSpc>
              <a:spcBef>
                <a:spcPts val="95"/>
              </a:spcBef>
            </a:pPr>
            <a:r>
              <a:rPr lang="en-IN" sz="2800" b="1" spc="-145" dirty="0">
                <a:latin typeface="Times New Roman"/>
                <a:cs typeface="Times New Roman"/>
              </a:rPr>
              <a:t>HARDWARE</a:t>
            </a:r>
            <a:r>
              <a:rPr lang="en-IN" sz="2800" b="1" spc="10" dirty="0">
                <a:latin typeface="Times New Roman"/>
                <a:cs typeface="Times New Roman"/>
              </a:rPr>
              <a:t> </a:t>
            </a:r>
            <a:r>
              <a:rPr lang="en-IN" sz="2800" b="1" spc="-160" dirty="0">
                <a:latin typeface="Times New Roman"/>
                <a:cs typeface="Times New Roman"/>
              </a:rPr>
              <a:t>REQUIREMENTS</a:t>
            </a:r>
            <a:endParaRPr lang="en-IN" sz="2800" b="1" dirty="0">
              <a:latin typeface="Times New Roman"/>
              <a:cs typeface="Times New Roman"/>
            </a:endParaRPr>
          </a:p>
        </p:txBody>
      </p:sp>
      <p:sp>
        <p:nvSpPr>
          <p:cNvPr id="5" name="TextBox 4">
            <a:extLst>
              <a:ext uri="{FF2B5EF4-FFF2-40B4-BE49-F238E27FC236}">
                <a16:creationId xmlns:a16="http://schemas.microsoft.com/office/drawing/2014/main" id="{F66882EC-9509-7713-496A-86B121EB4629}"/>
              </a:ext>
            </a:extLst>
          </p:cNvPr>
          <p:cNvSpPr txBox="1"/>
          <p:nvPr/>
        </p:nvSpPr>
        <p:spPr>
          <a:xfrm>
            <a:off x="2948473" y="2209008"/>
            <a:ext cx="3219062" cy="1996751"/>
          </a:xfrm>
          <a:prstGeom prst="rect">
            <a:avLst/>
          </a:prstGeom>
          <a:noFill/>
        </p:spPr>
        <p:txBody>
          <a:bodyPr wrap="square" rtlCol="0">
            <a:spAutoFit/>
          </a:bodyPr>
          <a:lstStyle/>
          <a:p>
            <a:pPr marL="12700">
              <a:lnSpc>
                <a:spcPct val="100000"/>
              </a:lnSpc>
              <a:spcBef>
                <a:spcPts val="100"/>
              </a:spcBef>
            </a:pPr>
            <a:r>
              <a:rPr lang="en-US" sz="2400" spc="5" dirty="0">
                <a:latin typeface="Times New Roman"/>
                <a:cs typeface="Times New Roman"/>
              </a:rPr>
              <a:t>Pentium</a:t>
            </a:r>
            <a:r>
              <a:rPr lang="en-US" sz="2400" spc="-80" dirty="0">
                <a:latin typeface="Times New Roman"/>
                <a:cs typeface="Times New Roman"/>
              </a:rPr>
              <a:t> </a:t>
            </a:r>
            <a:r>
              <a:rPr lang="en-US" sz="2400" spc="-5" dirty="0">
                <a:latin typeface="Times New Roman"/>
                <a:cs typeface="Times New Roman"/>
              </a:rPr>
              <a:t>IV</a:t>
            </a:r>
            <a:r>
              <a:rPr lang="en-US" sz="2400" spc="-40" dirty="0">
                <a:latin typeface="Times New Roman"/>
                <a:cs typeface="Times New Roman"/>
              </a:rPr>
              <a:t> </a:t>
            </a:r>
            <a:r>
              <a:rPr lang="en-US" sz="2400" dirty="0">
                <a:latin typeface="Times New Roman"/>
                <a:cs typeface="Times New Roman"/>
              </a:rPr>
              <a:t>2.4</a:t>
            </a:r>
            <a:r>
              <a:rPr lang="en-US" sz="2400" spc="-40" dirty="0">
                <a:latin typeface="Times New Roman"/>
                <a:cs typeface="Times New Roman"/>
              </a:rPr>
              <a:t> </a:t>
            </a:r>
            <a:r>
              <a:rPr lang="en-US" sz="2400" spc="-15" dirty="0">
                <a:latin typeface="Times New Roman"/>
                <a:cs typeface="Times New Roman"/>
              </a:rPr>
              <a:t>GHz.</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20" dirty="0">
                <a:latin typeface="Times New Roman"/>
                <a:cs typeface="Times New Roman"/>
              </a:rPr>
              <a:t> </a:t>
            </a:r>
            <a:r>
              <a:rPr lang="en-US" sz="2400" spc="5" dirty="0">
                <a:latin typeface="Times New Roman"/>
                <a:cs typeface="Times New Roman"/>
              </a:rPr>
              <a:t>100</a:t>
            </a:r>
            <a:r>
              <a:rPr lang="en-US" sz="2400" spc="-60" dirty="0">
                <a:latin typeface="Times New Roman"/>
                <a:cs typeface="Times New Roman"/>
              </a:rPr>
              <a:t> </a:t>
            </a:r>
            <a:r>
              <a:rPr lang="en-US" sz="2400" spc="-15" dirty="0">
                <a:latin typeface="Times New Roman"/>
                <a:cs typeface="Times New Roman"/>
              </a:rPr>
              <a:t>GB.</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5" dirty="0">
                <a:latin typeface="Times New Roman"/>
                <a:cs typeface="Times New Roman"/>
              </a:rPr>
              <a:t> 1</a:t>
            </a:r>
            <a:r>
              <a:rPr lang="en-US" sz="2400" dirty="0">
                <a:latin typeface="Times New Roman"/>
                <a:cs typeface="Times New Roman"/>
              </a:rPr>
              <a:t>5</a:t>
            </a:r>
            <a:r>
              <a:rPr lang="en-US" sz="2400" spc="-60" dirty="0">
                <a:latin typeface="Times New Roman"/>
                <a:cs typeface="Times New Roman"/>
              </a:rPr>
              <a:t> </a:t>
            </a:r>
            <a:r>
              <a:rPr lang="en-US" sz="2400" spc="15" dirty="0">
                <a:latin typeface="Times New Roman"/>
                <a:cs typeface="Times New Roman"/>
              </a:rPr>
              <a:t>V</a:t>
            </a:r>
            <a:r>
              <a:rPr lang="en-US" sz="2400" spc="-30" dirty="0">
                <a:latin typeface="Times New Roman"/>
                <a:cs typeface="Times New Roman"/>
              </a:rPr>
              <a:t>G</a:t>
            </a:r>
            <a:r>
              <a:rPr lang="en-US" sz="2400" dirty="0">
                <a:latin typeface="Times New Roman"/>
                <a:cs typeface="Times New Roman"/>
              </a:rPr>
              <a:t>A</a:t>
            </a:r>
            <a:r>
              <a:rPr lang="en-US" sz="2400" spc="-100" dirty="0">
                <a:latin typeface="Times New Roman"/>
                <a:cs typeface="Times New Roman"/>
              </a:rPr>
              <a:t> </a:t>
            </a:r>
            <a:r>
              <a:rPr lang="en-US" sz="2400" dirty="0">
                <a:latin typeface="Times New Roman"/>
                <a:cs typeface="Times New Roman"/>
              </a:rPr>
              <a:t>C</a:t>
            </a:r>
            <a:r>
              <a:rPr lang="en-US" sz="2400" spc="5" dirty="0">
                <a:latin typeface="Times New Roman"/>
                <a:cs typeface="Times New Roman"/>
              </a:rPr>
              <a:t>o</a:t>
            </a:r>
            <a:r>
              <a:rPr lang="en-US" sz="2400" dirty="0">
                <a:latin typeface="Times New Roman"/>
                <a:cs typeface="Times New Roman"/>
              </a:rPr>
              <a:t>l</a:t>
            </a:r>
            <a:r>
              <a:rPr lang="en-US" sz="2400" spc="10" dirty="0">
                <a:latin typeface="Times New Roman"/>
                <a:cs typeface="Times New Roman"/>
              </a:rPr>
              <a:t>o</a:t>
            </a:r>
            <a:r>
              <a:rPr lang="en-US" sz="2400" spc="-100" dirty="0">
                <a:latin typeface="Times New Roman"/>
                <a:cs typeface="Times New Roman"/>
              </a:rPr>
              <a:t>r</a:t>
            </a:r>
            <a:r>
              <a:rPr lang="en-US" sz="2400" dirty="0">
                <a:latin typeface="Times New Roman"/>
                <a:cs typeface="Times New Roman"/>
              </a:rPr>
              <a:t>.</a:t>
            </a:r>
          </a:p>
          <a:p>
            <a:pPr marL="12700">
              <a:lnSpc>
                <a:spcPct val="100000"/>
              </a:lnSpc>
            </a:pPr>
            <a:r>
              <a:rPr lang="en-US" sz="2400" dirty="0">
                <a:latin typeface="Times New Roman"/>
                <a:cs typeface="Times New Roman"/>
              </a:rPr>
              <a:t>:</a:t>
            </a:r>
            <a:r>
              <a:rPr lang="en-US" sz="2400" spc="-35" dirty="0">
                <a:latin typeface="Times New Roman"/>
                <a:cs typeface="Times New Roman"/>
              </a:rPr>
              <a:t> </a:t>
            </a:r>
            <a:r>
              <a:rPr lang="en-US" sz="2400" spc="-5" dirty="0">
                <a:latin typeface="Times New Roman"/>
                <a:cs typeface="Times New Roman"/>
              </a:rPr>
              <a:t>Logitech.</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25" dirty="0">
                <a:latin typeface="Times New Roman"/>
                <a:cs typeface="Times New Roman"/>
              </a:rPr>
              <a:t> </a:t>
            </a:r>
            <a:r>
              <a:rPr lang="en-US" sz="2400" dirty="0">
                <a:latin typeface="Times New Roman"/>
                <a:cs typeface="Times New Roman"/>
              </a:rPr>
              <a:t>4</a:t>
            </a:r>
            <a:r>
              <a:rPr lang="en-US" sz="2400" spc="-40" dirty="0">
                <a:latin typeface="Times New Roman"/>
                <a:cs typeface="Times New Roman"/>
              </a:rPr>
              <a:t> </a:t>
            </a:r>
            <a:r>
              <a:rPr lang="en-US" sz="2400" spc="-10" dirty="0">
                <a:latin typeface="Times New Roman"/>
                <a:cs typeface="Times New Roman"/>
              </a:rPr>
              <a:t>GB.</a:t>
            </a:r>
            <a:endParaRPr lang="en-IN" sz="2400" dirty="0"/>
          </a:p>
        </p:txBody>
      </p:sp>
    </p:spTree>
    <p:extLst>
      <p:ext uri="{BB962C8B-B14F-4D97-AF65-F5344CB8AC3E}">
        <p14:creationId xmlns:p14="http://schemas.microsoft.com/office/powerpoint/2010/main" val="30308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792" y="548382"/>
            <a:ext cx="6896608" cy="565539"/>
          </a:xfrm>
          <a:prstGeom prst="rect">
            <a:avLst/>
          </a:prstGeom>
        </p:spPr>
        <p:txBody>
          <a:bodyPr vert="horz" wrap="square" lIns="0" tIns="11430" rIns="0" bIns="0" rtlCol="0">
            <a:spAutoFit/>
          </a:bodyPr>
          <a:lstStyle/>
          <a:p>
            <a:pPr marL="12700">
              <a:lnSpc>
                <a:spcPct val="100000"/>
              </a:lnSpc>
              <a:spcBef>
                <a:spcPts val="90"/>
              </a:spcBef>
            </a:pPr>
            <a:r>
              <a:rPr b="1" spc="-120" dirty="0">
                <a:solidFill>
                  <a:schemeClr val="tx1"/>
                </a:solidFill>
                <a:latin typeface="Times New Roman" panose="02020603050405020304" pitchFamily="18" charset="0"/>
                <a:cs typeface="Times New Roman" panose="02020603050405020304" pitchFamily="18" charset="0"/>
              </a:rPr>
              <a:t>SOFTWARE</a:t>
            </a:r>
            <a:r>
              <a:rPr b="1" spc="-5" dirty="0">
                <a:solidFill>
                  <a:schemeClr val="tx1"/>
                </a:solidFill>
                <a:latin typeface="Times New Roman" panose="02020603050405020304" pitchFamily="18" charset="0"/>
                <a:cs typeface="Times New Roman" panose="02020603050405020304" pitchFamily="18" charset="0"/>
              </a:rPr>
              <a:t> </a:t>
            </a:r>
            <a:r>
              <a:rPr b="1" spc="-160" dirty="0">
                <a:solidFill>
                  <a:schemeClr val="tx1"/>
                </a:solidFill>
                <a:latin typeface="Times New Roman" panose="02020603050405020304" pitchFamily="18" charset="0"/>
                <a:cs typeface="Times New Roman" panose="02020603050405020304" pitchFamily="18" charset="0"/>
              </a:rPr>
              <a:t>REQUIREMENTS</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794657" y="1391606"/>
            <a:ext cx="7239000" cy="751488"/>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2400" spc="-10" dirty="0">
                <a:latin typeface="Times New Roman"/>
                <a:cs typeface="Times New Roman"/>
              </a:rPr>
              <a:t>The</a:t>
            </a:r>
            <a:r>
              <a:rPr sz="2400" spc="-5" dirty="0">
                <a:latin typeface="Times New Roman"/>
                <a:cs typeface="Times New Roman"/>
              </a:rPr>
              <a:t> </a:t>
            </a:r>
            <a:r>
              <a:rPr sz="2400" spc="-10" dirty="0">
                <a:latin typeface="Times New Roman"/>
                <a:cs typeface="Times New Roman"/>
              </a:rPr>
              <a:t>software</a:t>
            </a:r>
            <a:r>
              <a:rPr sz="2400" spc="70" dirty="0">
                <a:latin typeface="Times New Roman"/>
                <a:cs typeface="Times New Roman"/>
              </a:rPr>
              <a:t> </a:t>
            </a:r>
            <a:r>
              <a:rPr sz="2400" spc="-5" dirty="0">
                <a:latin typeface="Times New Roman"/>
                <a:cs typeface="Times New Roman"/>
              </a:rPr>
              <a:t>requirements</a:t>
            </a:r>
            <a:r>
              <a:rPr sz="2400" spc="10" dirty="0">
                <a:latin typeface="Times New Roman"/>
                <a:cs typeface="Times New Roman"/>
              </a:rPr>
              <a:t> </a:t>
            </a:r>
            <a:r>
              <a:rPr sz="2400" spc="-5" dirty="0">
                <a:latin typeface="Times New Roman"/>
                <a:cs typeface="Times New Roman"/>
              </a:rPr>
              <a:t>specify</a:t>
            </a:r>
            <a:r>
              <a:rPr sz="2400" spc="20" dirty="0">
                <a:latin typeface="Times New Roman"/>
                <a:cs typeface="Times New Roman"/>
              </a:rPr>
              <a:t> </a:t>
            </a:r>
            <a:r>
              <a:rPr sz="2400" dirty="0">
                <a:latin typeface="Times New Roman"/>
                <a:cs typeface="Times New Roman"/>
              </a:rPr>
              <a:t>the use</a:t>
            </a:r>
            <a:r>
              <a:rPr sz="2400" spc="-10" dirty="0">
                <a:latin typeface="Times New Roman"/>
                <a:cs typeface="Times New Roman"/>
              </a:rPr>
              <a:t> </a:t>
            </a:r>
            <a:r>
              <a:rPr sz="2400" spc="5" dirty="0">
                <a:latin typeface="Times New Roman"/>
                <a:cs typeface="Times New Roman"/>
              </a:rPr>
              <a:t>of</a:t>
            </a:r>
            <a:r>
              <a:rPr sz="2400" spc="-20" dirty="0">
                <a:latin typeface="Times New Roman"/>
                <a:cs typeface="Times New Roman"/>
              </a:rPr>
              <a:t> </a:t>
            </a:r>
            <a:r>
              <a:rPr sz="2400" dirty="0">
                <a:latin typeface="Times New Roman"/>
                <a:cs typeface="Times New Roman"/>
              </a:rPr>
              <a:t>all</a:t>
            </a:r>
            <a:r>
              <a:rPr sz="2400" spc="15" dirty="0">
                <a:latin typeface="Times New Roman"/>
                <a:cs typeface="Times New Roman"/>
              </a:rPr>
              <a:t> </a:t>
            </a:r>
            <a:r>
              <a:rPr sz="2400" spc="-5" dirty="0">
                <a:latin typeface="Times New Roman"/>
                <a:cs typeface="Times New Roman"/>
              </a:rPr>
              <a:t>required</a:t>
            </a:r>
            <a:r>
              <a:rPr sz="2400" spc="-30" dirty="0">
                <a:latin typeface="Times New Roman"/>
                <a:cs typeface="Times New Roman"/>
              </a:rPr>
              <a:t> </a:t>
            </a:r>
            <a:r>
              <a:rPr sz="2400" spc="-10" dirty="0">
                <a:latin typeface="Times New Roman"/>
                <a:cs typeface="Times New Roman"/>
              </a:rPr>
              <a:t>software</a:t>
            </a:r>
            <a:r>
              <a:rPr sz="2400" spc="50" dirty="0">
                <a:latin typeface="Times New Roman"/>
                <a:cs typeface="Times New Roman"/>
              </a:rPr>
              <a:t> </a:t>
            </a:r>
            <a:r>
              <a:rPr sz="2400" dirty="0">
                <a:latin typeface="Times New Roman"/>
                <a:cs typeface="Times New Roman"/>
              </a:rPr>
              <a:t>products</a:t>
            </a:r>
            <a:endParaRPr lang="en-US" sz="2400" dirty="0">
              <a:latin typeface="Times New Roman"/>
              <a:cs typeface="Times New Roman"/>
            </a:endParaRPr>
          </a:p>
        </p:txBody>
      </p:sp>
      <p:sp>
        <p:nvSpPr>
          <p:cNvPr id="5" name="object 5"/>
          <p:cNvSpPr txBox="1"/>
          <p:nvPr/>
        </p:nvSpPr>
        <p:spPr>
          <a:xfrm>
            <a:off x="888521" y="2420779"/>
            <a:ext cx="8790317" cy="3103414"/>
          </a:xfrm>
          <a:prstGeom prst="rect">
            <a:avLst/>
          </a:prstGeom>
        </p:spPr>
        <p:txBody>
          <a:bodyPr vert="horz" wrap="square" lIns="0" tIns="12700" rIns="0" bIns="0" rtlCol="0">
            <a:spAutoFit/>
          </a:bodyPr>
          <a:lstStyle/>
          <a:p>
            <a:pPr algn="just">
              <a:lnSpc>
                <a:spcPct val="150000"/>
              </a:lnSpc>
              <a:spcBef>
                <a:spcPts val="725"/>
              </a:spcBef>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Operating system 	               : 	Windows XP/7/10</a:t>
            </a:r>
            <a:endParaRPr lang="en-IN" altLang="en-US" sz="2400" b="1"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Development framework        :   flask framework</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Programming language           :   Python</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Dataset			                      :   Soil types dataset</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Bef>
                <a:spcPts val="675"/>
              </a:spcBef>
              <a:spcAft>
                <a:spcPts val="10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Calibri" panose="020F0502020204030204" pitchFamily="34" charset="0"/>
                <a:ea typeface="Calibri" panose="020F0502020204030204" pitchFamily="34" charset="0"/>
                <a:cs typeface="Times New Roman" panose="02020603050405020304" pitchFamily="18" charset="0"/>
              </a:rPr>
              <a:t>IDE 			                                      :  Anaconda prompt</a:t>
            </a:r>
            <a:endParaRPr lang="en-IN" alt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285A-F102-3C91-8C50-EC8FDF0607D5}"/>
              </a:ext>
            </a:extLst>
          </p:cNvPr>
          <p:cNvSpPr>
            <a:spLocks noGrp="1"/>
          </p:cNvSpPr>
          <p:nvPr>
            <p:ph type="title"/>
          </p:nvPr>
        </p:nvSpPr>
        <p:spPr>
          <a:xfrm>
            <a:off x="1386461" y="567822"/>
            <a:ext cx="8596668" cy="827314"/>
          </a:xfrm>
        </p:spPr>
        <p:txBody>
          <a:bodyPr/>
          <a:lstStyle/>
          <a:p>
            <a:r>
              <a:rPr lang="en-IN" sz="3600" b="1" spc="-160" dirty="0">
                <a:solidFill>
                  <a:schemeClr val="tx1"/>
                </a:solidFill>
                <a:latin typeface="Times New Roman" panose="02020603050405020304" pitchFamily="18" charset="0"/>
                <a:cs typeface="Times New Roman" panose="02020603050405020304" pitchFamily="18" charset="0"/>
              </a:rPr>
              <a:t>         EXISTING</a:t>
            </a:r>
            <a:r>
              <a:rPr lang="en-IN" sz="3600" b="1" spc="-80" dirty="0">
                <a:solidFill>
                  <a:schemeClr val="tx1"/>
                </a:solidFill>
                <a:latin typeface="Times New Roman" panose="02020603050405020304" pitchFamily="18" charset="0"/>
                <a:cs typeface="Times New Roman" panose="02020603050405020304" pitchFamily="18" charset="0"/>
              </a:rPr>
              <a:t> </a:t>
            </a:r>
            <a:r>
              <a:rPr lang="en-IN" sz="3600" b="1" spc="-215" dirty="0">
                <a:solidFill>
                  <a:schemeClr val="tx1"/>
                </a:solidFill>
                <a:latin typeface="Times New Roman" panose="02020603050405020304" pitchFamily="18" charset="0"/>
                <a:cs typeface="Times New Roman" panose="02020603050405020304" pitchFamily="18" charset="0"/>
              </a:rPr>
              <a:t>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82F613-CC00-11AB-AB20-FE1A3128C471}"/>
              </a:ext>
            </a:extLst>
          </p:cNvPr>
          <p:cNvSpPr>
            <a:spLocks noGrp="1"/>
          </p:cNvSpPr>
          <p:nvPr>
            <p:ph idx="1"/>
          </p:nvPr>
        </p:nvSpPr>
        <p:spPr>
          <a:xfrm>
            <a:off x="528044" y="1582091"/>
            <a:ext cx="8596668" cy="3880773"/>
          </a:xfrm>
        </p:spPr>
        <p:txBody>
          <a:bodyPr/>
          <a:lstStyle/>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authors observed that the number of classification algorithms is available in remote sensing methods like minimum distance, maximum likelihood, support vector machine, K-NN, and multilevel classification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Another algorithm in vision séance is developed in by A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Iriars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others. This group of researchers developed an algorithm for ‘weed detection in the crop by computational vision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binary classification method was used in this approach. As like [4], researches of this method also consider an image as an input and perform the feature classification with a binary method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885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264</TotalTime>
  <Words>1376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         EXISTING SYSTEM</vt:lpstr>
      <vt:lpstr>     PROPOSED SYSTEM</vt:lpstr>
      <vt:lpstr>PowerPoint Presentation</vt:lpstr>
      <vt:lpstr>PowerPoint Presentation</vt:lpstr>
      <vt:lpstr>     METHODOLOGY</vt:lpstr>
      <vt:lpstr>Dataset Collection: </vt:lpstr>
      <vt:lpstr>PowerPoint Presentation</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Altaf Nadaf</dc:creator>
  <cp:lastModifiedBy>Altaf Nadaf</cp:lastModifiedBy>
  <cp:revision>10</cp:revision>
  <dcterms:created xsi:type="dcterms:W3CDTF">2022-11-21T16:10:22Z</dcterms:created>
  <dcterms:modified xsi:type="dcterms:W3CDTF">2022-11-25T05:36:41Z</dcterms:modified>
</cp:coreProperties>
</file>