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5797"/>
  </p:normalViewPr>
  <p:slideViewPr>
    <p:cSldViewPr snapToGrid="0" snapToObjects="1">
      <p:cViewPr varScale="1">
        <p:scale>
          <a:sx n="67" d="100"/>
          <a:sy n="67" d="100"/>
        </p:scale>
        <p:origin x="1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4596391A-C1A4-0447-8C2A-1E37BBA9C7F5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294601FE-FE57-F24D-B86E-F6F259BF3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3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/>
              <a:t>Here’s</a:t>
            </a:r>
            <a:r>
              <a:rPr lang="en-US" baseline="0" dirty="0"/>
              <a:t> the architecture of the multilayer perceptron model implemented using keras</a:t>
            </a:r>
          </a:p>
          <a:p>
            <a:r>
              <a:rPr lang="en-US" baseline="0" dirty="0"/>
              <a:t>input layer is a matrix of the dimensionality as the number of samples around 12000 games times about 66 features as the game statistics</a:t>
            </a:r>
          </a:p>
          <a:p>
            <a:r>
              <a:rPr lang="en-US" baseline="0" dirty="0"/>
              <a:t>all hidden layers are set identical with the same number of neurons and activations</a:t>
            </a:r>
          </a:p>
          <a:p>
            <a:endParaRPr lang="en-US" baseline="0" dirty="0"/>
          </a:p>
          <a:p>
            <a:r>
              <a:rPr lang="en-US" baseline="0" dirty="0"/>
              <a:t>the output is a length 2 vector representing the prediction of the game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294601FE-FE57-F24D-B86E-F6F259BF3D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6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/>
              <a:t>The tunable hyper parameter are </a:t>
            </a:r>
            <a:r>
              <a:rPr lang="mr-IN" altLang="mr-IN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294601FE-FE57-F24D-B86E-F6F259BF3D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7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/>
              <a:t>The</a:t>
            </a:r>
            <a:r>
              <a:rPr lang="en-US" baseline="0" dirty="0"/>
              <a:t> fitness score of a good predict should be as closer to 1 as possible, but in the real cases fitness scores are all smaller than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294601FE-FE57-F24D-B86E-F6F259BF3D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pop=20,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601FE-FE57-F24D-B86E-F6F259BF3D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3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294601FE-FE57-F24D-B86E-F6F259BF3D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39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fld id="{294601FE-FE57-F24D-B86E-F6F259BF3D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31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/>
              <a:t>Out</a:t>
            </a:r>
            <a:r>
              <a:rPr lang="en-US" baseline="0" dirty="0"/>
              <a:t> future is plan is to assign different numbers of neurons on different layers of one network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vary number of neurons and the activation functions on different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294601FE-FE57-F24D-B86E-F6F259BF3D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7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DC7CFDF0-330C-CD4E-97ED-63819D16266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DC7CFDF0-330C-CD4E-97ED-63819D16266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DC7CFDF0-330C-CD4E-97ED-63819D16266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DC7CFDF0-330C-CD4E-97ED-63819D16266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7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DC7CFDF0-330C-CD4E-97ED-63819D16266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7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DC7CFDF0-330C-CD4E-97ED-63819D16266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5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DC7CFDF0-330C-CD4E-97ED-63819D16266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3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DC7CFDF0-330C-CD4E-97ED-63819D16266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DC7CFDF0-330C-CD4E-97ED-63819D16266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0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DC7CFDF0-330C-CD4E-97ED-63819D16266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DC7CFDF0-330C-CD4E-97ED-63819D16266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CFDF0-330C-CD4E-97ED-63819D16266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3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DFB4A3-68B1-4FB4-AC1D-1645C6AC3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en-US" dirty="0">
                <a:cs typeface="Calibri Light"/>
              </a:rPr>
              <a:t>Predicting NCAA Football Game Scores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8A14AAF-6BDC-49FF-AC11-95237C1FA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US" dirty="0">
                <a:cs typeface="Calibri"/>
              </a:rPr>
              <a:t>Chi Jin &amp; Connor Masini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Long-Term Comparison with Vegas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Vegas correctly picks winner 74.9% of the time</a:t>
            </a:r>
          </a:p>
          <a:p>
            <a:pPr lvl="1"/>
            <a:r>
              <a:rPr lang="en-US" dirty="0"/>
              <a:t>We correctly pick winner 71.8% of the time</a:t>
            </a:r>
          </a:p>
          <a:p>
            <a:r>
              <a:rPr lang="en-US" dirty="0"/>
              <a:t>Vegas spread is off by 19.2 points on average</a:t>
            </a:r>
          </a:p>
          <a:p>
            <a:pPr lvl="1"/>
            <a:r>
              <a:rPr lang="en-US" dirty="0"/>
              <a:t>Our spread is 17.2 points off on average</a:t>
            </a:r>
          </a:p>
          <a:p>
            <a:r>
              <a:rPr lang="en-US" dirty="0"/>
              <a:t>Vegas over/under is off by 13.4 points on average</a:t>
            </a:r>
          </a:p>
          <a:p>
            <a:pPr lvl="1"/>
            <a:r>
              <a:rPr lang="en-US" dirty="0"/>
              <a:t>Our over/under is off by 14.0 points </a:t>
            </a:r>
          </a:p>
          <a:p>
            <a:r>
              <a:rPr lang="en-US" dirty="0"/>
              <a:t>Beat Vegas spread 51.2% of the time</a:t>
            </a:r>
          </a:p>
          <a:p>
            <a:r>
              <a:rPr lang="en-US" dirty="0"/>
              <a:t>Beat Vegas over/under 49.98% of the time</a:t>
            </a:r>
          </a:p>
        </p:txBody>
      </p:sp>
    </p:spTree>
    <p:extLst>
      <p:ext uri="{BB962C8B-B14F-4D97-AF65-F5344CB8AC3E}">
        <p14:creationId xmlns:p14="http://schemas.microsoft.com/office/powerpoint/2010/main" val="618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04" y="440267"/>
            <a:ext cx="4178059" cy="707886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r>
              <a:rPr lang="en-US" sz="4000" b="1">
                <a:latin typeface="+mj-lt"/>
              </a:rPr>
              <a:t>Future Outlook</a:t>
            </a:r>
            <a:endParaRPr lang="en-US" sz="40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2132" y="1913467"/>
            <a:ext cx="7613747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Reconsider the fitness function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Differentiate </a:t>
            </a:r>
            <a:r>
              <a:rPr lang="en-US" sz="3200" dirty="0"/>
              <a:t>layers in the same network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Vary dropout values for the models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Test different crossover/mutation rates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Try on convolutional networks, vary # of filters and filter sizes</a:t>
            </a:r>
          </a:p>
        </p:txBody>
      </p:sp>
    </p:spTree>
    <p:extLst>
      <p:ext uri="{BB962C8B-B14F-4D97-AF65-F5344CB8AC3E}">
        <p14:creationId xmlns:p14="http://schemas.microsoft.com/office/powerpoint/2010/main" val="2469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624086-7587-4A30-86E8-B6E94C50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>
                <a:cs typeface="Calibri Light"/>
              </a:rPr>
              <a:t>Problem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CEA45F-C19F-4939-A6DA-108762FEF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US" dirty="0">
                <a:cs typeface="Calibri"/>
              </a:rPr>
              <a:t>Predict the scores of NCAA football games using a neural network with parameters evolved by a genetic algorithm</a:t>
            </a:r>
          </a:p>
          <a:p>
            <a:r>
              <a:rPr lang="en-US" dirty="0">
                <a:cs typeface="Calibri"/>
              </a:rPr>
              <a:t>Particularly difficult due to the high rate of player turnover each year</a:t>
            </a:r>
          </a:p>
          <a:p>
            <a:r>
              <a:rPr lang="en-US" dirty="0">
                <a:cs typeface="Calibri"/>
              </a:rPr>
              <a:t>Want to optimize 3 different statistics:</a:t>
            </a:r>
          </a:p>
          <a:p>
            <a:r>
              <a:rPr lang="en-US" dirty="0">
                <a:cs typeface="Calibri"/>
              </a:rPr>
              <a:t>Straight Up: Which team wins the game</a:t>
            </a:r>
          </a:p>
          <a:p>
            <a:r>
              <a:rPr lang="en-US" dirty="0">
                <a:cs typeface="Calibri"/>
              </a:rPr>
              <a:t>Spread: Point differential between the two teams</a:t>
            </a:r>
          </a:p>
          <a:p>
            <a:r>
              <a:rPr lang="en-US" dirty="0">
                <a:cs typeface="Calibri"/>
              </a:rPr>
              <a:t>Over/Under: Total number of points scored by the two teams</a:t>
            </a:r>
          </a:p>
        </p:txBody>
      </p:sp>
    </p:spTree>
    <p:extLst>
      <p:ext uri="{BB962C8B-B14F-4D97-AF65-F5344CB8AC3E}">
        <p14:creationId xmlns:p14="http://schemas.microsoft.com/office/powerpoint/2010/main" val="126384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42215-CB3B-4F41-8B85-241EEF04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>
                <a:cs typeface="Calibri Light"/>
              </a:rPr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F17705-6B42-4A5B-A3EE-6A052D7E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US" dirty="0">
                <a:cs typeface="Calibri"/>
              </a:rPr>
              <a:t>Data was taken from Seldom Used Reserve</a:t>
            </a:r>
          </a:p>
          <a:p>
            <a:pPr lvl="1"/>
            <a:r>
              <a:rPr lang="en-US" dirty="0">
                <a:cs typeface="Calibri"/>
              </a:rPr>
              <a:t>http://www.seldomusedreserve.com/?page_id=8805</a:t>
            </a:r>
          </a:p>
          <a:p>
            <a:r>
              <a:rPr lang="en-US" dirty="0">
                <a:cs typeface="Calibri"/>
              </a:rPr>
              <a:t>Included all games from the 2011-2018 seasons</a:t>
            </a:r>
          </a:p>
          <a:p>
            <a:r>
              <a:rPr lang="en-US" dirty="0">
                <a:cs typeface="Calibri"/>
              </a:rPr>
              <a:t>Used all basic box score average statistics from teams over a 2-year period</a:t>
            </a:r>
          </a:p>
          <a:p>
            <a:pPr lvl="1"/>
            <a:r>
              <a:rPr lang="en-US" dirty="0">
                <a:cs typeface="Calibri"/>
              </a:rPr>
              <a:t>Ex. Rushing yards, number of turnovers, yards allowed, etc.</a:t>
            </a:r>
          </a:p>
          <a:p>
            <a:r>
              <a:rPr lang="en-US" dirty="0">
                <a:cs typeface="Calibri"/>
              </a:rPr>
              <a:t>Also generated some statistics that have been found to be indicative of team success</a:t>
            </a:r>
          </a:p>
          <a:p>
            <a:pPr lvl="1"/>
            <a:r>
              <a:rPr lang="en-US" dirty="0">
                <a:cs typeface="Calibri"/>
              </a:rPr>
              <a:t>RPI, Strength of Schedule, Glicko, etc.</a:t>
            </a:r>
          </a:p>
        </p:txBody>
      </p:sp>
    </p:spTree>
    <p:extLst>
      <p:ext uri="{BB962C8B-B14F-4D97-AF65-F5344CB8AC3E}">
        <p14:creationId xmlns:p14="http://schemas.microsoft.com/office/powerpoint/2010/main" val="6226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4379" y="61060"/>
            <a:ext cx="6143205" cy="7078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+mj-lt"/>
              </a:rPr>
              <a:t>Multilayer Perceptron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0091" y="1460590"/>
            <a:ext cx="807573" cy="2378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596" y="4108753"/>
            <a:ext cx="16256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/>
              <a:t>input layer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554683" y="1460589"/>
            <a:ext cx="791271" cy="2418069"/>
            <a:chOff x="3144569" y="1266667"/>
            <a:chExt cx="1275552" cy="3897999"/>
          </a:xfrm>
        </p:grpSpPr>
        <p:sp>
          <p:nvSpPr>
            <p:cNvPr id="8" name="Rectangle 7"/>
            <p:cNvSpPr/>
            <p:nvPr/>
          </p:nvSpPr>
          <p:spPr>
            <a:xfrm>
              <a:off x="3144569" y="1266667"/>
              <a:ext cx="1275552" cy="389799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53397" y="1509564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53394" y="2342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692710" y="3215667"/>
              <a:ext cx="179275" cy="870683"/>
              <a:chOff x="6210976" y="2344984"/>
              <a:chExt cx="179275" cy="870683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210976" y="2344984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210976" y="3036392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210976" y="2688677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3453395" y="4291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21241" y="2442376"/>
            <a:ext cx="1028429" cy="179276"/>
            <a:chOff x="6096000" y="2671799"/>
            <a:chExt cx="1028429" cy="179276"/>
          </a:xfrm>
        </p:grpSpPr>
        <p:sp>
          <p:nvSpPr>
            <p:cNvPr id="19" name="Oval 18"/>
            <p:cNvSpPr/>
            <p:nvPr/>
          </p:nvSpPr>
          <p:spPr>
            <a:xfrm>
              <a:off x="6096000" y="2671799"/>
              <a:ext cx="179275" cy="1792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945154" y="2671800"/>
              <a:ext cx="179275" cy="1792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520577" y="2671800"/>
              <a:ext cx="179275" cy="1792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1601322" y="2306503"/>
            <a:ext cx="714867" cy="40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3638455" y="2306503"/>
            <a:ext cx="714867" cy="40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5614799" y="2306503"/>
            <a:ext cx="714867" cy="40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65226" y="4129409"/>
            <a:ext cx="1170183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/>
              <a:t>layer 1</a:t>
            </a:r>
          </a:p>
        </p:txBody>
      </p:sp>
      <p:sp>
        <p:nvSpPr>
          <p:cNvPr id="75" name="Right Arrow 74"/>
          <p:cNvSpPr/>
          <p:nvPr/>
        </p:nvSpPr>
        <p:spPr>
          <a:xfrm>
            <a:off x="9700511" y="2306503"/>
            <a:ext cx="714867" cy="40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4572724" y="1516194"/>
            <a:ext cx="791271" cy="2418069"/>
            <a:chOff x="3144569" y="1266667"/>
            <a:chExt cx="1275552" cy="3897999"/>
          </a:xfrm>
        </p:grpSpPr>
        <p:sp>
          <p:nvSpPr>
            <p:cNvPr id="77" name="Rectangle 76"/>
            <p:cNvSpPr/>
            <p:nvPr/>
          </p:nvSpPr>
          <p:spPr>
            <a:xfrm>
              <a:off x="3144569" y="1266667"/>
              <a:ext cx="1275552" cy="389799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53397" y="1509564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453394" y="2342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3692710" y="3215667"/>
              <a:ext cx="179275" cy="870683"/>
              <a:chOff x="6210976" y="2344984"/>
              <a:chExt cx="179275" cy="870683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6210976" y="2344984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6210976" y="3036392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6210976" y="2688677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Oval 80"/>
            <p:cNvSpPr/>
            <p:nvPr/>
          </p:nvSpPr>
          <p:spPr>
            <a:xfrm>
              <a:off x="3453395" y="4291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ight Arrow 84"/>
          <p:cNvSpPr/>
          <p:nvPr/>
        </p:nvSpPr>
        <p:spPr>
          <a:xfrm>
            <a:off x="7741245" y="2306503"/>
            <a:ext cx="714867" cy="40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8721424" y="1460588"/>
            <a:ext cx="791271" cy="2418069"/>
            <a:chOff x="3144569" y="1266667"/>
            <a:chExt cx="1275552" cy="3897999"/>
          </a:xfrm>
        </p:grpSpPr>
        <p:sp>
          <p:nvSpPr>
            <p:cNvPr id="87" name="Rectangle 86"/>
            <p:cNvSpPr/>
            <p:nvPr/>
          </p:nvSpPr>
          <p:spPr>
            <a:xfrm>
              <a:off x="3144569" y="1266667"/>
              <a:ext cx="1275552" cy="389799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453397" y="1509564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453394" y="2342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692710" y="3215667"/>
              <a:ext cx="179275" cy="870683"/>
              <a:chOff x="6210976" y="2344984"/>
              <a:chExt cx="179275" cy="87068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6210976" y="2344984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6210976" y="3036392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6210976" y="2688677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/>
            <p:cNvSpPr/>
            <p:nvPr/>
          </p:nvSpPr>
          <p:spPr>
            <a:xfrm>
              <a:off x="3453395" y="4291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10739465" y="2128182"/>
            <a:ext cx="638159" cy="64505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4452194" y="4126494"/>
            <a:ext cx="1032329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/>
              <a:t>layer 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600894" y="4108754"/>
            <a:ext cx="1032329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/>
              <a:t>layer </a:t>
            </a:r>
            <a:r>
              <a:rPr lang="en-US" sz="2400" dirty="0"/>
              <a:t>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085416" y="3416992"/>
            <a:ext cx="1946256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/>
              <a:t>output result</a:t>
            </a:r>
          </a:p>
        </p:txBody>
      </p:sp>
    </p:spTree>
    <p:extLst>
      <p:ext uri="{BB962C8B-B14F-4D97-AF65-F5344CB8AC3E}">
        <p14:creationId xmlns:p14="http://schemas.microsoft.com/office/powerpoint/2010/main" val="1343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7914" y="392264"/>
            <a:ext cx="6251836" cy="7078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+mj-lt"/>
              </a:rPr>
              <a:t>Hyper Parameters to Evolve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" y="1409700"/>
            <a:ext cx="1213485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/>
              <a:t># of neurons per </a:t>
            </a:r>
            <a:r>
              <a:rPr lang="en-US" sz="3600" dirty="0">
                <a:ea typeface="Abadi MT Condensed Extra Bold" charset="0"/>
                <a:cs typeface="Abadi MT Condensed Extra Bold" charset="0"/>
              </a:rPr>
              <a:t>layer ∊ {16,32,64,128}</a:t>
            </a: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/>
              <a:t># of layers </a:t>
            </a:r>
            <a:r>
              <a:rPr lang="en-US" sz="3600" dirty="0">
                <a:ea typeface="Abadi MT Condensed Extra Bold" charset="0"/>
                <a:cs typeface="Abadi MT Condensed Extra Bold" charset="0"/>
              </a:rPr>
              <a:t>∊ {1,2,3,4}</a:t>
            </a: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/>
              <a:t>Activation function </a:t>
            </a:r>
            <a:r>
              <a:rPr lang="en-US" sz="3600" dirty="0">
                <a:ea typeface="Abadi MT Condensed Extra Bold" charset="0"/>
                <a:cs typeface="Abadi MT Condensed Extra Bold" charset="0"/>
              </a:rPr>
              <a:t>∊</a:t>
            </a:r>
            <a:r>
              <a:rPr lang="en-US" sz="3600" dirty="0"/>
              <a:t> {</a:t>
            </a:r>
            <a:r>
              <a:rPr lang="en-US" sz="3600" dirty="0" err="1"/>
              <a:t>relu</a:t>
            </a:r>
            <a:r>
              <a:rPr lang="en-US" sz="3600" dirty="0"/>
              <a:t>, </a:t>
            </a:r>
            <a:r>
              <a:rPr lang="en-US" sz="3600" dirty="0" err="1"/>
              <a:t>elu</a:t>
            </a:r>
            <a:r>
              <a:rPr lang="en-US" sz="3600" dirty="0"/>
              <a:t>, tanh, sigmoid}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/>
              <a:t>Optimizer </a:t>
            </a:r>
            <a:r>
              <a:rPr lang="en-US" sz="3600" dirty="0">
                <a:ea typeface="Abadi MT Condensed Extra Bold" charset="0"/>
                <a:cs typeface="Abadi MT Condensed Extra Bold" charset="0"/>
              </a:rPr>
              <a:t>∊</a:t>
            </a:r>
            <a:r>
              <a:rPr lang="en-US" sz="3600" dirty="0"/>
              <a:t> {</a:t>
            </a:r>
            <a:r>
              <a:rPr lang="en-US" sz="3600" dirty="0" err="1"/>
              <a:t>rmsprop</a:t>
            </a:r>
            <a:r>
              <a:rPr lang="en-US" sz="3600" dirty="0"/>
              <a:t>, </a:t>
            </a:r>
            <a:r>
              <a:rPr lang="en-US" sz="3600" dirty="0" err="1"/>
              <a:t>adam</a:t>
            </a:r>
            <a:r>
              <a:rPr lang="en-US" sz="3600" dirty="0"/>
              <a:t>, </a:t>
            </a:r>
            <a:r>
              <a:rPr lang="en-US" sz="3600" dirty="0" err="1"/>
              <a:t>sgd</a:t>
            </a:r>
            <a:r>
              <a:rPr lang="en-US" sz="3600" dirty="0"/>
              <a:t>, </a:t>
            </a:r>
            <a:r>
              <a:rPr lang="en-US" sz="3600" dirty="0" err="1"/>
              <a:t>adagrad,adadelta</a:t>
            </a:r>
            <a:r>
              <a:rPr lang="en-US" sz="3600" dirty="0"/>
              <a:t>, </a:t>
            </a:r>
            <a:r>
              <a:rPr lang="en-US" sz="3600" dirty="0" err="1"/>
              <a:t>adamax</a:t>
            </a:r>
            <a:r>
              <a:rPr lang="en-US" sz="3600" dirty="0"/>
              <a:t>, </a:t>
            </a:r>
            <a:r>
              <a:rPr lang="en-US" sz="3600" dirty="0" err="1"/>
              <a:t>nadam</a:t>
            </a:r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36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0326" y="430720"/>
            <a:ext cx="3467100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dirty="0"/>
              <a:t>Fitness Function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412751"/>
              </p:ext>
            </p:extLst>
          </p:nvPr>
        </p:nvGraphicFramePr>
        <p:xfrm>
          <a:off x="4927600" y="3035300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127000" imgH="190500" progId="Equation.DSMT4">
                  <p:embed/>
                </p:oleObj>
              </mc:Choice>
              <mc:Fallback>
                <p:oleObj name="Equation" r:id="rId4" imgW="127000" imgH="190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3035300"/>
                        <a:ext cx="1270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849437"/>
              </p:ext>
            </p:extLst>
          </p:nvPr>
        </p:nvGraphicFramePr>
        <p:xfrm>
          <a:off x="1901825" y="1143000"/>
          <a:ext cx="8534400" cy="456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6" imgW="3492500" imgH="1866900" progId="Equation.DSMT4">
                  <p:embed/>
                </p:oleObj>
              </mc:Choice>
              <mc:Fallback>
                <p:oleObj name="Equation" r:id="rId6" imgW="3492500" imgH="18669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1143000"/>
                        <a:ext cx="8534400" cy="456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30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5700" y="438150"/>
            <a:ext cx="5943600" cy="7078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dirty="0"/>
              <a:t>Resulting Accuracies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1573831"/>
            <a:ext cx="5120640" cy="3302744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9" y="1583000"/>
            <a:ext cx="5120640" cy="32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F650D5-FB13-405A-9F0C-3F357019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>
                <a:cs typeface="Calibri Light"/>
              </a:rPr>
              <a:t>Conference Championships Case Study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770AFD70-F852-4F13-A4D5-88EAFD69D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677244"/>
              </p:ext>
            </p:extLst>
          </p:nvPr>
        </p:nvGraphicFramePr>
        <p:xfrm>
          <a:off x="726686" y="1825625"/>
          <a:ext cx="10279568" cy="276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960">
                  <a:extLst>
                    <a:ext uri="{9D8B030D-6E8A-4147-A177-3AD203B41FA5}">
                      <a16:colId xmlns:a16="http://schemas.microsoft.com/office/drawing/2014/main" xmlns="" val="26663763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xmlns="" val="2435338318"/>
                    </a:ext>
                  </a:extLst>
                </a:gridCol>
                <a:gridCol w="1264664">
                  <a:extLst>
                    <a:ext uri="{9D8B030D-6E8A-4147-A177-3AD203B41FA5}">
                      <a16:colId xmlns:a16="http://schemas.microsoft.com/office/drawing/2014/main" xmlns="" val="3435765821"/>
                    </a:ext>
                  </a:extLst>
                </a:gridCol>
                <a:gridCol w="1405960">
                  <a:extLst>
                    <a:ext uri="{9D8B030D-6E8A-4147-A177-3AD203B41FA5}">
                      <a16:colId xmlns:a16="http://schemas.microsoft.com/office/drawing/2014/main" xmlns="" val="3171150453"/>
                    </a:ext>
                  </a:extLst>
                </a:gridCol>
                <a:gridCol w="1733476">
                  <a:extLst>
                    <a:ext uri="{9D8B030D-6E8A-4147-A177-3AD203B41FA5}">
                      <a16:colId xmlns:a16="http://schemas.microsoft.com/office/drawing/2014/main" xmlns="" val="2960703929"/>
                    </a:ext>
                  </a:extLst>
                </a:gridCol>
                <a:gridCol w="1472593">
                  <a:extLst>
                    <a:ext uri="{9D8B030D-6E8A-4147-A177-3AD203B41FA5}">
                      <a16:colId xmlns:a16="http://schemas.microsoft.com/office/drawing/2014/main" xmlns="" val="2127437086"/>
                    </a:ext>
                  </a:extLst>
                </a:gridCol>
                <a:gridCol w="1449659">
                  <a:extLst>
                    <a:ext uri="{9D8B030D-6E8A-4147-A177-3AD203B41FA5}">
                      <a16:colId xmlns:a16="http://schemas.microsoft.com/office/drawing/2014/main" xmlns="" val="3052524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Vegas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Over/Under Actual/Vegas/Predicted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Spread Actual/Vegas/Predicted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485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Ohio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Northwestern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 –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34.0-21.6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40.25 - 23.75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69/64/55.6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21/12.4/16.5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158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Georgia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35 - 28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39.6-20.0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38 - 26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63/59.6/64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7/19.6/12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88699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Utah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32.1-31.6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24.75 - 20.25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13/63.7/45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7/.5/4.5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624760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Oklahoma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27 - 39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16.4-37.5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35.5 - 44.5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66/53.9/80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22/21.1/9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33671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Clemson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42 - 10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37.5-16.4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41 - 13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52/53.9/54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32/21.1/28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998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33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538522-C56C-4567-818C-AD379EC8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>
                <a:cs typeface="Calibri Light"/>
              </a:rPr>
              <a:t>Prediction Statistics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B7ADD8-7E92-4C94-8794-72FDF877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US" dirty="0">
                <a:cs typeface="Calibri"/>
              </a:rPr>
              <a:t>Percent of winners correctly picked: 71.8%</a:t>
            </a:r>
          </a:p>
          <a:p>
            <a:r>
              <a:rPr lang="en-US" dirty="0">
                <a:cs typeface="Calibri"/>
              </a:rPr>
              <a:t>Mean difference between actual and predicted score: 10.1</a:t>
            </a:r>
          </a:p>
          <a:p>
            <a:pPr lvl="1"/>
            <a:r>
              <a:rPr lang="en-US" dirty="0">
                <a:cs typeface="Calibri"/>
              </a:rPr>
              <a:t>Standard Deviation: 15.5</a:t>
            </a:r>
          </a:p>
          <a:p>
            <a:r>
              <a:rPr lang="en-US" dirty="0">
                <a:cs typeface="Calibri"/>
              </a:rPr>
              <a:t>Mean difference between actual and predicted over/under: 14.0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Standard Deviation: 17.8</a:t>
            </a:r>
          </a:p>
          <a:p>
            <a:r>
              <a:rPr lang="en-US" dirty="0">
                <a:cs typeface="Calibri"/>
              </a:rPr>
              <a:t>Mean difference in point spread: 17.22</a:t>
            </a:r>
          </a:p>
          <a:p>
            <a:pPr lvl="1"/>
            <a:r>
              <a:rPr lang="en-US" dirty="0">
                <a:cs typeface="Calibri"/>
              </a:rPr>
              <a:t>Standard Deviation: 4.35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8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571</Words>
  <Application>Microsoft Macintosh PowerPoint</Application>
  <PresentationFormat>Widescreen</PresentationFormat>
  <Paragraphs>113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Abadi MT Condensed Extra Bold</vt:lpstr>
      <vt:lpstr>Calibri</vt:lpstr>
      <vt:lpstr>Calibri Light</vt:lpstr>
      <vt:lpstr>Mangal</vt:lpstr>
      <vt:lpstr>Arial</vt:lpstr>
      <vt:lpstr>Office Theme</vt:lpstr>
      <vt:lpstr>Equation</vt:lpstr>
      <vt:lpstr>Predicting NCAA Football Game Scores</vt:lpstr>
      <vt:lpstr>Problem Overview</vt:lpstr>
      <vt:lpstr>Dataset</vt:lpstr>
      <vt:lpstr>PowerPoint Presentation</vt:lpstr>
      <vt:lpstr>PowerPoint Presentation</vt:lpstr>
      <vt:lpstr>PowerPoint Presentation</vt:lpstr>
      <vt:lpstr>PowerPoint Presentation</vt:lpstr>
      <vt:lpstr>Conference Championships Case Study</vt:lpstr>
      <vt:lpstr>Prediction Statistics</vt:lpstr>
      <vt:lpstr>Long-Term Comparison with Vegas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Jin, Chi</dc:creator>
  <cp:lastModifiedBy>Jin, Chi</cp:lastModifiedBy>
  <cp:revision>155</cp:revision>
  <dcterms:created xsi:type="dcterms:W3CDTF">2018-11-28T22:58:08Z</dcterms:created>
  <dcterms:modified xsi:type="dcterms:W3CDTF">2018-12-08T00:02:01Z</dcterms:modified>
</cp:coreProperties>
</file>