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theme/themeOverride5.xml" ContentType="application/vnd.openxmlformats-officedocument.themeOverr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comments/comment2.xml" ContentType="application/vnd.openxmlformats-officedocument.presentationml.comments+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ags/tag18.xml" ContentType="application/vnd.openxmlformats-officedocument.presentationml.tags+xml"/>
  <Override PartName="/ppt/comments/comment3.xml" ContentType="application/vnd.openxmlformats-officedocument.presentationml.comments+xml"/>
  <Override PartName="/ppt/theme/themeOverride9.xml" ContentType="application/vnd.openxmlformats-officedocument.themeOverride+xml"/>
  <Override PartName="/ppt/notesSlides/notesSlide10.xml" ContentType="application/vnd.openxmlformats-officedocument.presentationml.notesSlide+xml"/>
  <Override PartName="/ppt/comments/comment4.xml" ContentType="application/vnd.openxmlformats-officedocument.presentationml.comments+xml"/>
  <Override PartName="/ppt/tags/tag19.xml" ContentType="application/vnd.openxmlformats-officedocument.presentationml.tags+xml"/>
  <Override PartName="/ppt/comments/comment5.xml" ContentType="application/vnd.openxmlformats-officedocument.presentationml.comments+xml"/>
  <Override PartName="/ppt/tags/tag20.xml" ContentType="application/vnd.openxmlformats-officedocument.presentationml.tags+xml"/>
  <Override PartName="/ppt/tags/tag21.xml" ContentType="application/vnd.openxmlformats-officedocument.presentationml.tags+xml"/>
  <Override PartName="/ppt/comments/comment6.xml" ContentType="application/vnd.openxmlformats-officedocument.presentationml.comments+xml"/>
  <Override PartName="/ppt/theme/themeOverride10.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comments/comment7.xml" ContentType="application/vnd.openxmlformats-officedocument.presentationml.comments+xml"/>
  <Override PartName="/ppt/tags/tag29.xml" ContentType="application/vnd.openxmlformats-officedocument.presentationml.tags+xml"/>
  <Override PartName="/ppt/comments/comment8.xml" ContentType="application/vnd.openxmlformats-officedocument.presentationml.comments+xml"/>
  <Override PartName="/ppt/theme/themeOverride11.xml" ContentType="application/vnd.openxmlformats-officedocument.themeOverride+xml"/>
  <Override PartName="/ppt/notesSlides/notesSlide12.xml" ContentType="application/vnd.openxmlformats-officedocument.presentationml.notesSlide+xml"/>
  <Override PartName="/ppt/comments/comment9.xml" ContentType="application/vnd.openxmlformats-officedocument.presentationml.comments+xml"/>
  <Override PartName="/ppt/theme/themeOverride12.xml" ContentType="application/vnd.openxmlformats-officedocument.themeOverride+xml"/>
  <Override PartName="/ppt/tags/tag30.xml" ContentType="application/vnd.openxmlformats-officedocument.presentationml.tags+xml"/>
  <Override PartName="/ppt/tags/tag31.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4" r:id="rId3"/>
    <p:sldId id="286" r:id="rId4"/>
    <p:sldId id="288" r:id="rId5"/>
    <p:sldId id="265" r:id="rId6"/>
    <p:sldId id="300" r:id="rId7"/>
    <p:sldId id="284" r:id="rId8"/>
    <p:sldId id="287" r:id="rId9"/>
    <p:sldId id="289" r:id="rId10"/>
    <p:sldId id="295" r:id="rId11"/>
    <p:sldId id="291" r:id="rId12"/>
    <p:sldId id="268" r:id="rId13"/>
    <p:sldId id="292" r:id="rId14"/>
    <p:sldId id="301" r:id="rId15"/>
    <p:sldId id="298" r:id="rId16"/>
    <p:sldId id="285" r:id="rId17"/>
    <p:sldId id="302" r:id="rId18"/>
    <p:sldId id="299" r:id="rId19"/>
    <p:sldId id="266" r:id="rId20"/>
    <p:sldId id="283"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Manwei" initials="ZM" lastIdx="18" clrIdx="0">
    <p:extLst>
      <p:ext uri="{19B8F6BF-5375-455C-9EA6-DF929625EA0E}">
        <p15:presenceInfo xmlns:p15="http://schemas.microsoft.com/office/powerpoint/2012/main" userId="394f81b67bb66d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BB8E1"/>
    <a:srgbClr val="4098D4"/>
    <a:srgbClr val="2980B9"/>
    <a:srgbClr val="1F608B"/>
    <a:srgbClr val="8FADC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833" autoAdjust="0"/>
  </p:normalViewPr>
  <p:slideViewPr>
    <p:cSldViewPr showGuides="1">
      <p:cViewPr varScale="1">
        <p:scale>
          <a:sx n="95" d="100"/>
          <a:sy n="95" d="100"/>
        </p:scale>
        <p:origin x="408" y="90"/>
      </p:cViewPr>
      <p:guideLst>
        <p:guide orient="horz" pos="306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移动互联网接入流量（亿GB）</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ea"/>
                    <a:sym typeface="+mn-lt"/>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2013</c:v>
                </c:pt>
                <c:pt idx="1">
                  <c:v>2014</c:v>
                </c:pt>
                <c:pt idx="2">
                  <c:v>2015</c:v>
                </c:pt>
                <c:pt idx="3">
                  <c:v>2016</c:v>
                </c:pt>
                <c:pt idx="4">
                  <c:v>2017</c:v>
                </c:pt>
                <c:pt idx="5">
                  <c:v>2018</c:v>
                </c:pt>
                <c:pt idx="6">
                  <c:v>2019</c:v>
                </c:pt>
              </c:numCache>
            </c:numRef>
          </c:cat>
          <c:val>
            <c:numRef>
              <c:f>Sheet1!$B$2:$B$8</c:f>
              <c:numCache>
                <c:formatCode>General</c:formatCode>
                <c:ptCount val="7"/>
                <c:pt idx="0">
                  <c:v>12.7</c:v>
                </c:pt>
                <c:pt idx="1">
                  <c:v>20.6</c:v>
                </c:pt>
                <c:pt idx="2">
                  <c:v>41.9</c:v>
                </c:pt>
                <c:pt idx="3">
                  <c:v>93.8</c:v>
                </c:pt>
                <c:pt idx="4">
                  <c:v>245.9</c:v>
                </c:pt>
                <c:pt idx="5">
                  <c:v>711.1</c:v>
                </c:pt>
                <c:pt idx="6">
                  <c:v>1220</c:v>
                </c:pt>
              </c:numCache>
            </c:numRef>
          </c:val>
          <c:extLst>
            <c:ext xmlns:c16="http://schemas.microsoft.com/office/drawing/2014/chart" uri="{C3380CC4-5D6E-409C-BE32-E72D297353CC}">
              <c16:uniqueId val="{00000000-89C9-46A0-B9EA-DBE348B7B6EE}"/>
            </c:ext>
          </c:extLst>
        </c:ser>
        <c:dLbls>
          <c:dLblPos val="outEnd"/>
          <c:showLegendKey val="0"/>
          <c:showVal val="1"/>
          <c:showCatName val="0"/>
          <c:showSerName val="0"/>
          <c:showPercent val="0"/>
          <c:showBubbleSize val="0"/>
        </c:dLbls>
        <c:gapWidth val="219"/>
        <c:overlap val="-27"/>
        <c:axId val="517068576"/>
        <c:axId val="517067264"/>
      </c:barChart>
      <c:catAx>
        <c:axId val="517068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ea"/>
                    <a:sym typeface="+mn-lt"/>
                  </a:defRPr>
                </a:pPr>
                <a:r>
                  <a:rPr lang="zh-CN"/>
                  <a:t>年份</a:t>
                </a:r>
              </a:p>
            </c:rich>
          </c:tx>
          <c:layout>
            <c:manualLayout>
              <c:xMode val="edge"/>
              <c:yMode val="edge"/>
              <c:x val="0.47033202099737531"/>
              <c:y val="0.8770833333333332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ea"/>
                  <a:sym typeface="+mn-lt"/>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ea"/>
                <a:sym typeface="+mn-lt"/>
              </a:defRPr>
            </a:pPr>
            <a:endParaRPr lang="zh-CN"/>
          </a:p>
        </c:txPr>
        <c:crossAx val="517067264"/>
        <c:crosses val="autoZero"/>
        <c:auto val="1"/>
        <c:lblAlgn val="ctr"/>
        <c:lblOffset val="100"/>
        <c:noMultiLvlLbl val="0"/>
      </c:catAx>
      <c:valAx>
        <c:axId val="517067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ea"/>
                    <a:sym typeface="+mn-lt"/>
                  </a:defRPr>
                </a:pPr>
                <a:r>
                  <a:rPr lang="zh-CN"/>
                  <a:t>移动互联网接入流量（亿</a:t>
                </a:r>
                <a:r>
                  <a:rPr lang="en-US"/>
                  <a:t>GB</a:t>
                </a:r>
                <a:r>
                  <a:rPr lang="zh-CN"/>
                  <a: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ea"/>
                  <a:sym typeface="+mn-lt"/>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ea"/>
                <a:sym typeface="+mn-lt"/>
              </a:defRPr>
            </a:pPr>
            <a:endParaRPr lang="zh-CN"/>
          </a:p>
        </c:txPr>
        <c:crossAx val="51706857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9-27T19:57:34.080" idx="1">
    <p:pos x="7406" y="1544"/>
    <p:text>调一下格式，4.1 4.2是啥</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9-27T19:58:09.840" idx="2">
    <p:pos x="4026" y="1044"/>
    <p:text>除后面的、不需要</p:text>
    <p:extLst>
      <p:ext uri="{C676402C-5697-4E1C-873F-D02D1690AC5C}">
        <p15:threadingInfo xmlns:p15="http://schemas.microsoft.com/office/powerpoint/2012/main" timeZoneBias="-480"/>
      </p:ext>
    </p:extLst>
  </p:cm>
  <p:cm authorId="1" dt="2020-09-27T19:58:32.798" idx="3">
    <p:pos x="4254" y="873"/>
    <p:text>首行缩进或者两段之间空一行</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9-27T19:59:57.790" idx="4">
    <p:pos x="2234" y="3051"/>
    <p:text>步骤23的标题前面加空格，和第一段保持一致</p:text>
    <p:extLst>
      <p:ext uri="{C676402C-5697-4E1C-873F-D02D1690AC5C}">
        <p15:threadingInfo xmlns:p15="http://schemas.microsoft.com/office/powerpoint/2012/main" timeZoneBias="-480"/>
      </p:ext>
    </p:extLst>
  </p:cm>
  <p:cm authorId="1" dt="2020-09-27T20:00:24.900" idx="5">
    <p:pos x="3114" y="1323"/>
    <p:text>你这个标点符号，有点随心所欲，要么你都在最后加个句号。要么都不加</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9-27T20:01:53.479" idx="6">
    <p:pos x="6659" y="3627"/>
    <p:text>家庭风险资产，少了一个庭字</p:text>
    <p:extLst>
      <p:ext uri="{C676402C-5697-4E1C-873F-D02D1690AC5C}">
        <p15:threadingInfo xmlns:p15="http://schemas.microsoft.com/office/powerpoint/2012/main" timeZoneBias="-480"/>
      </p:ext>
    </p:extLst>
  </p:cm>
  <p:cm authorId="1" dt="2020-09-27T20:02:20.481" idx="7">
    <p:pos x="6659" y="2209"/>
    <p:text>极端值影响无法完全排除，用减小</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9-27T20:03:04.174" idx="8">
    <p:pos x="3348" y="1519"/>
    <p:text>便携、实时的非传统信息渠道</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9-27T20:04:37.888" idx="10">
    <p:pos x="7349" y="1544"/>
    <p:text>使用列表，分点总结，不要挤在一起i</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9-27T20:05:39.599" idx="11">
    <p:pos x="5804" y="2905"/>
    <p:text>参与程度</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09-27T20:06:40.169" idx="12">
    <p:pos x="6513" y="1082"/>
    <p:text>在农村地区和欠发达地区，移动互联网对金融参与促进作用欠佳，是什么造成了这种差异？这是一件“好事”还是“坏事”？农村地区、欠发达地区的移动互联网对于风险资产管理科学化是否有促进的潜力？是否有必要充分激发这一潜力？如果是的话，如何激发这种潜力而不至于使城乡、不同经济地区间的风险资产参与差异进一步加大？</p:text>
    <p:extLst>
      <p:ext uri="{C676402C-5697-4E1C-873F-D02D1690AC5C}">
        <p15:threadingInfo xmlns:p15="http://schemas.microsoft.com/office/powerpoint/2012/main" timeZoneBias="-480"/>
      </p:ext>
    </p:extLst>
  </p:cm>
  <p:cm authorId="1" dt="2020-09-27T20:10:46.428" idx="13">
    <p:pos x="4076" y="2260"/>
    <p:text>是否还有其他少见但适合本课题的影响路径？</p:text>
    <p:extLst>
      <p:ext uri="{C676402C-5697-4E1C-873F-D02D1690AC5C}">
        <p15:threadingInfo xmlns:p15="http://schemas.microsoft.com/office/powerpoint/2012/main" timeZoneBias="-480"/>
      </p:ext>
    </p:extLst>
  </p:cm>
  <p:cm authorId="1" dt="2020-09-27T20:11:48.758" idx="14">
    <p:pos x="3950" y="3386"/>
    <p:text>风险资产参与度</p:text>
    <p:extLst>
      <p:ext uri="{C676402C-5697-4E1C-873F-D02D1690AC5C}">
        <p15:threadingInfo xmlns:p15="http://schemas.microsoft.com/office/powerpoint/2012/main" timeZoneBias="-480"/>
      </p:ext>
    </p:extLst>
  </p:cm>
  <p:cm authorId="1" dt="2020-09-27T20:12:24.780" idx="15">
    <p:pos x="6399" y="3209"/>
    <p:text>这句话我实在读不懂，一个东西在某情况下促进了自己对其他事物的促进作用？</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09-27T20:13:21.743" idx="16">
    <p:pos x="6747" y="2639"/>
    <p:text>使用列表</p:text>
    <p:extLst>
      <p:ext uri="{C676402C-5697-4E1C-873F-D02D1690AC5C}">
        <p15:threadingInfo xmlns:p15="http://schemas.microsoft.com/office/powerpoint/2012/main" timeZoneBias="-480"/>
      </p:ext>
    </p:extLst>
  </p:cm>
  <p:cm authorId="1" dt="2020-09-27T20:13:35.960" idx="17">
    <p:pos x="6883" y="2775"/>
    <p:text>标点符号</p:text>
    <p:extLst>
      <p:ext uri="{C676402C-5697-4E1C-873F-D02D1690AC5C}">
        <p15:threadingInfo xmlns:p15="http://schemas.microsoft.com/office/powerpoint/2012/main" timeZoneBias="-480"/>
      </p:ext>
    </p:extLst>
  </p:cm>
  <p:cm authorId="1" dt="2020-09-27T20:13:56.276" idx="18">
    <p:pos x="6583" y="1475"/>
    <p:text>不要只提搭建模型和验证，把前期准备和总结提一下</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0F8E-0144-4D2E-BB4A-1BFE014E186E}" type="datetimeFigureOut">
              <a:rPr lang="zh-CN" altLang="en-US" smtClean="0"/>
              <a:t>2020/9/27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DDD0-9BEE-4DF6-BFC5-DBA82716B4A3}" type="slidenum">
              <a:rPr lang="zh-CN" altLang="en-US" smtClean="0"/>
              <a:t>‹#›</a:t>
            </a:fld>
            <a:endParaRPr lang="zh-CN" altLang="en-US"/>
          </a:p>
        </p:txBody>
      </p:sp>
    </p:spTree>
    <p:extLst>
      <p:ext uri="{BB962C8B-B14F-4D97-AF65-F5344CB8AC3E}">
        <p14:creationId xmlns:p14="http://schemas.microsoft.com/office/powerpoint/2010/main" val="224057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a:t>
            </a:fld>
            <a:endParaRPr lang="zh-CN" altLang="en-US"/>
          </a:p>
        </p:txBody>
      </p:sp>
    </p:spTree>
    <p:extLst>
      <p:ext uri="{BB962C8B-B14F-4D97-AF65-F5344CB8AC3E}">
        <p14:creationId xmlns:p14="http://schemas.microsoft.com/office/powerpoint/2010/main" val="428825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12</a:t>
            </a:fld>
            <a:endParaRPr lang="zh-CN" altLang="en-US"/>
          </a:p>
        </p:txBody>
      </p:sp>
    </p:spTree>
    <p:extLst>
      <p:ext uri="{BB962C8B-B14F-4D97-AF65-F5344CB8AC3E}">
        <p14:creationId xmlns:p14="http://schemas.microsoft.com/office/powerpoint/2010/main" val="3767783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16</a:t>
            </a:fld>
            <a:endParaRPr lang="zh-CN" altLang="en-US"/>
          </a:p>
        </p:txBody>
      </p:sp>
    </p:spTree>
    <p:extLst>
      <p:ext uri="{BB962C8B-B14F-4D97-AF65-F5344CB8AC3E}">
        <p14:creationId xmlns:p14="http://schemas.microsoft.com/office/powerpoint/2010/main" val="3934245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19</a:t>
            </a:fld>
            <a:endParaRPr lang="zh-CN" altLang="en-US"/>
          </a:p>
        </p:txBody>
      </p:sp>
    </p:spTree>
    <p:extLst>
      <p:ext uri="{BB962C8B-B14F-4D97-AF65-F5344CB8AC3E}">
        <p14:creationId xmlns:p14="http://schemas.microsoft.com/office/powerpoint/2010/main" val="2097935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20</a:t>
            </a:fld>
            <a:endParaRPr lang="zh-CN" altLang="en-US"/>
          </a:p>
        </p:txBody>
      </p:sp>
    </p:spTree>
    <p:extLst>
      <p:ext uri="{BB962C8B-B14F-4D97-AF65-F5344CB8AC3E}">
        <p14:creationId xmlns:p14="http://schemas.microsoft.com/office/powerpoint/2010/main" val="127183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extLst>
      <p:ext uri="{BB962C8B-B14F-4D97-AF65-F5344CB8AC3E}">
        <p14:creationId xmlns:p14="http://schemas.microsoft.com/office/powerpoint/2010/main" val="286297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a:t>
            </a:fld>
            <a:endParaRPr lang="zh-CN" altLang="en-US"/>
          </a:p>
        </p:txBody>
      </p:sp>
    </p:spTree>
    <p:extLst>
      <p:ext uri="{BB962C8B-B14F-4D97-AF65-F5344CB8AC3E}">
        <p14:creationId xmlns:p14="http://schemas.microsoft.com/office/powerpoint/2010/main" val="975619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5</a:t>
            </a:fld>
            <a:endParaRPr lang="zh-CN" altLang="en-US"/>
          </a:p>
        </p:txBody>
      </p:sp>
    </p:spTree>
    <p:extLst>
      <p:ext uri="{BB962C8B-B14F-4D97-AF65-F5344CB8AC3E}">
        <p14:creationId xmlns:p14="http://schemas.microsoft.com/office/powerpoint/2010/main" val="325275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6</a:t>
            </a:fld>
            <a:endParaRPr lang="zh-CN" altLang="en-US"/>
          </a:p>
        </p:txBody>
      </p:sp>
    </p:spTree>
    <p:extLst>
      <p:ext uri="{BB962C8B-B14F-4D97-AF65-F5344CB8AC3E}">
        <p14:creationId xmlns:p14="http://schemas.microsoft.com/office/powerpoint/2010/main" val="69200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7</a:t>
            </a:fld>
            <a:endParaRPr lang="zh-CN" altLang="en-US"/>
          </a:p>
        </p:txBody>
      </p:sp>
    </p:spTree>
    <p:extLst>
      <p:ext uri="{BB962C8B-B14F-4D97-AF65-F5344CB8AC3E}">
        <p14:creationId xmlns:p14="http://schemas.microsoft.com/office/powerpoint/2010/main" val="1890703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8</a:t>
            </a:fld>
            <a:endParaRPr lang="zh-CN" altLang="en-US"/>
          </a:p>
        </p:txBody>
      </p:sp>
    </p:spTree>
    <p:extLst>
      <p:ext uri="{BB962C8B-B14F-4D97-AF65-F5344CB8AC3E}">
        <p14:creationId xmlns:p14="http://schemas.microsoft.com/office/powerpoint/2010/main" val="175839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9</a:t>
            </a:fld>
            <a:endParaRPr lang="zh-CN" altLang="en-US"/>
          </a:p>
        </p:txBody>
      </p:sp>
    </p:spTree>
    <p:extLst>
      <p:ext uri="{BB962C8B-B14F-4D97-AF65-F5344CB8AC3E}">
        <p14:creationId xmlns:p14="http://schemas.microsoft.com/office/powerpoint/2010/main" val="296637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10</a:t>
            </a:fld>
            <a:endParaRPr lang="zh-CN" altLang="en-US"/>
          </a:p>
        </p:txBody>
      </p:sp>
    </p:spTree>
    <p:extLst>
      <p:ext uri="{BB962C8B-B14F-4D97-AF65-F5344CB8AC3E}">
        <p14:creationId xmlns:p14="http://schemas.microsoft.com/office/powerpoint/2010/main" val="2287485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D587F-DF9B-4025-8A29-602EB4D2A1EF}" type="datetimeFigureOut">
              <a:rPr lang="zh-CN" altLang="en-US" smtClean="0"/>
              <a:t>2020/9/27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1681075220"/>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4E271-B1BC-4D8E-9705-47ABB978856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38E1893-C7DE-478F-8B14-52CC0D0E7515}"/>
              </a:ext>
            </a:extLst>
          </p:cNvPr>
          <p:cNvSpPr>
            <a:spLocks noGrp="1"/>
          </p:cNvSpPr>
          <p:nvPr>
            <p:ph type="dt" sz="half" idx="10"/>
          </p:nvPr>
        </p:nvSpPr>
        <p:spPr/>
        <p:txBody>
          <a:bodyPr/>
          <a:lstStyle/>
          <a:p>
            <a:fld id="{274D587F-DF9B-4025-8A29-602EB4D2A1EF}" type="datetimeFigureOut">
              <a:rPr lang="zh-CN" altLang="en-US" smtClean="0"/>
              <a:t>2020/9/27</a:t>
            </a:fld>
            <a:endParaRPr lang="zh-CN" altLang="en-US"/>
          </a:p>
        </p:txBody>
      </p:sp>
      <p:sp>
        <p:nvSpPr>
          <p:cNvPr id="4" name="页脚占位符 3">
            <a:extLst>
              <a:ext uri="{FF2B5EF4-FFF2-40B4-BE49-F238E27FC236}">
                <a16:creationId xmlns:a16="http://schemas.microsoft.com/office/drawing/2014/main" id="{CC7ABB13-6C44-41D8-A418-92D63E2F79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587E8FF-C8CC-4578-870D-BD0D88A58846}"/>
              </a:ext>
            </a:extLst>
          </p:cNvPr>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878490100"/>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587F-DF9B-4025-8A29-602EB4D2A1EF}" type="datetimeFigureOut">
              <a:rPr lang="zh-CN" altLang="en-US" smtClean="0"/>
              <a:t>2020/9/27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0837504"/>
      </p:ext>
    </p:extLst>
  </p:cSld>
  <p:clrMap bg1="lt1" tx1="dk1" bg2="lt2" tx2="dk2" accent1="accent1" accent2="accent2" accent3="accent3" accent4="accent4" accent5="accent5" accent6="accent6" hlink="hlink" folHlink="folHlink"/>
  <p:sldLayoutIdLst>
    <p:sldLayoutId id="2147483655" r:id="rId1"/>
    <p:sldLayoutId id="2147483656" r:id="rId2"/>
  </p:sldLayoutIdLst>
  <mc:AlternateContent xmlns:mc="http://schemas.openxmlformats.org/markup-compatibility/2006" xmlns:p14="http://schemas.microsoft.com/office/powerpoint/2010/main">
    <mc:Choice Requires="p14">
      <p:transition p14:dur="0" advTm="2000"/>
    </mc:Choice>
    <mc:Fallback xmlns="">
      <p:transition advTm="2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comments" Target="../comments/commen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hemeOverride" Target="../theme/themeOverride10.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1.jpg"/><Relationship Id="rId4" Type="http://schemas.openxmlformats.org/officeDocument/2006/relationships/tags" Target="../tags/tag24.xml"/><Relationship Id="rId9"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1.xml"/><Relationship Id="rId5" Type="http://schemas.openxmlformats.org/officeDocument/2006/relationships/comments" Target="../comments/comment9.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hemeOverride" Target="../theme/themeOverride2.xml"/><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hemeOverride" Target="../theme/themeOverride12.xml"/><Relationship Id="rId6" Type="http://schemas.openxmlformats.org/officeDocument/2006/relationships/image" Target="../media/image1.jpg"/><Relationship Id="rId5" Type="http://schemas.openxmlformats.org/officeDocument/2006/relationships/notesSlide" Target="../notesSlides/notesSlide13.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hemeOverride" Target="../theme/themeOverride3.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image" Target="../media/image1.jpg"/><Relationship Id="rId4" Type="http://schemas.openxmlformats.org/officeDocument/2006/relationships/tags" Target="../tags/tag7.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hemeOverride" Target="../theme/themeOverride5.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1.jpg"/><Relationship Id="rId4" Type="http://schemas.openxmlformats.org/officeDocument/2006/relationships/tags" Target="../tags/tag14.xml"/><Relationship Id="rId9"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comments" Target="../comments/commen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alphaModFix amt="22000"/>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327691"/>
            <a:ext cx="10853020" cy="2123658"/>
          </a:xfrm>
          <a:prstGeom prst="rect">
            <a:avLst/>
          </a:prstGeom>
          <a:noFill/>
        </p:spPr>
        <p:txBody>
          <a:bodyPr wrap="square" rtlCol="0">
            <a:spAutoFit/>
          </a:bodyPr>
          <a:lstStyle/>
          <a:p>
            <a:r>
              <a:rPr lang="zh-CN" altLang="en-US" sz="4800" b="1" spc="600" dirty="0">
                <a:effectLst>
                  <a:outerShdw blurRad="38100" dist="38100" dir="2700000" algn="tl">
                    <a:srgbClr val="000000">
                      <a:alpha val="43137"/>
                    </a:srgbClr>
                  </a:outerShdw>
                </a:effectLst>
                <a:cs typeface="+mn-ea"/>
                <a:sym typeface="+mn-lt"/>
              </a:rPr>
              <a:t>移动互联网可及性与家庭风险资产配置</a:t>
            </a:r>
          </a:p>
          <a:p>
            <a:pPr algn="r"/>
            <a:r>
              <a:rPr lang="en-US" altLang="zh-CN" sz="3600" b="1" spc="600" dirty="0">
                <a:effectLst>
                  <a:outerShdw blurRad="38100" dist="38100" dir="2700000" algn="tl">
                    <a:srgbClr val="000000">
                      <a:alpha val="43137"/>
                    </a:srgbClr>
                  </a:outerShdw>
                </a:effectLst>
                <a:cs typeface="+mn-ea"/>
                <a:sym typeface="+mn-lt"/>
              </a:rPr>
              <a:t>——</a:t>
            </a:r>
            <a:r>
              <a:rPr lang="zh-CN" altLang="en-US" sz="2800" b="1" spc="600" dirty="0">
                <a:effectLst>
                  <a:outerShdw blurRad="38100" dist="38100" dir="2700000" algn="tl">
                    <a:srgbClr val="000000">
                      <a:alpha val="43137"/>
                    </a:srgbClr>
                  </a:outerShdw>
                </a:effectLst>
                <a:cs typeface="+mn-ea"/>
                <a:sym typeface="+mn-lt"/>
              </a:rPr>
              <a:t>基于中国家庭金融调查的实证分析</a:t>
            </a:r>
          </a:p>
        </p:txBody>
      </p:sp>
      <p:sp>
        <p:nvSpPr>
          <p:cNvPr id="9" name="矩形 8"/>
          <p:cNvSpPr/>
          <p:nvPr/>
        </p:nvSpPr>
        <p:spPr>
          <a:xfrm>
            <a:off x="3012122" y="4530309"/>
            <a:ext cx="6167755" cy="461665"/>
          </a:xfrm>
          <a:prstGeom prst="rect">
            <a:avLst/>
          </a:prstGeom>
          <a:noFill/>
          <a:ln>
            <a:noFill/>
          </a:ln>
        </p:spPr>
        <p:txBody>
          <a:bodyPr wrap="square">
            <a:spAutoFit/>
          </a:bodyPr>
          <a:lstStyle/>
          <a:p>
            <a:pPr algn="ctr"/>
            <a:r>
              <a:rPr lang="en-US" altLang="zh-CN" dirty="0">
                <a:cs typeface="+mn-ea"/>
                <a:sym typeface="+mn-lt"/>
              </a:rPr>
              <a:t> </a:t>
            </a:r>
            <a:r>
              <a:rPr lang="zh-CN" altLang="en-US" sz="2400" dirty="0">
                <a:cs typeface="+mn-ea"/>
                <a:sym typeface="+mn-lt"/>
              </a:rPr>
              <a:t>报告人：高新博</a:t>
            </a:r>
            <a:endParaRPr lang="zh-CN" altLang="en-US" dirty="0">
              <a:cs typeface="+mn-ea"/>
              <a:sym typeface="+mn-lt"/>
            </a:endParaRPr>
          </a:p>
        </p:txBody>
      </p:sp>
      <p:sp>
        <p:nvSpPr>
          <p:cNvPr id="10" name="文本框 9"/>
          <p:cNvSpPr txBox="1"/>
          <p:nvPr/>
        </p:nvSpPr>
        <p:spPr>
          <a:xfrm>
            <a:off x="5151200" y="5106670"/>
            <a:ext cx="2062480" cy="400110"/>
          </a:xfrm>
          <a:prstGeom prst="rect">
            <a:avLst/>
          </a:prstGeom>
          <a:noFill/>
        </p:spPr>
        <p:txBody>
          <a:bodyPr wrap="square" rtlCol="0">
            <a:spAutoFit/>
          </a:bodyPr>
          <a:lstStyle/>
          <a:p>
            <a:pPr algn="ctr"/>
            <a:r>
              <a:rPr lang="en-US" altLang="zh-CN" sz="2000" dirty="0">
                <a:cs typeface="+mn-ea"/>
                <a:sym typeface="+mn-lt"/>
              </a:rPr>
              <a:t>2020.09.29</a:t>
            </a:r>
            <a:endParaRPr lang="zh-CN" altLang="en-US" sz="2000" dirty="0">
              <a:cs typeface="+mn-ea"/>
              <a:sym typeface="+mn-lt"/>
            </a:endParaRPr>
          </a:p>
        </p:txBody>
      </p:sp>
    </p:spTree>
    <p:extLst>
      <p:ext uri="{BB962C8B-B14F-4D97-AF65-F5344CB8AC3E}">
        <p14:creationId xmlns:p14="http://schemas.microsoft.com/office/powerpoint/2010/main" val="4264143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600" dirty="0">
                  <a:cs typeface="+mn-ea"/>
                  <a:sym typeface="+mn-lt"/>
                </a:rPr>
                <a:t>2.1</a:t>
              </a:r>
              <a:r>
                <a:rPr lang="zh-CN" altLang="en-US" sz="2400" spc="600" dirty="0">
                  <a:cs typeface="+mn-ea"/>
                  <a:sym typeface="+mn-lt"/>
                </a:rPr>
                <a:t>变量设置</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aphicFrame>
        <p:nvGraphicFramePr>
          <p:cNvPr id="2" name="表格 1">
            <a:extLst>
              <a:ext uri="{FF2B5EF4-FFF2-40B4-BE49-F238E27FC236}">
                <a16:creationId xmlns:a16="http://schemas.microsoft.com/office/drawing/2014/main" id="{F4575AA4-1DCC-46A2-A2A1-2F0E133A6B93}"/>
              </a:ext>
            </a:extLst>
          </p:cNvPr>
          <p:cNvGraphicFramePr>
            <a:graphicFrameLocks noGrp="1"/>
          </p:cNvGraphicFramePr>
          <p:nvPr>
            <p:extLst>
              <p:ext uri="{D42A27DB-BD31-4B8C-83A1-F6EECF244321}">
                <p14:modId xmlns:p14="http://schemas.microsoft.com/office/powerpoint/2010/main" val="2436745026"/>
              </p:ext>
            </p:extLst>
          </p:nvPr>
        </p:nvGraphicFramePr>
        <p:xfrm>
          <a:off x="407368" y="914400"/>
          <a:ext cx="11305256" cy="5895518"/>
        </p:xfrm>
        <a:graphic>
          <a:graphicData uri="http://schemas.openxmlformats.org/drawingml/2006/table">
            <a:tbl>
              <a:tblPr/>
              <a:tblGrid>
                <a:gridCol w="3619942">
                  <a:extLst>
                    <a:ext uri="{9D8B030D-6E8A-4147-A177-3AD203B41FA5}">
                      <a16:colId xmlns:a16="http://schemas.microsoft.com/office/drawing/2014/main" val="2473068579"/>
                    </a:ext>
                  </a:extLst>
                </a:gridCol>
                <a:gridCol w="1442551">
                  <a:extLst>
                    <a:ext uri="{9D8B030D-6E8A-4147-A177-3AD203B41FA5}">
                      <a16:colId xmlns:a16="http://schemas.microsoft.com/office/drawing/2014/main" val="1683892528"/>
                    </a:ext>
                  </a:extLst>
                </a:gridCol>
                <a:gridCol w="1286538">
                  <a:extLst>
                    <a:ext uri="{9D8B030D-6E8A-4147-A177-3AD203B41FA5}">
                      <a16:colId xmlns:a16="http://schemas.microsoft.com/office/drawing/2014/main" val="3201819999"/>
                    </a:ext>
                  </a:extLst>
                </a:gridCol>
                <a:gridCol w="1704833">
                  <a:extLst>
                    <a:ext uri="{9D8B030D-6E8A-4147-A177-3AD203B41FA5}">
                      <a16:colId xmlns:a16="http://schemas.microsoft.com/office/drawing/2014/main" val="2827550926"/>
                    </a:ext>
                  </a:extLst>
                </a:gridCol>
                <a:gridCol w="1625696">
                  <a:extLst>
                    <a:ext uri="{9D8B030D-6E8A-4147-A177-3AD203B41FA5}">
                      <a16:colId xmlns:a16="http://schemas.microsoft.com/office/drawing/2014/main" val="3828052485"/>
                    </a:ext>
                  </a:extLst>
                </a:gridCol>
                <a:gridCol w="1625696">
                  <a:extLst>
                    <a:ext uri="{9D8B030D-6E8A-4147-A177-3AD203B41FA5}">
                      <a16:colId xmlns:a16="http://schemas.microsoft.com/office/drawing/2014/main" val="2516169916"/>
                    </a:ext>
                  </a:extLst>
                </a:gridCol>
              </a:tblGrid>
              <a:tr h="210344">
                <a:tc>
                  <a:txBody>
                    <a:bodyPr/>
                    <a:lstStyle/>
                    <a:p>
                      <a:pPr algn="ctr"/>
                      <a:r>
                        <a:rPr lang="zh-CN" sz="1050" b="1" kern="100">
                          <a:effectLst/>
                          <a:latin typeface="+mn-lt"/>
                          <a:ea typeface="+mn-ea"/>
                          <a:cs typeface="+mn-ea"/>
                          <a:sym typeface="+mn-lt"/>
                        </a:rPr>
                        <a:t>变量名称</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zh-CN" sz="1050" b="1" kern="100" dirty="0">
                          <a:effectLst/>
                          <a:latin typeface="+mn-lt"/>
                          <a:ea typeface="+mn-ea"/>
                          <a:cs typeface="+mn-ea"/>
                          <a:sym typeface="+mn-lt"/>
                        </a:rPr>
                        <a:t>观察值</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zh-CN" sz="1050" b="1" kern="100">
                          <a:effectLst/>
                          <a:latin typeface="+mn-lt"/>
                          <a:ea typeface="+mn-ea"/>
                          <a:cs typeface="+mn-ea"/>
                          <a:sym typeface="+mn-lt"/>
                        </a:rPr>
                        <a:t>均值</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050" b="1" kern="100">
                          <a:effectLst/>
                          <a:latin typeface="+mn-lt"/>
                          <a:ea typeface="+mn-ea"/>
                          <a:cs typeface="+mn-ea"/>
                          <a:sym typeface="+mn-lt"/>
                        </a:rPr>
                        <a:t> </a:t>
                      </a:r>
                      <a:r>
                        <a:rPr lang="zh-CN" sz="1050" b="1" kern="100">
                          <a:effectLst/>
                          <a:latin typeface="+mn-lt"/>
                          <a:ea typeface="+mn-ea"/>
                          <a:cs typeface="+mn-ea"/>
                          <a:sym typeface="+mn-lt"/>
                        </a:rPr>
                        <a:t>标准差</a:t>
                      </a:r>
                      <a:r>
                        <a:rPr lang="en-US" sz="1050" b="1" kern="100">
                          <a:effectLst/>
                          <a:latin typeface="+mn-lt"/>
                          <a:ea typeface="+mn-ea"/>
                          <a:cs typeface="+mn-ea"/>
                          <a:sym typeface="+mn-lt"/>
                        </a:rPr>
                        <a:t>.</a:t>
                      </a:r>
                      <a:endParaRPr lang="zh-CN" sz="1050" b="1" kern="100">
                        <a:effectLst/>
                        <a:latin typeface="+mn-lt"/>
                        <a:ea typeface="+mn-ea"/>
                        <a:cs typeface="+mn-ea"/>
                        <a:sym typeface="+mn-lt"/>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050" b="1" kern="100">
                          <a:effectLst/>
                          <a:latin typeface="+mn-lt"/>
                          <a:ea typeface="+mn-ea"/>
                          <a:cs typeface="+mn-ea"/>
                          <a:sym typeface="+mn-lt"/>
                        </a:rPr>
                        <a:t> </a:t>
                      </a:r>
                      <a:r>
                        <a:rPr lang="zh-CN" sz="1050" b="1" kern="100">
                          <a:effectLst/>
                          <a:latin typeface="+mn-lt"/>
                          <a:ea typeface="+mn-ea"/>
                          <a:cs typeface="+mn-ea"/>
                          <a:sym typeface="+mn-lt"/>
                        </a:rPr>
                        <a:t>最小值</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050" b="1" kern="100">
                          <a:effectLst/>
                          <a:latin typeface="+mn-lt"/>
                          <a:ea typeface="+mn-ea"/>
                          <a:cs typeface="+mn-ea"/>
                          <a:sym typeface="+mn-lt"/>
                        </a:rPr>
                        <a:t> </a:t>
                      </a:r>
                      <a:r>
                        <a:rPr lang="zh-CN" sz="1050" b="1" kern="100">
                          <a:effectLst/>
                          <a:latin typeface="+mn-lt"/>
                          <a:ea typeface="+mn-ea"/>
                          <a:cs typeface="+mn-ea"/>
                          <a:sym typeface="+mn-lt"/>
                        </a:rPr>
                        <a:t>最大值</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040412"/>
                  </a:ext>
                </a:extLst>
              </a:tr>
              <a:tr h="258417">
                <a:tc>
                  <a:txBody>
                    <a:bodyPr/>
                    <a:lstStyle/>
                    <a:p>
                      <a:pPr algn="ctr"/>
                      <a:r>
                        <a:rPr lang="zh-CN" sz="1050" b="1" kern="100" dirty="0">
                          <a:effectLst/>
                          <a:latin typeface="+mn-lt"/>
                          <a:ea typeface="+mn-ea"/>
                          <a:cs typeface="+mn-ea"/>
                          <a:sym typeface="+mn-lt"/>
                        </a:rPr>
                        <a:t>风险资产参与</a:t>
                      </a: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0.18</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0.38</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00657546"/>
                  </a:ext>
                </a:extLst>
              </a:tr>
              <a:tr h="258417">
                <a:tc>
                  <a:txBody>
                    <a:bodyPr/>
                    <a:lstStyle/>
                    <a:p>
                      <a:pPr algn="ctr"/>
                      <a:r>
                        <a:rPr lang="zh-CN" sz="1050" b="1" kern="100" dirty="0">
                          <a:effectLst/>
                          <a:latin typeface="+mn-lt"/>
                          <a:ea typeface="+mn-ea"/>
                          <a:cs typeface="+mn-ea"/>
                          <a:sym typeface="+mn-lt"/>
                        </a:rPr>
                        <a:t>风险资产占比</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0.09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0.25</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619477349"/>
                  </a:ext>
                </a:extLst>
              </a:tr>
              <a:tr h="258417">
                <a:tc>
                  <a:txBody>
                    <a:bodyPr/>
                    <a:lstStyle/>
                    <a:p>
                      <a:pPr algn="ctr"/>
                      <a:r>
                        <a:rPr lang="zh-CN" sz="1050" b="1" kern="100" dirty="0">
                          <a:effectLst/>
                          <a:latin typeface="+mn-lt"/>
                          <a:ea typeface="+mn-ea"/>
                          <a:cs typeface="+mn-ea"/>
                          <a:sym typeface="+mn-lt"/>
                        </a:rPr>
                        <a:t>智能手机使用</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0.74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0.44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317576176"/>
                  </a:ext>
                </a:extLst>
              </a:tr>
              <a:tr h="258417">
                <a:tc>
                  <a:txBody>
                    <a:bodyPr/>
                    <a:lstStyle/>
                    <a:p>
                      <a:pPr algn="ctr"/>
                      <a:r>
                        <a:rPr lang="zh-CN" sz="1050" b="1" kern="100">
                          <a:effectLst/>
                          <a:latin typeface="+mn-lt"/>
                          <a:ea typeface="+mn-ea"/>
                          <a:cs typeface="+mn-ea"/>
                          <a:sym typeface="+mn-lt"/>
                        </a:rPr>
                        <a:t>户主年龄</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54.09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14.44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94</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199212015"/>
                  </a:ext>
                </a:extLst>
              </a:tr>
              <a:tr h="258417">
                <a:tc>
                  <a:txBody>
                    <a:bodyPr/>
                    <a:lstStyle/>
                    <a:p>
                      <a:pPr algn="ctr"/>
                      <a:r>
                        <a:rPr lang="zh-CN" sz="1050" b="1" kern="100" dirty="0">
                          <a:effectLst/>
                          <a:latin typeface="+mn-lt"/>
                          <a:ea typeface="+mn-ea"/>
                          <a:cs typeface="+mn-ea"/>
                          <a:sym typeface="+mn-lt"/>
                        </a:rPr>
                        <a:t>户主年龄平方</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3133.9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1576.4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361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8836</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840194965"/>
                  </a:ext>
                </a:extLst>
              </a:tr>
              <a:tr h="258417">
                <a:tc>
                  <a:txBody>
                    <a:bodyPr/>
                    <a:lstStyle/>
                    <a:p>
                      <a:pPr algn="ctr"/>
                      <a:r>
                        <a:rPr lang="zh-CN" sz="1050" b="1" kern="100">
                          <a:effectLst/>
                          <a:latin typeface="+mn-lt"/>
                          <a:ea typeface="+mn-ea"/>
                          <a:cs typeface="+mn-ea"/>
                          <a:sym typeface="+mn-lt"/>
                        </a:rPr>
                        <a:t>户主性别</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0.77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0.42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554750350"/>
                  </a:ext>
                </a:extLst>
              </a:tr>
              <a:tr h="258417">
                <a:tc>
                  <a:txBody>
                    <a:bodyPr/>
                    <a:lstStyle/>
                    <a:p>
                      <a:pPr algn="ctr"/>
                      <a:r>
                        <a:rPr lang="zh-CN" sz="1050" b="1" kern="100">
                          <a:effectLst/>
                          <a:latin typeface="+mn-lt"/>
                          <a:ea typeface="+mn-ea"/>
                          <a:cs typeface="+mn-ea"/>
                          <a:sym typeface="+mn-lt"/>
                        </a:rPr>
                        <a:t>户主婚姻情况</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0.34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577247489"/>
                  </a:ext>
                </a:extLst>
              </a:tr>
              <a:tr h="258417">
                <a:tc>
                  <a:txBody>
                    <a:bodyPr/>
                    <a:lstStyle/>
                    <a:p>
                      <a:pPr algn="ctr"/>
                      <a:r>
                        <a:rPr lang="zh-CN" sz="1050" b="1" kern="100">
                          <a:effectLst/>
                          <a:latin typeface="+mn-lt"/>
                          <a:ea typeface="+mn-ea"/>
                          <a:cs typeface="+mn-ea"/>
                          <a:sym typeface="+mn-lt"/>
                        </a:rPr>
                        <a:t>户主受教育水平</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10.58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3.99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22</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4177166071"/>
                  </a:ext>
                </a:extLst>
              </a:tr>
              <a:tr h="258417">
                <a:tc>
                  <a:txBody>
                    <a:bodyPr/>
                    <a:lstStyle/>
                    <a:p>
                      <a:pPr algn="ctr"/>
                      <a:r>
                        <a:rPr lang="zh-CN" sz="1050" b="1" kern="100" dirty="0">
                          <a:effectLst/>
                          <a:latin typeface="+mn-lt"/>
                          <a:ea typeface="+mn-ea"/>
                          <a:cs typeface="+mn-ea"/>
                          <a:sym typeface="+mn-lt"/>
                        </a:rPr>
                        <a:t>户主养老保险参与</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0.82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0.38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956619236"/>
                  </a:ext>
                </a:extLst>
              </a:tr>
              <a:tr h="258417">
                <a:tc>
                  <a:txBody>
                    <a:bodyPr/>
                    <a:lstStyle/>
                    <a:p>
                      <a:pPr algn="ctr"/>
                      <a:r>
                        <a:rPr lang="zh-CN" sz="1050" b="1" kern="100">
                          <a:effectLst/>
                          <a:latin typeface="+mn-lt"/>
                          <a:ea typeface="+mn-ea"/>
                          <a:cs typeface="+mn-ea"/>
                          <a:sym typeface="+mn-lt"/>
                        </a:rPr>
                        <a:t>受访者风险属性</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 </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 </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 </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 </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4051536446"/>
                  </a:ext>
                </a:extLst>
              </a:tr>
              <a:tr h="258417">
                <a:tc>
                  <a:txBody>
                    <a:bodyPr/>
                    <a:lstStyle/>
                    <a:p>
                      <a:pPr algn="ctr"/>
                      <a:r>
                        <a:rPr lang="zh-CN" sz="1050" b="1" kern="100" dirty="0">
                          <a:effectLst/>
                          <a:latin typeface="+mn-lt"/>
                          <a:ea typeface="+mn-ea"/>
                          <a:cs typeface="+mn-ea"/>
                          <a:sym typeface="+mn-lt"/>
                        </a:rPr>
                        <a:t>风险偏好</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861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157106997"/>
                  </a:ext>
                </a:extLst>
              </a:tr>
              <a:tr h="258417">
                <a:tc>
                  <a:txBody>
                    <a:bodyPr/>
                    <a:lstStyle/>
                    <a:p>
                      <a:pPr algn="ctr"/>
                      <a:r>
                        <a:rPr lang="zh-CN" sz="1050" b="1" kern="100" dirty="0">
                          <a:effectLst/>
                          <a:latin typeface="+mn-lt"/>
                          <a:ea typeface="+mn-ea"/>
                          <a:cs typeface="+mn-ea"/>
                          <a:sym typeface="+mn-lt"/>
                        </a:rPr>
                        <a:t>风险中性</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1617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300338049"/>
                  </a:ext>
                </a:extLst>
              </a:tr>
              <a:tr h="258417">
                <a:tc>
                  <a:txBody>
                    <a:bodyPr/>
                    <a:lstStyle/>
                    <a:p>
                      <a:pPr algn="ctr"/>
                      <a:r>
                        <a:rPr lang="zh-CN" sz="1050" b="1" kern="100">
                          <a:effectLst/>
                          <a:latin typeface="+mn-lt"/>
                          <a:ea typeface="+mn-ea"/>
                          <a:cs typeface="+mn-ea"/>
                          <a:sym typeface="+mn-lt"/>
                        </a:rPr>
                        <a:t>风险厌恶</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4609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4119626968"/>
                  </a:ext>
                </a:extLst>
              </a:tr>
              <a:tr h="258417">
                <a:tc>
                  <a:txBody>
                    <a:bodyPr/>
                    <a:lstStyle/>
                    <a:p>
                      <a:pPr algn="ctr"/>
                      <a:r>
                        <a:rPr lang="zh-CN" sz="1050" b="1" kern="100" dirty="0">
                          <a:effectLst/>
                          <a:latin typeface="+mn-lt"/>
                          <a:ea typeface="+mn-ea"/>
                          <a:cs typeface="+mn-ea"/>
                          <a:sym typeface="+mn-lt"/>
                        </a:rPr>
                        <a:t>户主外出情况</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0.01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0.11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200094738"/>
                  </a:ext>
                </a:extLst>
              </a:tr>
              <a:tr h="258417">
                <a:tc>
                  <a:txBody>
                    <a:bodyPr/>
                    <a:lstStyle/>
                    <a:p>
                      <a:pPr algn="ctr"/>
                      <a:r>
                        <a:rPr lang="zh-CN" sz="1050" b="1" kern="100" dirty="0">
                          <a:effectLst/>
                          <a:latin typeface="+mn-lt"/>
                          <a:ea typeface="+mn-ea"/>
                          <a:cs typeface="+mn-ea"/>
                          <a:sym typeface="+mn-lt"/>
                        </a:rPr>
                        <a:t>党员</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0.23</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0.42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690757363"/>
                  </a:ext>
                </a:extLst>
              </a:tr>
              <a:tr h="258417">
                <a:tc>
                  <a:txBody>
                    <a:bodyPr/>
                    <a:lstStyle/>
                    <a:p>
                      <a:pPr algn="ctr"/>
                      <a:r>
                        <a:rPr lang="zh-CN" sz="1050" b="1" kern="100" dirty="0">
                          <a:effectLst/>
                          <a:latin typeface="+mn-lt"/>
                          <a:ea typeface="+mn-ea"/>
                          <a:cs typeface="+mn-ea"/>
                          <a:sym typeface="+mn-lt"/>
                        </a:rPr>
                        <a:t>家庭老人个数</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0.78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0.89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4</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952985566"/>
                  </a:ext>
                </a:extLst>
              </a:tr>
              <a:tr h="258417">
                <a:tc>
                  <a:txBody>
                    <a:bodyPr/>
                    <a:lstStyle/>
                    <a:p>
                      <a:pPr algn="ctr"/>
                      <a:r>
                        <a:rPr lang="zh-CN" sz="1050" b="1" kern="100" dirty="0">
                          <a:effectLst/>
                          <a:latin typeface="+mn-lt"/>
                          <a:ea typeface="+mn-ea"/>
                          <a:cs typeface="+mn-ea"/>
                          <a:sym typeface="+mn-lt"/>
                        </a:rPr>
                        <a:t>家庭规模</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2.93</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1.36</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13</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947333499"/>
                  </a:ext>
                </a:extLst>
              </a:tr>
              <a:tr h="258417">
                <a:tc>
                  <a:txBody>
                    <a:bodyPr/>
                    <a:lstStyle/>
                    <a:p>
                      <a:pPr algn="ctr"/>
                      <a:r>
                        <a:rPr lang="zh-CN" sz="1050" b="1" kern="100" dirty="0">
                          <a:effectLst/>
                          <a:latin typeface="+mn-lt"/>
                          <a:ea typeface="+mn-ea"/>
                          <a:cs typeface="+mn-ea"/>
                          <a:sym typeface="+mn-lt"/>
                        </a:rPr>
                        <a:t>家庭总资产（对数）</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4.14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1.61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-5.99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8.01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3212944711"/>
                  </a:ext>
                </a:extLst>
              </a:tr>
              <a:tr h="258417">
                <a:tc>
                  <a:txBody>
                    <a:bodyPr/>
                    <a:lstStyle/>
                    <a:p>
                      <a:pPr algn="ctr"/>
                      <a:r>
                        <a:rPr lang="zh-CN" sz="1050" b="1" kern="100" dirty="0">
                          <a:effectLst/>
                          <a:latin typeface="+mn-lt"/>
                          <a:ea typeface="+mn-ea"/>
                          <a:cs typeface="+mn-ea"/>
                          <a:sym typeface="+mn-lt"/>
                        </a:rPr>
                        <a:t>家庭负债</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0.29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0.45</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958978967"/>
                  </a:ext>
                </a:extLst>
              </a:tr>
              <a:tr h="258417">
                <a:tc>
                  <a:txBody>
                    <a:bodyPr/>
                    <a:lstStyle/>
                    <a:p>
                      <a:pPr algn="ctr"/>
                      <a:r>
                        <a:rPr lang="zh-CN" sz="1050" b="1" kern="100" dirty="0">
                          <a:effectLst/>
                          <a:latin typeface="+mn-lt"/>
                          <a:ea typeface="+mn-ea"/>
                          <a:cs typeface="+mn-ea"/>
                          <a:sym typeface="+mn-lt"/>
                        </a:rPr>
                        <a:t>家庭住房</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0.18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0.38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456151454"/>
                  </a:ext>
                </a:extLst>
              </a:tr>
              <a:tr h="258417">
                <a:tc>
                  <a:txBody>
                    <a:bodyPr/>
                    <a:lstStyle/>
                    <a:p>
                      <a:pPr algn="ctr"/>
                      <a:r>
                        <a:rPr lang="zh-CN" sz="1050" b="1" kern="100" dirty="0">
                          <a:effectLst/>
                          <a:latin typeface="+mn-lt"/>
                          <a:ea typeface="+mn-ea"/>
                          <a:cs typeface="+mn-ea"/>
                          <a:sym typeface="+mn-lt"/>
                        </a:rPr>
                        <a:t>省人均收入</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10.99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0.5</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9.46</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11.75</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123537361"/>
                  </a:ext>
                </a:extLst>
              </a:tr>
              <a:tr h="258417">
                <a:tc gridSpan="6">
                  <a:txBody>
                    <a:bodyPr/>
                    <a:lstStyle/>
                    <a:p>
                      <a:pPr algn="just"/>
                      <a:r>
                        <a:rPr lang="en-US" sz="1050" b="1" kern="100" dirty="0">
                          <a:effectLst/>
                          <a:latin typeface="+mn-lt"/>
                          <a:ea typeface="+mn-ea"/>
                          <a:cs typeface="+mn-ea"/>
                          <a:sym typeface="+mn-lt"/>
                        </a:rPr>
                        <a:t> </a:t>
                      </a:r>
                      <a:endParaRPr lang="zh-CN" sz="1050" b="1" kern="100" dirty="0">
                        <a:effectLst/>
                        <a:latin typeface="+mn-lt"/>
                        <a:ea typeface="+mn-ea"/>
                        <a:cs typeface="+mn-ea"/>
                        <a:sym typeface="+mn-lt"/>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43197459"/>
                  </a:ext>
                </a:extLst>
              </a:tr>
            </a:tbl>
          </a:graphicData>
        </a:graphic>
      </p:graphicFrame>
      <p:pic>
        <p:nvPicPr>
          <p:cNvPr id="6" name="图片 5">
            <a:extLst>
              <a:ext uri="{FF2B5EF4-FFF2-40B4-BE49-F238E27FC236}">
                <a16:creationId xmlns:a16="http://schemas.microsoft.com/office/drawing/2014/main" id="{E6EAEA43-3010-4780-9EE7-8189C7D405E2}"/>
              </a:ext>
            </a:extLst>
          </p:cNvPr>
          <p:cNvPicPr>
            <a:picLocks noChangeAspect="1"/>
          </p:cNvPicPr>
          <p:nvPr/>
        </p:nvPicPr>
        <p:blipFill>
          <a:blip r:embed="rId4"/>
          <a:stretch>
            <a:fillRect/>
          </a:stretch>
        </p:blipFill>
        <p:spPr>
          <a:xfrm>
            <a:off x="546913" y="1437646"/>
            <a:ext cx="11098174" cy="4505954"/>
          </a:xfrm>
          <a:prstGeom prst="rect">
            <a:avLst/>
          </a:prstGeom>
        </p:spPr>
      </p:pic>
    </p:spTree>
    <p:extLst>
      <p:ext uri="{BB962C8B-B14F-4D97-AF65-F5344CB8AC3E}">
        <p14:creationId xmlns:p14="http://schemas.microsoft.com/office/powerpoint/2010/main" val="3889118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î$ľiḋè">
            <a:extLst>
              <a:ext uri="{FF2B5EF4-FFF2-40B4-BE49-F238E27FC236}">
                <a16:creationId xmlns:a16="http://schemas.microsoft.com/office/drawing/2014/main" id="{D929CD44-B3B6-49B6-B5CA-A70C89200F34}"/>
              </a:ext>
            </a:extLst>
          </p:cNvPr>
          <p:cNvSpPr/>
          <p:nvPr/>
        </p:nvSpPr>
        <p:spPr>
          <a:xfrm flipH="1">
            <a:off x="6308720" y="2361753"/>
            <a:ext cx="2197597" cy="1619283"/>
          </a:xfrm>
          <a:prstGeom prst="homePlate">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anchor="ctr" anchorCtr="0">
            <a:normAutofit/>
          </a:bodyPr>
          <a:lstStyle/>
          <a:p>
            <a:pPr lvl="0" algn="r" defTabSz="914378">
              <a:spcBef>
                <a:spcPct val="0"/>
              </a:spcBef>
              <a:defRPr/>
            </a:pPr>
            <a:r>
              <a:rPr lang="zh-CN" altLang="en-US" sz="2000" b="1" dirty="0">
                <a:solidFill>
                  <a:schemeClr val="bg1"/>
                </a:solidFill>
                <a:cs typeface="+mn-ea"/>
                <a:sym typeface="+mn-lt"/>
              </a:rPr>
              <a:t>城乡异质性</a:t>
            </a:r>
          </a:p>
        </p:txBody>
      </p:sp>
      <p:grpSp>
        <p:nvGrpSpPr>
          <p:cNvPr id="6" name="íśļîḓé">
            <a:extLst>
              <a:ext uri="{FF2B5EF4-FFF2-40B4-BE49-F238E27FC236}">
                <a16:creationId xmlns:a16="http://schemas.microsoft.com/office/drawing/2014/main" id="{D73C0969-C34E-4DC8-B2C0-853FF8BA5942}"/>
              </a:ext>
            </a:extLst>
          </p:cNvPr>
          <p:cNvGrpSpPr/>
          <p:nvPr/>
        </p:nvGrpSpPr>
        <p:grpSpPr>
          <a:xfrm>
            <a:off x="5303912" y="2714194"/>
            <a:ext cx="914400" cy="914400"/>
            <a:chOff x="1970341" y="2255959"/>
            <a:chExt cx="914400" cy="914400"/>
          </a:xfrm>
        </p:grpSpPr>
        <p:sp>
          <p:nvSpPr>
            <p:cNvPr id="11" name="iṧḷîḍé">
              <a:extLst>
                <a:ext uri="{FF2B5EF4-FFF2-40B4-BE49-F238E27FC236}">
                  <a16:creationId xmlns:a16="http://schemas.microsoft.com/office/drawing/2014/main" id="{653AF5A3-9BAC-45A9-9E23-B039292E183B}"/>
                </a:ext>
              </a:extLst>
            </p:cNvPr>
            <p:cNvSpPr/>
            <p:nvPr/>
          </p:nvSpPr>
          <p:spPr>
            <a:xfrm>
              <a:off x="1970341" y="2255959"/>
              <a:ext cx="914400" cy="914400"/>
            </a:xfrm>
            <a:prstGeom prst="ellipse">
              <a:avLst/>
            </a:prstGeom>
            <a:solidFill>
              <a:schemeClr val="tx1">
                <a:lumMod val="50000"/>
                <a:lumOff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12" name="ïšľiďe">
              <a:extLst>
                <a:ext uri="{FF2B5EF4-FFF2-40B4-BE49-F238E27FC236}">
                  <a16:creationId xmlns:a16="http://schemas.microsoft.com/office/drawing/2014/main" id="{C8795CA2-12AE-4883-ABEE-43D14F80115A}"/>
                </a:ext>
              </a:extLst>
            </p:cNvPr>
            <p:cNvSpPr/>
            <p:nvPr/>
          </p:nvSpPr>
          <p:spPr bwMode="auto">
            <a:xfrm>
              <a:off x="2216060" y="2473406"/>
              <a:ext cx="422961" cy="479506"/>
            </a:xfrm>
            <a:custGeom>
              <a:avLst/>
              <a:gdLst>
                <a:gd name="connsiteX0" fmla="*/ 99685 w 296863"/>
                <a:gd name="connsiteY0" fmla="*/ 290512 h 336550"/>
                <a:gd name="connsiteX1" fmla="*/ 90488 w 296863"/>
                <a:gd name="connsiteY1" fmla="*/ 299244 h 336550"/>
                <a:gd name="connsiteX2" fmla="*/ 99685 w 296863"/>
                <a:gd name="connsiteY2" fmla="*/ 307975 h 336550"/>
                <a:gd name="connsiteX3" fmla="*/ 119392 w 296863"/>
                <a:gd name="connsiteY3" fmla="*/ 307975 h 336550"/>
                <a:gd name="connsiteX4" fmla="*/ 128588 w 296863"/>
                <a:gd name="connsiteY4" fmla="*/ 299244 h 336550"/>
                <a:gd name="connsiteX5" fmla="*/ 119392 w 296863"/>
                <a:gd name="connsiteY5" fmla="*/ 290512 h 336550"/>
                <a:gd name="connsiteX6" fmla="*/ 99685 w 296863"/>
                <a:gd name="connsiteY6" fmla="*/ 290512 h 336550"/>
                <a:gd name="connsiteX7" fmla="*/ 0 w 296863"/>
                <a:gd name="connsiteY7" fmla="*/ 277812 h 336550"/>
                <a:gd name="connsiteX8" fmla="*/ 219075 w 296863"/>
                <a:gd name="connsiteY8" fmla="*/ 277812 h 336550"/>
                <a:gd name="connsiteX9" fmla="*/ 219075 w 296863"/>
                <a:gd name="connsiteY9" fmla="*/ 324803 h 336550"/>
                <a:gd name="connsiteX10" fmla="*/ 208517 w 296863"/>
                <a:gd name="connsiteY10" fmla="*/ 336550 h 336550"/>
                <a:gd name="connsiteX11" fmla="*/ 11877 w 296863"/>
                <a:gd name="connsiteY11" fmla="*/ 336550 h 336550"/>
                <a:gd name="connsiteX12" fmla="*/ 0 w 296863"/>
                <a:gd name="connsiteY12" fmla="*/ 324803 h 336550"/>
                <a:gd name="connsiteX13" fmla="*/ 0 w 296863"/>
                <a:gd name="connsiteY13" fmla="*/ 277812 h 336550"/>
                <a:gd name="connsiteX14" fmla="*/ 120721 w 296863"/>
                <a:gd name="connsiteY14" fmla="*/ 42862 h 336550"/>
                <a:gd name="connsiteX15" fmla="*/ 266630 w 296863"/>
                <a:gd name="connsiteY15" fmla="*/ 42862 h 336550"/>
                <a:gd name="connsiteX16" fmla="*/ 296863 w 296863"/>
                <a:gd name="connsiteY16" fmla="*/ 71747 h 336550"/>
                <a:gd name="connsiteX17" fmla="*/ 296863 w 296863"/>
                <a:gd name="connsiteY17" fmla="*/ 151838 h 336550"/>
                <a:gd name="connsiteX18" fmla="*/ 266630 w 296863"/>
                <a:gd name="connsiteY18" fmla="*/ 182037 h 336550"/>
                <a:gd name="connsiteX19" fmla="*/ 189075 w 296863"/>
                <a:gd name="connsiteY19" fmla="*/ 182037 h 336550"/>
                <a:gd name="connsiteX20" fmla="*/ 156213 w 296863"/>
                <a:gd name="connsiteY20" fmla="*/ 214861 h 336550"/>
                <a:gd name="connsiteX21" fmla="*/ 148326 w 296863"/>
                <a:gd name="connsiteY21" fmla="*/ 217487 h 336550"/>
                <a:gd name="connsiteX22" fmla="*/ 143068 w 296863"/>
                <a:gd name="connsiteY22" fmla="*/ 217487 h 336550"/>
                <a:gd name="connsiteX23" fmla="*/ 136495 w 296863"/>
                <a:gd name="connsiteY23" fmla="*/ 206983 h 336550"/>
                <a:gd name="connsiteX24" fmla="*/ 136495 w 296863"/>
                <a:gd name="connsiteY24" fmla="*/ 182037 h 336550"/>
                <a:gd name="connsiteX25" fmla="*/ 120721 w 296863"/>
                <a:gd name="connsiteY25" fmla="*/ 182037 h 336550"/>
                <a:gd name="connsiteX26" fmla="*/ 90488 w 296863"/>
                <a:gd name="connsiteY26" fmla="*/ 151838 h 336550"/>
                <a:gd name="connsiteX27" fmla="*/ 90488 w 296863"/>
                <a:gd name="connsiteY27" fmla="*/ 71747 h 336550"/>
                <a:gd name="connsiteX28" fmla="*/ 120721 w 296863"/>
                <a:gd name="connsiteY28" fmla="*/ 42862 h 336550"/>
                <a:gd name="connsiteX29" fmla="*/ 11877 w 296863"/>
                <a:gd name="connsiteY29" fmla="*/ 0 h 336550"/>
                <a:gd name="connsiteX30" fmla="*/ 208517 w 296863"/>
                <a:gd name="connsiteY30" fmla="*/ 0 h 336550"/>
                <a:gd name="connsiteX31" fmla="*/ 219075 w 296863"/>
                <a:gd name="connsiteY31" fmla="*/ 11821 h 336550"/>
                <a:gd name="connsiteX32" fmla="*/ 219075 w 296863"/>
                <a:gd name="connsiteY32" fmla="*/ 24957 h 336550"/>
                <a:gd name="connsiteX33" fmla="*/ 121415 w 296863"/>
                <a:gd name="connsiteY33" fmla="*/ 24957 h 336550"/>
                <a:gd name="connsiteX34" fmla="*/ 72585 w 296863"/>
                <a:gd name="connsiteY34" fmla="*/ 72243 h 336550"/>
                <a:gd name="connsiteX35" fmla="*/ 72585 w 296863"/>
                <a:gd name="connsiteY35" fmla="*/ 152368 h 336550"/>
                <a:gd name="connsiteX36" fmla="*/ 118776 w 296863"/>
                <a:gd name="connsiteY36" fmla="*/ 200968 h 336550"/>
                <a:gd name="connsiteX37" fmla="*/ 118776 w 296863"/>
                <a:gd name="connsiteY37" fmla="*/ 207536 h 336550"/>
                <a:gd name="connsiteX38" fmla="*/ 137252 w 296863"/>
                <a:gd name="connsiteY38" fmla="*/ 233806 h 336550"/>
                <a:gd name="connsiteX39" fmla="*/ 149130 w 296863"/>
                <a:gd name="connsiteY39" fmla="*/ 236433 h 336550"/>
                <a:gd name="connsiteX40" fmla="*/ 170245 w 296863"/>
                <a:gd name="connsiteY40" fmla="*/ 228552 h 336550"/>
                <a:gd name="connsiteX41" fmla="*/ 196640 w 296863"/>
                <a:gd name="connsiteY41" fmla="*/ 200968 h 336550"/>
                <a:gd name="connsiteX42" fmla="*/ 219075 w 296863"/>
                <a:gd name="connsiteY42" fmla="*/ 200968 h 336550"/>
                <a:gd name="connsiteX43" fmla="*/ 219075 w 296863"/>
                <a:gd name="connsiteY43" fmla="*/ 258763 h 336550"/>
                <a:gd name="connsiteX44" fmla="*/ 0 w 296863"/>
                <a:gd name="connsiteY44" fmla="*/ 258763 h 336550"/>
                <a:gd name="connsiteX45" fmla="*/ 0 w 296863"/>
                <a:gd name="connsiteY45" fmla="*/ 11821 h 336550"/>
                <a:gd name="connsiteX46" fmla="*/ 11877 w 296863"/>
                <a:gd name="connsiteY4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96863" h="336550">
                  <a:moveTo>
                    <a:pt x="99685" y="290512"/>
                  </a:moveTo>
                  <a:cubicBezTo>
                    <a:pt x="94430" y="290512"/>
                    <a:pt x="90488" y="294254"/>
                    <a:pt x="90488" y="299244"/>
                  </a:cubicBezTo>
                  <a:cubicBezTo>
                    <a:pt x="90488" y="304233"/>
                    <a:pt x="94430" y="307975"/>
                    <a:pt x="99685" y="307975"/>
                  </a:cubicBezTo>
                  <a:cubicBezTo>
                    <a:pt x="99685" y="307975"/>
                    <a:pt x="99685" y="307975"/>
                    <a:pt x="119392" y="307975"/>
                  </a:cubicBezTo>
                  <a:cubicBezTo>
                    <a:pt x="124647" y="307975"/>
                    <a:pt x="128588" y="304233"/>
                    <a:pt x="128588" y="299244"/>
                  </a:cubicBezTo>
                  <a:cubicBezTo>
                    <a:pt x="128588" y="294254"/>
                    <a:pt x="124647" y="290512"/>
                    <a:pt x="119392" y="290512"/>
                  </a:cubicBezTo>
                  <a:cubicBezTo>
                    <a:pt x="119392" y="290512"/>
                    <a:pt x="119392" y="290512"/>
                    <a:pt x="99685" y="290512"/>
                  </a:cubicBezTo>
                  <a:close/>
                  <a:moveTo>
                    <a:pt x="0" y="277812"/>
                  </a:moveTo>
                  <a:lnTo>
                    <a:pt x="219075" y="277812"/>
                  </a:lnTo>
                  <a:cubicBezTo>
                    <a:pt x="219075" y="277812"/>
                    <a:pt x="219075" y="277812"/>
                    <a:pt x="219075" y="324803"/>
                  </a:cubicBezTo>
                  <a:cubicBezTo>
                    <a:pt x="219075" y="331329"/>
                    <a:pt x="213796" y="336550"/>
                    <a:pt x="208517" y="336550"/>
                  </a:cubicBezTo>
                  <a:cubicBezTo>
                    <a:pt x="208517" y="336550"/>
                    <a:pt x="208517" y="336550"/>
                    <a:pt x="11877" y="336550"/>
                  </a:cubicBezTo>
                  <a:cubicBezTo>
                    <a:pt x="5279" y="336550"/>
                    <a:pt x="0" y="331329"/>
                    <a:pt x="0" y="324803"/>
                  </a:cubicBezTo>
                  <a:cubicBezTo>
                    <a:pt x="0" y="324803"/>
                    <a:pt x="0" y="324803"/>
                    <a:pt x="0" y="277812"/>
                  </a:cubicBezTo>
                  <a:close/>
                  <a:moveTo>
                    <a:pt x="120721" y="42862"/>
                  </a:moveTo>
                  <a:cubicBezTo>
                    <a:pt x="120721" y="42862"/>
                    <a:pt x="120721" y="42862"/>
                    <a:pt x="266630" y="42862"/>
                  </a:cubicBezTo>
                  <a:cubicBezTo>
                    <a:pt x="283718" y="42862"/>
                    <a:pt x="296863" y="55991"/>
                    <a:pt x="296863" y="71747"/>
                  </a:cubicBezTo>
                  <a:cubicBezTo>
                    <a:pt x="296863" y="71747"/>
                    <a:pt x="296863" y="71747"/>
                    <a:pt x="296863" y="151838"/>
                  </a:cubicBezTo>
                  <a:cubicBezTo>
                    <a:pt x="296863" y="168907"/>
                    <a:pt x="283718" y="182037"/>
                    <a:pt x="266630" y="182037"/>
                  </a:cubicBezTo>
                  <a:cubicBezTo>
                    <a:pt x="266630" y="182037"/>
                    <a:pt x="266630" y="182037"/>
                    <a:pt x="189075" y="182037"/>
                  </a:cubicBezTo>
                  <a:cubicBezTo>
                    <a:pt x="189075" y="182037"/>
                    <a:pt x="189075" y="182037"/>
                    <a:pt x="156213" y="214861"/>
                  </a:cubicBezTo>
                  <a:cubicBezTo>
                    <a:pt x="153584" y="216174"/>
                    <a:pt x="150955" y="217487"/>
                    <a:pt x="148326" y="217487"/>
                  </a:cubicBezTo>
                  <a:cubicBezTo>
                    <a:pt x="147011" y="217487"/>
                    <a:pt x="144382" y="217487"/>
                    <a:pt x="143068" y="217487"/>
                  </a:cubicBezTo>
                  <a:cubicBezTo>
                    <a:pt x="139124" y="214861"/>
                    <a:pt x="136495" y="210922"/>
                    <a:pt x="136495" y="206983"/>
                  </a:cubicBezTo>
                  <a:cubicBezTo>
                    <a:pt x="136495" y="206983"/>
                    <a:pt x="136495" y="206983"/>
                    <a:pt x="136495" y="182037"/>
                  </a:cubicBezTo>
                  <a:cubicBezTo>
                    <a:pt x="136495" y="182037"/>
                    <a:pt x="136495" y="182037"/>
                    <a:pt x="120721" y="182037"/>
                  </a:cubicBezTo>
                  <a:cubicBezTo>
                    <a:pt x="103633" y="182037"/>
                    <a:pt x="90488" y="168907"/>
                    <a:pt x="90488" y="151838"/>
                  </a:cubicBezTo>
                  <a:cubicBezTo>
                    <a:pt x="90488" y="151838"/>
                    <a:pt x="90488" y="151838"/>
                    <a:pt x="90488" y="71747"/>
                  </a:cubicBezTo>
                  <a:cubicBezTo>
                    <a:pt x="90488" y="55991"/>
                    <a:pt x="103633" y="42862"/>
                    <a:pt x="120721" y="42862"/>
                  </a:cubicBezTo>
                  <a:close/>
                  <a:moveTo>
                    <a:pt x="11877" y="0"/>
                  </a:moveTo>
                  <a:cubicBezTo>
                    <a:pt x="11877" y="0"/>
                    <a:pt x="11877" y="0"/>
                    <a:pt x="208517" y="0"/>
                  </a:cubicBezTo>
                  <a:cubicBezTo>
                    <a:pt x="213796" y="0"/>
                    <a:pt x="219075" y="5254"/>
                    <a:pt x="219075" y="11821"/>
                  </a:cubicBezTo>
                  <a:cubicBezTo>
                    <a:pt x="219075" y="11821"/>
                    <a:pt x="219075" y="11821"/>
                    <a:pt x="219075" y="24957"/>
                  </a:cubicBezTo>
                  <a:cubicBezTo>
                    <a:pt x="219075" y="24957"/>
                    <a:pt x="219075" y="24957"/>
                    <a:pt x="121415" y="24957"/>
                  </a:cubicBezTo>
                  <a:cubicBezTo>
                    <a:pt x="95021" y="24957"/>
                    <a:pt x="72585" y="45973"/>
                    <a:pt x="72585" y="72243"/>
                  </a:cubicBezTo>
                  <a:cubicBezTo>
                    <a:pt x="72585" y="72243"/>
                    <a:pt x="72585" y="72243"/>
                    <a:pt x="72585" y="152368"/>
                  </a:cubicBezTo>
                  <a:cubicBezTo>
                    <a:pt x="72585" y="178638"/>
                    <a:pt x="93701" y="199654"/>
                    <a:pt x="118776" y="200968"/>
                  </a:cubicBezTo>
                  <a:cubicBezTo>
                    <a:pt x="118776" y="200968"/>
                    <a:pt x="118776" y="200968"/>
                    <a:pt x="118776" y="207536"/>
                  </a:cubicBezTo>
                  <a:cubicBezTo>
                    <a:pt x="118776" y="219357"/>
                    <a:pt x="126694" y="229865"/>
                    <a:pt x="137252" y="233806"/>
                  </a:cubicBezTo>
                  <a:cubicBezTo>
                    <a:pt x="141211" y="236433"/>
                    <a:pt x="145170" y="236433"/>
                    <a:pt x="149130" y="236433"/>
                  </a:cubicBezTo>
                  <a:cubicBezTo>
                    <a:pt x="157048" y="236433"/>
                    <a:pt x="163647" y="233806"/>
                    <a:pt x="170245" y="228552"/>
                  </a:cubicBezTo>
                  <a:cubicBezTo>
                    <a:pt x="170245" y="228552"/>
                    <a:pt x="170245" y="228552"/>
                    <a:pt x="196640" y="200968"/>
                  </a:cubicBezTo>
                  <a:cubicBezTo>
                    <a:pt x="196640" y="200968"/>
                    <a:pt x="196640" y="200968"/>
                    <a:pt x="219075" y="200968"/>
                  </a:cubicBezTo>
                  <a:cubicBezTo>
                    <a:pt x="219075" y="200968"/>
                    <a:pt x="219075" y="200968"/>
                    <a:pt x="219075" y="258763"/>
                  </a:cubicBezTo>
                  <a:lnTo>
                    <a:pt x="0" y="258763"/>
                  </a:lnTo>
                  <a:cubicBezTo>
                    <a:pt x="0" y="258763"/>
                    <a:pt x="0" y="258763"/>
                    <a:pt x="0" y="11821"/>
                  </a:cubicBezTo>
                  <a:cubicBezTo>
                    <a:pt x="0" y="5254"/>
                    <a:pt x="5279" y="0"/>
                    <a:pt x="11877" y="0"/>
                  </a:cubicBezTo>
                  <a:close/>
                </a:path>
              </a:pathLst>
            </a:custGeom>
            <a:solidFill>
              <a:schemeClr val="bg1"/>
            </a:solidFill>
            <a:ln>
              <a:noFill/>
            </a:ln>
          </p:spPr>
          <p:txBody>
            <a:bodyPr wrap="square" lIns="91440" tIns="45720" rIns="91440" bIns="45720" anchor="ctr">
              <a:normAutofit/>
            </a:bodyPr>
            <a:lstStyle/>
            <a:p>
              <a:pPr algn="ctr"/>
              <a:endParaRPr>
                <a:cs typeface="+mn-ea"/>
                <a:sym typeface="+mn-lt"/>
              </a:endParaRPr>
            </a:p>
          </p:txBody>
        </p:sp>
      </p:grpSp>
      <p:grpSp>
        <p:nvGrpSpPr>
          <p:cNvPr id="22" name="组合 21">
            <a:extLst>
              <a:ext uri="{FF2B5EF4-FFF2-40B4-BE49-F238E27FC236}">
                <a16:creationId xmlns:a16="http://schemas.microsoft.com/office/drawing/2014/main" id="{6C06C03B-CF84-475C-A1CC-A4EEE6CF7AD8}"/>
              </a:ext>
            </a:extLst>
          </p:cNvPr>
          <p:cNvGrpSpPr/>
          <p:nvPr/>
        </p:nvGrpSpPr>
        <p:grpSpPr>
          <a:xfrm>
            <a:off x="7069171" y="4077072"/>
            <a:ext cx="5452492" cy="2036716"/>
            <a:chOff x="6315038" y="3485433"/>
            <a:chExt cx="5452492" cy="2036716"/>
          </a:xfrm>
        </p:grpSpPr>
        <p:sp>
          <p:nvSpPr>
            <p:cNvPr id="15" name="i$ḷiḑê">
              <a:extLst>
                <a:ext uri="{FF2B5EF4-FFF2-40B4-BE49-F238E27FC236}">
                  <a16:creationId xmlns:a16="http://schemas.microsoft.com/office/drawing/2014/main" id="{77CFDAAC-3DC3-4CE8-9243-25410468ADF5}"/>
                </a:ext>
              </a:extLst>
            </p:cNvPr>
            <p:cNvSpPr/>
            <p:nvPr/>
          </p:nvSpPr>
          <p:spPr>
            <a:xfrm>
              <a:off x="6315038" y="3485433"/>
              <a:ext cx="2197597" cy="1619283"/>
            </a:xfrm>
            <a:prstGeom prst="homePlat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0">
              <a:normAutofit/>
            </a:bodyPr>
            <a:lstStyle/>
            <a:p>
              <a:pPr lvl="0" defTabSz="914378">
                <a:spcBef>
                  <a:spcPct val="0"/>
                </a:spcBef>
                <a:defRPr/>
              </a:pPr>
              <a:r>
                <a:rPr lang="zh-CN" altLang="en-US" b="1" dirty="0">
                  <a:solidFill>
                    <a:schemeClr val="bg1"/>
                  </a:solidFill>
                  <a:cs typeface="+mn-ea"/>
                  <a:sym typeface="+mn-lt"/>
                </a:rPr>
                <a:t>地区异质性</a:t>
              </a:r>
            </a:p>
          </p:txBody>
        </p:sp>
        <p:grpSp>
          <p:nvGrpSpPr>
            <p:cNvPr id="2" name="组合 1">
              <a:extLst>
                <a:ext uri="{FF2B5EF4-FFF2-40B4-BE49-F238E27FC236}">
                  <a16:creationId xmlns:a16="http://schemas.microsoft.com/office/drawing/2014/main" id="{0DEB697B-FF07-468B-A369-F35D3FED208A}"/>
                </a:ext>
              </a:extLst>
            </p:cNvPr>
            <p:cNvGrpSpPr/>
            <p:nvPr/>
          </p:nvGrpSpPr>
          <p:grpSpPr>
            <a:xfrm>
              <a:off x="7752184" y="3837874"/>
              <a:ext cx="4015346" cy="1684275"/>
              <a:chOff x="8153390" y="2164015"/>
              <a:chExt cx="4015346" cy="1684275"/>
            </a:xfrm>
          </p:grpSpPr>
          <p:grpSp>
            <p:nvGrpSpPr>
              <p:cNvPr id="5" name="ïṧlîḍè">
                <a:extLst>
                  <a:ext uri="{FF2B5EF4-FFF2-40B4-BE49-F238E27FC236}">
                    <a16:creationId xmlns:a16="http://schemas.microsoft.com/office/drawing/2014/main" id="{AF795E75-70A9-4321-A708-E70C60D2E20A}"/>
                  </a:ext>
                </a:extLst>
              </p:cNvPr>
              <p:cNvGrpSpPr/>
              <p:nvPr/>
            </p:nvGrpSpPr>
            <p:grpSpPr>
              <a:xfrm>
                <a:off x="8998065" y="2164015"/>
                <a:ext cx="914400" cy="914400"/>
                <a:chOff x="9256627" y="2935190"/>
                <a:chExt cx="914400" cy="914400"/>
              </a:xfrm>
            </p:grpSpPr>
            <p:sp>
              <p:nvSpPr>
                <p:cNvPr id="13" name="ïsļïḍè">
                  <a:extLst>
                    <a:ext uri="{FF2B5EF4-FFF2-40B4-BE49-F238E27FC236}">
                      <a16:creationId xmlns:a16="http://schemas.microsoft.com/office/drawing/2014/main" id="{4C7361F9-B9C7-46A2-865B-845A5E3BF2E9}"/>
                    </a:ext>
                  </a:extLst>
                </p:cNvPr>
                <p:cNvSpPr/>
                <p:nvPr/>
              </p:nvSpPr>
              <p:spPr>
                <a:xfrm>
                  <a:off x="9256627" y="2935190"/>
                  <a:ext cx="914400" cy="91440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14" name="îŝ1íḍè">
                  <a:extLst>
                    <a:ext uri="{FF2B5EF4-FFF2-40B4-BE49-F238E27FC236}">
                      <a16:creationId xmlns:a16="http://schemas.microsoft.com/office/drawing/2014/main" id="{CC422AC0-2963-485F-917E-E6BD51395B53}"/>
                    </a:ext>
                  </a:extLst>
                </p:cNvPr>
                <p:cNvSpPr/>
                <p:nvPr/>
              </p:nvSpPr>
              <p:spPr bwMode="auto">
                <a:xfrm>
                  <a:off x="9484618" y="3198692"/>
                  <a:ext cx="458418" cy="387396"/>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wrap="square" lIns="91440" tIns="45720" rIns="91440" bIns="45720" anchor="ctr">
                  <a:normAutofit/>
                </a:bodyPr>
                <a:lstStyle/>
                <a:p>
                  <a:pPr algn="ctr"/>
                  <a:endParaRPr>
                    <a:cs typeface="+mn-ea"/>
                    <a:sym typeface="+mn-lt"/>
                  </a:endParaRPr>
                </a:p>
              </p:txBody>
            </p:sp>
          </p:grpSp>
          <p:sp>
            <p:nvSpPr>
              <p:cNvPr id="9" name="îş1ïḓé">
                <a:extLst>
                  <a:ext uri="{FF2B5EF4-FFF2-40B4-BE49-F238E27FC236}">
                    <a16:creationId xmlns:a16="http://schemas.microsoft.com/office/drawing/2014/main" id="{E7A6697C-1D6F-4A8A-93CC-A1440E1AD2EB}"/>
                  </a:ext>
                </a:extLst>
              </p:cNvPr>
              <p:cNvSpPr/>
              <p:nvPr/>
            </p:nvSpPr>
            <p:spPr bwMode="auto">
              <a:xfrm>
                <a:off x="8153390" y="3086646"/>
                <a:ext cx="4015346" cy="76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20000"/>
                  </a:lnSpc>
                </a:pPr>
                <a:r>
                  <a:rPr lang="zh-CN" altLang="en-US" sz="2000" dirty="0">
                    <a:cs typeface="+mn-ea"/>
                    <a:sym typeface="+mn-lt"/>
                  </a:rPr>
                  <a:t>分组回归的系数差异</a:t>
                </a:r>
                <a:endParaRPr lang="en-US" altLang="zh-CN" sz="2000" dirty="0">
                  <a:cs typeface="+mn-ea"/>
                  <a:sym typeface="+mn-lt"/>
                </a:endParaRPr>
              </a:p>
            </p:txBody>
          </p:sp>
        </p:grpSp>
      </p:grpSp>
      <p:sp>
        <p:nvSpPr>
          <p:cNvPr id="18" name="五边形 8">
            <a:extLst>
              <a:ext uri="{FF2B5EF4-FFF2-40B4-BE49-F238E27FC236}">
                <a16:creationId xmlns:a16="http://schemas.microsoft.com/office/drawing/2014/main" id="{97599B9B-51C0-4F34-8B2F-E2578EC98884}"/>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稳健性检验</a:t>
            </a:r>
          </a:p>
        </p:txBody>
      </p:sp>
      <p:grpSp>
        <p:nvGrpSpPr>
          <p:cNvPr id="19" name="组合 18">
            <a:extLst>
              <a:ext uri="{FF2B5EF4-FFF2-40B4-BE49-F238E27FC236}">
                <a16:creationId xmlns:a16="http://schemas.microsoft.com/office/drawing/2014/main" id="{FD99CAF1-5436-437C-B181-A97614562CC0}"/>
              </a:ext>
            </a:extLst>
          </p:cNvPr>
          <p:cNvGrpSpPr/>
          <p:nvPr/>
        </p:nvGrpSpPr>
        <p:grpSpPr>
          <a:xfrm>
            <a:off x="0" y="325120"/>
            <a:ext cx="3586480" cy="589280"/>
            <a:chOff x="0" y="416560"/>
            <a:chExt cx="3586480" cy="589280"/>
          </a:xfrm>
        </p:grpSpPr>
        <p:sp>
          <p:nvSpPr>
            <p:cNvPr id="20" name="五边形 8">
              <a:extLst>
                <a:ext uri="{FF2B5EF4-FFF2-40B4-BE49-F238E27FC236}">
                  <a16:creationId xmlns:a16="http://schemas.microsoft.com/office/drawing/2014/main" id="{651B5E1B-4071-44DE-A6A1-AC4AF14FA045}"/>
                </a:ext>
              </a:extLst>
            </p:cNvPr>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600" dirty="0">
                  <a:cs typeface="+mn-ea"/>
                  <a:sym typeface="+mn-lt"/>
                </a:rPr>
                <a:t>2.2</a:t>
              </a:r>
              <a:r>
                <a:rPr lang="zh-CN" altLang="en-US" sz="2400" spc="600" dirty="0">
                  <a:cs typeface="+mn-ea"/>
                  <a:sym typeface="+mn-lt"/>
                </a:rPr>
                <a:t>异质性分析</a:t>
              </a:r>
            </a:p>
          </p:txBody>
        </p:sp>
        <p:sp>
          <p:nvSpPr>
            <p:cNvPr id="21" name="燕尾形 9">
              <a:extLst>
                <a:ext uri="{FF2B5EF4-FFF2-40B4-BE49-F238E27FC236}">
                  <a16:creationId xmlns:a16="http://schemas.microsoft.com/office/drawing/2014/main" id="{1FA493B9-AD8C-4E2E-8495-6E321534938A}"/>
                </a:ext>
              </a:extLst>
            </p:cNvPr>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4" name="文本框 23">
            <a:extLst>
              <a:ext uri="{FF2B5EF4-FFF2-40B4-BE49-F238E27FC236}">
                <a16:creationId xmlns:a16="http://schemas.microsoft.com/office/drawing/2014/main" id="{4AAD93E1-37AE-4A35-A21C-DD9D9DF8ED9D}"/>
              </a:ext>
            </a:extLst>
          </p:cNvPr>
          <p:cNvSpPr txBox="1"/>
          <p:nvPr/>
        </p:nvSpPr>
        <p:spPr>
          <a:xfrm>
            <a:off x="767408" y="2060848"/>
            <a:ext cx="4355422" cy="4001095"/>
          </a:xfrm>
          <a:prstGeom prst="rect">
            <a:avLst/>
          </a:prstGeom>
          <a:noFill/>
        </p:spPr>
        <p:txBody>
          <a:bodyPr wrap="square" rtlCol="0">
            <a:spAutoFit/>
          </a:bodyPr>
          <a:lstStyle/>
          <a:p>
            <a:r>
              <a:rPr lang="en-US" altLang="zh-CN" sz="2000" dirty="0">
                <a:cs typeface="+mn-ea"/>
                <a:sym typeface="+mn-lt"/>
              </a:rPr>
              <a:t>Step1 </a:t>
            </a:r>
            <a:r>
              <a:rPr lang="zh-CN" altLang="en-US" sz="2000" dirty="0">
                <a:cs typeface="+mn-ea"/>
                <a:sym typeface="+mn-lt"/>
              </a:rPr>
              <a:t>分组回归：</a:t>
            </a:r>
            <a:endParaRPr lang="en-US" altLang="zh-CN" sz="2000" dirty="0">
              <a:cs typeface="+mn-ea"/>
              <a:sym typeface="+mn-lt"/>
            </a:endParaRPr>
          </a:p>
          <a:p>
            <a:r>
              <a:rPr lang="zh-CN" altLang="en-US" sz="2000" dirty="0">
                <a:cs typeface="+mn-ea"/>
                <a:sym typeface="+mn-lt"/>
              </a:rPr>
              <a:t>    在检验城乡参与程度异质性时乡村回归结果无法收敛</a:t>
            </a:r>
            <a:endParaRPr lang="en-US" altLang="zh-CN" sz="2000" dirty="0">
              <a:cs typeface="+mn-ea"/>
              <a:sym typeface="+mn-lt"/>
            </a:endParaRPr>
          </a:p>
          <a:p>
            <a:endParaRPr lang="en-US" altLang="zh-CN" sz="2000" dirty="0">
              <a:cs typeface="+mn-ea"/>
              <a:sym typeface="+mn-lt"/>
            </a:endParaRPr>
          </a:p>
          <a:p>
            <a:r>
              <a:rPr lang="en-US" altLang="zh-CN" sz="2000" dirty="0">
                <a:cs typeface="+mn-ea"/>
                <a:sym typeface="+mn-lt"/>
              </a:rPr>
              <a:t>Step2</a:t>
            </a:r>
            <a:r>
              <a:rPr lang="zh-CN" altLang="en-US" sz="2000" dirty="0">
                <a:cs typeface="+mn-ea"/>
                <a:sym typeface="+mn-lt"/>
              </a:rPr>
              <a:t>描述性统计：</a:t>
            </a:r>
            <a:endParaRPr lang="en-US" altLang="zh-CN" sz="2000" dirty="0">
              <a:cs typeface="+mn-ea"/>
              <a:sym typeface="+mn-lt"/>
            </a:endParaRPr>
          </a:p>
          <a:p>
            <a:r>
              <a:rPr lang="en-US" altLang="zh-CN" sz="2000" dirty="0">
                <a:cs typeface="+mn-ea"/>
                <a:sym typeface="+mn-lt"/>
              </a:rPr>
              <a:t>    </a:t>
            </a:r>
            <a:r>
              <a:rPr lang="zh-CN" altLang="en-US" sz="2000" dirty="0">
                <a:cs typeface="+mn-ea"/>
                <a:sym typeface="+mn-lt"/>
              </a:rPr>
              <a:t>乡村</a:t>
            </a:r>
            <a:r>
              <a:rPr lang="zh-CN" altLang="zh-CN" sz="2000" dirty="0">
                <a:effectLst/>
                <a:cs typeface="+mn-ea"/>
                <a:sym typeface="+mn-lt"/>
              </a:rPr>
              <a:t>在</a:t>
            </a:r>
            <a:r>
              <a:rPr lang="en-US" altLang="zh-CN" sz="2000" dirty="0">
                <a:effectLst/>
                <a:cs typeface="+mn-ea"/>
                <a:sym typeface="+mn-lt"/>
              </a:rPr>
              <a:t>1367</a:t>
            </a:r>
            <a:r>
              <a:rPr lang="zh-CN" altLang="zh-CN" sz="2000" dirty="0">
                <a:effectLst/>
                <a:cs typeface="+mn-ea"/>
                <a:sym typeface="+mn-lt"/>
              </a:rPr>
              <a:t>个样本家庭中只有</a:t>
            </a:r>
            <a:r>
              <a:rPr lang="en-US" altLang="zh-CN" sz="2000" dirty="0">
                <a:effectLst/>
                <a:cs typeface="+mn-ea"/>
                <a:sym typeface="+mn-lt"/>
              </a:rPr>
              <a:t>18</a:t>
            </a:r>
            <a:r>
              <a:rPr lang="zh-CN" altLang="zh-CN" sz="2000" dirty="0">
                <a:effectLst/>
                <a:cs typeface="+mn-ea"/>
                <a:sym typeface="+mn-lt"/>
              </a:rPr>
              <a:t>户家庭风险资产占比大于</a:t>
            </a:r>
            <a:r>
              <a:rPr lang="en-US" altLang="zh-CN" sz="2000" dirty="0">
                <a:effectLst/>
                <a:cs typeface="+mn-ea"/>
                <a:sym typeface="+mn-lt"/>
              </a:rPr>
              <a:t>0</a:t>
            </a:r>
            <a:r>
              <a:rPr lang="zh-CN" altLang="en-US" sz="2000" dirty="0">
                <a:effectLst/>
                <a:cs typeface="+mn-ea"/>
                <a:sym typeface="+mn-lt"/>
              </a:rPr>
              <a:t>，结果自然无法收敛；</a:t>
            </a:r>
            <a:endParaRPr lang="en-US" altLang="zh-CN" sz="2000" dirty="0">
              <a:effectLst/>
              <a:cs typeface="+mn-ea"/>
              <a:sym typeface="+mn-lt"/>
            </a:endParaRPr>
          </a:p>
          <a:p>
            <a:endParaRPr lang="en-US" altLang="zh-CN" sz="2000" dirty="0">
              <a:cs typeface="+mn-ea"/>
              <a:sym typeface="+mn-lt"/>
            </a:endParaRPr>
          </a:p>
          <a:p>
            <a:r>
              <a:rPr lang="en-US" altLang="zh-CN" sz="2000" dirty="0">
                <a:cs typeface="+mn-ea"/>
                <a:sym typeface="+mn-lt"/>
              </a:rPr>
              <a:t>Step3</a:t>
            </a:r>
            <a:r>
              <a:rPr lang="zh-CN" altLang="en-US" sz="2000" dirty="0">
                <a:effectLst/>
                <a:cs typeface="+mn-ea"/>
                <a:sym typeface="+mn-lt"/>
              </a:rPr>
              <a:t>引入交互项的回归：</a:t>
            </a:r>
            <a:endParaRPr lang="en-US" altLang="zh-CN" sz="2000" dirty="0">
              <a:effectLst/>
              <a:cs typeface="+mn-ea"/>
              <a:sym typeface="+mn-lt"/>
            </a:endParaRPr>
          </a:p>
          <a:p>
            <a:r>
              <a:rPr lang="en-US" altLang="zh-CN" sz="2000" dirty="0">
                <a:effectLst/>
                <a:cs typeface="+mn-ea"/>
                <a:sym typeface="+mn-lt"/>
              </a:rPr>
              <a:t>    </a:t>
            </a:r>
            <a:r>
              <a:rPr lang="zh-CN" altLang="en-US" sz="2000" dirty="0">
                <a:effectLst/>
                <a:cs typeface="+mn-ea"/>
                <a:sym typeface="+mn-lt"/>
              </a:rPr>
              <a:t>问题解决，城乡差异存在</a:t>
            </a:r>
            <a:endParaRPr lang="en-US" altLang="zh-CN" sz="2000" dirty="0">
              <a:effectLst/>
              <a:cs typeface="+mn-ea"/>
              <a:sym typeface="+mn-lt"/>
            </a:endParaRPr>
          </a:p>
          <a:p>
            <a:endParaRPr lang="en-US" altLang="zh-CN" dirty="0">
              <a:cs typeface="+mn-ea"/>
              <a:sym typeface="+mn-lt"/>
            </a:endParaRPr>
          </a:p>
          <a:p>
            <a:endParaRPr lang="zh-CN" altLang="en-US" dirty="0">
              <a:cs typeface="+mn-ea"/>
              <a:sym typeface="+mn-lt"/>
            </a:endParaRPr>
          </a:p>
        </p:txBody>
      </p:sp>
    </p:spTree>
    <p:custDataLst>
      <p:tags r:id="rId1"/>
    </p:custDataLst>
    <p:extLst>
      <p:ext uri="{BB962C8B-B14F-4D97-AF65-F5344CB8AC3E}">
        <p14:creationId xmlns:p14="http://schemas.microsoft.com/office/powerpoint/2010/main" val="2807932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600" dirty="0">
                  <a:cs typeface="+mn-ea"/>
                  <a:sym typeface="+mn-lt"/>
                </a:rPr>
                <a:t>2.3</a:t>
              </a:r>
              <a:r>
                <a:rPr lang="zh-CN" altLang="en-US" sz="2400" spc="600" dirty="0">
                  <a:cs typeface="+mn-ea"/>
                  <a:sym typeface="+mn-lt"/>
                </a:rPr>
                <a:t>稳健性检验</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6" name="矩形 5"/>
          <p:cNvSpPr/>
          <p:nvPr/>
        </p:nvSpPr>
        <p:spPr>
          <a:xfrm>
            <a:off x="4300823" y="1133575"/>
            <a:ext cx="3591892" cy="957148"/>
          </a:xfrm>
          <a:prstGeom prst="rect">
            <a:avLst/>
          </a:prstGeom>
        </p:spPr>
        <p:txBody>
          <a:bodyPr wrap="square" lIns="0" tIns="0" rIns="0" bIns="0" anchor="ctr">
            <a:normAutofit/>
          </a:bodyPr>
          <a:lstStyle/>
          <a:p>
            <a:pPr algn="ctr">
              <a:lnSpc>
                <a:spcPct val="120000"/>
              </a:lnSpc>
            </a:pPr>
            <a:r>
              <a:rPr lang="zh-CN" altLang="en-US" sz="1600" b="1" dirty="0">
                <a:cs typeface="+mn-ea"/>
                <a:sym typeface="+mn-lt"/>
              </a:rPr>
              <a:t>移动互联网可及性对家庭风险资产配置影响显著</a:t>
            </a:r>
          </a:p>
        </p:txBody>
      </p:sp>
      <p:sp>
        <p:nvSpPr>
          <p:cNvPr id="8" name="任意多边形: 形状 35"/>
          <p:cNvSpPr/>
          <p:nvPr/>
        </p:nvSpPr>
        <p:spPr>
          <a:xfrm flipH="1">
            <a:off x="7778506" y="2935815"/>
            <a:ext cx="1754659" cy="506627"/>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任意多边形: 形状 34"/>
          <p:cNvSpPr/>
          <p:nvPr/>
        </p:nvSpPr>
        <p:spPr>
          <a:xfrm>
            <a:off x="2717423" y="2935816"/>
            <a:ext cx="1754659" cy="506627"/>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3" name="组合 12"/>
          <p:cNvGrpSpPr>
            <a:grpSpLocks noChangeAspect="1"/>
          </p:cNvGrpSpPr>
          <p:nvPr/>
        </p:nvGrpSpPr>
        <p:grpSpPr bwMode="auto">
          <a:xfrm>
            <a:off x="4294837" y="2060848"/>
            <a:ext cx="3609328" cy="3642193"/>
            <a:chOff x="1973" y="280"/>
            <a:chExt cx="3734" cy="3768"/>
          </a:xfrm>
        </p:grpSpPr>
        <p:sp>
          <p:nvSpPr>
            <p:cNvPr id="27" name="任意多边形: 形状 2"/>
            <p:cNvSpPr>
              <a:spLocks/>
            </p:cNvSpPr>
            <p:nvPr/>
          </p:nvSpPr>
          <p:spPr bwMode="auto">
            <a:xfrm>
              <a:off x="3681" y="280"/>
              <a:ext cx="327" cy="423"/>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8" name="任意多边形: 形状 3"/>
            <p:cNvSpPr>
              <a:spLocks/>
            </p:cNvSpPr>
            <p:nvPr/>
          </p:nvSpPr>
          <p:spPr bwMode="auto">
            <a:xfrm>
              <a:off x="2396" y="701"/>
              <a:ext cx="1274" cy="734"/>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9" name="任意多边形: 形状 4"/>
            <p:cNvSpPr>
              <a:spLocks/>
            </p:cNvSpPr>
            <p:nvPr/>
          </p:nvSpPr>
          <p:spPr bwMode="auto">
            <a:xfrm>
              <a:off x="1973" y="1198"/>
              <a:ext cx="1152" cy="878"/>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0" name="任意多边形: 形状 5"/>
            <p:cNvSpPr>
              <a:spLocks/>
            </p:cNvSpPr>
            <p:nvPr/>
          </p:nvSpPr>
          <p:spPr bwMode="auto">
            <a:xfrm>
              <a:off x="4013" y="701"/>
              <a:ext cx="1270" cy="736"/>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1" name="任意多边形: 形状 6"/>
            <p:cNvSpPr>
              <a:spLocks/>
            </p:cNvSpPr>
            <p:nvPr/>
          </p:nvSpPr>
          <p:spPr bwMode="auto">
            <a:xfrm>
              <a:off x="4557" y="1198"/>
              <a:ext cx="1150" cy="876"/>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任意多边形: 形状 7"/>
            <p:cNvSpPr>
              <a:spLocks/>
            </p:cNvSpPr>
            <p:nvPr/>
          </p:nvSpPr>
          <p:spPr bwMode="auto">
            <a:xfrm>
              <a:off x="3719" y="601"/>
              <a:ext cx="758" cy="853"/>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任意多边形: 形状 8"/>
            <p:cNvSpPr>
              <a:spLocks/>
            </p:cNvSpPr>
            <p:nvPr/>
          </p:nvSpPr>
          <p:spPr bwMode="auto">
            <a:xfrm>
              <a:off x="3866" y="1283"/>
              <a:ext cx="878" cy="767"/>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任意多边形: 形状 9"/>
            <p:cNvSpPr>
              <a:spLocks/>
            </p:cNvSpPr>
            <p:nvPr/>
          </p:nvSpPr>
          <p:spPr bwMode="auto">
            <a:xfrm>
              <a:off x="3211" y="732"/>
              <a:ext cx="605" cy="733"/>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5" name="任意多边形: 形状 10"/>
            <p:cNvSpPr>
              <a:spLocks/>
            </p:cNvSpPr>
            <p:nvPr/>
          </p:nvSpPr>
          <p:spPr bwMode="auto">
            <a:xfrm>
              <a:off x="2927" y="1283"/>
              <a:ext cx="1034" cy="767"/>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6" name="任意多边形: 形状 11"/>
            <p:cNvSpPr>
              <a:spLocks/>
            </p:cNvSpPr>
            <p:nvPr/>
          </p:nvSpPr>
          <p:spPr bwMode="auto">
            <a:xfrm>
              <a:off x="3757" y="2100"/>
              <a:ext cx="168" cy="563"/>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7" name="任意多边形: 形状 12"/>
            <p:cNvSpPr>
              <a:spLocks/>
            </p:cNvSpPr>
            <p:nvPr/>
          </p:nvSpPr>
          <p:spPr bwMode="auto">
            <a:xfrm>
              <a:off x="3757" y="2549"/>
              <a:ext cx="168" cy="642"/>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8" name="任意多边形: 形状 13"/>
            <p:cNvSpPr>
              <a:spLocks/>
            </p:cNvSpPr>
            <p:nvPr/>
          </p:nvSpPr>
          <p:spPr bwMode="auto">
            <a:xfrm>
              <a:off x="3842" y="3676"/>
              <a:ext cx="112" cy="163"/>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9" name="任意多边形: 形状 14"/>
            <p:cNvSpPr>
              <a:spLocks/>
            </p:cNvSpPr>
            <p:nvPr/>
          </p:nvSpPr>
          <p:spPr bwMode="auto">
            <a:xfrm>
              <a:off x="3790" y="3479"/>
              <a:ext cx="795" cy="569"/>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0" name="任意多边形: 形状 15"/>
            <p:cNvSpPr>
              <a:spLocks/>
            </p:cNvSpPr>
            <p:nvPr/>
          </p:nvSpPr>
          <p:spPr bwMode="auto">
            <a:xfrm>
              <a:off x="3241" y="3027"/>
              <a:ext cx="864" cy="710"/>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1" name="任意多边形: 形状 16"/>
            <p:cNvSpPr>
              <a:spLocks/>
            </p:cNvSpPr>
            <p:nvPr/>
          </p:nvSpPr>
          <p:spPr bwMode="auto">
            <a:xfrm>
              <a:off x="2898" y="3283"/>
              <a:ext cx="445" cy="717"/>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
        <p:nvSpPr>
          <p:cNvPr id="14" name="任意多边形: 形状 40"/>
          <p:cNvSpPr/>
          <p:nvPr/>
        </p:nvSpPr>
        <p:spPr>
          <a:xfrm flipH="1" flipV="1">
            <a:off x="6715233" y="3683580"/>
            <a:ext cx="3515258" cy="2187952"/>
          </a:xfrm>
          <a:custGeom>
            <a:avLst/>
            <a:gdLst>
              <a:gd name="connsiteX0" fmla="*/ 1754659 w 1754659"/>
              <a:gd name="connsiteY0" fmla="*/ 506627 h 506627"/>
              <a:gd name="connsiteX1" fmla="*/ 1346886 w 1754659"/>
              <a:gd name="connsiteY1" fmla="*/ 0 h 506627"/>
              <a:gd name="connsiteX2" fmla="*/ 0 w 1754659"/>
              <a:gd name="connsiteY2" fmla="*/ 0 h 506627"/>
            </a:gdLst>
            <a:ahLst/>
            <a:cxnLst>
              <a:cxn ang="0">
                <a:pos x="connsiteX0" y="connsiteY0"/>
              </a:cxn>
              <a:cxn ang="0">
                <a:pos x="connsiteX1" y="connsiteY1"/>
              </a:cxn>
              <a:cxn ang="0">
                <a:pos x="connsiteX2" y="connsiteY2"/>
              </a:cxn>
            </a:cxnLst>
            <a:rect l="l" t="t" r="r" b="b"/>
            <a:pathLst>
              <a:path w="1754659" h="506627">
                <a:moveTo>
                  <a:pt x="1754659" y="506627"/>
                </a:moveTo>
                <a:lnTo>
                  <a:pt x="1346886" y="0"/>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矩形 23"/>
          <p:cNvSpPr/>
          <p:nvPr/>
        </p:nvSpPr>
        <p:spPr>
          <a:xfrm>
            <a:off x="1403770" y="3077938"/>
            <a:ext cx="2578029" cy="993021"/>
          </a:xfrm>
          <a:prstGeom prst="rect">
            <a:avLst/>
          </a:prstGeom>
        </p:spPr>
        <p:txBody>
          <a:bodyPr wrap="none" lIns="0" tIns="0" rIns="0" bIns="0" anchor="ctr">
            <a:normAutofit/>
          </a:bodyPr>
          <a:lstStyle/>
          <a:p>
            <a:pPr lvl="0" algn="r" defTabSz="914378">
              <a:spcBef>
                <a:spcPct val="0"/>
              </a:spcBef>
              <a:defRPr/>
            </a:pPr>
            <a:r>
              <a:rPr lang="zh-CN" altLang="en-US" sz="2400" b="1" dirty="0">
                <a:solidFill>
                  <a:srgbClr val="1F608B"/>
                </a:solidFill>
                <a:cs typeface="+mn-ea"/>
                <a:sym typeface="+mn-lt"/>
              </a:rPr>
              <a:t>剔除家庭中</a:t>
            </a:r>
            <a:endParaRPr lang="en-US" altLang="zh-CN" sz="2400" b="1" dirty="0">
              <a:solidFill>
                <a:srgbClr val="1F608B"/>
              </a:solidFill>
              <a:cs typeface="+mn-ea"/>
              <a:sym typeface="+mn-lt"/>
            </a:endParaRPr>
          </a:p>
          <a:p>
            <a:pPr lvl="0" algn="r" defTabSz="914378">
              <a:spcBef>
                <a:spcPct val="0"/>
              </a:spcBef>
              <a:defRPr/>
            </a:pPr>
            <a:r>
              <a:rPr lang="zh-CN" altLang="en-US" sz="2400" b="1" dirty="0">
                <a:solidFill>
                  <a:srgbClr val="1F608B"/>
                </a:solidFill>
                <a:cs typeface="+mn-ea"/>
                <a:sym typeface="+mn-lt"/>
              </a:rPr>
              <a:t>有从事金融工作的样本</a:t>
            </a:r>
          </a:p>
        </p:txBody>
      </p:sp>
      <p:grpSp>
        <p:nvGrpSpPr>
          <p:cNvPr id="17" name="组合 16"/>
          <p:cNvGrpSpPr/>
          <p:nvPr/>
        </p:nvGrpSpPr>
        <p:grpSpPr>
          <a:xfrm>
            <a:off x="8257360" y="3036075"/>
            <a:ext cx="2578029" cy="832132"/>
            <a:chOff x="251866" y="1988839"/>
            <a:chExt cx="3288629" cy="832132"/>
          </a:xfrm>
        </p:grpSpPr>
        <p:sp>
          <p:nvSpPr>
            <p:cNvPr id="21" name="文本框 51"/>
            <p:cNvSpPr txBox="1"/>
            <p:nvPr/>
          </p:nvSpPr>
          <p:spPr>
            <a:xfrm>
              <a:off x="251866" y="2343340"/>
              <a:ext cx="3288629" cy="477631"/>
            </a:xfrm>
            <a:prstGeom prst="rect">
              <a:avLst/>
            </a:prstGeom>
            <a:noFill/>
          </p:spPr>
          <p:txBody>
            <a:bodyPr wrap="square" lIns="0" tIns="0" rIns="0" bIns="0" anchor="ctr">
              <a:noAutofit/>
            </a:bodyPr>
            <a:lstStyle/>
            <a:p>
              <a:pPr defTabSz="914378">
                <a:lnSpc>
                  <a:spcPct val="120000"/>
                </a:lnSpc>
                <a:spcBef>
                  <a:spcPct val="0"/>
                </a:spcBef>
                <a:defRPr/>
              </a:pPr>
              <a:r>
                <a:rPr lang="zh-CN" altLang="en-US" sz="1400" dirty="0">
                  <a:cs typeface="+mn-ea"/>
                  <a:sym typeface="+mn-lt"/>
                </a:rPr>
                <a:t>进一步排除极端值影响的可能</a:t>
              </a:r>
            </a:p>
          </p:txBody>
        </p:sp>
        <p:sp>
          <p:nvSpPr>
            <p:cNvPr id="22" name="矩形 21"/>
            <p:cNvSpPr/>
            <p:nvPr/>
          </p:nvSpPr>
          <p:spPr>
            <a:xfrm>
              <a:off x="251866" y="1988839"/>
              <a:ext cx="3288629" cy="306375"/>
            </a:xfrm>
            <a:prstGeom prst="rect">
              <a:avLst/>
            </a:prstGeom>
          </p:spPr>
          <p:txBody>
            <a:bodyPr wrap="none" lIns="0" tIns="0" rIns="0" bIns="0" anchor="ctr">
              <a:normAutofit/>
            </a:bodyPr>
            <a:lstStyle/>
            <a:p>
              <a:pPr lvl="0" defTabSz="914378">
                <a:spcBef>
                  <a:spcPct val="0"/>
                </a:spcBef>
                <a:defRPr/>
              </a:pPr>
              <a:r>
                <a:rPr lang="zh-CN" altLang="en-US" sz="2000" b="1" dirty="0">
                  <a:solidFill>
                    <a:srgbClr val="8FADC3"/>
                  </a:solidFill>
                  <a:cs typeface="+mn-ea"/>
                  <a:sym typeface="+mn-lt"/>
                </a:rPr>
                <a:t>上下删除</a:t>
              </a:r>
              <a:r>
                <a:rPr lang="en-US" altLang="zh-CN" sz="2000" b="1" dirty="0">
                  <a:solidFill>
                    <a:srgbClr val="8FADC3"/>
                  </a:solidFill>
                  <a:cs typeface="+mn-ea"/>
                  <a:sym typeface="+mn-lt"/>
                </a:rPr>
                <a:t>1%/5%</a:t>
              </a:r>
              <a:r>
                <a:rPr lang="zh-CN" altLang="en-US" sz="2000" b="1" dirty="0">
                  <a:solidFill>
                    <a:srgbClr val="8FADC3"/>
                  </a:solidFill>
                  <a:cs typeface="+mn-ea"/>
                  <a:sym typeface="+mn-lt"/>
                </a:rPr>
                <a:t>的数据</a:t>
              </a:r>
            </a:p>
          </p:txBody>
        </p:sp>
      </p:grpSp>
      <p:grpSp>
        <p:nvGrpSpPr>
          <p:cNvPr id="18" name="组合 17"/>
          <p:cNvGrpSpPr/>
          <p:nvPr/>
        </p:nvGrpSpPr>
        <p:grpSpPr>
          <a:xfrm>
            <a:off x="8257360" y="5087635"/>
            <a:ext cx="2578029" cy="1022658"/>
            <a:chOff x="251866" y="1988839"/>
            <a:chExt cx="3288629" cy="1022658"/>
          </a:xfrm>
        </p:grpSpPr>
        <p:sp>
          <p:nvSpPr>
            <p:cNvPr id="19" name="文本框 54"/>
            <p:cNvSpPr txBox="1"/>
            <p:nvPr/>
          </p:nvSpPr>
          <p:spPr>
            <a:xfrm>
              <a:off x="251866" y="2533866"/>
              <a:ext cx="3288629" cy="477631"/>
            </a:xfrm>
            <a:prstGeom prst="rect">
              <a:avLst/>
            </a:prstGeom>
            <a:noFill/>
          </p:spPr>
          <p:txBody>
            <a:bodyPr wrap="square" lIns="0" tIns="0" rIns="0" bIns="0" anchor="ctr">
              <a:noAutofit/>
            </a:bodyPr>
            <a:lstStyle/>
            <a:p>
              <a:pPr defTabSz="914378">
                <a:lnSpc>
                  <a:spcPct val="120000"/>
                </a:lnSpc>
                <a:spcBef>
                  <a:spcPct val="0"/>
                </a:spcBef>
                <a:defRPr/>
              </a:pPr>
              <a:r>
                <a:rPr lang="zh-CN" altLang="en-US" sz="1400" dirty="0">
                  <a:cs typeface="+mn-ea"/>
                  <a:sym typeface="+mn-lt"/>
                </a:rPr>
                <a:t>使用“风险资产</a:t>
              </a:r>
              <a:r>
                <a:rPr lang="en-US" altLang="zh-CN" sz="1400" dirty="0">
                  <a:cs typeface="+mn-ea"/>
                  <a:sym typeface="+mn-lt"/>
                </a:rPr>
                <a:t>/</a:t>
              </a:r>
              <a:r>
                <a:rPr lang="zh-CN" altLang="en-US" sz="1400" dirty="0">
                  <a:cs typeface="+mn-ea"/>
                  <a:sym typeface="+mn-lt"/>
                </a:rPr>
                <a:t>资产”比例作为被解释变量检验对家风险资产参与程度的影响</a:t>
              </a:r>
            </a:p>
          </p:txBody>
        </p:sp>
        <p:sp>
          <p:nvSpPr>
            <p:cNvPr id="20" name="矩形 19"/>
            <p:cNvSpPr/>
            <p:nvPr/>
          </p:nvSpPr>
          <p:spPr>
            <a:xfrm>
              <a:off x="251866" y="1988839"/>
              <a:ext cx="3288629" cy="306375"/>
            </a:xfrm>
            <a:prstGeom prst="rect">
              <a:avLst/>
            </a:prstGeom>
          </p:spPr>
          <p:txBody>
            <a:bodyPr wrap="none" lIns="0" tIns="0" rIns="0" bIns="0" anchor="ctr">
              <a:normAutofit/>
            </a:bodyPr>
            <a:lstStyle/>
            <a:p>
              <a:pPr lvl="0" defTabSz="914378">
                <a:spcBef>
                  <a:spcPct val="0"/>
                </a:spcBef>
                <a:defRPr/>
              </a:pPr>
              <a:r>
                <a:rPr lang="zh-CN" altLang="en-US" sz="2000" b="1" dirty="0">
                  <a:solidFill>
                    <a:srgbClr val="4098D4"/>
                  </a:solidFill>
                  <a:cs typeface="+mn-ea"/>
                  <a:sym typeface="+mn-lt"/>
                </a:rPr>
                <a:t>更换被解释变量</a:t>
              </a:r>
            </a:p>
          </p:txBody>
        </p:sp>
      </p:grpSp>
      <p:sp>
        <p:nvSpPr>
          <p:cNvPr id="3" name="文本框 51">
            <a:extLst>
              <a:ext uri="{FF2B5EF4-FFF2-40B4-BE49-F238E27FC236}">
                <a16:creationId xmlns:a16="http://schemas.microsoft.com/office/drawing/2014/main" id="{680EC32B-08D9-4B6C-9F9A-091FED59206D}"/>
              </a:ext>
            </a:extLst>
          </p:cNvPr>
          <p:cNvSpPr txBox="1"/>
          <p:nvPr/>
        </p:nvSpPr>
        <p:spPr>
          <a:xfrm>
            <a:off x="1583971" y="4160334"/>
            <a:ext cx="2578029" cy="714321"/>
          </a:xfrm>
          <a:prstGeom prst="rect">
            <a:avLst/>
          </a:prstGeom>
          <a:noFill/>
        </p:spPr>
        <p:txBody>
          <a:bodyPr wrap="square" lIns="0" tIns="0" rIns="0" bIns="0" anchor="ctr">
            <a:noAutofit/>
          </a:bodyPr>
          <a:lstStyle/>
          <a:p>
            <a:pPr defTabSz="914378">
              <a:lnSpc>
                <a:spcPct val="120000"/>
              </a:lnSpc>
              <a:spcBef>
                <a:spcPct val="0"/>
              </a:spcBef>
              <a:defRPr/>
            </a:pPr>
            <a:r>
              <a:rPr lang="zh-CN" altLang="en-US" sz="1400" dirty="0">
                <a:cs typeface="+mn-ea"/>
                <a:sym typeface="+mn-lt"/>
              </a:rPr>
              <a:t>家庭中有人从事金融相关行业，该家庭参与风险市场的可能性就会加大</a:t>
            </a:r>
          </a:p>
        </p:txBody>
      </p:sp>
    </p:spTree>
    <p:extLst>
      <p:ext uri="{BB962C8B-B14F-4D97-AF65-F5344CB8AC3E}">
        <p14:creationId xmlns:p14="http://schemas.microsoft.com/office/powerpoint/2010/main" val="3691421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五边形 8">
            <a:extLst>
              <a:ext uri="{FF2B5EF4-FFF2-40B4-BE49-F238E27FC236}">
                <a16:creationId xmlns:a16="http://schemas.microsoft.com/office/drawing/2014/main" id="{97599B9B-51C0-4F34-8B2F-E2578EC98884}"/>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稳健性检验</a:t>
            </a:r>
          </a:p>
        </p:txBody>
      </p:sp>
      <p:grpSp>
        <p:nvGrpSpPr>
          <p:cNvPr id="19" name="组合 18">
            <a:extLst>
              <a:ext uri="{FF2B5EF4-FFF2-40B4-BE49-F238E27FC236}">
                <a16:creationId xmlns:a16="http://schemas.microsoft.com/office/drawing/2014/main" id="{FD99CAF1-5436-437C-B181-A97614562CC0}"/>
              </a:ext>
            </a:extLst>
          </p:cNvPr>
          <p:cNvGrpSpPr/>
          <p:nvPr/>
        </p:nvGrpSpPr>
        <p:grpSpPr>
          <a:xfrm>
            <a:off x="0" y="325120"/>
            <a:ext cx="3586480" cy="589280"/>
            <a:chOff x="0" y="416560"/>
            <a:chExt cx="3586480" cy="589280"/>
          </a:xfrm>
        </p:grpSpPr>
        <p:sp>
          <p:nvSpPr>
            <p:cNvPr id="20" name="五边形 8">
              <a:extLst>
                <a:ext uri="{FF2B5EF4-FFF2-40B4-BE49-F238E27FC236}">
                  <a16:creationId xmlns:a16="http://schemas.microsoft.com/office/drawing/2014/main" id="{651B5E1B-4071-44DE-A6A1-AC4AF14FA045}"/>
                </a:ext>
              </a:extLst>
            </p:cNvPr>
            <p:cNvSpPr/>
            <p:nvPr/>
          </p:nvSpPr>
          <p:spPr>
            <a:xfrm>
              <a:off x="0" y="416560"/>
              <a:ext cx="354702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600" dirty="0">
                  <a:cs typeface="+mn-ea"/>
                  <a:sym typeface="+mn-lt"/>
                </a:rPr>
                <a:t>2.4</a:t>
              </a:r>
              <a:r>
                <a:rPr lang="zh-CN" altLang="en-US" sz="2400" spc="600" dirty="0">
                  <a:cs typeface="+mn-ea"/>
                  <a:sym typeface="+mn-lt"/>
                </a:rPr>
                <a:t>机制分析</a:t>
              </a:r>
            </a:p>
          </p:txBody>
        </p:sp>
        <p:sp>
          <p:nvSpPr>
            <p:cNvPr id="21" name="燕尾形 9">
              <a:extLst>
                <a:ext uri="{FF2B5EF4-FFF2-40B4-BE49-F238E27FC236}">
                  <a16:creationId xmlns:a16="http://schemas.microsoft.com/office/drawing/2014/main" id="{1FA493B9-AD8C-4E2E-8495-6E321534938A}"/>
                </a:ext>
              </a:extLst>
            </p:cNvPr>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 name="矩形 1">
            <a:extLst>
              <a:ext uri="{FF2B5EF4-FFF2-40B4-BE49-F238E27FC236}">
                <a16:creationId xmlns:a16="http://schemas.microsoft.com/office/drawing/2014/main" id="{FB2EBF68-7B70-4069-9E5D-FC8ABA4387B6}"/>
              </a:ext>
            </a:extLst>
          </p:cNvPr>
          <p:cNvSpPr/>
          <p:nvPr/>
        </p:nvSpPr>
        <p:spPr>
          <a:xfrm>
            <a:off x="695400" y="1268760"/>
            <a:ext cx="3672800" cy="646331"/>
          </a:xfrm>
          <a:prstGeom prst="rect">
            <a:avLst/>
          </a:prstGeom>
          <a:noFill/>
        </p:spPr>
        <p:txBody>
          <a:bodyPr wrap="none" lIns="91440" tIns="45720" rIns="91440" bIns="45720">
            <a:spAutoFit/>
          </a:bodyPr>
          <a:lstStyle/>
          <a:p>
            <a:pPr algn="ctr"/>
            <a:r>
              <a:rPr lang="zh-CN" altLang="en-US" sz="3600" dirty="0">
                <a:ln w="0"/>
                <a:cs typeface="+mn-ea"/>
                <a:sym typeface="+mn-lt"/>
              </a:rPr>
              <a:t>机制</a:t>
            </a:r>
            <a:r>
              <a:rPr lang="en-US" altLang="zh-CN" sz="3600" dirty="0">
                <a:ln w="0"/>
                <a:cs typeface="+mn-ea"/>
                <a:sym typeface="+mn-lt"/>
              </a:rPr>
              <a:t>1</a:t>
            </a:r>
            <a:r>
              <a:rPr lang="zh-CN" altLang="en-US" sz="3600" dirty="0">
                <a:ln w="0"/>
                <a:cs typeface="+mn-ea"/>
                <a:sym typeface="+mn-lt"/>
              </a:rPr>
              <a:t>：信息渠道</a:t>
            </a:r>
          </a:p>
        </p:txBody>
      </p:sp>
      <p:sp>
        <p:nvSpPr>
          <p:cNvPr id="23" name="文本框 22">
            <a:extLst>
              <a:ext uri="{FF2B5EF4-FFF2-40B4-BE49-F238E27FC236}">
                <a16:creationId xmlns:a16="http://schemas.microsoft.com/office/drawing/2014/main" id="{3EC656DC-CEEE-4CAC-991E-78FEC901FAB9}"/>
              </a:ext>
            </a:extLst>
          </p:cNvPr>
          <p:cNvSpPr txBox="1"/>
          <p:nvPr/>
        </p:nvSpPr>
        <p:spPr>
          <a:xfrm>
            <a:off x="1414397" y="4077072"/>
            <a:ext cx="9541256" cy="2062103"/>
          </a:xfrm>
          <a:prstGeom prst="rect">
            <a:avLst/>
          </a:prstGeom>
          <a:noFill/>
        </p:spPr>
        <p:txBody>
          <a:bodyPr wrap="square" rtlCol="0">
            <a:spAutoFit/>
          </a:bodyPr>
          <a:lstStyle/>
          <a:p>
            <a:r>
              <a:rPr lang="zh-CN" altLang="en-US" sz="2800" dirty="0">
                <a:cs typeface="+mn-ea"/>
                <a:sym typeface="+mn-lt"/>
              </a:rPr>
              <a:t>研究方法</a:t>
            </a:r>
            <a:endParaRPr lang="en-US" altLang="zh-CN" sz="2800" dirty="0">
              <a:cs typeface="+mn-ea"/>
              <a:sym typeface="+mn-lt"/>
            </a:endParaRPr>
          </a:p>
          <a:p>
            <a:r>
              <a:rPr lang="zh-CN" altLang="en-US" sz="2000" dirty="0">
                <a:cs typeface="+mn-ea"/>
                <a:sym typeface="+mn-lt"/>
              </a:rPr>
              <a:t>使用“对信息的关注程度”作为中介变量：</a:t>
            </a:r>
            <a:endParaRPr lang="en-US" altLang="zh-CN" sz="2000" dirty="0">
              <a:cs typeface="+mn-ea"/>
              <a:sym typeface="+mn-lt"/>
            </a:endParaRPr>
          </a:p>
          <a:p>
            <a:r>
              <a:rPr lang="zh-CN" altLang="en-US" sz="2000" dirty="0">
                <a:cs typeface="+mn-ea"/>
                <a:sym typeface="+mn-lt"/>
              </a:rPr>
              <a:t>总方程（参与率和参与程度方程）移动互联网的系数变小，表明是部分中介</a:t>
            </a:r>
            <a:endParaRPr lang="en-US" altLang="zh-CN" sz="2000" dirty="0">
              <a:cs typeface="+mn-ea"/>
              <a:sym typeface="+mn-lt"/>
            </a:endParaRPr>
          </a:p>
          <a:p>
            <a:endParaRPr lang="en-US" altLang="zh-CN" sz="2000" dirty="0">
              <a:cs typeface="+mn-ea"/>
              <a:sym typeface="+mn-lt"/>
            </a:endParaRPr>
          </a:p>
          <a:p>
            <a:r>
              <a:rPr lang="zh-CN" altLang="en-US" sz="2000" dirty="0">
                <a:cs typeface="+mn-ea"/>
                <a:sym typeface="+mn-lt"/>
              </a:rPr>
              <a:t>使用“金融知识（因子分析法）”作为中介变量：</a:t>
            </a:r>
            <a:endParaRPr lang="en-US" altLang="zh-CN" sz="2000" dirty="0">
              <a:cs typeface="+mn-ea"/>
              <a:sym typeface="+mn-lt"/>
            </a:endParaRPr>
          </a:p>
          <a:p>
            <a:r>
              <a:rPr lang="zh-CN" altLang="en-US" sz="2000" dirty="0">
                <a:cs typeface="+mn-ea"/>
                <a:sym typeface="+mn-lt"/>
              </a:rPr>
              <a:t>总方程（参与率和参与程度方程）中移动互联网不显著，表明是完全中介</a:t>
            </a:r>
          </a:p>
        </p:txBody>
      </p:sp>
      <p:sp>
        <p:nvSpPr>
          <p:cNvPr id="3" name="文本框 2">
            <a:extLst>
              <a:ext uri="{FF2B5EF4-FFF2-40B4-BE49-F238E27FC236}">
                <a16:creationId xmlns:a16="http://schemas.microsoft.com/office/drawing/2014/main" id="{7D51E4FC-BADD-41FA-AAEF-079A064D9A93}"/>
              </a:ext>
            </a:extLst>
          </p:cNvPr>
          <p:cNvSpPr txBox="1"/>
          <p:nvPr/>
        </p:nvSpPr>
        <p:spPr>
          <a:xfrm>
            <a:off x="1414397" y="1937608"/>
            <a:ext cx="8136904" cy="1138773"/>
          </a:xfrm>
          <a:prstGeom prst="rect">
            <a:avLst/>
          </a:prstGeom>
          <a:noFill/>
        </p:spPr>
        <p:txBody>
          <a:bodyPr wrap="square" rtlCol="0">
            <a:spAutoFit/>
          </a:bodyPr>
          <a:lstStyle/>
          <a:p>
            <a:r>
              <a:rPr lang="zh-CN" altLang="en-US" sz="2800" dirty="0">
                <a:cs typeface="+mn-ea"/>
                <a:sym typeface="+mn-lt"/>
              </a:rPr>
              <a:t>逻辑分析：</a:t>
            </a:r>
            <a:endParaRPr lang="en-US" altLang="zh-CN" sz="2800" dirty="0">
              <a:cs typeface="+mn-ea"/>
              <a:sym typeface="+mn-lt"/>
            </a:endParaRPr>
          </a:p>
          <a:p>
            <a:r>
              <a:rPr lang="zh-CN" altLang="en-US" sz="2000" dirty="0">
                <a:cs typeface="+mn-ea"/>
                <a:sym typeface="+mn-lt"/>
              </a:rPr>
              <a:t>便携性、移动性的非传统信息渠道→</a:t>
            </a:r>
            <a:endParaRPr lang="en-US" altLang="zh-CN" sz="2000" dirty="0">
              <a:cs typeface="+mn-ea"/>
              <a:sym typeface="+mn-lt"/>
            </a:endParaRPr>
          </a:p>
          <a:p>
            <a:r>
              <a:rPr lang="zh-CN" altLang="en-US" sz="2000" dirty="0">
                <a:cs typeface="+mn-ea"/>
                <a:sym typeface="+mn-lt"/>
              </a:rPr>
              <a:t>①获取信息的成本降低②移动互联网增强信息时效性</a:t>
            </a:r>
          </a:p>
        </p:txBody>
      </p:sp>
      <p:sp>
        <p:nvSpPr>
          <p:cNvPr id="6" name="箭头: 下 5">
            <a:extLst>
              <a:ext uri="{FF2B5EF4-FFF2-40B4-BE49-F238E27FC236}">
                <a16:creationId xmlns:a16="http://schemas.microsoft.com/office/drawing/2014/main" id="{8F9AF5E7-85C5-4843-81CC-C5FC5B030B97}"/>
              </a:ext>
            </a:extLst>
          </p:cNvPr>
          <p:cNvSpPr/>
          <p:nvPr/>
        </p:nvSpPr>
        <p:spPr>
          <a:xfrm>
            <a:off x="5231904" y="3212976"/>
            <a:ext cx="864096"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图文框 6">
            <a:extLst>
              <a:ext uri="{FF2B5EF4-FFF2-40B4-BE49-F238E27FC236}">
                <a16:creationId xmlns:a16="http://schemas.microsoft.com/office/drawing/2014/main" id="{CABF49A8-9C4D-4335-86A8-CC8A278D81E1}"/>
              </a:ext>
            </a:extLst>
          </p:cNvPr>
          <p:cNvSpPr/>
          <p:nvPr/>
        </p:nvSpPr>
        <p:spPr>
          <a:xfrm>
            <a:off x="1991544" y="5373216"/>
            <a:ext cx="3373616" cy="432048"/>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Tree>
    <p:custDataLst>
      <p:tags r:id="rId1"/>
    </p:custDataLst>
    <p:extLst>
      <p:ext uri="{BB962C8B-B14F-4D97-AF65-F5344CB8AC3E}">
        <p14:creationId xmlns:p14="http://schemas.microsoft.com/office/powerpoint/2010/main" val="891053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五边形 8">
            <a:extLst>
              <a:ext uri="{FF2B5EF4-FFF2-40B4-BE49-F238E27FC236}">
                <a16:creationId xmlns:a16="http://schemas.microsoft.com/office/drawing/2014/main" id="{97599B9B-51C0-4F34-8B2F-E2578EC98884}"/>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稳健性检验</a:t>
            </a:r>
          </a:p>
        </p:txBody>
      </p:sp>
      <p:grpSp>
        <p:nvGrpSpPr>
          <p:cNvPr id="19" name="组合 18">
            <a:extLst>
              <a:ext uri="{FF2B5EF4-FFF2-40B4-BE49-F238E27FC236}">
                <a16:creationId xmlns:a16="http://schemas.microsoft.com/office/drawing/2014/main" id="{FD99CAF1-5436-437C-B181-A97614562CC0}"/>
              </a:ext>
            </a:extLst>
          </p:cNvPr>
          <p:cNvGrpSpPr/>
          <p:nvPr/>
        </p:nvGrpSpPr>
        <p:grpSpPr>
          <a:xfrm>
            <a:off x="0" y="325120"/>
            <a:ext cx="3586480" cy="589280"/>
            <a:chOff x="0" y="416560"/>
            <a:chExt cx="3586480" cy="589280"/>
          </a:xfrm>
        </p:grpSpPr>
        <p:sp>
          <p:nvSpPr>
            <p:cNvPr id="20" name="五边形 8">
              <a:extLst>
                <a:ext uri="{FF2B5EF4-FFF2-40B4-BE49-F238E27FC236}">
                  <a16:creationId xmlns:a16="http://schemas.microsoft.com/office/drawing/2014/main" id="{651B5E1B-4071-44DE-A6A1-AC4AF14FA045}"/>
                </a:ext>
              </a:extLst>
            </p:cNvPr>
            <p:cNvSpPr/>
            <p:nvPr/>
          </p:nvSpPr>
          <p:spPr>
            <a:xfrm>
              <a:off x="0" y="416560"/>
              <a:ext cx="354702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600" dirty="0">
                  <a:cs typeface="+mn-ea"/>
                  <a:sym typeface="+mn-lt"/>
                </a:rPr>
                <a:t>2.4</a:t>
              </a:r>
              <a:r>
                <a:rPr lang="zh-CN" altLang="en-US" sz="2400" spc="600" dirty="0">
                  <a:cs typeface="+mn-ea"/>
                  <a:sym typeface="+mn-lt"/>
                </a:rPr>
                <a:t>机制分析</a:t>
              </a:r>
            </a:p>
          </p:txBody>
        </p:sp>
        <p:sp>
          <p:nvSpPr>
            <p:cNvPr id="21" name="燕尾形 9">
              <a:extLst>
                <a:ext uri="{FF2B5EF4-FFF2-40B4-BE49-F238E27FC236}">
                  <a16:creationId xmlns:a16="http://schemas.microsoft.com/office/drawing/2014/main" id="{1FA493B9-AD8C-4E2E-8495-6E321534938A}"/>
                </a:ext>
              </a:extLst>
            </p:cNvPr>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2" name="矩形 1">
            <a:extLst>
              <a:ext uri="{FF2B5EF4-FFF2-40B4-BE49-F238E27FC236}">
                <a16:creationId xmlns:a16="http://schemas.microsoft.com/office/drawing/2014/main" id="{FB2EBF68-7B70-4069-9E5D-FC8ABA4387B6}"/>
              </a:ext>
            </a:extLst>
          </p:cNvPr>
          <p:cNvSpPr/>
          <p:nvPr/>
        </p:nvSpPr>
        <p:spPr>
          <a:xfrm>
            <a:off x="695400" y="1268760"/>
            <a:ext cx="6120680" cy="646331"/>
          </a:xfrm>
          <a:prstGeom prst="rect">
            <a:avLst/>
          </a:prstGeom>
          <a:noFill/>
        </p:spPr>
        <p:txBody>
          <a:bodyPr wrap="square" lIns="91440" tIns="45720" rIns="91440" bIns="45720">
            <a:spAutoFit/>
          </a:bodyPr>
          <a:lstStyle/>
          <a:p>
            <a:r>
              <a:rPr lang="zh-CN" altLang="en-US" sz="3600" dirty="0">
                <a:ln w="0"/>
                <a:cs typeface="+mn-ea"/>
                <a:sym typeface="+mn-lt"/>
              </a:rPr>
              <a:t>机制</a:t>
            </a:r>
            <a:r>
              <a:rPr lang="en-US" altLang="zh-CN" sz="3600" dirty="0">
                <a:ln w="0"/>
                <a:cs typeface="+mn-ea"/>
                <a:sym typeface="+mn-lt"/>
              </a:rPr>
              <a:t>2</a:t>
            </a:r>
            <a:r>
              <a:rPr lang="zh-CN" altLang="en-US" sz="3600" dirty="0">
                <a:ln w="0"/>
                <a:cs typeface="+mn-ea"/>
                <a:sym typeface="+mn-lt"/>
              </a:rPr>
              <a:t>：金融可及性</a:t>
            </a:r>
          </a:p>
        </p:txBody>
      </p:sp>
      <p:sp>
        <p:nvSpPr>
          <p:cNvPr id="23" name="文本框 22">
            <a:extLst>
              <a:ext uri="{FF2B5EF4-FFF2-40B4-BE49-F238E27FC236}">
                <a16:creationId xmlns:a16="http://schemas.microsoft.com/office/drawing/2014/main" id="{3EC656DC-CEEE-4CAC-991E-78FEC901FAB9}"/>
              </a:ext>
            </a:extLst>
          </p:cNvPr>
          <p:cNvSpPr txBox="1"/>
          <p:nvPr/>
        </p:nvSpPr>
        <p:spPr>
          <a:xfrm flipH="1">
            <a:off x="1439219" y="4569792"/>
            <a:ext cx="9541256" cy="1354217"/>
          </a:xfrm>
          <a:prstGeom prst="rect">
            <a:avLst/>
          </a:prstGeom>
          <a:noFill/>
        </p:spPr>
        <p:txBody>
          <a:bodyPr wrap="square" rtlCol="0">
            <a:spAutoFit/>
          </a:bodyPr>
          <a:lstStyle/>
          <a:p>
            <a:r>
              <a:rPr lang="zh-CN" altLang="en-US" sz="2800" dirty="0">
                <a:cs typeface="+mn-ea"/>
                <a:sym typeface="+mn-lt"/>
              </a:rPr>
              <a:t>研究方法：</a:t>
            </a:r>
            <a:endParaRPr lang="en-US" altLang="zh-CN" sz="2800" dirty="0">
              <a:cs typeface="+mn-ea"/>
              <a:sym typeface="+mn-lt"/>
            </a:endParaRPr>
          </a:p>
          <a:p>
            <a:r>
              <a:rPr lang="zh-CN" altLang="en-US" dirty="0">
                <a:cs typeface="+mn-ea"/>
                <a:sym typeface="+mn-lt"/>
              </a:rPr>
              <a:t>如何衡量金融可及与否？</a:t>
            </a:r>
            <a:r>
              <a:rPr lang="zh-CN" altLang="en-US" b="1" dirty="0">
                <a:cs typeface="+mn-ea"/>
                <a:sym typeface="+mn-lt"/>
              </a:rPr>
              <a:t>银行卡！</a:t>
            </a:r>
            <a:endParaRPr lang="en-US" altLang="zh-CN" b="1" dirty="0">
              <a:cs typeface="+mn-ea"/>
              <a:sym typeface="+mn-lt"/>
            </a:endParaRPr>
          </a:p>
          <a:p>
            <a:r>
              <a:rPr lang="zh-CN" altLang="en-US" dirty="0">
                <a:cs typeface="+mn-ea"/>
                <a:sym typeface="+mn-lt"/>
              </a:rPr>
              <a:t>家庭没有银行卡→金融不可及</a:t>
            </a:r>
            <a:endParaRPr lang="en-US" altLang="zh-CN" dirty="0">
              <a:cs typeface="+mn-ea"/>
              <a:sym typeface="+mn-lt"/>
            </a:endParaRPr>
          </a:p>
          <a:p>
            <a:r>
              <a:rPr lang="zh-CN" altLang="en-US" dirty="0">
                <a:cs typeface="+mn-ea"/>
                <a:sym typeface="+mn-lt"/>
              </a:rPr>
              <a:t>交叉项引入</a:t>
            </a:r>
            <a:endParaRPr lang="en-US" altLang="zh-CN" dirty="0">
              <a:cs typeface="+mn-ea"/>
              <a:sym typeface="+mn-lt"/>
            </a:endParaRPr>
          </a:p>
        </p:txBody>
      </p:sp>
      <p:sp>
        <p:nvSpPr>
          <p:cNvPr id="3" name="文本框 2">
            <a:extLst>
              <a:ext uri="{FF2B5EF4-FFF2-40B4-BE49-F238E27FC236}">
                <a16:creationId xmlns:a16="http://schemas.microsoft.com/office/drawing/2014/main" id="{7D51E4FC-BADD-41FA-AAEF-079A064D9A93}"/>
              </a:ext>
            </a:extLst>
          </p:cNvPr>
          <p:cNvSpPr txBox="1"/>
          <p:nvPr/>
        </p:nvSpPr>
        <p:spPr>
          <a:xfrm>
            <a:off x="1416354" y="2011931"/>
            <a:ext cx="9541255" cy="1354217"/>
          </a:xfrm>
          <a:prstGeom prst="rect">
            <a:avLst/>
          </a:prstGeom>
          <a:noFill/>
        </p:spPr>
        <p:txBody>
          <a:bodyPr wrap="square" rtlCol="0">
            <a:spAutoFit/>
          </a:bodyPr>
          <a:lstStyle/>
          <a:p>
            <a:r>
              <a:rPr lang="zh-CN" altLang="en-US" sz="2800" dirty="0">
                <a:cs typeface="+mn-ea"/>
                <a:sym typeface="+mn-lt"/>
              </a:rPr>
              <a:t>逻辑分析：</a:t>
            </a:r>
            <a:endParaRPr lang="en-US" altLang="zh-CN" sz="2800" dirty="0">
              <a:cs typeface="+mn-ea"/>
              <a:sym typeface="+mn-lt"/>
            </a:endParaRPr>
          </a:p>
          <a:p>
            <a:r>
              <a:rPr lang="zh-CN" altLang="en-US" dirty="0">
                <a:cs typeface="+mn-ea"/>
                <a:sym typeface="+mn-lt"/>
              </a:rPr>
              <a:t>金融可及性描述的是家庭获得金融服务的容易程度</a:t>
            </a:r>
            <a:endParaRPr lang="en-US" altLang="zh-CN" dirty="0">
              <a:cs typeface="+mn-ea"/>
              <a:sym typeface="+mn-lt"/>
            </a:endParaRPr>
          </a:p>
          <a:p>
            <a:r>
              <a:rPr lang="zh-CN" altLang="en-US" dirty="0">
                <a:cs typeface="+mn-ea"/>
                <a:sym typeface="+mn-lt"/>
              </a:rPr>
              <a:t>便携性、移动性的非传统信息渠道→</a:t>
            </a:r>
            <a:endParaRPr lang="en-US" altLang="zh-CN" dirty="0">
              <a:cs typeface="+mn-ea"/>
              <a:sym typeface="+mn-lt"/>
            </a:endParaRPr>
          </a:p>
          <a:p>
            <a:r>
              <a:rPr lang="zh-CN" altLang="en-US" dirty="0">
                <a:cs typeface="+mn-ea"/>
                <a:sym typeface="+mn-lt"/>
              </a:rPr>
              <a:t>在家庭投资中一定程度上起到了代替金融机构的作用，速度更快，时效性更强</a:t>
            </a:r>
          </a:p>
        </p:txBody>
      </p:sp>
      <p:sp>
        <p:nvSpPr>
          <p:cNvPr id="8" name="文本框 7">
            <a:extLst>
              <a:ext uri="{FF2B5EF4-FFF2-40B4-BE49-F238E27FC236}">
                <a16:creationId xmlns:a16="http://schemas.microsoft.com/office/drawing/2014/main" id="{772C91CA-462E-499E-A5E5-D9A9EC571B58}"/>
              </a:ext>
            </a:extLst>
          </p:cNvPr>
          <p:cNvSpPr txBox="1"/>
          <p:nvPr/>
        </p:nvSpPr>
        <p:spPr>
          <a:xfrm>
            <a:off x="8016791" y="3352417"/>
            <a:ext cx="4176464" cy="1508105"/>
          </a:xfrm>
          <a:prstGeom prst="rect">
            <a:avLst/>
          </a:prstGeom>
          <a:noFill/>
        </p:spPr>
        <p:txBody>
          <a:bodyPr wrap="square" rtlCol="0">
            <a:spAutoFit/>
          </a:bodyPr>
          <a:lstStyle/>
          <a:p>
            <a:r>
              <a:rPr lang="zh-CN" altLang="en-US" sz="2000" b="1" dirty="0">
                <a:effectLst/>
                <a:cs typeface="+mn-ea"/>
                <a:sym typeface="+mn-lt"/>
              </a:rPr>
              <a:t>一般文献</a:t>
            </a:r>
            <a:r>
              <a:rPr lang="en-US" altLang="zh-CN" sz="2000" b="1" dirty="0">
                <a:effectLst/>
                <a:cs typeface="+mn-ea"/>
                <a:sym typeface="+mn-lt"/>
              </a:rPr>
              <a:t>:</a:t>
            </a:r>
          </a:p>
          <a:p>
            <a:r>
              <a:rPr lang="zh-CN" altLang="zh-CN" sz="1800" dirty="0">
                <a:effectLst/>
                <a:cs typeface="+mn-ea"/>
                <a:sym typeface="+mn-lt"/>
              </a:rPr>
              <a:t>每万人拥有的银行机构数量</a:t>
            </a:r>
            <a:r>
              <a:rPr lang="zh-CN" altLang="en-US" sz="1800" dirty="0">
                <a:effectLst/>
                <a:cs typeface="+mn-ea"/>
                <a:sym typeface="+mn-lt"/>
              </a:rPr>
              <a:t>（</a:t>
            </a:r>
            <a:r>
              <a:rPr lang="en-US" altLang="zh-CN" sz="1800" dirty="0">
                <a:effectLst/>
                <a:cs typeface="+mn-ea"/>
                <a:sym typeface="+mn-lt"/>
              </a:rPr>
              <a:t>Mookerjee and </a:t>
            </a:r>
            <a:r>
              <a:rPr lang="en-US" altLang="zh-CN" sz="1800" dirty="0" err="1">
                <a:effectLst/>
                <a:cs typeface="+mn-ea"/>
                <a:sym typeface="+mn-lt"/>
              </a:rPr>
              <a:t>Kalipioni</a:t>
            </a:r>
            <a:r>
              <a:rPr lang="zh-CN" altLang="en-US" sz="1800" dirty="0">
                <a:effectLst/>
                <a:cs typeface="+mn-ea"/>
                <a:sym typeface="+mn-lt"/>
              </a:rPr>
              <a:t>）</a:t>
            </a:r>
            <a:endParaRPr lang="en-US" altLang="zh-CN" sz="1800" dirty="0">
              <a:effectLst/>
              <a:cs typeface="+mn-ea"/>
              <a:sym typeface="+mn-lt"/>
            </a:endParaRPr>
          </a:p>
          <a:p>
            <a:r>
              <a:rPr lang="zh-CN" altLang="zh-CN" sz="1800" dirty="0">
                <a:effectLst/>
                <a:cs typeface="+mn-ea"/>
                <a:sym typeface="+mn-lt"/>
              </a:rPr>
              <a:t>社区附近银行数量</a:t>
            </a:r>
            <a:r>
              <a:rPr lang="zh-CN" altLang="en-US" sz="1800" dirty="0">
                <a:effectLst/>
                <a:cs typeface="+mn-ea"/>
                <a:sym typeface="+mn-lt"/>
              </a:rPr>
              <a:t>（尹志超）</a:t>
            </a:r>
            <a:endParaRPr lang="en-US" altLang="zh-CN" sz="1800" dirty="0">
              <a:effectLst/>
              <a:cs typeface="+mn-ea"/>
              <a:sym typeface="+mn-lt"/>
            </a:endParaRPr>
          </a:p>
          <a:p>
            <a:r>
              <a:rPr lang="zh-CN" altLang="en-US" dirty="0">
                <a:cs typeface="+mn-ea"/>
                <a:sym typeface="+mn-lt"/>
              </a:rPr>
              <a:t>距离金融机构的远近（尹志超）</a:t>
            </a:r>
          </a:p>
        </p:txBody>
      </p:sp>
      <p:sp>
        <p:nvSpPr>
          <p:cNvPr id="9" name="箭头: 直角上 8">
            <a:extLst>
              <a:ext uri="{FF2B5EF4-FFF2-40B4-BE49-F238E27FC236}">
                <a16:creationId xmlns:a16="http://schemas.microsoft.com/office/drawing/2014/main" id="{5B838D82-2B6E-4C01-BD0A-D962AE07925F}"/>
              </a:ext>
            </a:extLst>
          </p:cNvPr>
          <p:cNvSpPr/>
          <p:nvPr/>
        </p:nvSpPr>
        <p:spPr>
          <a:xfrm rot="5400000">
            <a:off x="6700186" y="2834501"/>
            <a:ext cx="673081" cy="186368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箭头: 直角上 9">
            <a:extLst>
              <a:ext uri="{FF2B5EF4-FFF2-40B4-BE49-F238E27FC236}">
                <a16:creationId xmlns:a16="http://schemas.microsoft.com/office/drawing/2014/main" id="{2AC67EF2-EACB-4DEF-BCEA-8664B2F3D2C0}"/>
              </a:ext>
            </a:extLst>
          </p:cNvPr>
          <p:cNvSpPr/>
          <p:nvPr/>
        </p:nvSpPr>
        <p:spPr>
          <a:xfrm rot="16200000" flipH="1">
            <a:off x="6734229" y="3286191"/>
            <a:ext cx="955791" cy="4104456"/>
          </a:xfrm>
          <a:prstGeom prst="bentUpArrow">
            <a:avLst>
              <a:gd name="adj1" fmla="val 25000"/>
              <a:gd name="adj2" fmla="val 38407"/>
              <a:gd name="adj3"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3232875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五边形 8">
            <a:extLst>
              <a:ext uri="{FF2B5EF4-FFF2-40B4-BE49-F238E27FC236}">
                <a16:creationId xmlns:a16="http://schemas.microsoft.com/office/drawing/2014/main" id="{97599B9B-51C0-4F34-8B2F-E2578EC98884}"/>
              </a:ext>
            </a:extLst>
          </p:cNvPr>
          <p:cNvSpPr/>
          <p:nvPr/>
        </p:nvSpPr>
        <p:spPr>
          <a:xfrm>
            <a:off x="0" y="32512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稳健性检验</a:t>
            </a:r>
          </a:p>
        </p:txBody>
      </p:sp>
      <p:grpSp>
        <p:nvGrpSpPr>
          <p:cNvPr id="19" name="组合 18">
            <a:extLst>
              <a:ext uri="{FF2B5EF4-FFF2-40B4-BE49-F238E27FC236}">
                <a16:creationId xmlns:a16="http://schemas.microsoft.com/office/drawing/2014/main" id="{FD99CAF1-5436-437C-B181-A97614562CC0}"/>
              </a:ext>
            </a:extLst>
          </p:cNvPr>
          <p:cNvGrpSpPr/>
          <p:nvPr/>
        </p:nvGrpSpPr>
        <p:grpSpPr>
          <a:xfrm>
            <a:off x="0" y="325120"/>
            <a:ext cx="3586480" cy="589280"/>
            <a:chOff x="0" y="416560"/>
            <a:chExt cx="3586480" cy="589280"/>
          </a:xfrm>
        </p:grpSpPr>
        <p:sp>
          <p:nvSpPr>
            <p:cNvPr id="20" name="五边形 8">
              <a:extLst>
                <a:ext uri="{FF2B5EF4-FFF2-40B4-BE49-F238E27FC236}">
                  <a16:creationId xmlns:a16="http://schemas.microsoft.com/office/drawing/2014/main" id="{651B5E1B-4071-44DE-A6A1-AC4AF14FA045}"/>
                </a:ext>
              </a:extLst>
            </p:cNvPr>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600" dirty="0">
                  <a:cs typeface="+mn-ea"/>
                  <a:sym typeface="+mn-lt"/>
                </a:rPr>
                <a:t>2.5</a:t>
              </a:r>
              <a:r>
                <a:rPr lang="zh-CN" altLang="en-US" sz="2400" spc="600" dirty="0">
                  <a:cs typeface="+mn-ea"/>
                  <a:sym typeface="+mn-lt"/>
                </a:rPr>
                <a:t>结果报告</a:t>
              </a:r>
            </a:p>
          </p:txBody>
        </p:sp>
        <p:sp>
          <p:nvSpPr>
            <p:cNvPr id="21" name="燕尾形 9">
              <a:extLst>
                <a:ext uri="{FF2B5EF4-FFF2-40B4-BE49-F238E27FC236}">
                  <a16:creationId xmlns:a16="http://schemas.microsoft.com/office/drawing/2014/main" id="{1FA493B9-AD8C-4E2E-8495-6E321534938A}"/>
                </a:ext>
              </a:extLst>
            </p:cNvPr>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aphicFrame>
        <p:nvGraphicFramePr>
          <p:cNvPr id="7" name="表格 3">
            <a:extLst>
              <a:ext uri="{FF2B5EF4-FFF2-40B4-BE49-F238E27FC236}">
                <a16:creationId xmlns:a16="http://schemas.microsoft.com/office/drawing/2014/main" id="{8C310126-D5B0-40AE-BF38-D5F9201742E9}"/>
              </a:ext>
            </a:extLst>
          </p:cNvPr>
          <p:cNvGraphicFramePr>
            <a:graphicFrameLocks noGrp="1"/>
          </p:cNvGraphicFramePr>
          <p:nvPr>
            <p:extLst>
              <p:ext uri="{D42A27DB-BD31-4B8C-83A1-F6EECF244321}">
                <p14:modId xmlns:p14="http://schemas.microsoft.com/office/powerpoint/2010/main" val="688954882"/>
              </p:ext>
            </p:extLst>
          </p:nvPr>
        </p:nvGraphicFramePr>
        <p:xfrm>
          <a:off x="983432" y="1340769"/>
          <a:ext cx="10729195" cy="5062385"/>
        </p:xfrm>
        <a:graphic>
          <a:graphicData uri="http://schemas.openxmlformats.org/drawingml/2006/table">
            <a:tbl>
              <a:tblPr firstRow="1" bandRow="1">
                <a:tableStyleId>{073A0DAA-6AF3-43AB-8588-CEC1D06C72B9}</a:tableStyleId>
              </a:tblPr>
              <a:tblGrid>
                <a:gridCol w="1368152">
                  <a:extLst>
                    <a:ext uri="{9D8B030D-6E8A-4147-A177-3AD203B41FA5}">
                      <a16:colId xmlns:a16="http://schemas.microsoft.com/office/drawing/2014/main" val="3251367804"/>
                    </a:ext>
                  </a:extLst>
                </a:gridCol>
                <a:gridCol w="2597357">
                  <a:extLst>
                    <a:ext uri="{9D8B030D-6E8A-4147-A177-3AD203B41FA5}">
                      <a16:colId xmlns:a16="http://schemas.microsoft.com/office/drawing/2014/main" val="1776779167"/>
                    </a:ext>
                  </a:extLst>
                </a:gridCol>
                <a:gridCol w="2254562">
                  <a:extLst>
                    <a:ext uri="{9D8B030D-6E8A-4147-A177-3AD203B41FA5}">
                      <a16:colId xmlns:a16="http://schemas.microsoft.com/office/drawing/2014/main" val="1906100674"/>
                    </a:ext>
                  </a:extLst>
                </a:gridCol>
                <a:gridCol w="2254562">
                  <a:extLst>
                    <a:ext uri="{9D8B030D-6E8A-4147-A177-3AD203B41FA5}">
                      <a16:colId xmlns:a16="http://schemas.microsoft.com/office/drawing/2014/main" val="3614401102"/>
                    </a:ext>
                  </a:extLst>
                </a:gridCol>
                <a:gridCol w="2254562">
                  <a:extLst>
                    <a:ext uri="{9D8B030D-6E8A-4147-A177-3AD203B41FA5}">
                      <a16:colId xmlns:a16="http://schemas.microsoft.com/office/drawing/2014/main" val="1390704793"/>
                    </a:ext>
                  </a:extLst>
                </a:gridCol>
              </a:tblGrid>
              <a:tr h="381060">
                <a:tc>
                  <a:txBody>
                    <a:bodyPr/>
                    <a:lstStyle/>
                    <a:p>
                      <a:endParaRPr lang="zh-CN" altLang="en-US" dirty="0">
                        <a:latin typeface="+mn-lt"/>
                        <a:ea typeface="+mn-ea"/>
                        <a:cs typeface="+mn-ea"/>
                        <a:sym typeface="+mn-lt"/>
                      </a:endParaRPr>
                    </a:p>
                  </a:txBody>
                  <a:tcPr/>
                </a:tc>
                <a:tc>
                  <a:txBody>
                    <a:bodyPr/>
                    <a:lstStyle/>
                    <a:p>
                      <a:r>
                        <a:rPr lang="zh-CN" altLang="en-US" dirty="0">
                          <a:latin typeface="+mn-lt"/>
                          <a:ea typeface="+mn-ea"/>
                          <a:cs typeface="+mn-ea"/>
                          <a:sym typeface="+mn-lt"/>
                        </a:rPr>
                        <a:t>基础回归</a:t>
                      </a:r>
                    </a:p>
                  </a:txBody>
                  <a:tcPr/>
                </a:tc>
                <a:tc>
                  <a:txBody>
                    <a:bodyPr/>
                    <a:lstStyle/>
                    <a:p>
                      <a:r>
                        <a:rPr lang="zh-CN" altLang="en-US" dirty="0">
                          <a:latin typeface="+mn-lt"/>
                          <a:ea typeface="+mn-ea"/>
                          <a:cs typeface="+mn-ea"/>
                          <a:sym typeface="+mn-lt"/>
                        </a:rPr>
                        <a:t>异质性分析</a:t>
                      </a:r>
                    </a:p>
                  </a:txBody>
                  <a:tcPr/>
                </a:tc>
                <a:tc>
                  <a:txBody>
                    <a:bodyPr/>
                    <a:lstStyle/>
                    <a:p>
                      <a:r>
                        <a:rPr lang="zh-CN" altLang="en-US" dirty="0">
                          <a:latin typeface="+mn-lt"/>
                          <a:ea typeface="+mn-ea"/>
                          <a:cs typeface="+mn-ea"/>
                          <a:sym typeface="+mn-lt"/>
                        </a:rPr>
                        <a:t>稳健性检验</a:t>
                      </a:r>
                    </a:p>
                  </a:txBody>
                  <a:tcPr/>
                </a:tc>
                <a:tc>
                  <a:txBody>
                    <a:bodyPr/>
                    <a:lstStyle/>
                    <a:p>
                      <a:r>
                        <a:rPr lang="zh-CN" altLang="en-US" dirty="0">
                          <a:latin typeface="+mn-lt"/>
                          <a:ea typeface="+mn-ea"/>
                          <a:cs typeface="+mn-ea"/>
                          <a:sym typeface="+mn-lt"/>
                        </a:rPr>
                        <a:t>作用机制</a:t>
                      </a:r>
                    </a:p>
                  </a:txBody>
                  <a:tcPr/>
                </a:tc>
                <a:extLst>
                  <a:ext uri="{0D108BD9-81ED-4DB2-BD59-A6C34878D82A}">
                    <a16:rowId xmlns:a16="http://schemas.microsoft.com/office/drawing/2014/main" val="580106603"/>
                  </a:ext>
                </a:extLst>
              </a:tr>
              <a:tr h="694541">
                <a:tc>
                  <a:txBody>
                    <a:bodyPr/>
                    <a:lstStyle/>
                    <a:p>
                      <a:pPr algn="ctr"/>
                      <a:r>
                        <a:rPr lang="zh-CN" altLang="en-US" dirty="0">
                          <a:latin typeface="+mn-lt"/>
                          <a:ea typeface="+mn-ea"/>
                          <a:cs typeface="+mn-ea"/>
                          <a:sym typeface="+mn-lt"/>
                        </a:rPr>
                        <a:t>研究目的</a:t>
                      </a:r>
                    </a:p>
                  </a:txBody>
                  <a:tcPr anchor="ctr"/>
                </a:tc>
                <a:tc>
                  <a:txBody>
                    <a:bodyPr/>
                    <a:lstStyle/>
                    <a:p>
                      <a:r>
                        <a:rPr lang="zh-CN" altLang="en-US" dirty="0">
                          <a:latin typeface="+mn-lt"/>
                          <a:ea typeface="+mn-ea"/>
                          <a:cs typeface="+mn-ea"/>
                          <a:sym typeface="+mn-lt"/>
                        </a:rPr>
                        <a:t>明确关系</a:t>
                      </a:r>
                    </a:p>
                  </a:txBody>
                  <a:tcPr/>
                </a:tc>
                <a:tc>
                  <a:txBody>
                    <a:bodyPr/>
                    <a:lstStyle/>
                    <a:p>
                      <a:r>
                        <a:rPr lang="zh-CN" altLang="en-US" dirty="0">
                          <a:latin typeface="+mn-lt"/>
                          <a:ea typeface="+mn-ea"/>
                          <a:cs typeface="+mn-ea"/>
                          <a:sym typeface="+mn-lt"/>
                        </a:rPr>
                        <a:t>影响的差别</a:t>
                      </a:r>
                    </a:p>
                  </a:txBody>
                  <a:tcPr/>
                </a:tc>
                <a:tc>
                  <a:txBody>
                    <a:bodyPr/>
                    <a:lstStyle/>
                    <a:p>
                      <a:r>
                        <a:rPr lang="zh-CN" altLang="en-US" dirty="0">
                          <a:latin typeface="+mn-lt"/>
                          <a:ea typeface="+mn-ea"/>
                          <a:cs typeface="+mn-ea"/>
                          <a:sym typeface="+mn-lt"/>
                        </a:rPr>
                        <a:t>可靠性和真实性</a:t>
                      </a:r>
                    </a:p>
                  </a:txBody>
                  <a:tcPr/>
                </a:tc>
                <a:tc>
                  <a:txBody>
                    <a:bodyPr/>
                    <a:lstStyle/>
                    <a:p>
                      <a:r>
                        <a:rPr lang="zh-CN" altLang="en-US" dirty="0">
                          <a:latin typeface="+mn-lt"/>
                          <a:ea typeface="+mn-ea"/>
                          <a:cs typeface="+mn-ea"/>
                          <a:sym typeface="+mn-lt"/>
                        </a:rPr>
                        <a:t>寻找路径</a:t>
                      </a:r>
                      <a:endParaRPr lang="en-US" altLang="zh-CN" dirty="0">
                        <a:latin typeface="+mn-lt"/>
                        <a:ea typeface="+mn-ea"/>
                        <a:cs typeface="+mn-ea"/>
                        <a:sym typeface="+mn-lt"/>
                      </a:endParaRPr>
                    </a:p>
                    <a:p>
                      <a:r>
                        <a:rPr lang="zh-CN" altLang="en-US" dirty="0">
                          <a:latin typeface="+mn-lt"/>
                          <a:ea typeface="+mn-ea"/>
                          <a:cs typeface="+mn-ea"/>
                          <a:sym typeface="+mn-lt"/>
                        </a:rPr>
                        <a:t>进而影响路径</a:t>
                      </a:r>
                      <a:endParaRPr lang="en-US" altLang="zh-CN" dirty="0">
                        <a:latin typeface="+mn-lt"/>
                        <a:ea typeface="+mn-ea"/>
                        <a:cs typeface="+mn-ea"/>
                        <a:sym typeface="+mn-lt"/>
                      </a:endParaRPr>
                    </a:p>
                  </a:txBody>
                  <a:tcPr/>
                </a:tc>
                <a:extLst>
                  <a:ext uri="{0D108BD9-81ED-4DB2-BD59-A6C34878D82A}">
                    <a16:rowId xmlns:a16="http://schemas.microsoft.com/office/drawing/2014/main" val="3879386990"/>
                  </a:ext>
                </a:extLst>
              </a:tr>
              <a:tr h="3748933">
                <a:tc>
                  <a:txBody>
                    <a:bodyPr/>
                    <a:lstStyle/>
                    <a:p>
                      <a:pPr algn="ctr"/>
                      <a:r>
                        <a:rPr lang="zh-CN" altLang="en-US" dirty="0">
                          <a:latin typeface="+mn-lt"/>
                          <a:ea typeface="+mn-ea"/>
                          <a:cs typeface="+mn-ea"/>
                          <a:sym typeface="+mn-lt"/>
                        </a:rPr>
                        <a:t>结果</a:t>
                      </a:r>
                    </a:p>
                  </a:txBody>
                  <a:tcPr anchor="ctr"/>
                </a:tc>
                <a:tc>
                  <a:txBody>
                    <a:bodyPr/>
                    <a:lstStyle/>
                    <a:p>
                      <a:pPr algn="l" defTabSz="914378">
                        <a:lnSpc>
                          <a:spcPct val="120000"/>
                        </a:lnSpc>
                        <a:spcBef>
                          <a:spcPct val="0"/>
                        </a:spcBef>
                        <a:defRPr/>
                      </a:pPr>
                      <a:r>
                        <a:rPr lang="zh-CN" altLang="zh-CN" sz="1800" kern="1200" dirty="0">
                          <a:solidFill>
                            <a:schemeClr val="dk1"/>
                          </a:solidFill>
                          <a:effectLst/>
                          <a:latin typeface="+mn-lt"/>
                          <a:ea typeface="+mn-ea"/>
                          <a:cs typeface="+mn-ea"/>
                          <a:sym typeface="+mn-lt"/>
                        </a:rPr>
                        <a:t>移动互联网可及性一方面显著提高了家庭金融风险资产参与概率，另一方面也带来了家庭资产参与程度的深化。</a:t>
                      </a:r>
                      <a:endParaRPr lang="en-US" altLang="zh-CN" sz="1800" kern="1200" dirty="0">
                        <a:solidFill>
                          <a:schemeClr val="dk1"/>
                        </a:solidFill>
                        <a:effectLst/>
                        <a:latin typeface="+mn-lt"/>
                        <a:ea typeface="+mn-ea"/>
                        <a:cs typeface="+mn-ea"/>
                        <a:sym typeface="+mn-lt"/>
                      </a:endParaRPr>
                    </a:p>
                    <a:p>
                      <a:pPr algn="l" defTabSz="914378">
                        <a:lnSpc>
                          <a:spcPct val="120000"/>
                        </a:lnSpc>
                        <a:spcBef>
                          <a:spcPct val="0"/>
                        </a:spcBef>
                        <a:defRPr/>
                      </a:pPr>
                      <a:r>
                        <a:rPr lang="zh-CN" altLang="en-US" sz="1800" kern="1200" dirty="0">
                          <a:solidFill>
                            <a:schemeClr val="dk1"/>
                          </a:solidFill>
                          <a:effectLst/>
                          <a:latin typeface="+mn-lt"/>
                          <a:ea typeface="+mn-ea"/>
                          <a:cs typeface="+mn-ea"/>
                          <a:sym typeface="+mn-lt"/>
                        </a:rPr>
                        <a:t>生命周期效应不显著；</a:t>
                      </a:r>
                      <a:endParaRPr lang="en-US" altLang="zh-CN" sz="1800" kern="1200" dirty="0">
                        <a:solidFill>
                          <a:schemeClr val="dk1"/>
                        </a:solidFill>
                        <a:effectLst/>
                        <a:latin typeface="+mn-lt"/>
                        <a:ea typeface="+mn-ea"/>
                        <a:cs typeface="+mn-ea"/>
                        <a:sym typeface="+mn-lt"/>
                      </a:endParaRPr>
                    </a:p>
                    <a:p>
                      <a:pPr algn="l" defTabSz="914378">
                        <a:lnSpc>
                          <a:spcPct val="120000"/>
                        </a:lnSpc>
                        <a:spcBef>
                          <a:spcPct val="0"/>
                        </a:spcBef>
                        <a:defRPr/>
                      </a:pPr>
                      <a:r>
                        <a:rPr lang="zh-CN" altLang="en-US" sz="1800" kern="1200" dirty="0">
                          <a:solidFill>
                            <a:schemeClr val="dk1"/>
                          </a:solidFill>
                          <a:effectLst/>
                          <a:latin typeface="+mn-lt"/>
                          <a:ea typeface="+mn-ea"/>
                          <a:cs typeface="+mn-ea"/>
                          <a:sym typeface="+mn-lt"/>
                        </a:rPr>
                        <a:t>财富效应；</a:t>
                      </a:r>
                      <a:endParaRPr lang="en-US" altLang="zh-CN" sz="1800" kern="1200" dirty="0">
                        <a:solidFill>
                          <a:schemeClr val="dk1"/>
                        </a:solidFill>
                        <a:effectLst/>
                        <a:latin typeface="+mn-lt"/>
                        <a:ea typeface="+mn-ea"/>
                        <a:cs typeface="+mn-ea"/>
                        <a:sym typeface="+mn-lt"/>
                      </a:endParaRPr>
                    </a:p>
                    <a:p>
                      <a:pPr algn="l" defTabSz="914378">
                        <a:lnSpc>
                          <a:spcPct val="120000"/>
                        </a:lnSpc>
                        <a:spcBef>
                          <a:spcPct val="0"/>
                        </a:spcBef>
                        <a:defRPr/>
                      </a:pPr>
                      <a:r>
                        <a:rPr lang="zh-CN" altLang="en-US" sz="1800" kern="1200" dirty="0">
                          <a:solidFill>
                            <a:schemeClr val="dk1"/>
                          </a:solidFill>
                          <a:effectLst/>
                          <a:latin typeface="+mn-lt"/>
                          <a:ea typeface="+mn-ea"/>
                          <a:cs typeface="+mn-ea"/>
                          <a:sym typeface="+mn-lt"/>
                        </a:rPr>
                        <a:t>党员身份的抑制作用。</a:t>
                      </a:r>
                      <a:endParaRPr lang="en-US" altLang="zh-CN" sz="1800" kern="1200" dirty="0">
                        <a:solidFill>
                          <a:schemeClr val="dk1"/>
                        </a:solidFill>
                        <a:effectLst/>
                        <a:latin typeface="+mn-lt"/>
                        <a:ea typeface="+mn-ea"/>
                        <a:cs typeface="+mn-ea"/>
                        <a:sym typeface="+mn-lt"/>
                      </a:endParaRPr>
                    </a:p>
                    <a:p>
                      <a:pPr algn="l" defTabSz="914378">
                        <a:lnSpc>
                          <a:spcPct val="120000"/>
                        </a:lnSpc>
                        <a:spcBef>
                          <a:spcPct val="0"/>
                        </a:spcBef>
                        <a:defRPr/>
                      </a:pPr>
                      <a:endParaRPr lang="zh-CN" altLang="en-US" dirty="0">
                        <a:latin typeface="+mn-lt"/>
                        <a:ea typeface="+mn-ea"/>
                        <a:cs typeface="+mn-ea"/>
                        <a:sym typeface="+mn-lt"/>
                      </a:endParaRPr>
                    </a:p>
                  </a:txBody>
                  <a:tcPr/>
                </a:tc>
                <a:tc>
                  <a:txBody>
                    <a:bodyPr/>
                    <a:lstStyle/>
                    <a:p>
                      <a:pPr algn="l" defTabSz="914378">
                        <a:lnSpc>
                          <a:spcPct val="120000"/>
                        </a:lnSpc>
                        <a:spcBef>
                          <a:spcPct val="0"/>
                        </a:spcBef>
                        <a:defRPr/>
                      </a:pPr>
                      <a:r>
                        <a:rPr lang="zh-CN" altLang="en-US" sz="1800" dirty="0">
                          <a:latin typeface="+mn-lt"/>
                          <a:ea typeface="+mn-ea"/>
                          <a:cs typeface="+mn-ea"/>
                          <a:sym typeface="+mn-lt"/>
                        </a:rPr>
                        <a:t>城乡差异显著：</a:t>
                      </a:r>
                      <a:endParaRPr lang="en-US" altLang="zh-CN" sz="1800" dirty="0">
                        <a:latin typeface="+mn-lt"/>
                        <a:ea typeface="+mn-ea"/>
                        <a:cs typeface="+mn-ea"/>
                        <a:sym typeface="+mn-lt"/>
                      </a:endParaRPr>
                    </a:p>
                    <a:p>
                      <a:pPr algn="l" defTabSz="914378">
                        <a:lnSpc>
                          <a:spcPct val="120000"/>
                        </a:lnSpc>
                        <a:spcBef>
                          <a:spcPct val="0"/>
                        </a:spcBef>
                        <a:defRPr/>
                      </a:pPr>
                      <a:r>
                        <a:rPr lang="zh-CN" altLang="en-US" sz="1800" kern="1200" dirty="0">
                          <a:solidFill>
                            <a:schemeClr val="dk1"/>
                          </a:solidFill>
                          <a:effectLst/>
                          <a:latin typeface="+mn-lt"/>
                          <a:ea typeface="+mn-ea"/>
                          <a:cs typeface="+mn-ea"/>
                          <a:sym typeface="+mn-lt"/>
                        </a:rPr>
                        <a:t>平均促进作用在</a:t>
                      </a:r>
                      <a:r>
                        <a:rPr lang="zh-CN" altLang="zh-CN" sz="1800" kern="1200" dirty="0">
                          <a:solidFill>
                            <a:schemeClr val="dk1"/>
                          </a:solidFill>
                          <a:effectLst/>
                          <a:latin typeface="+mn-lt"/>
                          <a:ea typeface="+mn-ea"/>
                          <a:cs typeface="+mn-ea"/>
                          <a:sym typeface="+mn-lt"/>
                        </a:rPr>
                        <a:t>城镇家庭</a:t>
                      </a:r>
                      <a:r>
                        <a:rPr lang="zh-CN" altLang="en-US" sz="1800" kern="1200" dirty="0">
                          <a:solidFill>
                            <a:schemeClr val="dk1"/>
                          </a:solidFill>
                          <a:effectLst/>
                          <a:latin typeface="+mn-lt"/>
                          <a:ea typeface="+mn-ea"/>
                          <a:cs typeface="+mn-ea"/>
                          <a:sym typeface="+mn-lt"/>
                        </a:rPr>
                        <a:t>比在农村家庭更大（农村家庭的参与率模型并不显著）</a:t>
                      </a:r>
                      <a:r>
                        <a:rPr lang="zh-CN" altLang="zh-CN" sz="1800" kern="1200" dirty="0">
                          <a:solidFill>
                            <a:schemeClr val="dk1"/>
                          </a:solidFill>
                          <a:effectLst/>
                          <a:latin typeface="+mn-lt"/>
                          <a:ea typeface="+mn-ea"/>
                          <a:cs typeface="+mn-ea"/>
                          <a:sym typeface="+mn-lt"/>
                        </a:rPr>
                        <a:t>；</a:t>
                      </a:r>
                      <a:endParaRPr lang="en-US" altLang="zh-CN" sz="1800" dirty="0">
                        <a:latin typeface="+mn-lt"/>
                        <a:ea typeface="+mn-ea"/>
                        <a:cs typeface="+mn-ea"/>
                        <a:sym typeface="+mn-lt"/>
                      </a:endParaRPr>
                    </a:p>
                    <a:p>
                      <a:pPr algn="l" defTabSz="914378">
                        <a:lnSpc>
                          <a:spcPct val="120000"/>
                        </a:lnSpc>
                        <a:spcBef>
                          <a:spcPct val="0"/>
                        </a:spcBef>
                        <a:defRPr/>
                      </a:pPr>
                      <a:r>
                        <a:rPr lang="zh-CN" altLang="en-US" sz="1800" dirty="0">
                          <a:latin typeface="+mn-lt"/>
                          <a:ea typeface="+mn-ea"/>
                          <a:cs typeface="+mn-ea"/>
                          <a:sym typeface="+mn-lt"/>
                        </a:rPr>
                        <a:t>地区间差异显著：</a:t>
                      </a:r>
                      <a:endParaRPr lang="en-US" altLang="zh-CN" sz="1800" dirty="0">
                        <a:latin typeface="+mn-lt"/>
                        <a:ea typeface="+mn-ea"/>
                        <a:cs typeface="+mn-ea"/>
                        <a:sym typeface="+mn-lt"/>
                      </a:endParaRPr>
                    </a:p>
                    <a:p>
                      <a:pPr algn="l" defTabSz="914378">
                        <a:lnSpc>
                          <a:spcPct val="120000"/>
                        </a:lnSpc>
                        <a:spcBef>
                          <a:spcPct val="0"/>
                        </a:spcBef>
                        <a:defRPr/>
                      </a:pPr>
                      <a:r>
                        <a:rPr lang="zh-CN" altLang="zh-CN" sz="1800" kern="1200" dirty="0">
                          <a:solidFill>
                            <a:schemeClr val="dk1"/>
                          </a:solidFill>
                          <a:effectLst/>
                          <a:latin typeface="+mn-lt"/>
                          <a:ea typeface="+mn-ea"/>
                          <a:cs typeface="+mn-ea"/>
                          <a:sym typeface="+mn-lt"/>
                        </a:rPr>
                        <a:t>移动互联网可及性对家庭风险市场参与的促进效果在经济发达地区更有效。</a:t>
                      </a:r>
                      <a:endParaRPr lang="en-US" altLang="zh-CN" sz="1800" dirty="0">
                        <a:latin typeface="+mn-lt"/>
                        <a:ea typeface="+mn-ea"/>
                        <a:cs typeface="+mn-ea"/>
                        <a:sym typeface="+mn-lt"/>
                      </a:endParaRPr>
                    </a:p>
                    <a:p>
                      <a:pPr algn="l" defTabSz="914378">
                        <a:lnSpc>
                          <a:spcPct val="120000"/>
                        </a:lnSpc>
                        <a:spcBef>
                          <a:spcPct val="0"/>
                        </a:spcBef>
                        <a:defRPr/>
                      </a:pPr>
                      <a:endParaRPr lang="zh-CN" altLang="en-US" sz="1800" dirty="0">
                        <a:latin typeface="+mn-lt"/>
                        <a:ea typeface="+mn-ea"/>
                        <a:cs typeface="+mn-ea"/>
                        <a:sym typeface="+mn-lt"/>
                      </a:endParaRPr>
                    </a:p>
                    <a:p>
                      <a:pPr algn="l"/>
                      <a:endParaRPr lang="zh-CN" altLang="en-US" dirty="0">
                        <a:latin typeface="+mn-lt"/>
                        <a:ea typeface="+mn-ea"/>
                        <a:cs typeface="+mn-ea"/>
                        <a:sym typeface="+mn-lt"/>
                      </a:endParaRPr>
                    </a:p>
                  </a:txBody>
                  <a:tcPr/>
                </a:tc>
                <a:tc>
                  <a:txBody>
                    <a:bodyPr/>
                    <a:lstStyle/>
                    <a:p>
                      <a:pPr algn="l"/>
                      <a:r>
                        <a:rPr lang="zh-CN" altLang="en-US" dirty="0">
                          <a:latin typeface="+mn-lt"/>
                          <a:ea typeface="+mn-ea"/>
                          <a:cs typeface="+mn-ea"/>
                          <a:sym typeface="+mn-lt"/>
                        </a:rPr>
                        <a:t>已有实证没有拒绝结果稳健的假设</a:t>
                      </a:r>
                    </a:p>
                  </a:txBody>
                  <a:tcPr/>
                </a:tc>
                <a:tc>
                  <a:txBody>
                    <a:bodyPr/>
                    <a:lstStyle/>
                    <a:p>
                      <a:pPr algn="l"/>
                      <a:r>
                        <a:rPr lang="zh-CN" altLang="zh-CN" sz="1800" kern="1200" dirty="0">
                          <a:solidFill>
                            <a:schemeClr val="dk1"/>
                          </a:solidFill>
                          <a:effectLst/>
                          <a:latin typeface="+mn-lt"/>
                          <a:ea typeface="+mn-ea"/>
                          <a:cs typeface="+mn-ea"/>
                          <a:sym typeface="+mn-lt"/>
                        </a:rPr>
                        <a:t>移动互联网可及性通过降低信息成本，促进信息流通，提高金融服务可及性的角度实现了对家庭金融资产配置的正面影响。</a:t>
                      </a:r>
                      <a:endParaRPr lang="zh-CN" altLang="en-US" dirty="0">
                        <a:latin typeface="+mn-lt"/>
                        <a:ea typeface="+mn-ea"/>
                        <a:cs typeface="+mn-ea"/>
                        <a:sym typeface="+mn-lt"/>
                      </a:endParaRPr>
                    </a:p>
                  </a:txBody>
                  <a:tcPr/>
                </a:tc>
                <a:extLst>
                  <a:ext uri="{0D108BD9-81ED-4DB2-BD59-A6C34878D82A}">
                    <a16:rowId xmlns:a16="http://schemas.microsoft.com/office/drawing/2014/main" val="2628654244"/>
                  </a:ext>
                </a:extLst>
              </a:tr>
            </a:tbl>
          </a:graphicData>
        </a:graphic>
      </p:graphicFrame>
    </p:spTree>
    <p:custDataLst>
      <p:tags r:id="rId1"/>
    </p:custDataLst>
    <p:extLst>
      <p:ext uri="{BB962C8B-B14F-4D97-AF65-F5344CB8AC3E}">
        <p14:creationId xmlns:p14="http://schemas.microsoft.com/office/powerpoint/2010/main" val="3114040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3</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r>
              <a:rPr lang="zh-CN" altLang="en-US" b="1" dirty="0">
                <a:cs typeface="+mn-ea"/>
                <a:sym typeface="+mn-lt"/>
              </a:rPr>
              <a:t>反思与经验总结</a:t>
            </a:r>
            <a:endParaRPr lang="zh-CN" altLang="zh-CN" b="1" dirty="0">
              <a:cs typeface="+mn-ea"/>
              <a:sym typeface="+mn-lt"/>
            </a:endParaRP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a:latin typeface="+mn-lt"/>
                <a:ea typeface="+mn-ea"/>
                <a:cs typeface="+mn-ea"/>
                <a:sym typeface="+mn-lt"/>
              </a:rPr>
              <a:t>意义再探索</a:t>
            </a:r>
            <a:endParaRPr lang="en-US" altLang="zh-CN" sz="1600" dirty="0">
              <a:latin typeface="+mn-lt"/>
              <a:ea typeface="+mn-ea"/>
              <a:cs typeface="+mn-ea"/>
              <a:sym typeface="+mn-lt"/>
            </a:endParaRPr>
          </a:p>
          <a:p>
            <a:pPr>
              <a:lnSpc>
                <a:spcPct val="150000"/>
              </a:lnSpc>
            </a:pPr>
            <a:r>
              <a:rPr lang="zh-CN" altLang="en-US" sz="1600" dirty="0">
                <a:latin typeface="+mn-lt"/>
                <a:ea typeface="+mn-ea"/>
                <a:cs typeface="+mn-ea"/>
                <a:sym typeface="+mn-lt"/>
              </a:rPr>
              <a:t>经验总结</a:t>
            </a:r>
            <a:endParaRPr lang="en-US" altLang="zh-CN" sz="1600" dirty="0">
              <a:latin typeface="+mn-lt"/>
              <a:ea typeface="+mn-ea"/>
              <a:cs typeface="+mn-ea"/>
              <a:sym typeface="+mn-lt"/>
            </a:endParaRPr>
          </a:p>
          <a:p>
            <a:pPr>
              <a:lnSpc>
                <a:spcPct val="150000"/>
              </a:lnSpc>
            </a:pPr>
            <a:r>
              <a:rPr lang="zh-CN" altLang="en-US" sz="1600" dirty="0">
                <a:latin typeface="+mn-lt"/>
                <a:ea typeface="+mn-ea"/>
                <a:cs typeface="+mn-ea"/>
                <a:sym typeface="+mn-lt"/>
              </a:rPr>
              <a:t>优化方向</a:t>
            </a:r>
          </a:p>
        </p:txBody>
      </p:sp>
    </p:spTree>
    <p:custDataLst>
      <p:tags r:id="rId2"/>
    </p:custDataLst>
    <p:extLst>
      <p:ext uri="{BB962C8B-B14F-4D97-AF65-F5344CB8AC3E}">
        <p14:creationId xmlns:p14="http://schemas.microsoft.com/office/powerpoint/2010/main" val="637045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73939C72-576E-4444-97A3-BBB0114FA5AF}"/>
              </a:ext>
            </a:extLst>
          </p:cNvPr>
          <p:cNvGrpSpPr/>
          <p:nvPr/>
        </p:nvGrpSpPr>
        <p:grpSpPr>
          <a:xfrm>
            <a:off x="1022333" y="4149080"/>
            <a:ext cx="10028958" cy="1201905"/>
            <a:chOff x="6547847" y="2784276"/>
            <a:chExt cx="10028958" cy="1201905"/>
          </a:xfrm>
        </p:grpSpPr>
        <p:sp>
          <p:nvSpPr>
            <p:cNvPr id="7" name="íSļîḍè">
              <a:extLst>
                <a:ext uri="{FF2B5EF4-FFF2-40B4-BE49-F238E27FC236}">
                  <a16:creationId xmlns:a16="http://schemas.microsoft.com/office/drawing/2014/main" id="{9E5DED91-C1CF-450D-829C-B3FEBD9EB94A}"/>
                </a:ext>
              </a:extLst>
            </p:cNvPr>
            <p:cNvSpPr/>
            <p:nvPr/>
          </p:nvSpPr>
          <p:spPr>
            <a:xfrm>
              <a:off x="6547847" y="2941172"/>
              <a:ext cx="569656" cy="5698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8" name="ïš1iḑe">
              <a:extLst>
                <a:ext uri="{FF2B5EF4-FFF2-40B4-BE49-F238E27FC236}">
                  <a16:creationId xmlns:a16="http://schemas.microsoft.com/office/drawing/2014/main" id="{819AC239-D627-4261-A054-221A9FB5C24E}"/>
                </a:ext>
              </a:extLst>
            </p:cNvPr>
            <p:cNvSpPr/>
            <p:nvPr/>
          </p:nvSpPr>
          <p:spPr bwMode="auto">
            <a:xfrm>
              <a:off x="6656900" y="3055847"/>
              <a:ext cx="340366" cy="34045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wrap="square" lIns="91440" tIns="45720" rIns="91440" bIns="45720" anchor="ctr">
              <a:normAutofit lnSpcReduction="10000"/>
            </a:bodyPr>
            <a:lstStyle/>
            <a:p>
              <a:pPr algn="ctr"/>
              <a:endParaRPr>
                <a:cs typeface="+mn-ea"/>
                <a:sym typeface="+mn-lt"/>
              </a:endParaRPr>
            </a:p>
          </p:txBody>
        </p:sp>
        <p:grpSp>
          <p:nvGrpSpPr>
            <p:cNvPr id="22" name="îṥľíḑè">
              <a:extLst>
                <a:ext uri="{FF2B5EF4-FFF2-40B4-BE49-F238E27FC236}">
                  <a16:creationId xmlns:a16="http://schemas.microsoft.com/office/drawing/2014/main" id="{ECE001D1-CA98-4480-840B-B3A4CA0F3192}"/>
                </a:ext>
              </a:extLst>
            </p:cNvPr>
            <p:cNvGrpSpPr/>
            <p:nvPr/>
          </p:nvGrpSpPr>
          <p:grpSpPr>
            <a:xfrm>
              <a:off x="7117501" y="2784276"/>
              <a:ext cx="9459304" cy="1201905"/>
              <a:chOff x="4410145" y="3643421"/>
              <a:chExt cx="6081496" cy="1401787"/>
            </a:xfrm>
          </p:grpSpPr>
          <p:sp>
            <p:nvSpPr>
              <p:cNvPr id="32" name="îŝļídè">
                <a:extLst>
                  <a:ext uri="{FF2B5EF4-FFF2-40B4-BE49-F238E27FC236}">
                    <a16:creationId xmlns:a16="http://schemas.microsoft.com/office/drawing/2014/main" id="{DFC65F1A-0396-4700-8533-F7FA797AD6E7}"/>
                  </a:ext>
                </a:extLst>
              </p:cNvPr>
              <p:cNvSpPr txBox="1"/>
              <p:nvPr/>
            </p:nvSpPr>
            <p:spPr bwMode="auto">
              <a:xfrm>
                <a:off x="4410146" y="3643421"/>
                <a:ext cx="2475841" cy="492332"/>
              </a:xfrm>
              <a:prstGeom prst="rect">
                <a:avLst/>
              </a:prstGeom>
              <a:noFill/>
            </p:spPr>
            <p:txBody>
              <a:bodyPr wrap="square" lIns="91440" tIns="45720" rIns="91440" bIns="45720" anchor="b" anchorCtr="0">
                <a:normAutofit/>
              </a:bodyPr>
              <a:lstStyle/>
              <a:p>
                <a:pPr algn="l" latinLnBrk="0"/>
                <a:r>
                  <a:rPr lang="zh-CN" altLang="en-US" sz="2000" b="1" dirty="0">
                    <a:effectLst/>
                    <a:cs typeface="+mn-ea"/>
                    <a:sym typeface="+mn-lt"/>
                  </a:rPr>
                  <a:t>警示意义</a:t>
                </a:r>
              </a:p>
            </p:txBody>
          </p:sp>
          <p:sp>
            <p:nvSpPr>
              <p:cNvPr id="33" name="î$ḻiḍé">
                <a:extLst>
                  <a:ext uri="{FF2B5EF4-FFF2-40B4-BE49-F238E27FC236}">
                    <a16:creationId xmlns:a16="http://schemas.microsoft.com/office/drawing/2014/main" id="{EF25255E-369A-488D-9C2C-EC316AB64E0B}"/>
                  </a:ext>
                </a:extLst>
              </p:cNvPr>
              <p:cNvSpPr txBox="1"/>
              <p:nvPr/>
            </p:nvSpPr>
            <p:spPr bwMode="auto">
              <a:xfrm>
                <a:off x="4410145" y="4135753"/>
                <a:ext cx="6081496" cy="909455"/>
              </a:xfrm>
              <a:prstGeom prst="rect">
                <a:avLst/>
              </a:prstGeom>
              <a:noFill/>
            </p:spPr>
            <p:txBody>
              <a:bodyPr wrap="square" lIns="91440" tIns="45720" rIns="91440" bIns="45720" anchor="t" anchorCtr="0">
                <a:normAutofit/>
              </a:bodyPr>
              <a:lstStyle/>
              <a:p>
                <a:pPr algn="l" latinLnBrk="0">
                  <a:lnSpc>
                    <a:spcPct val="120000"/>
                  </a:lnSpc>
                </a:pPr>
                <a:r>
                  <a:rPr lang="zh-CN" altLang="en-US" b="0" dirty="0">
                    <a:solidFill>
                      <a:schemeClr val="tx1">
                        <a:lumMod val="85000"/>
                        <a:lumOff val="15000"/>
                      </a:schemeClr>
                    </a:solidFill>
                    <a:effectLst/>
                    <a:cs typeface="+mn-ea"/>
                    <a:sym typeface="+mn-lt"/>
                  </a:rPr>
                  <a:t>按照本文的结论，移动互联网的普及会进一步拉大城乡间、区域间金融参与的差距，如何定义这种差异？是否要克制这种差异？</a:t>
                </a:r>
              </a:p>
            </p:txBody>
          </p:sp>
        </p:grpSp>
      </p:grpSp>
      <p:grpSp>
        <p:nvGrpSpPr>
          <p:cNvPr id="39" name="组合 38">
            <a:extLst>
              <a:ext uri="{FF2B5EF4-FFF2-40B4-BE49-F238E27FC236}">
                <a16:creationId xmlns:a16="http://schemas.microsoft.com/office/drawing/2014/main" id="{8A4BBA23-8483-4F43-ABFE-71381FB4FE0A}"/>
              </a:ext>
            </a:extLst>
          </p:cNvPr>
          <p:cNvGrpSpPr/>
          <p:nvPr/>
        </p:nvGrpSpPr>
        <p:grpSpPr>
          <a:xfrm>
            <a:off x="1022333" y="1975960"/>
            <a:ext cx="9341366" cy="1390027"/>
            <a:chOff x="6035358" y="1873181"/>
            <a:chExt cx="9341366" cy="1390027"/>
          </a:xfrm>
        </p:grpSpPr>
        <p:sp>
          <p:nvSpPr>
            <p:cNvPr id="9" name="iṧḷíde">
              <a:extLst>
                <a:ext uri="{FF2B5EF4-FFF2-40B4-BE49-F238E27FC236}">
                  <a16:creationId xmlns:a16="http://schemas.microsoft.com/office/drawing/2014/main" id="{4EE793B4-E030-4AB2-B051-2D2634C15D0A}"/>
                </a:ext>
              </a:extLst>
            </p:cNvPr>
            <p:cNvSpPr/>
            <p:nvPr/>
          </p:nvSpPr>
          <p:spPr>
            <a:xfrm>
              <a:off x="6035358" y="1906499"/>
              <a:ext cx="546047" cy="54619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10" name="íSliḑè">
              <a:extLst>
                <a:ext uri="{FF2B5EF4-FFF2-40B4-BE49-F238E27FC236}">
                  <a16:creationId xmlns:a16="http://schemas.microsoft.com/office/drawing/2014/main" id="{042506FF-C6BD-40FC-9C79-AFF2F68D4C1A}"/>
                </a:ext>
              </a:extLst>
            </p:cNvPr>
            <p:cNvSpPr/>
            <p:nvPr/>
          </p:nvSpPr>
          <p:spPr bwMode="auto">
            <a:xfrm>
              <a:off x="6119815" y="1966180"/>
              <a:ext cx="377132" cy="37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p:spPr>
          <p:txBody>
            <a:bodyPr wrap="square" lIns="91440" tIns="45720" rIns="91440" bIns="45720" anchor="ctr">
              <a:normAutofit/>
            </a:bodyPr>
            <a:lstStyle/>
            <a:p>
              <a:pPr algn="ctr"/>
              <a:endParaRPr>
                <a:cs typeface="+mn-ea"/>
                <a:sym typeface="+mn-lt"/>
              </a:endParaRPr>
            </a:p>
          </p:txBody>
        </p:sp>
        <p:grpSp>
          <p:nvGrpSpPr>
            <p:cNvPr id="23" name="ísḻíďè">
              <a:extLst>
                <a:ext uri="{FF2B5EF4-FFF2-40B4-BE49-F238E27FC236}">
                  <a16:creationId xmlns:a16="http://schemas.microsoft.com/office/drawing/2014/main" id="{DF72C3DA-428E-45B6-9A80-75A40D968253}"/>
                </a:ext>
              </a:extLst>
            </p:cNvPr>
            <p:cNvGrpSpPr/>
            <p:nvPr/>
          </p:nvGrpSpPr>
          <p:grpSpPr>
            <a:xfrm>
              <a:off x="6581403" y="1873181"/>
              <a:ext cx="8795321" cy="1390027"/>
              <a:chOff x="4410145" y="3801321"/>
              <a:chExt cx="5654614" cy="1621195"/>
            </a:xfrm>
          </p:grpSpPr>
          <p:sp>
            <p:nvSpPr>
              <p:cNvPr id="30" name="îṧḷídê">
                <a:extLst>
                  <a:ext uri="{FF2B5EF4-FFF2-40B4-BE49-F238E27FC236}">
                    <a16:creationId xmlns:a16="http://schemas.microsoft.com/office/drawing/2014/main" id="{A54A176A-9854-4F02-9735-C440618B8587}"/>
                  </a:ext>
                </a:extLst>
              </p:cNvPr>
              <p:cNvSpPr txBox="1"/>
              <p:nvPr/>
            </p:nvSpPr>
            <p:spPr bwMode="auto">
              <a:xfrm>
                <a:off x="4410146" y="3801321"/>
                <a:ext cx="2475841" cy="482223"/>
              </a:xfrm>
              <a:prstGeom prst="rect">
                <a:avLst/>
              </a:prstGeom>
              <a:noFill/>
            </p:spPr>
            <p:txBody>
              <a:bodyPr wrap="square" lIns="91440" tIns="45720" rIns="91440" bIns="45720" anchor="b" anchorCtr="0">
                <a:normAutofit/>
              </a:bodyPr>
              <a:lstStyle/>
              <a:p>
                <a:pPr latinLnBrk="0"/>
                <a:r>
                  <a:rPr lang="zh-CN" altLang="en-US" sz="2000" b="1" dirty="0">
                    <a:effectLst/>
                    <a:cs typeface="+mn-ea"/>
                    <a:sym typeface="+mn-lt"/>
                  </a:rPr>
                  <a:t>补充性研究</a:t>
                </a:r>
                <a:endParaRPr lang="zh-CN" altLang="en-US" sz="1400" b="1" dirty="0">
                  <a:effectLst/>
                  <a:cs typeface="+mn-ea"/>
                  <a:sym typeface="+mn-lt"/>
                </a:endParaRPr>
              </a:p>
            </p:txBody>
          </p:sp>
          <p:sp>
            <p:nvSpPr>
              <p:cNvPr id="31" name="iṩ1ïḍe">
                <a:extLst>
                  <a:ext uri="{FF2B5EF4-FFF2-40B4-BE49-F238E27FC236}">
                    <a16:creationId xmlns:a16="http://schemas.microsoft.com/office/drawing/2014/main" id="{A242CF8A-0E67-4E72-96AD-0C0B468A2426}"/>
                  </a:ext>
                </a:extLst>
              </p:cNvPr>
              <p:cNvSpPr txBox="1"/>
              <p:nvPr/>
            </p:nvSpPr>
            <p:spPr bwMode="auto">
              <a:xfrm>
                <a:off x="4410145" y="4283544"/>
                <a:ext cx="5654614" cy="1138972"/>
              </a:xfrm>
              <a:prstGeom prst="rect">
                <a:avLst/>
              </a:prstGeom>
              <a:noFill/>
            </p:spPr>
            <p:txBody>
              <a:bodyPr wrap="square" lIns="91440" tIns="45720" rIns="91440" bIns="45720" anchor="t" anchorCtr="0">
                <a:normAutofit fontScale="92500" lnSpcReduction="20000"/>
              </a:bodyPr>
              <a:lstStyle/>
              <a:p>
                <a:pPr algn="l" latinLnBrk="0">
                  <a:lnSpc>
                    <a:spcPct val="120000"/>
                  </a:lnSpc>
                </a:pPr>
                <a:r>
                  <a:rPr lang="zh-CN" altLang="zh-CN" sz="1900" dirty="0">
                    <a:effectLst/>
                    <a:cs typeface="+mn-ea"/>
                    <a:sym typeface="+mn-lt"/>
                  </a:rPr>
                  <a:t>对于互联网与家庭资产配置之间的关系，研究文献并不多</a:t>
                </a:r>
                <a:endParaRPr lang="en-US" altLang="zh-CN" sz="1900" dirty="0">
                  <a:effectLst/>
                  <a:cs typeface="+mn-ea"/>
                  <a:sym typeface="+mn-lt"/>
                </a:endParaRPr>
              </a:p>
              <a:p>
                <a:pPr algn="l" latinLnBrk="0">
                  <a:lnSpc>
                    <a:spcPct val="120000"/>
                  </a:lnSpc>
                </a:pPr>
                <a:r>
                  <a:rPr lang="zh-CN" altLang="zh-CN" sz="1900" dirty="0">
                    <a:effectLst/>
                    <a:cs typeface="+mn-ea"/>
                    <a:sym typeface="+mn-lt"/>
                  </a:rPr>
                  <a:t>精确立足于互联网发展较为完善的最新阶段——移动互联网阶段</a:t>
                </a:r>
                <a:endParaRPr lang="en-US" altLang="zh-CN" sz="1900" dirty="0">
                  <a:effectLst/>
                  <a:cs typeface="+mn-ea"/>
                  <a:sym typeface="+mn-lt"/>
                </a:endParaRPr>
              </a:p>
              <a:p>
                <a:pPr algn="l" latinLnBrk="0">
                  <a:lnSpc>
                    <a:spcPct val="120000"/>
                  </a:lnSpc>
                </a:pPr>
                <a:r>
                  <a:rPr lang="zh-CN" altLang="zh-CN" sz="1900" dirty="0">
                    <a:effectLst/>
                    <a:cs typeface="+mn-ea"/>
                    <a:sym typeface="+mn-lt"/>
                  </a:rPr>
                  <a:t>本文首次对移动互联网影响家庭金融资产配置的作用机制进行多角度分解</a:t>
                </a:r>
                <a:endParaRPr lang="en-US" altLang="zh-CN" sz="1900" dirty="0">
                  <a:effectLst/>
                  <a:cs typeface="+mn-ea"/>
                  <a:sym typeface="+mn-lt"/>
                </a:endParaRPr>
              </a:p>
              <a:p>
                <a:pPr algn="l" latinLnBrk="0">
                  <a:lnSpc>
                    <a:spcPct val="120000"/>
                  </a:lnSpc>
                </a:pPr>
                <a:endParaRPr lang="zh-CN" altLang="en-US" sz="1400" b="0" dirty="0">
                  <a:solidFill>
                    <a:schemeClr val="tx1">
                      <a:lumMod val="85000"/>
                      <a:lumOff val="15000"/>
                    </a:schemeClr>
                  </a:solidFill>
                  <a:effectLst/>
                  <a:cs typeface="+mn-ea"/>
                  <a:sym typeface="+mn-lt"/>
                </a:endParaRPr>
              </a:p>
            </p:txBody>
          </p:sp>
        </p:grpSp>
      </p:grpSp>
      <p:grpSp>
        <p:nvGrpSpPr>
          <p:cNvPr id="36" name="组合 35">
            <a:extLst>
              <a:ext uri="{FF2B5EF4-FFF2-40B4-BE49-F238E27FC236}">
                <a16:creationId xmlns:a16="http://schemas.microsoft.com/office/drawing/2014/main" id="{92D32B15-2D3E-4DB4-A107-484A4CE1BE93}"/>
              </a:ext>
            </a:extLst>
          </p:cNvPr>
          <p:cNvGrpSpPr/>
          <p:nvPr/>
        </p:nvGrpSpPr>
        <p:grpSpPr>
          <a:xfrm>
            <a:off x="0" y="325120"/>
            <a:ext cx="3586480" cy="589280"/>
            <a:chOff x="0" y="416560"/>
            <a:chExt cx="3586480" cy="589280"/>
          </a:xfrm>
        </p:grpSpPr>
        <p:sp>
          <p:nvSpPr>
            <p:cNvPr id="37" name="五边形 8">
              <a:extLst>
                <a:ext uri="{FF2B5EF4-FFF2-40B4-BE49-F238E27FC236}">
                  <a16:creationId xmlns:a16="http://schemas.microsoft.com/office/drawing/2014/main" id="{C096425E-94B5-43C6-AF00-17D64EBD32FE}"/>
                </a:ext>
              </a:extLst>
            </p:cNvPr>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意义再探索</a:t>
              </a:r>
            </a:p>
          </p:txBody>
        </p:sp>
        <p:sp>
          <p:nvSpPr>
            <p:cNvPr id="38" name="燕尾形 9">
              <a:extLst>
                <a:ext uri="{FF2B5EF4-FFF2-40B4-BE49-F238E27FC236}">
                  <a16:creationId xmlns:a16="http://schemas.microsoft.com/office/drawing/2014/main" id="{277D0EB0-55FA-4968-AF46-4D948B5362FC}"/>
                </a:ext>
              </a:extLst>
            </p:cNvPr>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custDataLst>
      <p:tags r:id="rId1"/>
    </p:custDataLst>
    <p:extLst>
      <p:ext uri="{BB962C8B-B14F-4D97-AF65-F5344CB8AC3E}">
        <p14:creationId xmlns:p14="http://schemas.microsoft.com/office/powerpoint/2010/main" val="3159538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73939C72-576E-4444-97A3-BBB0114FA5AF}"/>
              </a:ext>
            </a:extLst>
          </p:cNvPr>
          <p:cNvGrpSpPr/>
          <p:nvPr/>
        </p:nvGrpSpPr>
        <p:grpSpPr>
          <a:xfrm>
            <a:off x="1022333" y="3120145"/>
            <a:ext cx="10028958" cy="1201905"/>
            <a:chOff x="6547847" y="2784276"/>
            <a:chExt cx="10028958" cy="1201905"/>
          </a:xfrm>
        </p:grpSpPr>
        <p:sp>
          <p:nvSpPr>
            <p:cNvPr id="7" name="íSļîḍè">
              <a:extLst>
                <a:ext uri="{FF2B5EF4-FFF2-40B4-BE49-F238E27FC236}">
                  <a16:creationId xmlns:a16="http://schemas.microsoft.com/office/drawing/2014/main" id="{9E5DED91-C1CF-450D-829C-B3FEBD9EB94A}"/>
                </a:ext>
              </a:extLst>
            </p:cNvPr>
            <p:cNvSpPr/>
            <p:nvPr/>
          </p:nvSpPr>
          <p:spPr>
            <a:xfrm>
              <a:off x="6547847" y="2941172"/>
              <a:ext cx="569656" cy="56980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8" name="ïš1iḑe">
              <a:extLst>
                <a:ext uri="{FF2B5EF4-FFF2-40B4-BE49-F238E27FC236}">
                  <a16:creationId xmlns:a16="http://schemas.microsoft.com/office/drawing/2014/main" id="{819AC239-D627-4261-A054-221A9FB5C24E}"/>
                </a:ext>
              </a:extLst>
            </p:cNvPr>
            <p:cNvSpPr/>
            <p:nvPr/>
          </p:nvSpPr>
          <p:spPr bwMode="auto">
            <a:xfrm>
              <a:off x="6656900" y="3055847"/>
              <a:ext cx="340366" cy="340455"/>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wrap="square" lIns="91440" tIns="45720" rIns="91440" bIns="45720" anchor="ctr">
              <a:normAutofit lnSpcReduction="10000"/>
            </a:bodyPr>
            <a:lstStyle/>
            <a:p>
              <a:pPr algn="ctr"/>
              <a:endParaRPr>
                <a:cs typeface="+mn-ea"/>
                <a:sym typeface="+mn-lt"/>
              </a:endParaRPr>
            </a:p>
          </p:txBody>
        </p:sp>
        <p:grpSp>
          <p:nvGrpSpPr>
            <p:cNvPr id="22" name="îṥľíḑè">
              <a:extLst>
                <a:ext uri="{FF2B5EF4-FFF2-40B4-BE49-F238E27FC236}">
                  <a16:creationId xmlns:a16="http://schemas.microsoft.com/office/drawing/2014/main" id="{ECE001D1-CA98-4480-840B-B3A4CA0F3192}"/>
                </a:ext>
              </a:extLst>
            </p:cNvPr>
            <p:cNvGrpSpPr/>
            <p:nvPr/>
          </p:nvGrpSpPr>
          <p:grpSpPr>
            <a:xfrm>
              <a:off x="7117501" y="2784276"/>
              <a:ext cx="9459304" cy="1201905"/>
              <a:chOff x="4410145" y="3643421"/>
              <a:chExt cx="6081496" cy="1401787"/>
            </a:xfrm>
          </p:grpSpPr>
          <p:sp>
            <p:nvSpPr>
              <p:cNvPr id="32" name="îŝļídè">
                <a:extLst>
                  <a:ext uri="{FF2B5EF4-FFF2-40B4-BE49-F238E27FC236}">
                    <a16:creationId xmlns:a16="http://schemas.microsoft.com/office/drawing/2014/main" id="{DFC65F1A-0396-4700-8533-F7FA797AD6E7}"/>
                  </a:ext>
                </a:extLst>
              </p:cNvPr>
              <p:cNvSpPr txBox="1"/>
              <p:nvPr/>
            </p:nvSpPr>
            <p:spPr bwMode="auto">
              <a:xfrm>
                <a:off x="4410146" y="3643421"/>
                <a:ext cx="2475841" cy="492332"/>
              </a:xfrm>
              <a:prstGeom prst="rect">
                <a:avLst/>
              </a:prstGeom>
              <a:noFill/>
            </p:spPr>
            <p:txBody>
              <a:bodyPr wrap="square" lIns="91440" tIns="45720" rIns="91440" bIns="45720" anchor="b" anchorCtr="0">
                <a:normAutofit/>
              </a:bodyPr>
              <a:lstStyle/>
              <a:p>
                <a:pPr algn="l" latinLnBrk="0"/>
                <a:r>
                  <a:rPr lang="zh-CN" altLang="en-US" sz="2000" b="1" dirty="0">
                    <a:effectLst/>
                    <a:cs typeface="+mn-ea"/>
                    <a:sym typeface="+mn-lt"/>
                  </a:rPr>
                  <a:t>影响路径的进一步分析</a:t>
                </a:r>
              </a:p>
            </p:txBody>
          </p:sp>
          <p:sp>
            <p:nvSpPr>
              <p:cNvPr id="33" name="î$ḻiḍé">
                <a:extLst>
                  <a:ext uri="{FF2B5EF4-FFF2-40B4-BE49-F238E27FC236}">
                    <a16:creationId xmlns:a16="http://schemas.microsoft.com/office/drawing/2014/main" id="{EF25255E-369A-488D-9C2C-EC316AB64E0B}"/>
                  </a:ext>
                </a:extLst>
              </p:cNvPr>
              <p:cNvSpPr txBox="1"/>
              <p:nvPr/>
            </p:nvSpPr>
            <p:spPr bwMode="auto">
              <a:xfrm>
                <a:off x="4410145" y="4135753"/>
                <a:ext cx="6081496" cy="909455"/>
              </a:xfrm>
              <a:prstGeom prst="rect">
                <a:avLst/>
              </a:prstGeom>
              <a:noFill/>
            </p:spPr>
            <p:txBody>
              <a:bodyPr wrap="square" lIns="91440" tIns="45720" rIns="91440" bIns="45720" anchor="t" anchorCtr="0">
                <a:normAutofit/>
              </a:bodyPr>
              <a:lstStyle/>
              <a:p>
                <a:pPr algn="l" latinLnBrk="0">
                  <a:lnSpc>
                    <a:spcPct val="120000"/>
                  </a:lnSpc>
                </a:pPr>
                <a:r>
                  <a:rPr lang="zh-CN" altLang="en-US" b="0" dirty="0">
                    <a:solidFill>
                      <a:schemeClr val="tx1">
                        <a:lumMod val="85000"/>
                        <a:lumOff val="15000"/>
                      </a:schemeClr>
                    </a:solidFill>
                    <a:effectLst/>
                    <a:cs typeface="+mn-ea"/>
                    <a:sym typeface="+mn-lt"/>
                  </a:rPr>
                  <a:t>是否还有别的、非经典文献中常用的影响路径？</a:t>
                </a:r>
              </a:p>
            </p:txBody>
          </p:sp>
        </p:grpSp>
      </p:grpSp>
      <p:grpSp>
        <p:nvGrpSpPr>
          <p:cNvPr id="39" name="组合 38">
            <a:extLst>
              <a:ext uri="{FF2B5EF4-FFF2-40B4-BE49-F238E27FC236}">
                <a16:creationId xmlns:a16="http://schemas.microsoft.com/office/drawing/2014/main" id="{8A4BBA23-8483-4F43-ABFE-71381FB4FE0A}"/>
              </a:ext>
            </a:extLst>
          </p:cNvPr>
          <p:cNvGrpSpPr/>
          <p:nvPr/>
        </p:nvGrpSpPr>
        <p:grpSpPr>
          <a:xfrm>
            <a:off x="1093105" y="1267201"/>
            <a:ext cx="9341368" cy="1623444"/>
            <a:chOff x="6035358" y="1873182"/>
            <a:chExt cx="9341368" cy="1623444"/>
          </a:xfrm>
        </p:grpSpPr>
        <p:sp>
          <p:nvSpPr>
            <p:cNvPr id="9" name="iṧḷíde">
              <a:extLst>
                <a:ext uri="{FF2B5EF4-FFF2-40B4-BE49-F238E27FC236}">
                  <a16:creationId xmlns:a16="http://schemas.microsoft.com/office/drawing/2014/main" id="{4EE793B4-E030-4AB2-B051-2D2634C15D0A}"/>
                </a:ext>
              </a:extLst>
            </p:cNvPr>
            <p:cNvSpPr/>
            <p:nvPr/>
          </p:nvSpPr>
          <p:spPr>
            <a:xfrm>
              <a:off x="6035358" y="1906499"/>
              <a:ext cx="546047" cy="54619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cs typeface="+mn-ea"/>
                <a:sym typeface="+mn-lt"/>
              </a:endParaRPr>
            </a:p>
          </p:txBody>
        </p:sp>
        <p:sp>
          <p:nvSpPr>
            <p:cNvPr id="10" name="íSliḑè">
              <a:extLst>
                <a:ext uri="{FF2B5EF4-FFF2-40B4-BE49-F238E27FC236}">
                  <a16:creationId xmlns:a16="http://schemas.microsoft.com/office/drawing/2014/main" id="{042506FF-C6BD-40FC-9C79-AFF2F68D4C1A}"/>
                </a:ext>
              </a:extLst>
            </p:cNvPr>
            <p:cNvSpPr/>
            <p:nvPr/>
          </p:nvSpPr>
          <p:spPr bwMode="auto">
            <a:xfrm>
              <a:off x="6119815" y="1966180"/>
              <a:ext cx="377132" cy="37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p:spPr>
          <p:txBody>
            <a:bodyPr wrap="square" lIns="91440" tIns="45720" rIns="91440" bIns="45720" anchor="ctr">
              <a:normAutofit/>
            </a:bodyPr>
            <a:lstStyle/>
            <a:p>
              <a:pPr algn="ctr"/>
              <a:endParaRPr>
                <a:cs typeface="+mn-ea"/>
                <a:sym typeface="+mn-lt"/>
              </a:endParaRPr>
            </a:p>
          </p:txBody>
        </p:sp>
        <p:grpSp>
          <p:nvGrpSpPr>
            <p:cNvPr id="23" name="ísḻíďè">
              <a:extLst>
                <a:ext uri="{FF2B5EF4-FFF2-40B4-BE49-F238E27FC236}">
                  <a16:creationId xmlns:a16="http://schemas.microsoft.com/office/drawing/2014/main" id="{DF72C3DA-428E-45B6-9A80-75A40D968253}"/>
                </a:ext>
              </a:extLst>
            </p:cNvPr>
            <p:cNvGrpSpPr/>
            <p:nvPr/>
          </p:nvGrpSpPr>
          <p:grpSpPr>
            <a:xfrm>
              <a:off x="6581405" y="1873182"/>
              <a:ext cx="8795321" cy="1623444"/>
              <a:chOff x="4410146" y="3801322"/>
              <a:chExt cx="5654614" cy="1893430"/>
            </a:xfrm>
          </p:grpSpPr>
          <p:sp>
            <p:nvSpPr>
              <p:cNvPr id="30" name="îṧḷídê">
                <a:extLst>
                  <a:ext uri="{FF2B5EF4-FFF2-40B4-BE49-F238E27FC236}">
                    <a16:creationId xmlns:a16="http://schemas.microsoft.com/office/drawing/2014/main" id="{A54A176A-9854-4F02-9735-C440618B8587}"/>
                  </a:ext>
                </a:extLst>
              </p:cNvPr>
              <p:cNvSpPr txBox="1"/>
              <p:nvPr/>
            </p:nvSpPr>
            <p:spPr bwMode="auto">
              <a:xfrm>
                <a:off x="4410146" y="3801322"/>
                <a:ext cx="2475841" cy="482223"/>
              </a:xfrm>
              <a:prstGeom prst="rect">
                <a:avLst/>
              </a:prstGeom>
              <a:noFill/>
            </p:spPr>
            <p:txBody>
              <a:bodyPr wrap="square" lIns="91440" tIns="45720" rIns="91440" bIns="45720" anchor="b" anchorCtr="0">
                <a:normAutofit/>
              </a:bodyPr>
              <a:lstStyle/>
              <a:p>
                <a:pPr latinLnBrk="0"/>
                <a:r>
                  <a:rPr lang="zh-CN" altLang="en-US" sz="2000" b="1" dirty="0">
                    <a:effectLst/>
                    <a:cs typeface="+mn-ea"/>
                    <a:sym typeface="+mn-lt"/>
                  </a:rPr>
                  <a:t>异质问题</a:t>
                </a:r>
                <a:endParaRPr lang="zh-CN" altLang="en-US" sz="1400" b="1" dirty="0">
                  <a:effectLst/>
                  <a:cs typeface="+mn-ea"/>
                  <a:sym typeface="+mn-lt"/>
                </a:endParaRPr>
              </a:p>
            </p:txBody>
          </p:sp>
          <p:sp>
            <p:nvSpPr>
              <p:cNvPr id="31" name="iṩ1ïḍe">
                <a:extLst>
                  <a:ext uri="{FF2B5EF4-FFF2-40B4-BE49-F238E27FC236}">
                    <a16:creationId xmlns:a16="http://schemas.microsoft.com/office/drawing/2014/main" id="{A242CF8A-0E67-4E72-96AD-0C0B468A2426}"/>
                  </a:ext>
                </a:extLst>
              </p:cNvPr>
              <p:cNvSpPr txBox="1"/>
              <p:nvPr/>
            </p:nvSpPr>
            <p:spPr bwMode="auto">
              <a:xfrm>
                <a:off x="4410146" y="4282072"/>
                <a:ext cx="5654614" cy="1412680"/>
              </a:xfrm>
              <a:prstGeom prst="rect">
                <a:avLst/>
              </a:prstGeom>
              <a:noFill/>
            </p:spPr>
            <p:txBody>
              <a:bodyPr wrap="square" lIns="91440" tIns="45720" rIns="91440" bIns="45720" anchor="t" anchorCtr="0">
                <a:normAutofit fontScale="92500"/>
              </a:bodyPr>
              <a:lstStyle/>
              <a:p>
                <a:pPr algn="just"/>
                <a:r>
                  <a:rPr lang="zh-CN" altLang="zh-CN" kern="100" dirty="0">
                    <a:effectLst/>
                    <a:latin typeface="仿宋" panose="02010609060101010101" pitchFamily="49" charset="-122"/>
                    <a:ea typeface="仿宋" panose="02010609060101010101" pitchFamily="49" charset="-122"/>
                    <a:cs typeface="Times New Roman" panose="02020603050405020304" pitchFamily="18" charset="0"/>
                  </a:rPr>
                  <a:t>是什么造成了移动互联网在农村地区和欠发达地区对金融参与促进作用的差异？这是一件“好事”还是“坏事”？农村地区、欠发达地区的移动互联网对于风险资产配置的是否仍有进一步发展的潜力？是否要充分激发这一潜力？如果是的话，如何激发这种潜力不至于因为移动互联网导致城乡、不同经济地区的风险资产参与差异进一步加大？ </a:t>
                </a:r>
              </a:p>
            </p:txBody>
          </p:sp>
        </p:grpSp>
      </p:grpSp>
      <p:grpSp>
        <p:nvGrpSpPr>
          <p:cNvPr id="42" name="组合 41">
            <a:extLst>
              <a:ext uri="{FF2B5EF4-FFF2-40B4-BE49-F238E27FC236}">
                <a16:creationId xmlns:a16="http://schemas.microsoft.com/office/drawing/2014/main" id="{2E6899C1-B643-4EBB-8B19-D0C10E6D3FB8}"/>
              </a:ext>
            </a:extLst>
          </p:cNvPr>
          <p:cNvGrpSpPr/>
          <p:nvPr/>
        </p:nvGrpSpPr>
        <p:grpSpPr>
          <a:xfrm>
            <a:off x="1081521" y="4745300"/>
            <a:ext cx="9341366" cy="956201"/>
            <a:chOff x="6033938" y="5014179"/>
            <a:chExt cx="9341366" cy="956201"/>
          </a:xfrm>
        </p:grpSpPr>
        <p:sp>
          <p:nvSpPr>
            <p:cNvPr id="13" name="ïşļîďé">
              <a:extLst>
                <a:ext uri="{FF2B5EF4-FFF2-40B4-BE49-F238E27FC236}">
                  <a16:creationId xmlns:a16="http://schemas.microsoft.com/office/drawing/2014/main" id="{3979D909-3316-4F3A-895A-32952051D2EF}"/>
                </a:ext>
              </a:extLst>
            </p:cNvPr>
            <p:cNvSpPr/>
            <p:nvPr/>
          </p:nvSpPr>
          <p:spPr>
            <a:xfrm>
              <a:off x="6033938" y="5053515"/>
              <a:ext cx="569656" cy="56980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14" name="işļidè">
              <a:extLst>
                <a:ext uri="{FF2B5EF4-FFF2-40B4-BE49-F238E27FC236}">
                  <a16:creationId xmlns:a16="http://schemas.microsoft.com/office/drawing/2014/main" id="{BEF11E55-F8AB-4B0E-A940-740099E39FD4}"/>
                </a:ext>
              </a:extLst>
            </p:cNvPr>
            <p:cNvSpPr/>
            <p:nvPr/>
          </p:nvSpPr>
          <p:spPr bwMode="auto">
            <a:xfrm>
              <a:off x="6142858" y="5152043"/>
              <a:ext cx="352111" cy="372748"/>
            </a:xfrm>
            <a:custGeom>
              <a:avLst/>
              <a:gdLst>
                <a:gd name="T0" fmla="*/ 995 w 1588"/>
                <a:gd name="T1" fmla="*/ 870 h 1682"/>
                <a:gd name="T2" fmla="*/ 1078 w 1588"/>
                <a:gd name="T3" fmla="*/ 753 h 1682"/>
                <a:gd name="T4" fmla="*/ 1463 w 1588"/>
                <a:gd name="T5" fmla="*/ 661 h 1682"/>
                <a:gd name="T6" fmla="*/ 1546 w 1588"/>
                <a:gd name="T7" fmla="*/ 352 h 1682"/>
                <a:gd name="T8" fmla="*/ 1346 w 1588"/>
                <a:gd name="T9" fmla="*/ 527 h 1682"/>
                <a:gd name="T10" fmla="*/ 1120 w 1588"/>
                <a:gd name="T11" fmla="*/ 310 h 1682"/>
                <a:gd name="T12" fmla="*/ 1296 w 1588"/>
                <a:gd name="T13" fmla="*/ 101 h 1682"/>
                <a:gd name="T14" fmla="*/ 995 w 1588"/>
                <a:gd name="T15" fmla="*/ 184 h 1682"/>
                <a:gd name="T16" fmla="*/ 894 w 1588"/>
                <a:gd name="T17" fmla="*/ 577 h 1682"/>
                <a:gd name="T18" fmla="*/ 501 w 1588"/>
                <a:gd name="T19" fmla="*/ 452 h 1682"/>
                <a:gd name="T20" fmla="*/ 501 w 1588"/>
                <a:gd name="T21" fmla="*/ 427 h 1682"/>
                <a:gd name="T22" fmla="*/ 493 w 1588"/>
                <a:gd name="T23" fmla="*/ 0 h 1682"/>
                <a:gd name="T24" fmla="*/ 250 w 1588"/>
                <a:gd name="T25" fmla="*/ 285 h 1682"/>
                <a:gd name="T26" fmla="*/ 175 w 1588"/>
                <a:gd name="T27" fmla="*/ 393 h 1682"/>
                <a:gd name="T28" fmla="*/ 150 w 1588"/>
                <a:gd name="T29" fmla="*/ 427 h 1682"/>
                <a:gd name="T30" fmla="*/ 117 w 1588"/>
                <a:gd name="T31" fmla="*/ 477 h 1682"/>
                <a:gd name="T32" fmla="*/ 100 w 1588"/>
                <a:gd name="T33" fmla="*/ 502 h 1682"/>
                <a:gd name="T34" fmla="*/ 66 w 1588"/>
                <a:gd name="T35" fmla="*/ 586 h 1682"/>
                <a:gd name="T36" fmla="*/ 58 w 1588"/>
                <a:gd name="T37" fmla="*/ 611 h 1682"/>
                <a:gd name="T38" fmla="*/ 50 w 1588"/>
                <a:gd name="T39" fmla="*/ 678 h 1682"/>
                <a:gd name="T40" fmla="*/ 41 w 1588"/>
                <a:gd name="T41" fmla="*/ 728 h 1682"/>
                <a:gd name="T42" fmla="*/ 41 w 1588"/>
                <a:gd name="T43" fmla="*/ 744 h 1682"/>
                <a:gd name="T44" fmla="*/ 50 w 1588"/>
                <a:gd name="T45" fmla="*/ 778 h 1682"/>
                <a:gd name="T46" fmla="*/ 58 w 1588"/>
                <a:gd name="T47" fmla="*/ 811 h 1682"/>
                <a:gd name="T48" fmla="*/ 100 w 1588"/>
                <a:gd name="T49" fmla="*/ 878 h 1682"/>
                <a:gd name="T50" fmla="*/ 125 w 1588"/>
                <a:gd name="T51" fmla="*/ 853 h 1682"/>
                <a:gd name="T52" fmla="*/ 133 w 1588"/>
                <a:gd name="T53" fmla="*/ 795 h 1682"/>
                <a:gd name="T54" fmla="*/ 142 w 1588"/>
                <a:gd name="T55" fmla="*/ 770 h 1682"/>
                <a:gd name="T56" fmla="*/ 150 w 1588"/>
                <a:gd name="T57" fmla="*/ 753 h 1682"/>
                <a:gd name="T58" fmla="*/ 167 w 1588"/>
                <a:gd name="T59" fmla="*/ 720 h 1682"/>
                <a:gd name="T60" fmla="*/ 183 w 1588"/>
                <a:gd name="T61" fmla="*/ 694 h 1682"/>
                <a:gd name="T62" fmla="*/ 200 w 1588"/>
                <a:gd name="T63" fmla="*/ 669 h 1682"/>
                <a:gd name="T64" fmla="*/ 225 w 1588"/>
                <a:gd name="T65" fmla="*/ 644 h 1682"/>
                <a:gd name="T66" fmla="*/ 250 w 1588"/>
                <a:gd name="T67" fmla="*/ 619 h 1682"/>
                <a:gd name="T68" fmla="*/ 267 w 1588"/>
                <a:gd name="T69" fmla="*/ 611 h 1682"/>
                <a:gd name="T70" fmla="*/ 301 w 1588"/>
                <a:gd name="T71" fmla="*/ 594 h 1682"/>
                <a:gd name="T72" fmla="*/ 326 w 1588"/>
                <a:gd name="T73" fmla="*/ 577 h 1682"/>
                <a:gd name="T74" fmla="*/ 342 w 1588"/>
                <a:gd name="T75" fmla="*/ 569 h 1682"/>
                <a:gd name="T76" fmla="*/ 359 w 1588"/>
                <a:gd name="T77" fmla="*/ 586 h 1682"/>
                <a:gd name="T78" fmla="*/ 75 w 1588"/>
                <a:gd name="T79" fmla="*/ 1363 h 1682"/>
                <a:gd name="T80" fmla="*/ 292 w 1588"/>
                <a:gd name="T81" fmla="*/ 1581 h 1682"/>
                <a:gd name="T82" fmla="*/ 777 w 1588"/>
                <a:gd name="T83" fmla="*/ 1087 h 1682"/>
                <a:gd name="T84" fmla="*/ 1530 w 1588"/>
                <a:gd name="T85" fmla="*/ 1623 h 1682"/>
                <a:gd name="T86" fmla="*/ 217 w 1588"/>
                <a:gd name="T87" fmla="*/ 1522 h 1682"/>
                <a:gd name="T88" fmla="*/ 133 w 1588"/>
                <a:gd name="T89" fmla="*/ 1438 h 1682"/>
                <a:gd name="T90" fmla="*/ 217 w 1588"/>
                <a:gd name="T91" fmla="*/ 1522 h 1682"/>
                <a:gd name="T92" fmla="*/ 217 w 1588"/>
                <a:gd name="T93" fmla="*/ 1522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88" h="1682">
                  <a:moveTo>
                    <a:pt x="1530" y="1405"/>
                  </a:moveTo>
                  <a:cubicBezTo>
                    <a:pt x="995" y="870"/>
                    <a:pt x="995" y="870"/>
                    <a:pt x="995" y="870"/>
                  </a:cubicBezTo>
                  <a:cubicBezTo>
                    <a:pt x="995" y="862"/>
                    <a:pt x="986" y="862"/>
                    <a:pt x="978" y="853"/>
                  </a:cubicBezTo>
                  <a:cubicBezTo>
                    <a:pt x="1078" y="753"/>
                    <a:pt x="1078" y="753"/>
                    <a:pt x="1078" y="753"/>
                  </a:cubicBezTo>
                  <a:cubicBezTo>
                    <a:pt x="1078" y="753"/>
                    <a:pt x="1086" y="744"/>
                    <a:pt x="1086" y="736"/>
                  </a:cubicBezTo>
                  <a:cubicBezTo>
                    <a:pt x="1212" y="786"/>
                    <a:pt x="1362" y="761"/>
                    <a:pt x="1463" y="661"/>
                  </a:cubicBezTo>
                  <a:cubicBezTo>
                    <a:pt x="1538" y="586"/>
                    <a:pt x="1570" y="485"/>
                    <a:pt x="1562" y="377"/>
                  </a:cubicBezTo>
                  <a:cubicBezTo>
                    <a:pt x="1562" y="368"/>
                    <a:pt x="1554" y="352"/>
                    <a:pt x="1546" y="352"/>
                  </a:cubicBezTo>
                  <a:cubicBezTo>
                    <a:pt x="1538" y="352"/>
                    <a:pt x="1521" y="352"/>
                    <a:pt x="1513" y="360"/>
                  </a:cubicBezTo>
                  <a:cubicBezTo>
                    <a:pt x="1346" y="527"/>
                    <a:pt x="1346" y="527"/>
                    <a:pt x="1346" y="527"/>
                  </a:cubicBezTo>
                  <a:cubicBezTo>
                    <a:pt x="1170" y="485"/>
                    <a:pt x="1170" y="485"/>
                    <a:pt x="1170" y="485"/>
                  </a:cubicBezTo>
                  <a:cubicBezTo>
                    <a:pt x="1120" y="310"/>
                    <a:pt x="1120" y="310"/>
                    <a:pt x="1120" y="310"/>
                  </a:cubicBezTo>
                  <a:cubicBezTo>
                    <a:pt x="1287" y="134"/>
                    <a:pt x="1287" y="134"/>
                    <a:pt x="1287" y="134"/>
                  </a:cubicBezTo>
                  <a:cubicBezTo>
                    <a:pt x="1296" y="126"/>
                    <a:pt x="1304" y="118"/>
                    <a:pt x="1296" y="101"/>
                  </a:cubicBezTo>
                  <a:cubicBezTo>
                    <a:pt x="1296" y="92"/>
                    <a:pt x="1287" y="84"/>
                    <a:pt x="1270" y="84"/>
                  </a:cubicBezTo>
                  <a:cubicBezTo>
                    <a:pt x="1170" y="76"/>
                    <a:pt x="1061" y="109"/>
                    <a:pt x="995" y="184"/>
                  </a:cubicBezTo>
                  <a:cubicBezTo>
                    <a:pt x="886" y="285"/>
                    <a:pt x="861" y="435"/>
                    <a:pt x="911" y="561"/>
                  </a:cubicBezTo>
                  <a:cubicBezTo>
                    <a:pt x="903" y="569"/>
                    <a:pt x="903" y="569"/>
                    <a:pt x="894" y="577"/>
                  </a:cubicBezTo>
                  <a:cubicBezTo>
                    <a:pt x="752" y="711"/>
                    <a:pt x="752" y="711"/>
                    <a:pt x="752" y="711"/>
                  </a:cubicBezTo>
                  <a:cubicBezTo>
                    <a:pt x="501" y="452"/>
                    <a:pt x="501" y="452"/>
                    <a:pt x="501" y="452"/>
                  </a:cubicBezTo>
                  <a:cubicBezTo>
                    <a:pt x="493" y="452"/>
                    <a:pt x="493" y="443"/>
                    <a:pt x="484" y="443"/>
                  </a:cubicBezTo>
                  <a:cubicBezTo>
                    <a:pt x="493" y="435"/>
                    <a:pt x="493" y="435"/>
                    <a:pt x="501" y="427"/>
                  </a:cubicBezTo>
                  <a:cubicBezTo>
                    <a:pt x="551" y="435"/>
                    <a:pt x="652" y="335"/>
                    <a:pt x="735" y="251"/>
                  </a:cubicBezTo>
                  <a:cubicBezTo>
                    <a:pt x="493" y="0"/>
                    <a:pt x="493" y="0"/>
                    <a:pt x="493" y="0"/>
                  </a:cubicBezTo>
                  <a:cubicBezTo>
                    <a:pt x="376" y="109"/>
                    <a:pt x="301" y="184"/>
                    <a:pt x="309" y="243"/>
                  </a:cubicBezTo>
                  <a:cubicBezTo>
                    <a:pt x="284" y="251"/>
                    <a:pt x="259" y="268"/>
                    <a:pt x="250" y="285"/>
                  </a:cubicBezTo>
                  <a:cubicBezTo>
                    <a:pt x="209" y="318"/>
                    <a:pt x="209" y="318"/>
                    <a:pt x="209" y="318"/>
                  </a:cubicBezTo>
                  <a:cubicBezTo>
                    <a:pt x="192" y="343"/>
                    <a:pt x="175" y="368"/>
                    <a:pt x="175" y="393"/>
                  </a:cubicBezTo>
                  <a:cubicBezTo>
                    <a:pt x="167" y="402"/>
                    <a:pt x="167" y="402"/>
                    <a:pt x="159" y="410"/>
                  </a:cubicBezTo>
                  <a:cubicBezTo>
                    <a:pt x="150" y="427"/>
                    <a:pt x="150" y="427"/>
                    <a:pt x="150" y="427"/>
                  </a:cubicBezTo>
                  <a:cubicBezTo>
                    <a:pt x="133" y="443"/>
                    <a:pt x="133" y="443"/>
                    <a:pt x="133" y="443"/>
                  </a:cubicBezTo>
                  <a:cubicBezTo>
                    <a:pt x="125" y="452"/>
                    <a:pt x="125" y="469"/>
                    <a:pt x="117" y="477"/>
                  </a:cubicBezTo>
                  <a:lnTo>
                    <a:pt x="108" y="485"/>
                  </a:lnTo>
                  <a:cubicBezTo>
                    <a:pt x="100" y="502"/>
                    <a:pt x="100" y="502"/>
                    <a:pt x="100" y="502"/>
                  </a:cubicBezTo>
                  <a:cubicBezTo>
                    <a:pt x="100" y="510"/>
                    <a:pt x="91" y="519"/>
                    <a:pt x="83" y="536"/>
                  </a:cubicBezTo>
                  <a:cubicBezTo>
                    <a:pt x="75" y="552"/>
                    <a:pt x="66" y="569"/>
                    <a:pt x="66" y="586"/>
                  </a:cubicBezTo>
                  <a:cubicBezTo>
                    <a:pt x="66" y="594"/>
                    <a:pt x="66" y="594"/>
                    <a:pt x="66" y="594"/>
                  </a:cubicBezTo>
                  <a:cubicBezTo>
                    <a:pt x="58" y="602"/>
                    <a:pt x="58" y="602"/>
                    <a:pt x="58" y="611"/>
                  </a:cubicBezTo>
                  <a:cubicBezTo>
                    <a:pt x="50" y="636"/>
                    <a:pt x="50" y="636"/>
                    <a:pt x="50" y="636"/>
                  </a:cubicBezTo>
                  <a:cubicBezTo>
                    <a:pt x="50" y="653"/>
                    <a:pt x="50" y="669"/>
                    <a:pt x="50" y="678"/>
                  </a:cubicBezTo>
                  <a:cubicBezTo>
                    <a:pt x="50" y="686"/>
                    <a:pt x="50" y="686"/>
                    <a:pt x="50" y="686"/>
                  </a:cubicBezTo>
                  <a:cubicBezTo>
                    <a:pt x="41" y="703"/>
                    <a:pt x="41" y="711"/>
                    <a:pt x="41" y="728"/>
                  </a:cubicBezTo>
                  <a:lnTo>
                    <a:pt x="41" y="736"/>
                  </a:lnTo>
                  <a:lnTo>
                    <a:pt x="41" y="744"/>
                  </a:lnTo>
                  <a:cubicBezTo>
                    <a:pt x="50" y="744"/>
                    <a:pt x="50" y="753"/>
                    <a:pt x="50" y="761"/>
                  </a:cubicBezTo>
                  <a:cubicBezTo>
                    <a:pt x="50" y="778"/>
                    <a:pt x="50" y="778"/>
                    <a:pt x="50" y="778"/>
                  </a:cubicBezTo>
                  <a:cubicBezTo>
                    <a:pt x="50" y="786"/>
                    <a:pt x="50" y="786"/>
                    <a:pt x="50" y="786"/>
                  </a:cubicBezTo>
                  <a:cubicBezTo>
                    <a:pt x="50" y="795"/>
                    <a:pt x="50" y="803"/>
                    <a:pt x="58" y="811"/>
                  </a:cubicBezTo>
                  <a:cubicBezTo>
                    <a:pt x="66" y="853"/>
                    <a:pt x="66" y="853"/>
                    <a:pt x="66" y="853"/>
                  </a:cubicBezTo>
                  <a:cubicBezTo>
                    <a:pt x="75" y="870"/>
                    <a:pt x="83" y="878"/>
                    <a:pt x="100" y="878"/>
                  </a:cubicBezTo>
                  <a:cubicBezTo>
                    <a:pt x="108" y="878"/>
                    <a:pt x="117" y="870"/>
                    <a:pt x="117" y="870"/>
                  </a:cubicBezTo>
                  <a:cubicBezTo>
                    <a:pt x="125" y="862"/>
                    <a:pt x="125" y="862"/>
                    <a:pt x="125" y="853"/>
                  </a:cubicBezTo>
                  <a:cubicBezTo>
                    <a:pt x="133" y="811"/>
                    <a:pt x="133" y="811"/>
                    <a:pt x="133" y="811"/>
                  </a:cubicBezTo>
                  <a:cubicBezTo>
                    <a:pt x="133" y="803"/>
                    <a:pt x="133" y="803"/>
                    <a:pt x="133" y="795"/>
                  </a:cubicBezTo>
                  <a:cubicBezTo>
                    <a:pt x="133" y="786"/>
                    <a:pt x="142" y="786"/>
                    <a:pt x="142" y="786"/>
                  </a:cubicBezTo>
                  <a:cubicBezTo>
                    <a:pt x="142" y="770"/>
                    <a:pt x="142" y="770"/>
                    <a:pt x="142" y="770"/>
                  </a:cubicBezTo>
                  <a:cubicBezTo>
                    <a:pt x="142" y="761"/>
                    <a:pt x="142" y="761"/>
                    <a:pt x="150" y="761"/>
                  </a:cubicBezTo>
                  <a:lnTo>
                    <a:pt x="150" y="753"/>
                  </a:lnTo>
                  <a:lnTo>
                    <a:pt x="150" y="744"/>
                  </a:lnTo>
                  <a:cubicBezTo>
                    <a:pt x="159" y="736"/>
                    <a:pt x="159" y="728"/>
                    <a:pt x="167" y="720"/>
                  </a:cubicBezTo>
                  <a:lnTo>
                    <a:pt x="167" y="711"/>
                  </a:lnTo>
                  <a:cubicBezTo>
                    <a:pt x="175" y="703"/>
                    <a:pt x="175" y="703"/>
                    <a:pt x="183" y="694"/>
                  </a:cubicBezTo>
                  <a:cubicBezTo>
                    <a:pt x="192" y="678"/>
                    <a:pt x="192" y="678"/>
                    <a:pt x="192" y="678"/>
                  </a:cubicBezTo>
                  <a:lnTo>
                    <a:pt x="200" y="669"/>
                  </a:lnTo>
                  <a:cubicBezTo>
                    <a:pt x="200" y="669"/>
                    <a:pt x="200" y="661"/>
                    <a:pt x="209" y="661"/>
                  </a:cubicBezTo>
                  <a:cubicBezTo>
                    <a:pt x="209" y="653"/>
                    <a:pt x="217" y="644"/>
                    <a:pt x="225" y="644"/>
                  </a:cubicBezTo>
                  <a:cubicBezTo>
                    <a:pt x="234" y="636"/>
                    <a:pt x="234" y="636"/>
                    <a:pt x="234" y="636"/>
                  </a:cubicBezTo>
                  <a:cubicBezTo>
                    <a:pt x="234" y="636"/>
                    <a:pt x="242" y="628"/>
                    <a:pt x="250" y="619"/>
                  </a:cubicBezTo>
                  <a:lnTo>
                    <a:pt x="259" y="619"/>
                  </a:lnTo>
                  <a:cubicBezTo>
                    <a:pt x="259" y="611"/>
                    <a:pt x="267" y="611"/>
                    <a:pt x="267" y="611"/>
                  </a:cubicBezTo>
                  <a:cubicBezTo>
                    <a:pt x="275" y="602"/>
                    <a:pt x="275" y="602"/>
                    <a:pt x="284" y="602"/>
                  </a:cubicBezTo>
                  <a:cubicBezTo>
                    <a:pt x="301" y="594"/>
                    <a:pt x="301" y="594"/>
                    <a:pt x="301" y="594"/>
                  </a:cubicBezTo>
                  <a:cubicBezTo>
                    <a:pt x="309" y="586"/>
                    <a:pt x="309" y="586"/>
                    <a:pt x="309" y="586"/>
                  </a:cubicBezTo>
                  <a:cubicBezTo>
                    <a:pt x="317" y="586"/>
                    <a:pt x="317" y="586"/>
                    <a:pt x="326" y="577"/>
                  </a:cubicBezTo>
                  <a:lnTo>
                    <a:pt x="334" y="577"/>
                  </a:lnTo>
                  <a:cubicBezTo>
                    <a:pt x="342" y="577"/>
                    <a:pt x="342" y="569"/>
                    <a:pt x="342" y="569"/>
                  </a:cubicBezTo>
                  <a:cubicBezTo>
                    <a:pt x="351" y="569"/>
                    <a:pt x="351" y="569"/>
                    <a:pt x="351" y="569"/>
                  </a:cubicBezTo>
                  <a:cubicBezTo>
                    <a:pt x="351" y="577"/>
                    <a:pt x="359" y="586"/>
                    <a:pt x="359" y="586"/>
                  </a:cubicBezTo>
                  <a:cubicBezTo>
                    <a:pt x="618" y="845"/>
                    <a:pt x="618" y="845"/>
                    <a:pt x="618" y="845"/>
                  </a:cubicBezTo>
                  <a:cubicBezTo>
                    <a:pt x="75" y="1363"/>
                    <a:pt x="75" y="1363"/>
                    <a:pt x="75" y="1363"/>
                  </a:cubicBezTo>
                  <a:cubicBezTo>
                    <a:pt x="8" y="1430"/>
                    <a:pt x="0" y="1531"/>
                    <a:pt x="66" y="1597"/>
                  </a:cubicBezTo>
                  <a:cubicBezTo>
                    <a:pt x="133" y="1664"/>
                    <a:pt x="225" y="1647"/>
                    <a:pt x="292" y="1581"/>
                  </a:cubicBezTo>
                  <a:cubicBezTo>
                    <a:pt x="769" y="1079"/>
                    <a:pt x="769" y="1079"/>
                    <a:pt x="769" y="1079"/>
                  </a:cubicBezTo>
                  <a:cubicBezTo>
                    <a:pt x="769" y="1079"/>
                    <a:pt x="777" y="1079"/>
                    <a:pt x="777" y="1087"/>
                  </a:cubicBezTo>
                  <a:cubicBezTo>
                    <a:pt x="1312" y="1623"/>
                    <a:pt x="1312" y="1623"/>
                    <a:pt x="1312" y="1623"/>
                  </a:cubicBezTo>
                  <a:cubicBezTo>
                    <a:pt x="1371" y="1681"/>
                    <a:pt x="1471" y="1681"/>
                    <a:pt x="1530" y="1623"/>
                  </a:cubicBezTo>
                  <a:cubicBezTo>
                    <a:pt x="1587" y="1564"/>
                    <a:pt x="1587" y="1464"/>
                    <a:pt x="1530" y="1405"/>
                  </a:cubicBezTo>
                  <a:close/>
                  <a:moveTo>
                    <a:pt x="217" y="1522"/>
                  </a:moveTo>
                  <a:cubicBezTo>
                    <a:pt x="192" y="1547"/>
                    <a:pt x="159" y="1547"/>
                    <a:pt x="133" y="1522"/>
                  </a:cubicBezTo>
                  <a:cubicBezTo>
                    <a:pt x="108" y="1497"/>
                    <a:pt x="108" y="1455"/>
                    <a:pt x="133" y="1438"/>
                  </a:cubicBezTo>
                  <a:cubicBezTo>
                    <a:pt x="159" y="1413"/>
                    <a:pt x="192" y="1413"/>
                    <a:pt x="217" y="1438"/>
                  </a:cubicBezTo>
                  <a:cubicBezTo>
                    <a:pt x="242" y="1455"/>
                    <a:pt x="242" y="1497"/>
                    <a:pt x="217" y="1522"/>
                  </a:cubicBezTo>
                  <a:close/>
                  <a:moveTo>
                    <a:pt x="217" y="1522"/>
                  </a:moveTo>
                  <a:lnTo>
                    <a:pt x="217" y="1522"/>
                  </a:lnTo>
                  <a:close/>
                </a:path>
              </a:pathLst>
            </a:custGeom>
            <a:solidFill>
              <a:schemeClr val="bg1"/>
            </a:solidFill>
            <a:ln>
              <a:noFill/>
            </a:ln>
            <a:effectLst/>
          </p:spPr>
          <p:txBody>
            <a:bodyPr wrap="square" lIns="91440" tIns="45720" rIns="91440" bIns="45720" anchor="ctr">
              <a:normAutofit/>
            </a:bodyPr>
            <a:lstStyle/>
            <a:p>
              <a:pPr algn="ctr"/>
              <a:endParaRPr>
                <a:cs typeface="+mn-ea"/>
                <a:sym typeface="+mn-lt"/>
              </a:endParaRPr>
            </a:p>
          </p:txBody>
        </p:sp>
        <p:grpSp>
          <p:nvGrpSpPr>
            <p:cNvPr id="25" name="i$ļíḋé">
              <a:extLst>
                <a:ext uri="{FF2B5EF4-FFF2-40B4-BE49-F238E27FC236}">
                  <a16:creationId xmlns:a16="http://schemas.microsoft.com/office/drawing/2014/main" id="{C6795C93-F107-4F41-9B65-37539619009F}"/>
                </a:ext>
              </a:extLst>
            </p:cNvPr>
            <p:cNvGrpSpPr/>
            <p:nvPr/>
          </p:nvGrpSpPr>
          <p:grpSpPr>
            <a:xfrm>
              <a:off x="6603591" y="5014179"/>
              <a:ext cx="8771713" cy="956201"/>
              <a:chOff x="4410144" y="3780530"/>
              <a:chExt cx="5639436" cy="1115221"/>
            </a:xfrm>
          </p:grpSpPr>
          <p:sp>
            <p:nvSpPr>
              <p:cNvPr id="26" name="îSļïďê">
                <a:extLst>
                  <a:ext uri="{FF2B5EF4-FFF2-40B4-BE49-F238E27FC236}">
                    <a16:creationId xmlns:a16="http://schemas.microsoft.com/office/drawing/2014/main" id="{3C878821-BC0E-4A9C-AFF1-04DF498CEBEB}"/>
                  </a:ext>
                </a:extLst>
              </p:cNvPr>
              <p:cNvSpPr txBox="1"/>
              <p:nvPr/>
            </p:nvSpPr>
            <p:spPr bwMode="auto">
              <a:xfrm>
                <a:off x="4410146" y="3780530"/>
                <a:ext cx="3644639" cy="355220"/>
              </a:xfrm>
              <a:prstGeom prst="rect">
                <a:avLst/>
              </a:prstGeom>
              <a:noFill/>
            </p:spPr>
            <p:txBody>
              <a:bodyPr wrap="square" lIns="91440" tIns="45720" rIns="91440" bIns="45720" anchor="b" anchorCtr="0">
                <a:noAutofit/>
              </a:bodyPr>
              <a:lstStyle/>
              <a:p>
                <a:pPr algn="l" latinLnBrk="0"/>
                <a:r>
                  <a:rPr lang="zh-CN" altLang="en-US" sz="2000" b="1" dirty="0">
                    <a:effectLst/>
                    <a:cs typeface="+mn-ea"/>
                    <a:sym typeface="+mn-lt"/>
                  </a:rPr>
                  <a:t>疫情对于互联网可及性对于家庭金融配置的思考</a:t>
                </a:r>
              </a:p>
            </p:txBody>
          </p:sp>
          <p:sp>
            <p:nvSpPr>
              <p:cNvPr id="27" name="îṧḷîďe">
                <a:extLst>
                  <a:ext uri="{FF2B5EF4-FFF2-40B4-BE49-F238E27FC236}">
                    <a16:creationId xmlns:a16="http://schemas.microsoft.com/office/drawing/2014/main" id="{45EA1E95-2102-4E2C-B929-B732E5150666}"/>
                  </a:ext>
                </a:extLst>
              </p:cNvPr>
              <p:cNvSpPr txBox="1"/>
              <p:nvPr/>
            </p:nvSpPr>
            <p:spPr bwMode="auto">
              <a:xfrm>
                <a:off x="4410144" y="4135750"/>
                <a:ext cx="5639436" cy="760001"/>
              </a:xfrm>
              <a:prstGeom prst="rect">
                <a:avLst/>
              </a:prstGeom>
              <a:noFill/>
            </p:spPr>
            <p:txBody>
              <a:bodyPr wrap="square" lIns="91440" tIns="45720" rIns="91440" bIns="45720" anchor="t" anchorCtr="0">
                <a:normAutofit fontScale="92500" lnSpcReduction="10000"/>
              </a:bodyPr>
              <a:lstStyle/>
              <a:p>
                <a:pPr algn="l" latinLnBrk="0">
                  <a:lnSpc>
                    <a:spcPct val="120000"/>
                  </a:lnSpc>
                </a:pPr>
                <a:r>
                  <a:rPr lang="zh-CN" altLang="en-US" b="0" dirty="0">
                    <a:solidFill>
                      <a:schemeClr val="tx1">
                        <a:lumMod val="85000"/>
                        <a:lumOff val="15000"/>
                      </a:schemeClr>
                    </a:solidFill>
                    <a:effectLst/>
                    <a:cs typeface="+mn-ea"/>
                    <a:sym typeface="+mn-lt"/>
                  </a:rPr>
                  <a:t>一个猜想：疫情过程中互联网可及性可能会进一步促进移动互联网可及性对风险市场参与的促进作用；同时也会进一步拉大城乡风险资产的差异。</a:t>
                </a:r>
              </a:p>
            </p:txBody>
          </p:sp>
        </p:grpSp>
      </p:grpSp>
      <p:grpSp>
        <p:nvGrpSpPr>
          <p:cNvPr id="36" name="组合 35">
            <a:extLst>
              <a:ext uri="{FF2B5EF4-FFF2-40B4-BE49-F238E27FC236}">
                <a16:creationId xmlns:a16="http://schemas.microsoft.com/office/drawing/2014/main" id="{92D32B15-2D3E-4DB4-A107-484A4CE1BE93}"/>
              </a:ext>
            </a:extLst>
          </p:cNvPr>
          <p:cNvGrpSpPr/>
          <p:nvPr/>
        </p:nvGrpSpPr>
        <p:grpSpPr>
          <a:xfrm>
            <a:off x="0" y="325120"/>
            <a:ext cx="3586480" cy="589280"/>
            <a:chOff x="0" y="416560"/>
            <a:chExt cx="3586480" cy="589280"/>
          </a:xfrm>
        </p:grpSpPr>
        <p:sp>
          <p:nvSpPr>
            <p:cNvPr id="37" name="五边形 8">
              <a:extLst>
                <a:ext uri="{FF2B5EF4-FFF2-40B4-BE49-F238E27FC236}">
                  <a16:creationId xmlns:a16="http://schemas.microsoft.com/office/drawing/2014/main" id="{C096425E-94B5-43C6-AF00-17D64EBD32FE}"/>
                </a:ext>
              </a:extLst>
            </p:cNvPr>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优化方向</a:t>
              </a:r>
            </a:p>
          </p:txBody>
        </p:sp>
        <p:sp>
          <p:nvSpPr>
            <p:cNvPr id="38" name="燕尾形 9">
              <a:extLst>
                <a:ext uri="{FF2B5EF4-FFF2-40B4-BE49-F238E27FC236}">
                  <a16:creationId xmlns:a16="http://schemas.microsoft.com/office/drawing/2014/main" id="{277D0EB0-55FA-4968-AF46-4D948B5362FC}"/>
                </a:ext>
              </a:extLst>
            </p:cNvPr>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custDataLst>
      <p:tags r:id="rId1"/>
    </p:custDataLst>
    <p:extLst>
      <p:ext uri="{BB962C8B-B14F-4D97-AF65-F5344CB8AC3E}">
        <p14:creationId xmlns:p14="http://schemas.microsoft.com/office/powerpoint/2010/main" val="2568958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经验总结</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6" name="组合 5"/>
          <p:cNvGrpSpPr/>
          <p:nvPr/>
        </p:nvGrpSpPr>
        <p:grpSpPr>
          <a:xfrm>
            <a:off x="767407" y="1412776"/>
            <a:ext cx="4828921" cy="4535610"/>
            <a:chOff x="6581" y="980439"/>
            <a:chExt cx="6013003" cy="5647772"/>
          </a:xfrm>
        </p:grpSpPr>
        <p:sp>
          <p:nvSpPr>
            <p:cNvPr id="14" name="弧形 13">
              <a:extLst>
                <a:ext uri="{FF2B5EF4-FFF2-40B4-BE49-F238E27FC236}">
                  <a16:creationId xmlns:a16="http://schemas.microsoft.com/office/drawing/2014/main" id="{C1C1B0CA-E6B4-449D-9574-6BE27B760B68}"/>
                </a:ext>
              </a:extLst>
            </p:cNvPr>
            <p:cNvSpPr/>
            <p:nvPr/>
          </p:nvSpPr>
          <p:spPr>
            <a:xfrm>
              <a:off x="1092572" y="2066431"/>
              <a:ext cx="3475787" cy="3475788"/>
            </a:xfrm>
            <a:prstGeom prst="arc">
              <a:avLst>
                <a:gd name="adj1" fmla="val 21244691"/>
                <a:gd name="adj2" fmla="val 15268458"/>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5" name="椭圆 14">
              <a:extLst>
                <a:ext uri="{FF2B5EF4-FFF2-40B4-BE49-F238E27FC236}">
                  <a16:creationId xmlns:a16="http://schemas.microsoft.com/office/drawing/2014/main" id="{A1BD150C-D4B0-475E-89F9-EE8941D6D1DC}"/>
                </a:ext>
              </a:extLst>
            </p:cNvPr>
            <p:cNvSpPr/>
            <p:nvPr/>
          </p:nvSpPr>
          <p:spPr>
            <a:xfrm>
              <a:off x="1796375" y="2770233"/>
              <a:ext cx="2068186" cy="2068186"/>
            </a:xfrm>
            <a:prstGeom prst="ellipse">
              <a:avLst/>
            </a:prstGeom>
            <a:blipFill>
              <a:blip r:embed="rId4"/>
              <a:stretch>
                <a:fillRect/>
              </a:stretch>
            </a:blip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弧形 15">
              <a:extLst>
                <a:ext uri="{FF2B5EF4-FFF2-40B4-BE49-F238E27FC236}">
                  <a16:creationId xmlns:a16="http://schemas.microsoft.com/office/drawing/2014/main" id="{CE5547E1-5978-41BD-8319-B1412A1DE094}"/>
                </a:ext>
              </a:extLst>
            </p:cNvPr>
            <p:cNvSpPr/>
            <p:nvPr/>
          </p:nvSpPr>
          <p:spPr>
            <a:xfrm>
              <a:off x="632483" y="1606343"/>
              <a:ext cx="4395965" cy="4395964"/>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17" name="椭圆 16">
              <a:extLst>
                <a:ext uri="{FF2B5EF4-FFF2-40B4-BE49-F238E27FC236}">
                  <a16:creationId xmlns:a16="http://schemas.microsoft.com/office/drawing/2014/main" id="{3D78D615-6649-4C8E-99F1-429E782EE725}"/>
                </a:ext>
              </a:extLst>
            </p:cNvPr>
            <p:cNvSpPr/>
            <p:nvPr/>
          </p:nvSpPr>
          <p:spPr>
            <a:xfrm>
              <a:off x="4036201" y="1987192"/>
              <a:ext cx="695337" cy="695337"/>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8" name="任意多边形: 形状 36">
              <a:extLst>
                <a:ext uri="{FF2B5EF4-FFF2-40B4-BE49-F238E27FC236}">
                  <a16:creationId xmlns:a16="http://schemas.microsoft.com/office/drawing/2014/main" id="{FB02BE8B-A1A9-4C44-9AF0-CF6AC7FC2C8B}"/>
                </a:ext>
              </a:extLst>
            </p:cNvPr>
            <p:cNvSpPr>
              <a:spLocks/>
            </p:cNvSpPr>
            <p:nvPr/>
          </p:nvSpPr>
          <p:spPr bwMode="auto">
            <a:xfrm>
              <a:off x="4256136" y="2201638"/>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
          <p:nvSpPr>
            <p:cNvPr id="19" name="椭圆 18">
              <a:extLst>
                <a:ext uri="{FF2B5EF4-FFF2-40B4-BE49-F238E27FC236}">
                  <a16:creationId xmlns:a16="http://schemas.microsoft.com/office/drawing/2014/main" id="{3D78D615-6649-4C8E-99F1-429E782EE725}"/>
                </a:ext>
              </a:extLst>
            </p:cNvPr>
            <p:cNvSpPr/>
            <p:nvPr/>
          </p:nvSpPr>
          <p:spPr>
            <a:xfrm>
              <a:off x="1131146" y="4589431"/>
              <a:ext cx="695337" cy="695337"/>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0" name="任意多边形: 形状 38">
              <a:extLst>
                <a:ext uri="{FF2B5EF4-FFF2-40B4-BE49-F238E27FC236}">
                  <a16:creationId xmlns:a16="http://schemas.microsoft.com/office/drawing/2014/main" id="{FB02BE8B-A1A9-4C44-9AF0-CF6AC7FC2C8B}"/>
                </a:ext>
              </a:extLst>
            </p:cNvPr>
            <p:cNvSpPr>
              <a:spLocks/>
            </p:cNvSpPr>
            <p:nvPr/>
          </p:nvSpPr>
          <p:spPr bwMode="auto">
            <a:xfrm>
              <a:off x="1351081" y="4803877"/>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sp>
          <p:nvSpPr>
            <p:cNvPr id="21" name="弧形 20">
              <a:extLst>
                <a:ext uri="{FF2B5EF4-FFF2-40B4-BE49-F238E27FC236}">
                  <a16:creationId xmlns:a16="http://schemas.microsoft.com/office/drawing/2014/main" id="{CE5547E1-5978-41BD-8319-B1412A1DE094}"/>
                </a:ext>
              </a:extLst>
            </p:cNvPr>
            <p:cNvSpPr/>
            <p:nvPr/>
          </p:nvSpPr>
          <p:spPr>
            <a:xfrm rot="5400000">
              <a:off x="6580" y="980440"/>
              <a:ext cx="5647772" cy="5647770"/>
            </a:xfrm>
            <a:prstGeom prst="arc">
              <a:avLst>
                <a:gd name="adj1" fmla="val 11926710"/>
                <a:gd name="adj2" fmla="val 1730256"/>
              </a:avLst>
            </a:prstGeom>
            <a:ln w="73025" cap="rnd">
              <a:solidFill>
                <a:schemeClr val="accent1">
                  <a:shade val="50000"/>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a:cs typeface="+mn-ea"/>
                <a:sym typeface="+mn-lt"/>
              </a:endParaRPr>
            </a:p>
          </p:txBody>
        </p:sp>
        <p:sp>
          <p:nvSpPr>
            <p:cNvPr id="22" name="椭圆 21">
              <a:extLst>
                <a:ext uri="{FF2B5EF4-FFF2-40B4-BE49-F238E27FC236}">
                  <a16:creationId xmlns:a16="http://schemas.microsoft.com/office/drawing/2014/main" id="{3D78D615-6649-4C8E-99F1-429E782EE725}"/>
                </a:ext>
              </a:extLst>
            </p:cNvPr>
            <p:cNvSpPr/>
            <p:nvPr/>
          </p:nvSpPr>
          <p:spPr>
            <a:xfrm>
              <a:off x="5324247" y="3456656"/>
              <a:ext cx="695337" cy="69533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任意多边形: 形状 41">
              <a:extLst>
                <a:ext uri="{FF2B5EF4-FFF2-40B4-BE49-F238E27FC236}">
                  <a16:creationId xmlns:a16="http://schemas.microsoft.com/office/drawing/2014/main" id="{FB02BE8B-A1A9-4C44-9AF0-CF6AC7FC2C8B}"/>
                </a:ext>
              </a:extLst>
            </p:cNvPr>
            <p:cNvSpPr>
              <a:spLocks/>
            </p:cNvSpPr>
            <p:nvPr/>
          </p:nvSpPr>
          <p:spPr bwMode="auto">
            <a:xfrm>
              <a:off x="5544182" y="3671102"/>
              <a:ext cx="255466" cy="255466"/>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cs typeface="+mn-ea"/>
                <a:sym typeface="+mn-lt"/>
              </a:endParaRPr>
            </a:p>
          </p:txBody>
        </p:sp>
      </p:grpSp>
      <p:grpSp>
        <p:nvGrpSpPr>
          <p:cNvPr id="7" name="组合 6"/>
          <p:cNvGrpSpPr/>
          <p:nvPr/>
        </p:nvGrpSpPr>
        <p:grpSpPr>
          <a:xfrm>
            <a:off x="6476923" y="1780490"/>
            <a:ext cx="4234975" cy="1636331"/>
            <a:chOff x="1660885" y="1815039"/>
            <a:chExt cx="2945875" cy="1636331"/>
          </a:xfrm>
        </p:grpSpPr>
        <p:sp>
          <p:nvSpPr>
            <p:cNvPr id="8" name="文本框 16"/>
            <p:cNvSpPr txBox="1"/>
            <p:nvPr/>
          </p:nvSpPr>
          <p:spPr>
            <a:xfrm>
              <a:off x="1660885" y="1815039"/>
              <a:ext cx="2945875" cy="784845"/>
            </a:xfrm>
            <a:prstGeom prst="rect">
              <a:avLst/>
            </a:prstGeom>
            <a:noFill/>
          </p:spPr>
          <p:txBody>
            <a:bodyPr wrap="square">
              <a:normAutofit/>
            </a:bodyPr>
            <a:lstStyle/>
            <a:p>
              <a:pPr defTabSz="914378">
                <a:lnSpc>
                  <a:spcPct val="120000"/>
                </a:lnSpc>
                <a:spcBef>
                  <a:spcPct val="0"/>
                </a:spcBef>
                <a:defRPr/>
              </a:pPr>
              <a:r>
                <a:rPr lang="zh-CN" altLang="en-US" sz="2400" dirty="0">
                  <a:cs typeface="+mn-ea"/>
                  <a:sym typeface="+mn-lt"/>
                </a:rPr>
                <a:t>论文结构完整</a:t>
              </a:r>
            </a:p>
          </p:txBody>
        </p:sp>
        <p:sp>
          <p:nvSpPr>
            <p:cNvPr id="13" name="文本框 18"/>
            <p:cNvSpPr txBox="1"/>
            <p:nvPr/>
          </p:nvSpPr>
          <p:spPr>
            <a:xfrm>
              <a:off x="1660885" y="2334134"/>
              <a:ext cx="2945875" cy="1117236"/>
            </a:xfrm>
            <a:prstGeom prst="rect">
              <a:avLst/>
            </a:prstGeom>
            <a:noFill/>
          </p:spPr>
          <p:txBody>
            <a:bodyPr wrap="square">
              <a:normAutofit/>
            </a:bodyPr>
            <a:lstStyle/>
            <a:p>
              <a:pPr defTabSz="914378">
                <a:lnSpc>
                  <a:spcPct val="120000"/>
                </a:lnSpc>
                <a:spcBef>
                  <a:spcPct val="0"/>
                </a:spcBef>
                <a:defRPr/>
              </a:pPr>
              <a:r>
                <a:rPr lang="zh-CN" altLang="en-US" dirty="0">
                  <a:cs typeface="+mn-ea"/>
                  <a:sym typeface="+mn-lt"/>
                </a:rPr>
                <a:t>从数据构建到实证检验、异质性分析、稳健性检验、作用渠道分析等步骤有序进行</a:t>
              </a:r>
              <a:endParaRPr lang="en-US" altLang="zh-CN" dirty="0">
                <a:cs typeface="+mn-ea"/>
                <a:sym typeface="+mn-lt"/>
              </a:endParaRPr>
            </a:p>
          </p:txBody>
        </p:sp>
      </p:grpSp>
      <p:grpSp>
        <p:nvGrpSpPr>
          <p:cNvPr id="31" name="组合 30">
            <a:extLst>
              <a:ext uri="{FF2B5EF4-FFF2-40B4-BE49-F238E27FC236}">
                <a16:creationId xmlns:a16="http://schemas.microsoft.com/office/drawing/2014/main" id="{69AC2DE7-8474-423C-8DD2-3E01B797681A}"/>
              </a:ext>
            </a:extLst>
          </p:cNvPr>
          <p:cNvGrpSpPr/>
          <p:nvPr/>
        </p:nvGrpSpPr>
        <p:grpSpPr>
          <a:xfrm>
            <a:off x="6476923" y="3709358"/>
            <a:ext cx="4445022" cy="2328266"/>
            <a:chOff x="1660884" y="1815039"/>
            <a:chExt cx="3091985" cy="1318564"/>
          </a:xfrm>
        </p:grpSpPr>
        <p:sp>
          <p:nvSpPr>
            <p:cNvPr id="32" name="文本框 16">
              <a:extLst>
                <a:ext uri="{FF2B5EF4-FFF2-40B4-BE49-F238E27FC236}">
                  <a16:creationId xmlns:a16="http://schemas.microsoft.com/office/drawing/2014/main" id="{E55909F6-EA25-4DE6-9A9D-4811273FBDB3}"/>
                </a:ext>
              </a:extLst>
            </p:cNvPr>
            <p:cNvSpPr txBox="1"/>
            <p:nvPr/>
          </p:nvSpPr>
          <p:spPr>
            <a:xfrm>
              <a:off x="1660885" y="1815039"/>
              <a:ext cx="2945875" cy="784845"/>
            </a:xfrm>
            <a:prstGeom prst="rect">
              <a:avLst/>
            </a:prstGeom>
            <a:noFill/>
          </p:spPr>
          <p:txBody>
            <a:bodyPr wrap="square">
              <a:normAutofit/>
            </a:bodyPr>
            <a:lstStyle/>
            <a:p>
              <a:pPr defTabSz="914378">
                <a:lnSpc>
                  <a:spcPct val="120000"/>
                </a:lnSpc>
                <a:spcBef>
                  <a:spcPct val="0"/>
                </a:spcBef>
                <a:defRPr/>
              </a:pPr>
              <a:r>
                <a:rPr lang="zh-CN" altLang="en-US" sz="2400" dirty="0">
                  <a:cs typeface="+mn-ea"/>
                  <a:sym typeface="+mn-lt"/>
                </a:rPr>
                <a:t>学有收获</a:t>
              </a:r>
            </a:p>
          </p:txBody>
        </p:sp>
        <p:sp>
          <p:nvSpPr>
            <p:cNvPr id="33" name="文本框 18">
              <a:extLst>
                <a:ext uri="{FF2B5EF4-FFF2-40B4-BE49-F238E27FC236}">
                  <a16:creationId xmlns:a16="http://schemas.microsoft.com/office/drawing/2014/main" id="{D75F032C-D4C5-43C5-8A87-692606B1059A}"/>
                </a:ext>
              </a:extLst>
            </p:cNvPr>
            <p:cNvSpPr txBox="1"/>
            <p:nvPr/>
          </p:nvSpPr>
          <p:spPr>
            <a:xfrm>
              <a:off x="1660884" y="2064066"/>
              <a:ext cx="3091985" cy="1069537"/>
            </a:xfrm>
            <a:prstGeom prst="rect">
              <a:avLst/>
            </a:prstGeom>
            <a:noFill/>
          </p:spPr>
          <p:txBody>
            <a:bodyPr wrap="square">
              <a:normAutofit lnSpcReduction="10000"/>
            </a:bodyPr>
            <a:lstStyle/>
            <a:p>
              <a:pPr defTabSz="914378">
                <a:lnSpc>
                  <a:spcPct val="120000"/>
                </a:lnSpc>
                <a:spcBef>
                  <a:spcPct val="0"/>
                </a:spcBef>
                <a:defRPr/>
              </a:pPr>
              <a:r>
                <a:rPr lang="zh-CN" altLang="en-US" dirty="0">
                  <a:cs typeface="+mn-ea"/>
                  <a:sym typeface="+mn-lt"/>
                </a:rPr>
                <a:t>知识性：自学了</a:t>
              </a:r>
              <a:r>
                <a:rPr lang="en-US" altLang="zh-CN" dirty="0" err="1">
                  <a:cs typeface="+mn-ea"/>
                  <a:sym typeface="+mn-lt"/>
                </a:rPr>
                <a:t>Probit</a:t>
              </a:r>
              <a:r>
                <a:rPr lang="zh-CN" altLang="en-US" dirty="0">
                  <a:cs typeface="+mn-ea"/>
                  <a:sym typeface="+mn-lt"/>
                </a:rPr>
                <a:t>模型和</a:t>
              </a:r>
              <a:r>
                <a:rPr lang="en-US" altLang="zh-CN" dirty="0">
                  <a:cs typeface="+mn-ea"/>
                  <a:sym typeface="+mn-lt"/>
                </a:rPr>
                <a:t>Tobit</a:t>
              </a:r>
              <a:r>
                <a:rPr lang="zh-CN" altLang="en-US" dirty="0">
                  <a:cs typeface="+mn-ea"/>
                  <a:sym typeface="+mn-lt"/>
                </a:rPr>
                <a:t>模型和许多</a:t>
              </a:r>
              <a:r>
                <a:rPr lang="en-US" altLang="zh-CN" dirty="0">
                  <a:cs typeface="+mn-ea"/>
                  <a:sym typeface="+mn-lt"/>
                </a:rPr>
                <a:t>Stata</a:t>
              </a:r>
              <a:r>
                <a:rPr lang="zh-CN" altLang="en-US" dirty="0">
                  <a:cs typeface="+mn-ea"/>
                  <a:sym typeface="+mn-lt"/>
                </a:rPr>
                <a:t>数据处理细节</a:t>
              </a:r>
              <a:endParaRPr lang="en-US" altLang="zh-CN" dirty="0">
                <a:cs typeface="+mn-ea"/>
                <a:sym typeface="+mn-lt"/>
              </a:endParaRPr>
            </a:p>
            <a:p>
              <a:pPr defTabSz="914378">
                <a:lnSpc>
                  <a:spcPct val="120000"/>
                </a:lnSpc>
                <a:spcBef>
                  <a:spcPct val="0"/>
                </a:spcBef>
                <a:defRPr/>
              </a:pPr>
              <a:r>
                <a:rPr lang="zh-CN" altLang="en-US" dirty="0">
                  <a:cs typeface="+mn-ea"/>
                  <a:sym typeface="+mn-lt"/>
                </a:rPr>
                <a:t>程序性：计量实证类论文练笔</a:t>
              </a:r>
              <a:r>
                <a:rPr lang="en-US" altLang="zh-CN" dirty="0">
                  <a:cs typeface="+mn-ea"/>
                  <a:sym typeface="+mn-lt"/>
                </a:rPr>
                <a:t>+1</a:t>
              </a:r>
              <a:r>
                <a:rPr lang="zh-CN" altLang="en-US" dirty="0">
                  <a:cs typeface="+mn-ea"/>
                  <a:sym typeface="+mn-lt"/>
                </a:rPr>
                <a:t>，了解基本框架</a:t>
              </a:r>
              <a:endParaRPr lang="en-US" altLang="zh-CN" dirty="0">
                <a:cs typeface="+mn-ea"/>
                <a:sym typeface="+mn-lt"/>
              </a:endParaRPr>
            </a:p>
            <a:p>
              <a:pPr defTabSz="914378">
                <a:lnSpc>
                  <a:spcPct val="120000"/>
                </a:lnSpc>
                <a:spcBef>
                  <a:spcPct val="0"/>
                </a:spcBef>
                <a:defRPr/>
              </a:pPr>
              <a:r>
                <a:rPr lang="zh-CN" altLang="en-US" dirty="0">
                  <a:cs typeface="+mn-ea"/>
                  <a:sym typeface="+mn-lt"/>
                </a:rPr>
                <a:t>情感性：写完代码、打完初稿的感觉好快乐</a:t>
              </a:r>
              <a:endParaRPr lang="en-US" altLang="zh-CN" dirty="0">
                <a:cs typeface="+mn-ea"/>
                <a:sym typeface="+mn-lt"/>
              </a:endParaRPr>
            </a:p>
          </p:txBody>
        </p:sp>
      </p:grpSp>
    </p:spTree>
    <p:extLst>
      <p:ext uri="{BB962C8B-B14F-4D97-AF65-F5344CB8AC3E}">
        <p14:creationId xmlns:p14="http://schemas.microsoft.com/office/powerpoint/2010/main" val="1275592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54"/>
          <p:cNvGrpSpPr/>
          <p:nvPr>
            <p:custDataLst>
              <p:tags r:id="rId2"/>
            </p:custDataLst>
          </p:nvPr>
        </p:nvGrpSpPr>
        <p:grpSpPr>
          <a:xfrm>
            <a:off x="6317743" y="1035896"/>
            <a:ext cx="5529625" cy="5813138"/>
            <a:chOff x="6230840" y="1044862"/>
            <a:chExt cx="5529625" cy="5813138"/>
          </a:xfrm>
        </p:grpSpPr>
        <p:sp>
          <p:nvSpPr>
            <p:cNvPr id="29" name="Freeform: Shape 55"/>
            <p:cNvSpPr>
              <a:spLocks/>
            </p:cNvSpPr>
            <p:nvPr/>
          </p:nvSpPr>
          <p:spPr bwMode="auto">
            <a:xfrm>
              <a:off x="10947862" y="5008664"/>
              <a:ext cx="140513" cy="140513"/>
            </a:xfrm>
            <a:custGeom>
              <a:avLst/>
              <a:gdLst>
                <a:gd name="T0" fmla="*/ 72 w 86"/>
                <a:gd name="T1" fmla="*/ 86 h 86"/>
                <a:gd name="T2" fmla="*/ 0 w 86"/>
                <a:gd name="T3" fmla="*/ 18 h 86"/>
                <a:gd name="T4" fmla="*/ 18 w 86"/>
                <a:gd name="T5" fmla="*/ 0 h 86"/>
                <a:gd name="T6" fmla="*/ 86 w 86"/>
                <a:gd name="T7" fmla="*/ 72 h 86"/>
                <a:gd name="T8" fmla="*/ 72 w 86"/>
                <a:gd name="T9" fmla="*/ 86 h 86"/>
              </a:gdLst>
              <a:ahLst/>
              <a:cxnLst>
                <a:cxn ang="0">
                  <a:pos x="T0" y="T1"/>
                </a:cxn>
                <a:cxn ang="0">
                  <a:pos x="T2" y="T3"/>
                </a:cxn>
                <a:cxn ang="0">
                  <a:pos x="T4" y="T5"/>
                </a:cxn>
                <a:cxn ang="0">
                  <a:pos x="T6" y="T7"/>
                </a:cxn>
                <a:cxn ang="0">
                  <a:pos x="T8" y="T9"/>
                </a:cxn>
              </a:cxnLst>
              <a:rect l="0" t="0" r="r" b="b"/>
              <a:pathLst>
                <a:path w="86" h="86">
                  <a:moveTo>
                    <a:pt x="72" y="86"/>
                  </a:moveTo>
                  <a:lnTo>
                    <a:pt x="0" y="18"/>
                  </a:lnTo>
                  <a:lnTo>
                    <a:pt x="18" y="0"/>
                  </a:lnTo>
                  <a:lnTo>
                    <a:pt x="86" y="72"/>
                  </a:lnTo>
                  <a:lnTo>
                    <a:pt x="72" y="86"/>
                  </a:ln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nvGrpSpPr>
            <p:cNvPr id="30" name="Group 56"/>
            <p:cNvGrpSpPr/>
            <p:nvPr/>
          </p:nvGrpSpPr>
          <p:grpSpPr>
            <a:xfrm>
              <a:off x="7072302" y="1851988"/>
              <a:ext cx="3803693" cy="3661505"/>
              <a:chOff x="3200445" y="1228386"/>
              <a:chExt cx="2852761" cy="2746150"/>
            </a:xfrm>
          </p:grpSpPr>
          <p:sp>
            <p:nvSpPr>
              <p:cNvPr id="191" name="Freeform: Shape 218"/>
              <p:cNvSpPr>
                <a:spLocks/>
              </p:cNvSpPr>
              <p:nvPr/>
            </p:nvSpPr>
            <p:spPr bwMode="auto">
              <a:xfrm>
                <a:off x="3871972" y="1364407"/>
                <a:ext cx="162980" cy="164205"/>
              </a:xfrm>
              <a:custGeom>
                <a:avLst/>
                <a:gdLst>
                  <a:gd name="T0" fmla="*/ 18 w 37"/>
                  <a:gd name="T1" fmla="*/ 37 h 37"/>
                  <a:gd name="T2" fmla="*/ 19 w 37"/>
                  <a:gd name="T3" fmla="*/ 37 h 37"/>
                  <a:gd name="T4" fmla="*/ 37 w 37"/>
                  <a:gd name="T5" fmla="*/ 18 h 37"/>
                  <a:gd name="T6" fmla="*/ 23 w 37"/>
                  <a:gd name="T7" fmla="*/ 0 h 37"/>
                  <a:gd name="T8" fmla="*/ 1 w 37"/>
                  <a:gd name="T9" fmla="*/ 12 h 37"/>
                  <a:gd name="T10" fmla="*/ 0 w 37"/>
                  <a:gd name="T11" fmla="*/ 18 h 37"/>
                  <a:gd name="T12" fmla="*/ 10 w 37"/>
                  <a:gd name="T13" fmla="*/ 24 h 37"/>
                  <a:gd name="T14" fmla="*/ 18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37"/>
                    </a:moveTo>
                    <a:cubicBezTo>
                      <a:pt x="18" y="37"/>
                      <a:pt x="18" y="37"/>
                      <a:pt x="19" y="37"/>
                    </a:cubicBezTo>
                    <a:cubicBezTo>
                      <a:pt x="29" y="37"/>
                      <a:pt x="37" y="29"/>
                      <a:pt x="37" y="18"/>
                    </a:cubicBezTo>
                    <a:cubicBezTo>
                      <a:pt x="37" y="10"/>
                      <a:pt x="31" y="2"/>
                      <a:pt x="23" y="0"/>
                    </a:cubicBezTo>
                    <a:cubicBezTo>
                      <a:pt x="16" y="4"/>
                      <a:pt x="8" y="8"/>
                      <a:pt x="1" y="12"/>
                    </a:cubicBezTo>
                    <a:cubicBezTo>
                      <a:pt x="1" y="14"/>
                      <a:pt x="0" y="16"/>
                      <a:pt x="0" y="18"/>
                    </a:cubicBezTo>
                    <a:cubicBezTo>
                      <a:pt x="4" y="19"/>
                      <a:pt x="7" y="21"/>
                      <a:pt x="10" y="24"/>
                    </a:cubicBezTo>
                    <a:cubicBezTo>
                      <a:pt x="14" y="28"/>
                      <a:pt x="16" y="32"/>
                      <a:pt x="18" y="37"/>
                    </a:cubicBezTo>
                    <a:close/>
                  </a:path>
                </a:pathLst>
              </a:custGeom>
              <a:solidFill>
                <a:schemeClr val="accent3"/>
              </a:solidFill>
              <a:ln>
                <a:noFill/>
              </a:ln>
            </p:spPr>
            <p:txBody>
              <a:bodyPr anchor="ctr"/>
              <a:lstStyle/>
              <a:p>
                <a:pPr algn="ctr"/>
                <a:endParaRPr>
                  <a:cs typeface="+mn-ea"/>
                  <a:sym typeface="+mn-lt"/>
                </a:endParaRPr>
              </a:p>
            </p:txBody>
          </p:sp>
          <p:sp>
            <p:nvSpPr>
              <p:cNvPr id="192" name="Freeform: Shape 219"/>
              <p:cNvSpPr>
                <a:spLocks/>
              </p:cNvSpPr>
              <p:nvPr/>
            </p:nvSpPr>
            <p:spPr bwMode="auto">
              <a:xfrm>
                <a:off x="4048431" y="1422001"/>
                <a:ext cx="35537" cy="49017"/>
              </a:xfrm>
              <a:custGeom>
                <a:avLst/>
                <a:gdLst>
                  <a:gd name="T0" fmla="*/ 0 w 29"/>
                  <a:gd name="T1" fmla="*/ 40 h 40"/>
                  <a:gd name="T2" fmla="*/ 29 w 29"/>
                  <a:gd name="T3" fmla="*/ 18 h 40"/>
                  <a:gd name="T4" fmla="*/ 0 w 29"/>
                  <a:gd name="T5" fmla="*/ 0 h 40"/>
                  <a:gd name="T6" fmla="*/ 0 w 29"/>
                  <a:gd name="T7" fmla="*/ 40 h 40"/>
                </a:gdLst>
                <a:ahLst/>
                <a:cxnLst>
                  <a:cxn ang="0">
                    <a:pos x="T0" y="T1"/>
                  </a:cxn>
                  <a:cxn ang="0">
                    <a:pos x="T2" y="T3"/>
                  </a:cxn>
                  <a:cxn ang="0">
                    <a:pos x="T4" y="T5"/>
                  </a:cxn>
                  <a:cxn ang="0">
                    <a:pos x="T6" y="T7"/>
                  </a:cxn>
                </a:cxnLst>
                <a:rect l="0" t="0" r="r" b="b"/>
                <a:pathLst>
                  <a:path w="29" h="40">
                    <a:moveTo>
                      <a:pt x="0" y="40"/>
                    </a:moveTo>
                    <a:lnTo>
                      <a:pt x="29" y="18"/>
                    </a:lnTo>
                    <a:lnTo>
                      <a:pt x="0" y="0"/>
                    </a:lnTo>
                    <a:lnTo>
                      <a:pt x="0" y="40"/>
                    </a:lnTo>
                    <a:close/>
                  </a:path>
                </a:pathLst>
              </a:custGeom>
              <a:solidFill>
                <a:schemeClr val="accent3"/>
              </a:solidFill>
              <a:ln>
                <a:noFill/>
              </a:ln>
            </p:spPr>
            <p:txBody>
              <a:bodyPr anchor="ctr"/>
              <a:lstStyle/>
              <a:p>
                <a:pPr algn="ctr"/>
                <a:endParaRPr>
                  <a:cs typeface="+mn-ea"/>
                  <a:sym typeface="+mn-lt"/>
                </a:endParaRPr>
              </a:p>
            </p:txBody>
          </p:sp>
          <p:sp>
            <p:nvSpPr>
              <p:cNvPr id="193" name="Freeform: Shape 220"/>
              <p:cNvSpPr>
                <a:spLocks/>
              </p:cNvSpPr>
              <p:nvPr/>
            </p:nvSpPr>
            <p:spPr bwMode="auto">
              <a:xfrm>
                <a:off x="3845012" y="1426903"/>
                <a:ext cx="18381" cy="13480"/>
              </a:xfrm>
              <a:custGeom>
                <a:avLst/>
                <a:gdLst>
                  <a:gd name="T0" fmla="*/ 0 w 4"/>
                  <a:gd name="T1" fmla="*/ 3 h 3"/>
                  <a:gd name="T2" fmla="*/ 4 w 4"/>
                  <a:gd name="T3" fmla="*/ 3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3"/>
                      <a:pt x="2" y="3"/>
                      <a:pt x="4" y="3"/>
                    </a:cubicBezTo>
                    <a:cubicBezTo>
                      <a:pt x="4" y="0"/>
                      <a:pt x="4" y="0"/>
                      <a:pt x="4" y="0"/>
                    </a:cubicBezTo>
                    <a:cubicBezTo>
                      <a:pt x="2" y="1"/>
                      <a:pt x="1" y="2"/>
                      <a:pt x="0" y="3"/>
                    </a:cubicBezTo>
                    <a:close/>
                  </a:path>
                </a:pathLst>
              </a:custGeom>
              <a:solidFill>
                <a:schemeClr val="accent3"/>
              </a:solidFill>
              <a:ln>
                <a:noFill/>
              </a:ln>
            </p:spPr>
            <p:txBody>
              <a:bodyPr anchor="ctr"/>
              <a:lstStyle/>
              <a:p>
                <a:pPr algn="ctr"/>
                <a:endParaRPr>
                  <a:cs typeface="+mn-ea"/>
                  <a:sym typeface="+mn-lt"/>
                </a:endParaRPr>
              </a:p>
            </p:txBody>
          </p:sp>
          <p:sp>
            <p:nvSpPr>
              <p:cNvPr id="194" name="Freeform: Shape 221"/>
              <p:cNvSpPr>
                <a:spLocks/>
              </p:cNvSpPr>
              <p:nvPr/>
            </p:nvSpPr>
            <p:spPr bwMode="auto">
              <a:xfrm>
                <a:off x="4004316" y="1355829"/>
                <a:ext cx="40439" cy="40439"/>
              </a:xfrm>
              <a:custGeom>
                <a:avLst/>
                <a:gdLst>
                  <a:gd name="T0" fmla="*/ 0 w 33"/>
                  <a:gd name="T1" fmla="*/ 7 h 33"/>
                  <a:gd name="T2" fmla="*/ 25 w 33"/>
                  <a:gd name="T3" fmla="*/ 33 h 33"/>
                  <a:gd name="T4" fmla="*/ 33 w 33"/>
                  <a:gd name="T5" fmla="*/ 0 h 33"/>
                  <a:gd name="T6" fmla="*/ 0 w 33"/>
                  <a:gd name="T7" fmla="*/ 7 h 33"/>
                </a:gdLst>
                <a:ahLst/>
                <a:cxnLst>
                  <a:cxn ang="0">
                    <a:pos x="T0" y="T1"/>
                  </a:cxn>
                  <a:cxn ang="0">
                    <a:pos x="T2" y="T3"/>
                  </a:cxn>
                  <a:cxn ang="0">
                    <a:pos x="T4" y="T5"/>
                  </a:cxn>
                  <a:cxn ang="0">
                    <a:pos x="T6" y="T7"/>
                  </a:cxn>
                </a:cxnLst>
                <a:rect l="0" t="0" r="r" b="b"/>
                <a:pathLst>
                  <a:path w="33" h="33">
                    <a:moveTo>
                      <a:pt x="0" y="7"/>
                    </a:moveTo>
                    <a:lnTo>
                      <a:pt x="25" y="33"/>
                    </a:lnTo>
                    <a:lnTo>
                      <a:pt x="33" y="0"/>
                    </a:lnTo>
                    <a:lnTo>
                      <a:pt x="0" y="7"/>
                    </a:lnTo>
                    <a:close/>
                  </a:path>
                </a:pathLst>
              </a:custGeom>
              <a:solidFill>
                <a:schemeClr val="accent3"/>
              </a:solidFill>
              <a:ln>
                <a:noFill/>
              </a:ln>
            </p:spPr>
            <p:txBody>
              <a:bodyPr anchor="ctr"/>
              <a:lstStyle/>
              <a:p>
                <a:pPr algn="ctr"/>
                <a:endParaRPr>
                  <a:cs typeface="+mn-ea"/>
                  <a:sym typeface="+mn-lt"/>
                </a:endParaRPr>
              </a:p>
            </p:txBody>
          </p:sp>
          <p:sp>
            <p:nvSpPr>
              <p:cNvPr id="195" name="Freeform: Shape 222"/>
              <p:cNvSpPr>
                <a:spLocks/>
              </p:cNvSpPr>
              <p:nvPr/>
            </p:nvSpPr>
            <p:spPr bwMode="auto">
              <a:xfrm>
                <a:off x="4004316" y="1493075"/>
                <a:ext cx="40439" cy="44115"/>
              </a:xfrm>
              <a:custGeom>
                <a:avLst/>
                <a:gdLst>
                  <a:gd name="T0" fmla="*/ 25 w 33"/>
                  <a:gd name="T1" fmla="*/ 0 h 36"/>
                  <a:gd name="T2" fmla="*/ 0 w 33"/>
                  <a:gd name="T3" fmla="*/ 29 h 36"/>
                  <a:gd name="T4" fmla="*/ 33 w 33"/>
                  <a:gd name="T5" fmla="*/ 36 h 36"/>
                  <a:gd name="T6" fmla="*/ 25 w 33"/>
                  <a:gd name="T7" fmla="*/ 0 h 36"/>
                </a:gdLst>
                <a:ahLst/>
                <a:cxnLst>
                  <a:cxn ang="0">
                    <a:pos x="T0" y="T1"/>
                  </a:cxn>
                  <a:cxn ang="0">
                    <a:pos x="T2" y="T3"/>
                  </a:cxn>
                  <a:cxn ang="0">
                    <a:pos x="T4" y="T5"/>
                  </a:cxn>
                  <a:cxn ang="0">
                    <a:pos x="T6" y="T7"/>
                  </a:cxn>
                </a:cxnLst>
                <a:rect l="0" t="0" r="r" b="b"/>
                <a:pathLst>
                  <a:path w="33" h="36">
                    <a:moveTo>
                      <a:pt x="25" y="0"/>
                    </a:moveTo>
                    <a:lnTo>
                      <a:pt x="0" y="29"/>
                    </a:lnTo>
                    <a:lnTo>
                      <a:pt x="33" y="36"/>
                    </a:lnTo>
                    <a:lnTo>
                      <a:pt x="25" y="0"/>
                    </a:lnTo>
                    <a:close/>
                  </a:path>
                </a:pathLst>
              </a:custGeom>
              <a:solidFill>
                <a:schemeClr val="accent3"/>
              </a:solidFill>
              <a:ln>
                <a:noFill/>
              </a:ln>
            </p:spPr>
            <p:txBody>
              <a:bodyPr anchor="ctr"/>
              <a:lstStyle/>
              <a:p>
                <a:pPr algn="ctr"/>
                <a:endParaRPr>
                  <a:cs typeface="+mn-ea"/>
                  <a:sym typeface="+mn-lt"/>
                </a:endParaRPr>
              </a:p>
            </p:txBody>
          </p:sp>
          <p:sp>
            <p:nvSpPr>
              <p:cNvPr id="196" name="Freeform: Shape 223"/>
              <p:cNvSpPr>
                <a:spLocks/>
              </p:cNvSpPr>
              <p:nvPr/>
            </p:nvSpPr>
            <p:spPr bwMode="auto">
              <a:xfrm>
                <a:off x="3690610" y="1448960"/>
                <a:ext cx="357820" cy="220574"/>
              </a:xfrm>
              <a:custGeom>
                <a:avLst/>
                <a:gdLst>
                  <a:gd name="T0" fmla="*/ 66 w 81"/>
                  <a:gd name="T1" fmla="*/ 21 h 50"/>
                  <a:gd name="T2" fmla="*/ 64 w 81"/>
                  <a:gd name="T3" fmla="*/ 21 h 50"/>
                  <a:gd name="T4" fmla="*/ 57 w 81"/>
                  <a:gd name="T5" fmla="*/ 24 h 50"/>
                  <a:gd name="T6" fmla="*/ 57 w 81"/>
                  <a:gd name="T7" fmla="*/ 20 h 50"/>
                  <a:gd name="T8" fmla="*/ 56 w 81"/>
                  <a:gd name="T9" fmla="*/ 18 h 50"/>
                  <a:gd name="T10" fmla="*/ 41 w 81"/>
                  <a:gd name="T11" fmla="*/ 1 h 50"/>
                  <a:gd name="T12" fmla="*/ 39 w 81"/>
                  <a:gd name="T13" fmla="*/ 1 h 50"/>
                  <a:gd name="T14" fmla="*/ 32 w 81"/>
                  <a:gd name="T15" fmla="*/ 0 h 50"/>
                  <a:gd name="T16" fmla="*/ 31 w 81"/>
                  <a:gd name="T17" fmla="*/ 0 h 50"/>
                  <a:gd name="T18" fmla="*/ 31 w 81"/>
                  <a:gd name="T19" fmla="*/ 0 h 50"/>
                  <a:gd name="T20" fmla="*/ 9 w 81"/>
                  <a:gd name="T21" fmla="*/ 15 h 50"/>
                  <a:gd name="T22" fmla="*/ 7 w 81"/>
                  <a:gd name="T23" fmla="*/ 25 h 50"/>
                  <a:gd name="T24" fmla="*/ 8 w 81"/>
                  <a:gd name="T25" fmla="*/ 32 h 50"/>
                  <a:gd name="T26" fmla="*/ 0 w 81"/>
                  <a:gd name="T27" fmla="*/ 41 h 50"/>
                  <a:gd name="T28" fmla="*/ 9 w 81"/>
                  <a:gd name="T29" fmla="*/ 50 h 50"/>
                  <a:gd name="T30" fmla="*/ 32 w 81"/>
                  <a:gd name="T31" fmla="*/ 50 h 50"/>
                  <a:gd name="T32" fmla="*/ 33 w 81"/>
                  <a:gd name="T33" fmla="*/ 50 h 50"/>
                  <a:gd name="T34" fmla="*/ 66 w 81"/>
                  <a:gd name="T35" fmla="*/ 50 h 50"/>
                  <a:gd name="T36" fmla="*/ 81 w 81"/>
                  <a:gd name="T37" fmla="*/ 35 h 50"/>
                  <a:gd name="T38" fmla="*/ 66 w 81"/>
                  <a:gd name="T39"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0">
                    <a:moveTo>
                      <a:pt x="66" y="21"/>
                    </a:moveTo>
                    <a:cubicBezTo>
                      <a:pt x="66" y="21"/>
                      <a:pt x="65" y="21"/>
                      <a:pt x="64" y="21"/>
                    </a:cubicBezTo>
                    <a:cubicBezTo>
                      <a:pt x="62" y="21"/>
                      <a:pt x="59" y="23"/>
                      <a:pt x="57" y="24"/>
                    </a:cubicBezTo>
                    <a:cubicBezTo>
                      <a:pt x="57" y="23"/>
                      <a:pt x="57" y="22"/>
                      <a:pt x="57" y="20"/>
                    </a:cubicBezTo>
                    <a:cubicBezTo>
                      <a:pt x="57" y="19"/>
                      <a:pt x="56" y="18"/>
                      <a:pt x="56" y="18"/>
                    </a:cubicBezTo>
                    <a:cubicBezTo>
                      <a:pt x="54" y="10"/>
                      <a:pt x="48" y="4"/>
                      <a:pt x="41" y="1"/>
                    </a:cubicBezTo>
                    <a:cubicBezTo>
                      <a:pt x="40" y="1"/>
                      <a:pt x="40" y="1"/>
                      <a:pt x="39" y="1"/>
                    </a:cubicBezTo>
                    <a:cubicBezTo>
                      <a:pt x="37" y="0"/>
                      <a:pt x="35" y="0"/>
                      <a:pt x="32" y="0"/>
                    </a:cubicBezTo>
                    <a:cubicBezTo>
                      <a:pt x="32" y="0"/>
                      <a:pt x="32" y="0"/>
                      <a:pt x="31" y="0"/>
                    </a:cubicBezTo>
                    <a:cubicBezTo>
                      <a:pt x="31" y="0"/>
                      <a:pt x="31" y="0"/>
                      <a:pt x="31" y="0"/>
                    </a:cubicBezTo>
                    <a:cubicBezTo>
                      <a:pt x="24" y="5"/>
                      <a:pt x="16" y="10"/>
                      <a:pt x="9" y="15"/>
                    </a:cubicBezTo>
                    <a:cubicBezTo>
                      <a:pt x="8" y="18"/>
                      <a:pt x="7" y="21"/>
                      <a:pt x="7" y="25"/>
                    </a:cubicBezTo>
                    <a:cubicBezTo>
                      <a:pt x="7" y="27"/>
                      <a:pt x="8" y="30"/>
                      <a:pt x="8" y="32"/>
                    </a:cubicBezTo>
                    <a:cubicBezTo>
                      <a:pt x="4" y="32"/>
                      <a:pt x="0" y="36"/>
                      <a:pt x="0" y="41"/>
                    </a:cubicBezTo>
                    <a:cubicBezTo>
                      <a:pt x="0" y="46"/>
                      <a:pt x="4" y="50"/>
                      <a:pt x="9" y="50"/>
                    </a:cubicBezTo>
                    <a:cubicBezTo>
                      <a:pt x="32" y="50"/>
                      <a:pt x="32" y="50"/>
                      <a:pt x="32" y="50"/>
                    </a:cubicBezTo>
                    <a:cubicBezTo>
                      <a:pt x="33" y="50"/>
                      <a:pt x="33" y="50"/>
                      <a:pt x="33" y="50"/>
                    </a:cubicBezTo>
                    <a:cubicBezTo>
                      <a:pt x="66" y="50"/>
                      <a:pt x="66" y="50"/>
                      <a:pt x="66" y="50"/>
                    </a:cubicBezTo>
                    <a:cubicBezTo>
                      <a:pt x="74" y="50"/>
                      <a:pt x="81" y="43"/>
                      <a:pt x="81" y="35"/>
                    </a:cubicBezTo>
                    <a:cubicBezTo>
                      <a:pt x="81" y="27"/>
                      <a:pt x="74" y="21"/>
                      <a:pt x="66" y="21"/>
                    </a:cubicBezTo>
                    <a:close/>
                  </a:path>
                </a:pathLst>
              </a:custGeom>
              <a:solidFill>
                <a:schemeClr val="accent3"/>
              </a:solidFill>
              <a:ln>
                <a:noFill/>
              </a:ln>
            </p:spPr>
            <p:txBody>
              <a:bodyPr anchor="ctr"/>
              <a:lstStyle/>
              <a:p>
                <a:pPr algn="ctr"/>
                <a:endParaRPr>
                  <a:cs typeface="+mn-ea"/>
                  <a:sym typeface="+mn-lt"/>
                </a:endParaRPr>
              </a:p>
            </p:txBody>
          </p:sp>
          <p:sp>
            <p:nvSpPr>
              <p:cNvPr id="197" name="Freeform: Shape 224"/>
              <p:cNvSpPr>
                <a:spLocks/>
              </p:cNvSpPr>
              <p:nvPr/>
            </p:nvSpPr>
            <p:spPr bwMode="auto">
              <a:xfrm>
                <a:off x="5028761" y="3524809"/>
                <a:ext cx="318607" cy="344341"/>
              </a:xfrm>
              <a:custGeom>
                <a:avLst/>
                <a:gdLst>
                  <a:gd name="T0" fmla="*/ 60 w 72"/>
                  <a:gd name="T1" fmla="*/ 2 h 78"/>
                  <a:gd name="T2" fmla="*/ 60 w 72"/>
                  <a:gd name="T3" fmla="*/ 26 h 78"/>
                  <a:gd name="T4" fmla="*/ 64 w 72"/>
                  <a:gd name="T5" fmla="*/ 37 h 78"/>
                  <a:gd name="T6" fmla="*/ 66 w 72"/>
                  <a:gd name="T7" fmla="*/ 43 h 78"/>
                  <a:gd name="T8" fmla="*/ 60 w 72"/>
                  <a:gd name="T9" fmla="*/ 50 h 78"/>
                  <a:gd name="T10" fmla="*/ 56 w 72"/>
                  <a:gd name="T11" fmla="*/ 53 h 78"/>
                  <a:gd name="T12" fmla="*/ 60 w 72"/>
                  <a:gd name="T13" fmla="*/ 50 h 78"/>
                  <a:gd name="T14" fmla="*/ 60 w 72"/>
                  <a:gd name="T15" fmla="*/ 44 h 78"/>
                  <a:gd name="T16" fmla="*/ 56 w 72"/>
                  <a:gd name="T17" fmla="*/ 33 h 78"/>
                  <a:gd name="T18" fmla="*/ 60 w 72"/>
                  <a:gd name="T19" fmla="*/ 26 h 78"/>
                  <a:gd name="T20" fmla="*/ 55 w 72"/>
                  <a:gd name="T21" fmla="*/ 46 h 78"/>
                  <a:gd name="T22" fmla="*/ 55 w 72"/>
                  <a:gd name="T23" fmla="*/ 53 h 78"/>
                  <a:gd name="T24" fmla="*/ 55 w 72"/>
                  <a:gd name="T25" fmla="*/ 1 h 78"/>
                  <a:gd name="T26" fmla="*/ 55 w 72"/>
                  <a:gd name="T27" fmla="*/ 9 h 78"/>
                  <a:gd name="T28" fmla="*/ 55 w 72"/>
                  <a:gd name="T29" fmla="*/ 16 h 78"/>
                  <a:gd name="T30" fmla="*/ 60 w 72"/>
                  <a:gd name="T31" fmla="*/ 21 h 78"/>
                  <a:gd name="T32" fmla="*/ 31 w 72"/>
                  <a:gd name="T33" fmla="*/ 71 h 78"/>
                  <a:gd name="T34" fmla="*/ 55 w 72"/>
                  <a:gd name="T35" fmla="*/ 46 h 78"/>
                  <a:gd name="T36" fmla="*/ 50 w 72"/>
                  <a:gd name="T37" fmla="*/ 28 h 78"/>
                  <a:gd name="T38" fmla="*/ 55 w 72"/>
                  <a:gd name="T39" fmla="*/ 27 h 78"/>
                  <a:gd name="T40" fmla="*/ 55 w 72"/>
                  <a:gd name="T41" fmla="*/ 21 h 78"/>
                  <a:gd name="T42" fmla="*/ 50 w 72"/>
                  <a:gd name="T43" fmla="*/ 10 h 78"/>
                  <a:gd name="T44" fmla="*/ 55 w 72"/>
                  <a:gd name="T45" fmla="*/ 4 h 78"/>
                  <a:gd name="T46" fmla="*/ 44 w 72"/>
                  <a:gd name="T47" fmla="*/ 4 h 78"/>
                  <a:gd name="T48" fmla="*/ 22 w 72"/>
                  <a:gd name="T49" fmla="*/ 55 h 78"/>
                  <a:gd name="T50" fmla="*/ 22 w 72"/>
                  <a:gd name="T51" fmla="*/ 60 h 78"/>
                  <a:gd name="T52" fmla="*/ 26 w 72"/>
                  <a:gd name="T53" fmla="*/ 71 h 78"/>
                  <a:gd name="T54" fmla="*/ 22 w 72"/>
                  <a:gd name="T55" fmla="*/ 76 h 78"/>
                  <a:gd name="T56" fmla="*/ 22 w 72"/>
                  <a:gd name="T57" fmla="*/ 72 h 78"/>
                  <a:gd name="T58" fmla="*/ 22 w 72"/>
                  <a:gd name="T59" fmla="*/ 66 h 78"/>
                  <a:gd name="T60" fmla="*/ 16 w 72"/>
                  <a:gd name="T61" fmla="*/ 61 h 78"/>
                  <a:gd name="T62" fmla="*/ 20 w 72"/>
                  <a:gd name="T63" fmla="*/ 29 h 78"/>
                  <a:gd name="T64" fmla="*/ 17 w 72"/>
                  <a:gd name="T65" fmla="*/ 37 h 78"/>
                  <a:gd name="T66" fmla="*/ 16 w 72"/>
                  <a:gd name="T67" fmla="*/ 43 h 78"/>
                  <a:gd name="T68" fmla="*/ 20 w 72"/>
                  <a:gd name="T69" fmla="*/ 49 h 78"/>
                  <a:gd name="T70" fmla="*/ 22 w 72"/>
                  <a:gd name="T71" fmla="*/ 54 h 78"/>
                  <a:gd name="T72" fmla="*/ 11 w 72"/>
                  <a:gd name="T73" fmla="*/ 12 h 78"/>
                  <a:gd name="T74" fmla="*/ 10 w 72"/>
                  <a:gd name="T75" fmla="*/ 20 h 78"/>
                  <a:gd name="T76" fmla="*/ 14 w 72"/>
                  <a:gd name="T77" fmla="*/ 26 h 78"/>
                  <a:gd name="T78" fmla="*/ 16 w 72"/>
                  <a:gd name="T79" fmla="*/ 31 h 78"/>
                  <a:gd name="T80" fmla="*/ 16 w 72"/>
                  <a:gd name="T81" fmla="*/ 11 h 78"/>
                  <a:gd name="T82" fmla="*/ 16 w 72"/>
                  <a:gd name="T83" fmla="*/ 78 h 78"/>
                  <a:gd name="T84" fmla="*/ 15 w 72"/>
                  <a:gd name="T85" fmla="*/ 55 h 78"/>
                  <a:gd name="T86" fmla="*/ 13 w 72"/>
                  <a:gd name="T87" fmla="*/ 50 h 78"/>
                  <a:gd name="T88" fmla="*/ 16 w 72"/>
                  <a:gd name="T89" fmla="*/ 37 h 78"/>
                  <a:gd name="T90" fmla="*/ 10 w 72"/>
                  <a:gd name="T91" fmla="*/ 56 h 78"/>
                  <a:gd name="T92" fmla="*/ 4 w 72"/>
                  <a:gd name="T93" fmla="*/ 14 h 78"/>
                  <a:gd name="T94" fmla="*/ 10 w 72"/>
                  <a:gd name="T95" fmla="*/ 38 h 78"/>
                  <a:gd name="T96" fmla="*/ 10 w 72"/>
                  <a:gd name="T97" fmla="*/ 27 h 78"/>
                  <a:gd name="T98" fmla="*/ 10 w 72"/>
                  <a:gd name="T99"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78">
                    <a:moveTo>
                      <a:pt x="60" y="55"/>
                    </a:moveTo>
                    <a:cubicBezTo>
                      <a:pt x="64" y="53"/>
                      <a:pt x="68" y="50"/>
                      <a:pt x="72" y="48"/>
                    </a:cubicBezTo>
                    <a:cubicBezTo>
                      <a:pt x="60" y="2"/>
                      <a:pt x="60" y="2"/>
                      <a:pt x="60" y="2"/>
                    </a:cubicBezTo>
                    <a:cubicBezTo>
                      <a:pt x="60" y="21"/>
                      <a:pt x="60" y="21"/>
                      <a:pt x="60" y="21"/>
                    </a:cubicBezTo>
                    <a:cubicBezTo>
                      <a:pt x="62" y="26"/>
                      <a:pt x="62" y="26"/>
                      <a:pt x="62" y="26"/>
                    </a:cubicBezTo>
                    <a:cubicBezTo>
                      <a:pt x="60" y="26"/>
                      <a:pt x="60" y="26"/>
                      <a:pt x="60" y="26"/>
                    </a:cubicBezTo>
                    <a:cubicBezTo>
                      <a:pt x="60" y="32"/>
                      <a:pt x="60" y="32"/>
                      <a:pt x="60" y="32"/>
                    </a:cubicBezTo>
                    <a:cubicBezTo>
                      <a:pt x="63" y="31"/>
                      <a:pt x="63" y="31"/>
                      <a:pt x="63" y="31"/>
                    </a:cubicBezTo>
                    <a:cubicBezTo>
                      <a:pt x="64" y="37"/>
                      <a:pt x="64" y="37"/>
                      <a:pt x="64" y="37"/>
                    </a:cubicBezTo>
                    <a:cubicBezTo>
                      <a:pt x="60" y="39"/>
                      <a:pt x="60" y="39"/>
                      <a:pt x="60" y="39"/>
                    </a:cubicBezTo>
                    <a:cubicBezTo>
                      <a:pt x="60" y="44"/>
                      <a:pt x="60" y="44"/>
                      <a:pt x="60" y="44"/>
                    </a:cubicBezTo>
                    <a:cubicBezTo>
                      <a:pt x="66" y="43"/>
                      <a:pt x="66" y="43"/>
                      <a:pt x="66" y="43"/>
                    </a:cubicBezTo>
                    <a:cubicBezTo>
                      <a:pt x="67" y="49"/>
                      <a:pt x="67" y="49"/>
                      <a:pt x="67" y="49"/>
                    </a:cubicBezTo>
                    <a:cubicBezTo>
                      <a:pt x="60" y="51"/>
                      <a:pt x="60" y="51"/>
                      <a:pt x="60" y="51"/>
                    </a:cubicBezTo>
                    <a:cubicBezTo>
                      <a:pt x="60" y="50"/>
                      <a:pt x="60" y="50"/>
                      <a:pt x="60" y="50"/>
                    </a:cubicBezTo>
                    <a:lnTo>
                      <a:pt x="60" y="55"/>
                    </a:lnTo>
                    <a:close/>
                    <a:moveTo>
                      <a:pt x="55" y="53"/>
                    </a:moveTo>
                    <a:cubicBezTo>
                      <a:pt x="56" y="53"/>
                      <a:pt x="56" y="53"/>
                      <a:pt x="56" y="53"/>
                    </a:cubicBezTo>
                    <a:cubicBezTo>
                      <a:pt x="57" y="57"/>
                      <a:pt x="57" y="57"/>
                      <a:pt x="57" y="57"/>
                    </a:cubicBezTo>
                    <a:cubicBezTo>
                      <a:pt x="58" y="56"/>
                      <a:pt x="59" y="56"/>
                      <a:pt x="60" y="55"/>
                    </a:cubicBezTo>
                    <a:cubicBezTo>
                      <a:pt x="60" y="50"/>
                      <a:pt x="60" y="50"/>
                      <a:pt x="60" y="50"/>
                    </a:cubicBezTo>
                    <a:cubicBezTo>
                      <a:pt x="59" y="44"/>
                      <a:pt x="59" y="44"/>
                      <a:pt x="59" y="44"/>
                    </a:cubicBezTo>
                    <a:cubicBezTo>
                      <a:pt x="59" y="44"/>
                      <a:pt x="59" y="44"/>
                      <a:pt x="59" y="44"/>
                    </a:cubicBezTo>
                    <a:cubicBezTo>
                      <a:pt x="60" y="44"/>
                      <a:pt x="60" y="44"/>
                      <a:pt x="60" y="44"/>
                    </a:cubicBezTo>
                    <a:cubicBezTo>
                      <a:pt x="60" y="39"/>
                      <a:pt x="60" y="39"/>
                      <a:pt x="60" y="39"/>
                    </a:cubicBezTo>
                    <a:cubicBezTo>
                      <a:pt x="58" y="39"/>
                      <a:pt x="58" y="39"/>
                      <a:pt x="58" y="39"/>
                    </a:cubicBezTo>
                    <a:cubicBezTo>
                      <a:pt x="56" y="33"/>
                      <a:pt x="56" y="33"/>
                      <a:pt x="56" y="33"/>
                    </a:cubicBezTo>
                    <a:cubicBezTo>
                      <a:pt x="56" y="33"/>
                      <a:pt x="56" y="33"/>
                      <a:pt x="56" y="33"/>
                    </a:cubicBezTo>
                    <a:cubicBezTo>
                      <a:pt x="60" y="32"/>
                      <a:pt x="60" y="32"/>
                      <a:pt x="60" y="32"/>
                    </a:cubicBezTo>
                    <a:cubicBezTo>
                      <a:pt x="60" y="26"/>
                      <a:pt x="60" y="26"/>
                      <a:pt x="60" y="26"/>
                    </a:cubicBezTo>
                    <a:cubicBezTo>
                      <a:pt x="55" y="28"/>
                      <a:pt x="55" y="28"/>
                      <a:pt x="55" y="28"/>
                    </a:cubicBezTo>
                    <a:cubicBezTo>
                      <a:pt x="55" y="27"/>
                      <a:pt x="55" y="27"/>
                      <a:pt x="55" y="27"/>
                    </a:cubicBezTo>
                    <a:cubicBezTo>
                      <a:pt x="55" y="46"/>
                      <a:pt x="55" y="46"/>
                      <a:pt x="55" y="46"/>
                    </a:cubicBezTo>
                    <a:cubicBezTo>
                      <a:pt x="55" y="46"/>
                      <a:pt x="55" y="46"/>
                      <a:pt x="55" y="46"/>
                    </a:cubicBezTo>
                    <a:cubicBezTo>
                      <a:pt x="55" y="46"/>
                      <a:pt x="55" y="46"/>
                      <a:pt x="55" y="46"/>
                    </a:cubicBezTo>
                    <a:cubicBezTo>
                      <a:pt x="55" y="53"/>
                      <a:pt x="55" y="53"/>
                      <a:pt x="55" y="53"/>
                    </a:cubicBezTo>
                    <a:close/>
                    <a:moveTo>
                      <a:pt x="60" y="2"/>
                    </a:moveTo>
                    <a:cubicBezTo>
                      <a:pt x="60" y="0"/>
                      <a:pt x="60" y="0"/>
                      <a:pt x="60" y="0"/>
                    </a:cubicBezTo>
                    <a:cubicBezTo>
                      <a:pt x="55" y="1"/>
                      <a:pt x="55" y="1"/>
                      <a:pt x="55" y="1"/>
                    </a:cubicBezTo>
                    <a:cubicBezTo>
                      <a:pt x="56" y="3"/>
                      <a:pt x="56" y="3"/>
                      <a:pt x="56" y="3"/>
                    </a:cubicBezTo>
                    <a:cubicBezTo>
                      <a:pt x="55" y="4"/>
                      <a:pt x="55" y="4"/>
                      <a:pt x="55" y="4"/>
                    </a:cubicBezTo>
                    <a:cubicBezTo>
                      <a:pt x="55" y="9"/>
                      <a:pt x="55" y="9"/>
                      <a:pt x="55" y="9"/>
                    </a:cubicBezTo>
                    <a:cubicBezTo>
                      <a:pt x="57" y="8"/>
                      <a:pt x="57" y="8"/>
                      <a:pt x="57" y="8"/>
                    </a:cubicBezTo>
                    <a:cubicBezTo>
                      <a:pt x="59" y="15"/>
                      <a:pt x="59" y="15"/>
                      <a:pt x="59" y="15"/>
                    </a:cubicBezTo>
                    <a:cubicBezTo>
                      <a:pt x="55" y="16"/>
                      <a:pt x="55" y="16"/>
                      <a:pt x="55" y="16"/>
                    </a:cubicBezTo>
                    <a:cubicBezTo>
                      <a:pt x="55" y="21"/>
                      <a:pt x="55" y="21"/>
                      <a:pt x="55" y="21"/>
                    </a:cubicBezTo>
                    <a:cubicBezTo>
                      <a:pt x="60" y="20"/>
                      <a:pt x="60" y="20"/>
                      <a:pt x="60" y="20"/>
                    </a:cubicBezTo>
                    <a:cubicBezTo>
                      <a:pt x="60" y="21"/>
                      <a:pt x="60" y="21"/>
                      <a:pt x="60" y="21"/>
                    </a:cubicBezTo>
                    <a:lnTo>
                      <a:pt x="60" y="2"/>
                    </a:lnTo>
                    <a:close/>
                    <a:moveTo>
                      <a:pt x="22" y="76"/>
                    </a:moveTo>
                    <a:cubicBezTo>
                      <a:pt x="25" y="74"/>
                      <a:pt x="28" y="73"/>
                      <a:pt x="31" y="71"/>
                    </a:cubicBezTo>
                    <a:cubicBezTo>
                      <a:pt x="28" y="60"/>
                      <a:pt x="28" y="60"/>
                      <a:pt x="28" y="60"/>
                    </a:cubicBezTo>
                    <a:cubicBezTo>
                      <a:pt x="55" y="53"/>
                      <a:pt x="55" y="53"/>
                      <a:pt x="55" y="53"/>
                    </a:cubicBezTo>
                    <a:cubicBezTo>
                      <a:pt x="55" y="46"/>
                      <a:pt x="55" y="46"/>
                      <a:pt x="55" y="46"/>
                    </a:cubicBezTo>
                    <a:cubicBezTo>
                      <a:pt x="26" y="53"/>
                      <a:pt x="26" y="53"/>
                      <a:pt x="26" y="53"/>
                    </a:cubicBezTo>
                    <a:cubicBezTo>
                      <a:pt x="22" y="35"/>
                      <a:pt x="22" y="35"/>
                      <a:pt x="22" y="35"/>
                    </a:cubicBezTo>
                    <a:cubicBezTo>
                      <a:pt x="50" y="28"/>
                      <a:pt x="50" y="28"/>
                      <a:pt x="50" y="28"/>
                    </a:cubicBezTo>
                    <a:cubicBezTo>
                      <a:pt x="50" y="28"/>
                      <a:pt x="50" y="28"/>
                      <a:pt x="50" y="28"/>
                    </a:cubicBezTo>
                    <a:cubicBezTo>
                      <a:pt x="55" y="46"/>
                      <a:pt x="55" y="46"/>
                      <a:pt x="55" y="46"/>
                    </a:cubicBezTo>
                    <a:cubicBezTo>
                      <a:pt x="55" y="27"/>
                      <a:pt x="55" y="27"/>
                      <a:pt x="55" y="27"/>
                    </a:cubicBezTo>
                    <a:cubicBezTo>
                      <a:pt x="53" y="22"/>
                      <a:pt x="53" y="22"/>
                      <a:pt x="53" y="22"/>
                    </a:cubicBezTo>
                    <a:cubicBezTo>
                      <a:pt x="53" y="22"/>
                      <a:pt x="53" y="22"/>
                      <a:pt x="53" y="22"/>
                    </a:cubicBezTo>
                    <a:cubicBezTo>
                      <a:pt x="55" y="21"/>
                      <a:pt x="55" y="21"/>
                      <a:pt x="55" y="21"/>
                    </a:cubicBezTo>
                    <a:cubicBezTo>
                      <a:pt x="55" y="16"/>
                      <a:pt x="55" y="16"/>
                      <a:pt x="55" y="16"/>
                    </a:cubicBezTo>
                    <a:cubicBezTo>
                      <a:pt x="52" y="16"/>
                      <a:pt x="52" y="16"/>
                      <a:pt x="52" y="16"/>
                    </a:cubicBezTo>
                    <a:cubicBezTo>
                      <a:pt x="50" y="10"/>
                      <a:pt x="50" y="10"/>
                      <a:pt x="50" y="10"/>
                    </a:cubicBezTo>
                    <a:cubicBezTo>
                      <a:pt x="50" y="10"/>
                      <a:pt x="50" y="10"/>
                      <a:pt x="50" y="10"/>
                    </a:cubicBezTo>
                    <a:cubicBezTo>
                      <a:pt x="55" y="9"/>
                      <a:pt x="55" y="9"/>
                      <a:pt x="55" y="9"/>
                    </a:cubicBezTo>
                    <a:cubicBezTo>
                      <a:pt x="55" y="4"/>
                      <a:pt x="55" y="4"/>
                      <a:pt x="55" y="4"/>
                    </a:cubicBezTo>
                    <a:cubicBezTo>
                      <a:pt x="49" y="5"/>
                      <a:pt x="49" y="5"/>
                      <a:pt x="49" y="5"/>
                    </a:cubicBezTo>
                    <a:cubicBezTo>
                      <a:pt x="48" y="3"/>
                      <a:pt x="48" y="3"/>
                      <a:pt x="48" y="3"/>
                    </a:cubicBezTo>
                    <a:cubicBezTo>
                      <a:pt x="44" y="4"/>
                      <a:pt x="44" y="4"/>
                      <a:pt x="44" y="4"/>
                    </a:cubicBezTo>
                    <a:cubicBezTo>
                      <a:pt x="48" y="22"/>
                      <a:pt x="48" y="22"/>
                      <a:pt x="48" y="22"/>
                    </a:cubicBezTo>
                    <a:cubicBezTo>
                      <a:pt x="22" y="28"/>
                      <a:pt x="22" y="28"/>
                      <a:pt x="22" y="28"/>
                    </a:cubicBezTo>
                    <a:cubicBezTo>
                      <a:pt x="22" y="55"/>
                      <a:pt x="22" y="55"/>
                      <a:pt x="22" y="55"/>
                    </a:cubicBezTo>
                    <a:cubicBezTo>
                      <a:pt x="23" y="60"/>
                      <a:pt x="23" y="60"/>
                      <a:pt x="23" y="60"/>
                    </a:cubicBezTo>
                    <a:cubicBezTo>
                      <a:pt x="23" y="60"/>
                      <a:pt x="23" y="60"/>
                      <a:pt x="23" y="60"/>
                    </a:cubicBezTo>
                    <a:cubicBezTo>
                      <a:pt x="22" y="60"/>
                      <a:pt x="22" y="60"/>
                      <a:pt x="22" y="60"/>
                    </a:cubicBezTo>
                    <a:cubicBezTo>
                      <a:pt x="22" y="66"/>
                      <a:pt x="22" y="66"/>
                      <a:pt x="22" y="66"/>
                    </a:cubicBezTo>
                    <a:cubicBezTo>
                      <a:pt x="24" y="65"/>
                      <a:pt x="24" y="65"/>
                      <a:pt x="24" y="65"/>
                    </a:cubicBezTo>
                    <a:cubicBezTo>
                      <a:pt x="26" y="71"/>
                      <a:pt x="26" y="71"/>
                      <a:pt x="26" y="71"/>
                    </a:cubicBezTo>
                    <a:cubicBezTo>
                      <a:pt x="26" y="71"/>
                      <a:pt x="26" y="71"/>
                      <a:pt x="26" y="71"/>
                    </a:cubicBezTo>
                    <a:cubicBezTo>
                      <a:pt x="22" y="72"/>
                      <a:pt x="22" y="72"/>
                      <a:pt x="22" y="72"/>
                    </a:cubicBezTo>
                    <a:lnTo>
                      <a:pt x="22" y="76"/>
                    </a:lnTo>
                    <a:close/>
                    <a:moveTo>
                      <a:pt x="16" y="78"/>
                    </a:moveTo>
                    <a:cubicBezTo>
                      <a:pt x="18" y="77"/>
                      <a:pt x="20" y="76"/>
                      <a:pt x="22" y="76"/>
                    </a:cubicBezTo>
                    <a:cubicBezTo>
                      <a:pt x="22" y="72"/>
                      <a:pt x="22" y="72"/>
                      <a:pt x="22" y="72"/>
                    </a:cubicBezTo>
                    <a:cubicBezTo>
                      <a:pt x="19" y="73"/>
                      <a:pt x="19" y="73"/>
                      <a:pt x="19" y="73"/>
                    </a:cubicBezTo>
                    <a:cubicBezTo>
                      <a:pt x="17" y="67"/>
                      <a:pt x="17" y="67"/>
                      <a:pt x="17" y="67"/>
                    </a:cubicBezTo>
                    <a:cubicBezTo>
                      <a:pt x="22" y="66"/>
                      <a:pt x="22" y="66"/>
                      <a:pt x="22" y="66"/>
                    </a:cubicBezTo>
                    <a:cubicBezTo>
                      <a:pt x="22" y="60"/>
                      <a:pt x="22" y="60"/>
                      <a:pt x="22" y="60"/>
                    </a:cubicBezTo>
                    <a:cubicBezTo>
                      <a:pt x="16" y="62"/>
                      <a:pt x="16" y="62"/>
                      <a:pt x="16" y="62"/>
                    </a:cubicBezTo>
                    <a:cubicBezTo>
                      <a:pt x="16" y="61"/>
                      <a:pt x="16" y="61"/>
                      <a:pt x="16" y="61"/>
                    </a:cubicBezTo>
                    <a:cubicBezTo>
                      <a:pt x="16" y="78"/>
                      <a:pt x="16" y="78"/>
                      <a:pt x="16" y="78"/>
                    </a:cubicBezTo>
                    <a:close/>
                    <a:moveTo>
                      <a:pt x="22" y="28"/>
                    </a:moveTo>
                    <a:cubicBezTo>
                      <a:pt x="20" y="29"/>
                      <a:pt x="20" y="29"/>
                      <a:pt x="20" y="29"/>
                    </a:cubicBezTo>
                    <a:cubicBezTo>
                      <a:pt x="16" y="12"/>
                      <a:pt x="16" y="12"/>
                      <a:pt x="16" y="12"/>
                    </a:cubicBezTo>
                    <a:cubicBezTo>
                      <a:pt x="16" y="32"/>
                      <a:pt x="16" y="32"/>
                      <a:pt x="16" y="32"/>
                    </a:cubicBezTo>
                    <a:cubicBezTo>
                      <a:pt x="17" y="37"/>
                      <a:pt x="17" y="37"/>
                      <a:pt x="17" y="37"/>
                    </a:cubicBezTo>
                    <a:cubicBezTo>
                      <a:pt x="17" y="37"/>
                      <a:pt x="17" y="37"/>
                      <a:pt x="17" y="37"/>
                    </a:cubicBezTo>
                    <a:cubicBezTo>
                      <a:pt x="16" y="37"/>
                      <a:pt x="16" y="37"/>
                      <a:pt x="16" y="37"/>
                    </a:cubicBezTo>
                    <a:cubicBezTo>
                      <a:pt x="16" y="43"/>
                      <a:pt x="16" y="43"/>
                      <a:pt x="16" y="43"/>
                    </a:cubicBezTo>
                    <a:cubicBezTo>
                      <a:pt x="19" y="42"/>
                      <a:pt x="19" y="42"/>
                      <a:pt x="19" y="42"/>
                    </a:cubicBezTo>
                    <a:cubicBezTo>
                      <a:pt x="20" y="49"/>
                      <a:pt x="20" y="49"/>
                      <a:pt x="20" y="49"/>
                    </a:cubicBezTo>
                    <a:cubicBezTo>
                      <a:pt x="20" y="49"/>
                      <a:pt x="20" y="49"/>
                      <a:pt x="20" y="49"/>
                    </a:cubicBezTo>
                    <a:cubicBezTo>
                      <a:pt x="16" y="50"/>
                      <a:pt x="16" y="50"/>
                      <a:pt x="16" y="50"/>
                    </a:cubicBezTo>
                    <a:cubicBezTo>
                      <a:pt x="16" y="55"/>
                      <a:pt x="16" y="55"/>
                      <a:pt x="16" y="55"/>
                    </a:cubicBezTo>
                    <a:cubicBezTo>
                      <a:pt x="22" y="54"/>
                      <a:pt x="22" y="54"/>
                      <a:pt x="22" y="54"/>
                    </a:cubicBezTo>
                    <a:cubicBezTo>
                      <a:pt x="22" y="55"/>
                      <a:pt x="22" y="55"/>
                      <a:pt x="22" y="55"/>
                    </a:cubicBezTo>
                    <a:lnTo>
                      <a:pt x="22" y="28"/>
                    </a:lnTo>
                    <a:close/>
                    <a:moveTo>
                      <a:pt x="11" y="12"/>
                    </a:moveTo>
                    <a:cubicBezTo>
                      <a:pt x="12" y="14"/>
                      <a:pt x="12" y="14"/>
                      <a:pt x="12" y="14"/>
                    </a:cubicBezTo>
                    <a:cubicBezTo>
                      <a:pt x="10" y="15"/>
                      <a:pt x="10" y="15"/>
                      <a:pt x="10" y="15"/>
                    </a:cubicBezTo>
                    <a:cubicBezTo>
                      <a:pt x="10" y="20"/>
                      <a:pt x="10" y="20"/>
                      <a:pt x="10" y="20"/>
                    </a:cubicBezTo>
                    <a:cubicBezTo>
                      <a:pt x="13" y="19"/>
                      <a:pt x="13" y="19"/>
                      <a:pt x="13" y="19"/>
                    </a:cubicBezTo>
                    <a:cubicBezTo>
                      <a:pt x="14" y="26"/>
                      <a:pt x="14" y="26"/>
                      <a:pt x="14" y="26"/>
                    </a:cubicBezTo>
                    <a:cubicBezTo>
                      <a:pt x="14" y="26"/>
                      <a:pt x="14" y="26"/>
                      <a:pt x="14" y="26"/>
                    </a:cubicBezTo>
                    <a:cubicBezTo>
                      <a:pt x="10" y="27"/>
                      <a:pt x="10" y="27"/>
                      <a:pt x="10" y="27"/>
                    </a:cubicBezTo>
                    <a:cubicBezTo>
                      <a:pt x="10" y="32"/>
                      <a:pt x="10" y="32"/>
                      <a:pt x="10" y="32"/>
                    </a:cubicBezTo>
                    <a:cubicBezTo>
                      <a:pt x="16" y="31"/>
                      <a:pt x="16" y="31"/>
                      <a:pt x="16" y="31"/>
                    </a:cubicBezTo>
                    <a:cubicBezTo>
                      <a:pt x="16" y="32"/>
                      <a:pt x="16" y="32"/>
                      <a:pt x="16" y="32"/>
                    </a:cubicBezTo>
                    <a:cubicBezTo>
                      <a:pt x="16" y="12"/>
                      <a:pt x="16" y="12"/>
                      <a:pt x="16" y="12"/>
                    </a:cubicBezTo>
                    <a:cubicBezTo>
                      <a:pt x="16" y="11"/>
                      <a:pt x="16" y="11"/>
                      <a:pt x="16" y="11"/>
                    </a:cubicBezTo>
                    <a:cubicBezTo>
                      <a:pt x="11" y="12"/>
                      <a:pt x="11" y="12"/>
                      <a:pt x="11" y="12"/>
                    </a:cubicBezTo>
                    <a:close/>
                    <a:moveTo>
                      <a:pt x="10" y="56"/>
                    </a:moveTo>
                    <a:cubicBezTo>
                      <a:pt x="16" y="78"/>
                      <a:pt x="16" y="78"/>
                      <a:pt x="16" y="78"/>
                    </a:cubicBezTo>
                    <a:cubicBezTo>
                      <a:pt x="16" y="78"/>
                      <a:pt x="16" y="78"/>
                      <a:pt x="16" y="78"/>
                    </a:cubicBezTo>
                    <a:cubicBezTo>
                      <a:pt x="16" y="61"/>
                      <a:pt x="16" y="61"/>
                      <a:pt x="16" y="61"/>
                    </a:cubicBezTo>
                    <a:cubicBezTo>
                      <a:pt x="15" y="55"/>
                      <a:pt x="15" y="55"/>
                      <a:pt x="15" y="55"/>
                    </a:cubicBezTo>
                    <a:cubicBezTo>
                      <a:pt x="16" y="55"/>
                      <a:pt x="16" y="55"/>
                      <a:pt x="16" y="55"/>
                    </a:cubicBezTo>
                    <a:cubicBezTo>
                      <a:pt x="16" y="50"/>
                      <a:pt x="16" y="50"/>
                      <a:pt x="16" y="50"/>
                    </a:cubicBezTo>
                    <a:cubicBezTo>
                      <a:pt x="13" y="50"/>
                      <a:pt x="13" y="50"/>
                      <a:pt x="13" y="50"/>
                    </a:cubicBezTo>
                    <a:cubicBezTo>
                      <a:pt x="12" y="44"/>
                      <a:pt x="12" y="44"/>
                      <a:pt x="12" y="44"/>
                    </a:cubicBezTo>
                    <a:cubicBezTo>
                      <a:pt x="16" y="43"/>
                      <a:pt x="16" y="43"/>
                      <a:pt x="16" y="43"/>
                    </a:cubicBezTo>
                    <a:cubicBezTo>
                      <a:pt x="16" y="37"/>
                      <a:pt x="16" y="37"/>
                      <a:pt x="16" y="37"/>
                    </a:cubicBezTo>
                    <a:cubicBezTo>
                      <a:pt x="10" y="39"/>
                      <a:pt x="10" y="39"/>
                      <a:pt x="10" y="39"/>
                    </a:cubicBezTo>
                    <a:cubicBezTo>
                      <a:pt x="10" y="38"/>
                      <a:pt x="10" y="38"/>
                      <a:pt x="10" y="38"/>
                    </a:cubicBezTo>
                    <a:lnTo>
                      <a:pt x="10" y="56"/>
                    </a:lnTo>
                    <a:close/>
                    <a:moveTo>
                      <a:pt x="10" y="15"/>
                    </a:moveTo>
                    <a:cubicBezTo>
                      <a:pt x="5" y="16"/>
                      <a:pt x="5" y="16"/>
                      <a:pt x="5" y="16"/>
                    </a:cubicBezTo>
                    <a:cubicBezTo>
                      <a:pt x="4" y="14"/>
                      <a:pt x="4" y="14"/>
                      <a:pt x="4" y="14"/>
                    </a:cubicBezTo>
                    <a:cubicBezTo>
                      <a:pt x="0" y="15"/>
                      <a:pt x="0" y="15"/>
                      <a:pt x="0" y="15"/>
                    </a:cubicBezTo>
                    <a:cubicBezTo>
                      <a:pt x="10" y="56"/>
                      <a:pt x="10" y="56"/>
                      <a:pt x="10" y="56"/>
                    </a:cubicBezTo>
                    <a:cubicBezTo>
                      <a:pt x="10" y="38"/>
                      <a:pt x="10" y="38"/>
                      <a:pt x="10" y="38"/>
                    </a:cubicBezTo>
                    <a:cubicBezTo>
                      <a:pt x="9" y="33"/>
                      <a:pt x="9" y="33"/>
                      <a:pt x="9" y="33"/>
                    </a:cubicBezTo>
                    <a:cubicBezTo>
                      <a:pt x="10" y="32"/>
                      <a:pt x="10" y="32"/>
                      <a:pt x="10" y="32"/>
                    </a:cubicBezTo>
                    <a:cubicBezTo>
                      <a:pt x="10" y="27"/>
                      <a:pt x="10" y="27"/>
                      <a:pt x="10" y="27"/>
                    </a:cubicBezTo>
                    <a:cubicBezTo>
                      <a:pt x="8" y="27"/>
                      <a:pt x="8" y="27"/>
                      <a:pt x="8" y="27"/>
                    </a:cubicBezTo>
                    <a:cubicBezTo>
                      <a:pt x="6" y="21"/>
                      <a:pt x="6" y="21"/>
                      <a:pt x="6" y="21"/>
                    </a:cubicBezTo>
                    <a:cubicBezTo>
                      <a:pt x="10" y="20"/>
                      <a:pt x="10" y="20"/>
                      <a:pt x="10" y="20"/>
                    </a:cubicBezTo>
                    <a:lnTo>
                      <a:pt x="10" y="1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8" name="Freeform: Shape 225"/>
              <p:cNvSpPr>
                <a:spLocks/>
              </p:cNvSpPr>
              <p:nvPr/>
            </p:nvSpPr>
            <p:spPr bwMode="auto">
              <a:xfrm>
                <a:off x="4397674" y="3767441"/>
                <a:ext cx="283070" cy="207095"/>
              </a:xfrm>
              <a:custGeom>
                <a:avLst/>
                <a:gdLst>
                  <a:gd name="T0" fmla="*/ 16 w 64"/>
                  <a:gd name="T1" fmla="*/ 46 h 47"/>
                  <a:gd name="T2" fmla="*/ 16 w 64"/>
                  <a:gd name="T3" fmla="*/ 16 h 47"/>
                  <a:gd name="T4" fmla="*/ 56 w 64"/>
                  <a:gd name="T5" fmla="*/ 16 h 47"/>
                  <a:gd name="T6" fmla="*/ 56 w 64"/>
                  <a:gd name="T7" fmla="*/ 45 h 47"/>
                  <a:gd name="T8" fmla="*/ 51 w 64"/>
                  <a:gd name="T9" fmla="*/ 44 h 47"/>
                  <a:gd name="T10" fmla="*/ 43 w 64"/>
                  <a:gd name="T11" fmla="*/ 47 h 47"/>
                  <a:gd name="T12" fmla="*/ 64 w 64"/>
                  <a:gd name="T13" fmla="*/ 46 h 47"/>
                  <a:gd name="T14" fmla="*/ 64 w 64"/>
                  <a:gd name="T15" fmla="*/ 16 h 47"/>
                  <a:gd name="T16" fmla="*/ 64 w 64"/>
                  <a:gd name="T17" fmla="*/ 0 h 47"/>
                  <a:gd name="T18" fmla="*/ 56 w 64"/>
                  <a:gd name="T19" fmla="*/ 0 h 47"/>
                  <a:gd name="T20" fmla="*/ 16 w 64"/>
                  <a:gd name="T21" fmla="*/ 0 h 47"/>
                  <a:gd name="T22" fmla="*/ 8 w 64"/>
                  <a:gd name="T23" fmla="*/ 0 h 47"/>
                  <a:gd name="T24" fmla="*/ 8 w 64"/>
                  <a:gd name="T25" fmla="*/ 16 h 47"/>
                  <a:gd name="T26" fmla="*/ 8 w 64"/>
                  <a:gd name="T27" fmla="*/ 45 h 47"/>
                  <a:gd name="T28" fmla="*/ 3 w 64"/>
                  <a:gd name="T29" fmla="*/ 44 h 47"/>
                  <a:gd name="T30" fmla="*/ 0 w 64"/>
                  <a:gd name="T31" fmla="*/ 44 h 47"/>
                  <a:gd name="T32" fmla="*/ 16 w 6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47">
                    <a:moveTo>
                      <a:pt x="16" y="46"/>
                    </a:moveTo>
                    <a:cubicBezTo>
                      <a:pt x="16" y="16"/>
                      <a:pt x="16" y="16"/>
                      <a:pt x="16" y="16"/>
                    </a:cubicBezTo>
                    <a:cubicBezTo>
                      <a:pt x="56" y="16"/>
                      <a:pt x="56" y="16"/>
                      <a:pt x="56" y="16"/>
                    </a:cubicBezTo>
                    <a:cubicBezTo>
                      <a:pt x="56" y="45"/>
                      <a:pt x="56" y="45"/>
                      <a:pt x="56" y="45"/>
                    </a:cubicBezTo>
                    <a:cubicBezTo>
                      <a:pt x="54" y="44"/>
                      <a:pt x="53" y="44"/>
                      <a:pt x="51" y="44"/>
                    </a:cubicBezTo>
                    <a:cubicBezTo>
                      <a:pt x="48" y="44"/>
                      <a:pt x="45" y="45"/>
                      <a:pt x="43" y="47"/>
                    </a:cubicBezTo>
                    <a:cubicBezTo>
                      <a:pt x="50" y="47"/>
                      <a:pt x="57" y="47"/>
                      <a:pt x="64" y="46"/>
                    </a:cubicBezTo>
                    <a:cubicBezTo>
                      <a:pt x="64" y="16"/>
                      <a:pt x="64" y="16"/>
                      <a:pt x="64" y="16"/>
                    </a:cubicBezTo>
                    <a:cubicBezTo>
                      <a:pt x="64" y="0"/>
                      <a:pt x="64" y="0"/>
                      <a:pt x="64" y="0"/>
                    </a:cubicBezTo>
                    <a:cubicBezTo>
                      <a:pt x="56" y="0"/>
                      <a:pt x="56" y="0"/>
                      <a:pt x="56" y="0"/>
                    </a:cubicBezTo>
                    <a:cubicBezTo>
                      <a:pt x="16" y="0"/>
                      <a:pt x="16" y="0"/>
                      <a:pt x="16" y="0"/>
                    </a:cubicBezTo>
                    <a:cubicBezTo>
                      <a:pt x="8" y="0"/>
                      <a:pt x="8" y="0"/>
                      <a:pt x="8" y="0"/>
                    </a:cubicBezTo>
                    <a:cubicBezTo>
                      <a:pt x="8" y="16"/>
                      <a:pt x="8" y="16"/>
                      <a:pt x="8" y="16"/>
                    </a:cubicBezTo>
                    <a:cubicBezTo>
                      <a:pt x="8" y="45"/>
                      <a:pt x="8" y="45"/>
                      <a:pt x="8" y="45"/>
                    </a:cubicBezTo>
                    <a:cubicBezTo>
                      <a:pt x="6" y="44"/>
                      <a:pt x="5" y="44"/>
                      <a:pt x="3" y="44"/>
                    </a:cubicBezTo>
                    <a:cubicBezTo>
                      <a:pt x="2" y="44"/>
                      <a:pt x="1" y="44"/>
                      <a:pt x="0" y="44"/>
                    </a:cubicBezTo>
                    <a:cubicBezTo>
                      <a:pt x="5" y="45"/>
                      <a:pt x="10" y="46"/>
                      <a:pt x="16" y="46"/>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9" name="Freeform: Shape 226"/>
              <p:cNvSpPr>
                <a:spLocks/>
              </p:cNvSpPr>
              <p:nvPr/>
            </p:nvSpPr>
            <p:spPr bwMode="auto">
              <a:xfrm>
                <a:off x="5333889" y="1660957"/>
                <a:ext cx="273267" cy="159304"/>
              </a:xfrm>
              <a:custGeom>
                <a:avLst/>
                <a:gdLst>
                  <a:gd name="T0" fmla="*/ 35 w 62"/>
                  <a:gd name="T1" fmla="*/ 0 h 36"/>
                  <a:gd name="T2" fmla="*/ 35 w 62"/>
                  <a:gd name="T3" fmla="*/ 6 h 36"/>
                  <a:gd name="T4" fmla="*/ 0 w 62"/>
                  <a:gd name="T5" fmla="*/ 36 h 36"/>
                  <a:gd name="T6" fmla="*/ 35 w 62"/>
                  <a:gd name="T7" fmla="*/ 29 h 36"/>
                  <a:gd name="T8" fmla="*/ 35 w 62"/>
                  <a:gd name="T9" fmla="*/ 36 h 36"/>
                  <a:gd name="T10" fmla="*/ 62 w 62"/>
                  <a:gd name="T11" fmla="*/ 18 h 36"/>
                  <a:gd name="T12" fmla="*/ 35 w 6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 h="36">
                    <a:moveTo>
                      <a:pt x="35" y="0"/>
                    </a:moveTo>
                    <a:cubicBezTo>
                      <a:pt x="35" y="6"/>
                      <a:pt x="35" y="6"/>
                      <a:pt x="35" y="6"/>
                    </a:cubicBezTo>
                    <a:cubicBezTo>
                      <a:pt x="4" y="6"/>
                      <a:pt x="0" y="36"/>
                      <a:pt x="0" y="36"/>
                    </a:cubicBezTo>
                    <a:cubicBezTo>
                      <a:pt x="0" y="36"/>
                      <a:pt x="10" y="29"/>
                      <a:pt x="35" y="29"/>
                    </a:cubicBezTo>
                    <a:cubicBezTo>
                      <a:pt x="35" y="36"/>
                      <a:pt x="35" y="36"/>
                      <a:pt x="35" y="36"/>
                    </a:cubicBezTo>
                    <a:cubicBezTo>
                      <a:pt x="62" y="18"/>
                      <a:pt x="62" y="18"/>
                      <a:pt x="62" y="18"/>
                    </a:cubicBezTo>
                    <a:lnTo>
                      <a:pt x="35"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0" name="Freeform: Shape 227"/>
              <p:cNvSpPr>
                <a:spLocks/>
              </p:cNvSpPr>
              <p:nvPr/>
            </p:nvSpPr>
            <p:spPr bwMode="auto">
              <a:xfrm>
                <a:off x="5306930" y="1801879"/>
                <a:ext cx="269591" cy="159304"/>
              </a:xfrm>
              <a:custGeom>
                <a:avLst/>
                <a:gdLst>
                  <a:gd name="T0" fmla="*/ 27 w 61"/>
                  <a:gd name="T1" fmla="*/ 36 h 36"/>
                  <a:gd name="T2" fmla="*/ 27 w 61"/>
                  <a:gd name="T3" fmla="*/ 30 h 36"/>
                  <a:gd name="T4" fmla="*/ 61 w 61"/>
                  <a:gd name="T5" fmla="*/ 0 h 36"/>
                  <a:gd name="T6" fmla="*/ 27 w 61"/>
                  <a:gd name="T7" fmla="*/ 7 h 36"/>
                  <a:gd name="T8" fmla="*/ 27 w 61"/>
                  <a:gd name="T9" fmla="*/ 1 h 36"/>
                  <a:gd name="T10" fmla="*/ 0 w 61"/>
                  <a:gd name="T11" fmla="*/ 19 h 36"/>
                  <a:gd name="T12" fmla="*/ 27 w 6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7" y="36"/>
                    </a:moveTo>
                    <a:cubicBezTo>
                      <a:pt x="27" y="30"/>
                      <a:pt x="27" y="30"/>
                      <a:pt x="27" y="30"/>
                    </a:cubicBezTo>
                    <a:cubicBezTo>
                      <a:pt x="58" y="30"/>
                      <a:pt x="61" y="0"/>
                      <a:pt x="61" y="0"/>
                    </a:cubicBezTo>
                    <a:cubicBezTo>
                      <a:pt x="61" y="0"/>
                      <a:pt x="52" y="7"/>
                      <a:pt x="27" y="7"/>
                    </a:cubicBezTo>
                    <a:cubicBezTo>
                      <a:pt x="27" y="1"/>
                      <a:pt x="27" y="1"/>
                      <a:pt x="27" y="1"/>
                    </a:cubicBezTo>
                    <a:cubicBezTo>
                      <a:pt x="0" y="19"/>
                      <a:pt x="0" y="19"/>
                      <a:pt x="0" y="19"/>
                    </a:cubicBezTo>
                    <a:lnTo>
                      <a:pt x="27" y="36"/>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1" name="Freeform: Shape 228"/>
              <p:cNvSpPr>
                <a:spLocks/>
              </p:cNvSpPr>
              <p:nvPr/>
            </p:nvSpPr>
            <p:spPr bwMode="auto">
              <a:xfrm>
                <a:off x="5885324" y="2977050"/>
                <a:ext cx="4902" cy="8578"/>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1" y="2"/>
                      <a:pt x="1" y="2"/>
                    </a:cubicBezTo>
                    <a:cubicBezTo>
                      <a:pt x="1" y="2"/>
                      <a:pt x="1" y="1"/>
                      <a:pt x="1" y="0"/>
                    </a:cubicBezTo>
                    <a:lnTo>
                      <a:pt x="0"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2" name="Freeform: Shape 229"/>
              <p:cNvSpPr>
                <a:spLocks/>
              </p:cNvSpPr>
              <p:nvPr/>
            </p:nvSpPr>
            <p:spPr bwMode="auto">
              <a:xfrm>
                <a:off x="5885324" y="2880242"/>
                <a:ext cx="26959" cy="79652"/>
              </a:xfrm>
              <a:custGeom>
                <a:avLst/>
                <a:gdLst>
                  <a:gd name="T0" fmla="*/ 6 w 6"/>
                  <a:gd name="T1" fmla="*/ 0 h 18"/>
                  <a:gd name="T2" fmla="*/ 0 w 6"/>
                  <a:gd name="T3" fmla="*/ 18 h 18"/>
                  <a:gd name="T4" fmla="*/ 2 w 6"/>
                  <a:gd name="T5" fmla="*/ 18 h 18"/>
                  <a:gd name="T6" fmla="*/ 6 w 6"/>
                  <a:gd name="T7" fmla="*/ 1 h 18"/>
                  <a:gd name="T8" fmla="*/ 6 w 6"/>
                  <a:gd name="T9" fmla="*/ 0 h 18"/>
                </a:gdLst>
                <a:ahLst/>
                <a:cxnLst>
                  <a:cxn ang="0">
                    <a:pos x="T0" y="T1"/>
                  </a:cxn>
                  <a:cxn ang="0">
                    <a:pos x="T2" y="T3"/>
                  </a:cxn>
                  <a:cxn ang="0">
                    <a:pos x="T4" y="T5"/>
                  </a:cxn>
                  <a:cxn ang="0">
                    <a:pos x="T6" y="T7"/>
                  </a:cxn>
                  <a:cxn ang="0">
                    <a:pos x="T8" y="T9"/>
                  </a:cxn>
                </a:cxnLst>
                <a:rect l="0" t="0" r="r" b="b"/>
                <a:pathLst>
                  <a:path w="6" h="18">
                    <a:moveTo>
                      <a:pt x="6" y="0"/>
                    </a:moveTo>
                    <a:cubicBezTo>
                      <a:pt x="3" y="5"/>
                      <a:pt x="1" y="11"/>
                      <a:pt x="0" y="18"/>
                    </a:cubicBezTo>
                    <a:cubicBezTo>
                      <a:pt x="2" y="18"/>
                      <a:pt x="2" y="18"/>
                      <a:pt x="2" y="18"/>
                    </a:cubicBezTo>
                    <a:cubicBezTo>
                      <a:pt x="4" y="12"/>
                      <a:pt x="5" y="7"/>
                      <a:pt x="6" y="1"/>
                    </a:cubicBezTo>
                    <a:cubicBezTo>
                      <a:pt x="6" y="1"/>
                      <a:pt x="6" y="0"/>
                      <a:pt x="6"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3" name="Freeform: Shape 230"/>
              <p:cNvSpPr>
                <a:spLocks/>
              </p:cNvSpPr>
              <p:nvPr/>
            </p:nvSpPr>
            <p:spPr bwMode="auto">
              <a:xfrm>
                <a:off x="5841210" y="2848382"/>
                <a:ext cx="53918" cy="111513"/>
              </a:xfrm>
              <a:custGeom>
                <a:avLst/>
                <a:gdLst>
                  <a:gd name="T0" fmla="*/ 0 w 12"/>
                  <a:gd name="T1" fmla="*/ 0 h 25"/>
                  <a:gd name="T2" fmla="*/ 0 w 12"/>
                  <a:gd name="T3" fmla="*/ 25 h 25"/>
                  <a:gd name="T4" fmla="*/ 6 w 12"/>
                  <a:gd name="T5" fmla="*/ 25 h 25"/>
                  <a:gd name="T6" fmla="*/ 12 w 12"/>
                  <a:gd name="T7" fmla="*/ 4 h 25"/>
                  <a:gd name="T8" fmla="*/ 0 w 12"/>
                  <a:gd name="T9" fmla="*/ 0 h 25"/>
                </a:gdLst>
                <a:ahLst/>
                <a:cxnLst>
                  <a:cxn ang="0">
                    <a:pos x="T0" y="T1"/>
                  </a:cxn>
                  <a:cxn ang="0">
                    <a:pos x="T2" y="T3"/>
                  </a:cxn>
                  <a:cxn ang="0">
                    <a:pos x="T4" y="T5"/>
                  </a:cxn>
                  <a:cxn ang="0">
                    <a:pos x="T6" y="T7"/>
                  </a:cxn>
                  <a:cxn ang="0">
                    <a:pos x="T8" y="T9"/>
                  </a:cxn>
                </a:cxnLst>
                <a:rect l="0" t="0" r="r" b="b"/>
                <a:pathLst>
                  <a:path w="12" h="25">
                    <a:moveTo>
                      <a:pt x="0" y="0"/>
                    </a:moveTo>
                    <a:cubicBezTo>
                      <a:pt x="0" y="25"/>
                      <a:pt x="0" y="25"/>
                      <a:pt x="0" y="25"/>
                    </a:cubicBezTo>
                    <a:cubicBezTo>
                      <a:pt x="6" y="25"/>
                      <a:pt x="6" y="25"/>
                      <a:pt x="6" y="25"/>
                    </a:cubicBezTo>
                    <a:cubicBezTo>
                      <a:pt x="6" y="17"/>
                      <a:pt x="9" y="10"/>
                      <a:pt x="12" y="4"/>
                    </a:cubicBezTo>
                    <a:cubicBezTo>
                      <a:pt x="9" y="2"/>
                      <a:pt x="4" y="1"/>
                      <a:pt x="0"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4" name="Freeform: Shape 231"/>
              <p:cNvSpPr>
                <a:spLocks/>
              </p:cNvSpPr>
              <p:nvPr/>
            </p:nvSpPr>
            <p:spPr bwMode="auto">
              <a:xfrm>
                <a:off x="5766459" y="2977050"/>
                <a:ext cx="52693" cy="110287"/>
              </a:xfrm>
              <a:custGeom>
                <a:avLst/>
                <a:gdLst>
                  <a:gd name="T0" fmla="*/ 12 w 12"/>
                  <a:gd name="T1" fmla="*/ 25 h 25"/>
                  <a:gd name="T2" fmla="*/ 12 w 12"/>
                  <a:gd name="T3" fmla="*/ 0 h 25"/>
                  <a:gd name="T4" fmla="*/ 6 w 12"/>
                  <a:gd name="T5" fmla="*/ 0 h 25"/>
                  <a:gd name="T6" fmla="*/ 0 w 12"/>
                  <a:gd name="T7" fmla="*/ 21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0"/>
                      <a:pt x="12" y="0"/>
                      <a:pt x="12" y="0"/>
                    </a:cubicBezTo>
                    <a:cubicBezTo>
                      <a:pt x="6" y="0"/>
                      <a:pt x="6" y="0"/>
                      <a:pt x="6" y="0"/>
                    </a:cubicBezTo>
                    <a:cubicBezTo>
                      <a:pt x="6" y="9"/>
                      <a:pt x="3" y="16"/>
                      <a:pt x="0" y="21"/>
                    </a:cubicBezTo>
                    <a:cubicBezTo>
                      <a:pt x="3" y="23"/>
                      <a:pt x="8" y="25"/>
                      <a:pt x="12" y="25"/>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5" name="Freeform: Shape 232"/>
              <p:cNvSpPr>
                <a:spLocks/>
              </p:cNvSpPr>
              <p:nvPr/>
            </p:nvSpPr>
            <p:spPr bwMode="auto">
              <a:xfrm>
                <a:off x="5766459" y="2848382"/>
                <a:ext cx="52693" cy="111513"/>
              </a:xfrm>
              <a:custGeom>
                <a:avLst/>
                <a:gdLst>
                  <a:gd name="T0" fmla="*/ 6 w 12"/>
                  <a:gd name="T1" fmla="*/ 25 h 25"/>
                  <a:gd name="T2" fmla="*/ 12 w 12"/>
                  <a:gd name="T3" fmla="*/ 25 h 25"/>
                  <a:gd name="T4" fmla="*/ 12 w 12"/>
                  <a:gd name="T5" fmla="*/ 0 h 25"/>
                  <a:gd name="T6" fmla="*/ 0 w 12"/>
                  <a:gd name="T7" fmla="*/ 5 h 25"/>
                  <a:gd name="T8" fmla="*/ 6 w 12"/>
                  <a:gd name="T9" fmla="*/ 25 h 25"/>
                </a:gdLst>
                <a:ahLst/>
                <a:cxnLst>
                  <a:cxn ang="0">
                    <a:pos x="T0" y="T1"/>
                  </a:cxn>
                  <a:cxn ang="0">
                    <a:pos x="T2" y="T3"/>
                  </a:cxn>
                  <a:cxn ang="0">
                    <a:pos x="T4" y="T5"/>
                  </a:cxn>
                  <a:cxn ang="0">
                    <a:pos x="T6" y="T7"/>
                  </a:cxn>
                  <a:cxn ang="0">
                    <a:pos x="T8" y="T9"/>
                  </a:cxn>
                </a:cxnLst>
                <a:rect l="0" t="0" r="r" b="b"/>
                <a:pathLst>
                  <a:path w="12" h="25">
                    <a:moveTo>
                      <a:pt x="6" y="25"/>
                    </a:moveTo>
                    <a:cubicBezTo>
                      <a:pt x="12" y="25"/>
                      <a:pt x="12" y="25"/>
                      <a:pt x="12" y="25"/>
                    </a:cubicBezTo>
                    <a:cubicBezTo>
                      <a:pt x="12" y="0"/>
                      <a:pt x="12" y="0"/>
                      <a:pt x="12" y="0"/>
                    </a:cubicBezTo>
                    <a:cubicBezTo>
                      <a:pt x="8" y="1"/>
                      <a:pt x="3" y="2"/>
                      <a:pt x="0" y="5"/>
                    </a:cubicBezTo>
                    <a:cubicBezTo>
                      <a:pt x="3" y="10"/>
                      <a:pt x="6" y="17"/>
                      <a:pt x="6" y="25"/>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6" name="Freeform: Shape 233"/>
              <p:cNvSpPr>
                <a:spLocks/>
              </p:cNvSpPr>
              <p:nvPr/>
            </p:nvSpPr>
            <p:spPr bwMode="auto">
              <a:xfrm>
                <a:off x="5713767" y="2977050"/>
                <a:ext cx="61271" cy="79652"/>
              </a:xfrm>
              <a:custGeom>
                <a:avLst/>
                <a:gdLst>
                  <a:gd name="T0" fmla="*/ 8 w 14"/>
                  <a:gd name="T1" fmla="*/ 18 h 18"/>
                  <a:gd name="T2" fmla="*/ 14 w 14"/>
                  <a:gd name="T3" fmla="*/ 0 h 18"/>
                  <a:gd name="T4" fmla="*/ 0 w 14"/>
                  <a:gd name="T5" fmla="*/ 0 h 18"/>
                  <a:gd name="T6" fmla="*/ 8 w 14"/>
                  <a:gd name="T7" fmla="*/ 18 h 18"/>
                </a:gdLst>
                <a:ahLst/>
                <a:cxnLst>
                  <a:cxn ang="0">
                    <a:pos x="T0" y="T1"/>
                  </a:cxn>
                  <a:cxn ang="0">
                    <a:pos x="T2" y="T3"/>
                  </a:cxn>
                  <a:cxn ang="0">
                    <a:pos x="T4" y="T5"/>
                  </a:cxn>
                  <a:cxn ang="0">
                    <a:pos x="T6" y="T7"/>
                  </a:cxn>
                </a:cxnLst>
                <a:rect l="0" t="0" r="r" b="b"/>
                <a:pathLst>
                  <a:path w="14" h="18">
                    <a:moveTo>
                      <a:pt x="8" y="18"/>
                    </a:moveTo>
                    <a:cubicBezTo>
                      <a:pt x="11" y="14"/>
                      <a:pt x="13" y="7"/>
                      <a:pt x="14" y="0"/>
                    </a:cubicBezTo>
                    <a:cubicBezTo>
                      <a:pt x="0" y="0"/>
                      <a:pt x="0" y="0"/>
                      <a:pt x="0" y="0"/>
                    </a:cubicBezTo>
                    <a:cubicBezTo>
                      <a:pt x="0" y="7"/>
                      <a:pt x="3" y="13"/>
                      <a:pt x="8" y="18"/>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7" name="Freeform: Shape 234"/>
              <p:cNvSpPr>
                <a:spLocks/>
              </p:cNvSpPr>
              <p:nvPr/>
            </p:nvSpPr>
            <p:spPr bwMode="auto">
              <a:xfrm>
                <a:off x="5713767" y="2880242"/>
                <a:ext cx="61271" cy="79652"/>
              </a:xfrm>
              <a:custGeom>
                <a:avLst/>
                <a:gdLst>
                  <a:gd name="T0" fmla="*/ 8 w 14"/>
                  <a:gd name="T1" fmla="*/ 0 h 18"/>
                  <a:gd name="T2" fmla="*/ 0 w 14"/>
                  <a:gd name="T3" fmla="*/ 18 h 18"/>
                  <a:gd name="T4" fmla="*/ 14 w 14"/>
                  <a:gd name="T5" fmla="*/ 18 h 18"/>
                  <a:gd name="T6" fmla="*/ 8 w 14"/>
                  <a:gd name="T7" fmla="*/ 0 h 18"/>
                </a:gdLst>
                <a:ahLst/>
                <a:cxnLst>
                  <a:cxn ang="0">
                    <a:pos x="T0" y="T1"/>
                  </a:cxn>
                  <a:cxn ang="0">
                    <a:pos x="T2" y="T3"/>
                  </a:cxn>
                  <a:cxn ang="0">
                    <a:pos x="T4" y="T5"/>
                  </a:cxn>
                  <a:cxn ang="0">
                    <a:pos x="T6" y="T7"/>
                  </a:cxn>
                </a:cxnLst>
                <a:rect l="0" t="0" r="r" b="b"/>
                <a:pathLst>
                  <a:path w="14" h="18">
                    <a:moveTo>
                      <a:pt x="8" y="0"/>
                    </a:moveTo>
                    <a:cubicBezTo>
                      <a:pt x="3" y="5"/>
                      <a:pt x="0" y="11"/>
                      <a:pt x="0" y="18"/>
                    </a:cubicBezTo>
                    <a:cubicBezTo>
                      <a:pt x="14" y="18"/>
                      <a:pt x="14" y="18"/>
                      <a:pt x="14" y="18"/>
                    </a:cubicBezTo>
                    <a:cubicBezTo>
                      <a:pt x="13" y="11"/>
                      <a:pt x="11" y="5"/>
                      <a:pt x="8" y="0"/>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8" name="Freeform: Shape 235"/>
              <p:cNvSpPr>
                <a:spLocks/>
              </p:cNvSpPr>
              <p:nvPr/>
            </p:nvSpPr>
            <p:spPr bwMode="auto">
              <a:xfrm>
                <a:off x="5841210" y="2977050"/>
                <a:ext cx="35537" cy="110287"/>
              </a:xfrm>
              <a:custGeom>
                <a:avLst/>
                <a:gdLst>
                  <a:gd name="T0" fmla="*/ 0 w 8"/>
                  <a:gd name="T1" fmla="*/ 25 h 25"/>
                  <a:gd name="T2" fmla="*/ 3 w 8"/>
                  <a:gd name="T3" fmla="*/ 25 h 25"/>
                  <a:gd name="T4" fmla="*/ 8 w 8"/>
                  <a:gd name="T5" fmla="*/ 11 h 25"/>
                  <a:gd name="T6" fmla="*/ 6 w 8"/>
                  <a:gd name="T7" fmla="*/ 0 h 25"/>
                  <a:gd name="T8" fmla="*/ 0 w 8"/>
                  <a:gd name="T9" fmla="*/ 0 h 25"/>
                  <a:gd name="T10" fmla="*/ 0 w 8"/>
                  <a:gd name="T11" fmla="*/ 25 h 25"/>
                </a:gdLst>
                <a:ahLst/>
                <a:cxnLst>
                  <a:cxn ang="0">
                    <a:pos x="T0" y="T1"/>
                  </a:cxn>
                  <a:cxn ang="0">
                    <a:pos x="T2" y="T3"/>
                  </a:cxn>
                  <a:cxn ang="0">
                    <a:pos x="T4" y="T5"/>
                  </a:cxn>
                  <a:cxn ang="0">
                    <a:pos x="T6" y="T7"/>
                  </a:cxn>
                  <a:cxn ang="0">
                    <a:pos x="T8" y="T9"/>
                  </a:cxn>
                  <a:cxn ang="0">
                    <a:pos x="T10" y="T11"/>
                  </a:cxn>
                </a:cxnLst>
                <a:rect l="0" t="0" r="r" b="b"/>
                <a:pathLst>
                  <a:path w="8" h="25">
                    <a:moveTo>
                      <a:pt x="0" y="25"/>
                    </a:moveTo>
                    <a:cubicBezTo>
                      <a:pt x="1" y="25"/>
                      <a:pt x="2" y="25"/>
                      <a:pt x="3" y="25"/>
                    </a:cubicBezTo>
                    <a:cubicBezTo>
                      <a:pt x="5" y="20"/>
                      <a:pt x="6" y="16"/>
                      <a:pt x="8" y="11"/>
                    </a:cubicBezTo>
                    <a:cubicBezTo>
                      <a:pt x="7" y="8"/>
                      <a:pt x="6" y="4"/>
                      <a:pt x="6" y="0"/>
                    </a:cubicBezTo>
                    <a:cubicBezTo>
                      <a:pt x="0" y="0"/>
                      <a:pt x="0" y="0"/>
                      <a:pt x="0" y="0"/>
                    </a:cubicBezTo>
                    <a:lnTo>
                      <a:pt x="0" y="2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09" name="Oval 236"/>
              <p:cNvSpPr>
                <a:spLocks/>
              </p:cNvSpPr>
              <p:nvPr/>
            </p:nvSpPr>
            <p:spPr bwMode="auto">
              <a:xfrm>
                <a:off x="4746916" y="3312813"/>
                <a:ext cx="61271" cy="61271"/>
              </a:xfrm>
              <a:prstGeom prst="ellipse">
                <a:avLst/>
              </a:prstGeom>
              <a:solidFill>
                <a:schemeClr val="accent3"/>
              </a:solidFill>
              <a:ln>
                <a:noFill/>
              </a:ln>
            </p:spPr>
            <p:txBody>
              <a:bodyPr anchor="ctr"/>
              <a:lstStyle/>
              <a:p>
                <a:pPr algn="ctr"/>
                <a:endParaRPr>
                  <a:cs typeface="+mn-ea"/>
                  <a:sym typeface="+mn-lt"/>
                </a:endParaRPr>
              </a:p>
            </p:txBody>
          </p:sp>
          <p:sp>
            <p:nvSpPr>
              <p:cNvPr id="210" name="Freeform: Shape 237"/>
              <p:cNvSpPr>
                <a:spLocks/>
              </p:cNvSpPr>
              <p:nvPr/>
            </p:nvSpPr>
            <p:spPr bwMode="auto">
              <a:xfrm>
                <a:off x="4507961" y="3494174"/>
                <a:ext cx="132345" cy="132345"/>
              </a:xfrm>
              <a:custGeom>
                <a:avLst/>
                <a:gdLst>
                  <a:gd name="T0" fmla="*/ 15 w 30"/>
                  <a:gd name="T1" fmla="*/ 30 h 30"/>
                  <a:gd name="T2" fmla="*/ 30 w 30"/>
                  <a:gd name="T3" fmla="*/ 15 h 30"/>
                  <a:gd name="T4" fmla="*/ 15 w 30"/>
                  <a:gd name="T5" fmla="*/ 0 h 30"/>
                  <a:gd name="T6" fmla="*/ 15 w 30"/>
                  <a:gd name="T7" fmla="*/ 7 h 30"/>
                  <a:gd name="T8" fmla="*/ 23 w 30"/>
                  <a:gd name="T9" fmla="*/ 15 h 30"/>
                  <a:gd name="T10" fmla="*/ 15 w 30"/>
                  <a:gd name="T11" fmla="*/ 23 h 30"/>
                  <a:gd name="T12" fmla="*/ 15 w 30"/>
                  <a:gd name="T13" fmla="*/ 30 h 30"/>
                  <a:gd name="T14" fmla="*/ 15 w 30"/>
                  <a:gd name="T15" fmla="*/ 0 h 30"/>
                  <a:gd name="T16" fmla="*/ 0 w 30"/>
                  <a:gd name="T17" fmla="*/ 15 h 30"/>
                  <a:gd name="T18" fmla="*/ 15 w 30"/>
                  <a:gd name="T19" fmla="*/ 30 h 30"/>
                  <a:gd name="T20" fmla="*/ 15 w 30"/>
                  <a:gd name="T21" fmla="*/ 30 h 30"/>
                  <a:gd name="T22" fmla="*/ 15 w 30"/>
                  <a:gd name="T23" fmla="*/ 23 h 30"/>
                  <a:gd name="T24" fmla="*/ 15 w 30"/>
                  <a:gd name="T25" fmla="*/ 23 h 30"/>
                  <a:gd name="T26" fmla="*/ 15 w 30"/>
                  <a:gd name="T27" fmla="*/ 23 h 30"/>
                  <a:gd name="T28" fmla="*/ 7 w 30"/>
                  <a:gd name="T29" fmla="*/ 15 h 30"/>
                  <a:gd name="T30" fmla="*/ 15 w 30"/>
                  <a:gd name="T31" fmla="*/ 7 h 30"/>
                  <a:gd name="T32" fmla="*/ 15 w 30"/>
                  <a:gd name="T33" fmla="*/ 7 h 30"/>
                  <a:gd name="T34" fmla="*/ 15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15" y="30"/>
                    </a:moveTo>
                    <a:cubicBezTo>
                      <a:pt x="23" y="30"/>
                      <a:pt x="30" y="23"/>
                      <a:pt x="30" y="15"/>
                    </a:cubicBezTo>
                    <a:cubicBezTo>
                      <a:pt x="30" y="7"/>
                      <a:pt x="23" y="0"/>
                      <a:pt x="15" y="0"/>
                    </a:cubicBezTo>
                    <a:cubicBezTo>
                      <a:pt x="15" y="7"/>
                      <a:pt x="15" y="7"/>
                      <a:pt x="15" y="7"/>
                    </a:cubicBezTo>
                    <a:cubicBezTo>
                      <a:pt x="19" y="7"/>
                      <a:pt x="23" y="10"/>
                      <a:pt x="23" y="15"/>
                    </a:cubicBezTo>
                    <a:cubicBezTo>
                      <a:pt x="23" y="20"/>
                      <a:pt x="19" y="23"/>
                      <a:pt x="15" y="23"/>
                    </a:cubicBezTo>
                    <a:lnTo>
                      <a:pt x="15" y="30"/>
                    </a:lnTo>
                    <a:close/>
                    <a:moveTo>
                      <a:pt x="15" y="0"/>
                    </a:moveTo>
                    <a:cubicBezTo>
                      <a:pt x="7" y="0"/>
                      <a:pt x="0" y="7"/>
                      <a:pt x="0" y="15"/>
                    </a:cubicBezTo>
                    <a:cubicBezTo>
                      <a:pt x="0" y="23"/>
                      <a:pt x="7" y="30"/>
                      <a:pt x="15" y="30"/>
                    </a:cubicBezTo>
                    <a:cubicBezTo>
                      <a:pt x="15" y="30"/>
                      <a:pt x="15" y="30"/>
                      <a:pt x="15" y="30"/>
                    </a:cubicBezTo>
                    <a:cubicBezTo>
                      <a:pt x="15" y="23"/>
                      <a:pt x="15" y="23"/>
                      <a:pt x="15" y="23"/>
                    </a:cubicBezTo>
                    <a:cubicBezTo>
                      <a:pt x="15" y="23"/>
                      <a:pt x="15" y="23"/>
                      <a:pt x="15" y="23"/>
                    </a:cubicBezTo>
                    <a:cubicBezTo>
                      <a:pt x="15" y="23"/>
                      <a:pt x="15" y="23"/>
                      <a:pt x="15" y="23"/>
                    </a:cubicBezTo>
                    <a:cubicBezTo>
                      <a:pt x="10" y="23"/>
                      <a:pt x="7" y="20"/>
                      <a:pt x="7" y="15"/>
                    </a:cubicBezTo>
                    <a:cubicBezTo>
                      <a:pt x="7" y="10"/>
                      <a:pt x="10" y="7"/>
                      <a:pt x="15" y="7"/>
                    </a:cubicBezTo>
                    <a:cubicBezTo>
                      <a:pt x="15" y="7"/>
                      <a:pt x="15" y="7"/>
                      <a:pt x="15" y="7"/>
                    </a:cubicBezTo>
                    <a:cubicBezTo>
                      <a:pt x="15" y="0"/>
                      <a:pt x="15" y="0"/>
                      <a:pt x="15" y="0"/>
                    </a:cubicBezTo>
                    <a:close/>
                  </a:path>
                </a:pathLst>
              </a:custGeom>
              <a:solidFill>
                <a:schemeClr val="accent3"/>
              </a:solidFill>
              <a:ln>
                <a:noFill/>
              </a:ln>
            </p:spPr>
            <p:txBody>
              <a:bodyPr anchor="ctr"/>
              <a:lstStyle/>
              <a:p>
                <a:pPr algn="ctr"/>
                <a:endParaRPr>
                  <a:cs typeface="+mn-ea"/>
                  <a:sym typeface="+mn-lt"/>
                </a:endParaRPr>
              </a:p>
            </p:txBody>
          </p:sp>
          <p:sp>
            <p:nvSpPr>
              <p:cNvPr id="211" name="Freeform: Shape 238"/>
              <p:cNvSpPr>
                <a:spLocks/>
              </p:cNvSpPr>
              <p:nvPr/>
            </p:nvSpPr>
            <p:spPr bwMode="auto">
              <a:xfrm>
                <a:off x="4494481" y="3462313"/>
                <a:ext cx="159304" cy="57594"/>
              </a:xfrm>
              <a:custGeom>
                <a:avLst/>
                <a:gdLst>
                  <a:gd name="T0" fmla="*/ 3 w 36"/>
                  <a:gd name="T1" fmla="*/ 13 h 13"/>
                  <a:gd name="T2" fmla="*/ 5 w 36"/>
                  <a:gd name="T3" fmla="*/ 12 h 13"/>
                  <a:gd name="T4" fmla="*/ 18 w 36"/>
                  <a:gd name="T5" fmla="*/ 4 h 13"/>
                  <a:gd name="T6" fmla="*/ 31 w 36"/>
                  <a:gd name="T7" fmla="*/ 12 h 13"/>
                  <a:gd name="T8" fmla="*/ 35 w 36"/>
                  <a:gd name="T9" fmla="*/ 12 h 13"/>
                  <a:gd name="T10" fmla="*/ 35 w 36"/>
                  <a:gd name="T11" fmla="*/ 9 h 13"/>
                  <a:gd name="T12" fmla="*/ 18 w 36"/>
                  <a:gd name="T13" fmla="*/ 0 h 13"/>
                  <a:gd name="T14" fmla="*/ 1 w 36"/>
                  <a:gd name="T15" fmla="*/ 9 h 13"/>
                  <a:gd name="T16" fmla="*/ 1 w 36"/>
                  <a:gd name="T17" fmla="*/ 12 h 13"/>
                  <a:gd name="T18" fmla="*/ 3 w 3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3" y="13"/>
                    </a:moveTo>
                    <a:cubicBezTo>
                      <a:pt x="3" y="13"/>
                      <a:pt x="4" y="12"/>
                      <a:pt x="5" y="12"/>
                    </a:cubicBezTo>
                    <a:cubicBezTo>
                      <a:pt x="8" y="7"/>
                      <a:pt x="13" y="4"/>
                      <a:pt x="18" y="4"/>
                    </a:cubicBezTo>
                    <a:cubicBezTo>
                      <a:pt x="23" y="4"/>
                      <a:pt x="28" y="7"/>
                      <a:pt x="31" y="12"/>
                    </a:cubicBezTo>
                    <a:cubicBezTo>
                      <a:pt x="32" y="13"/>
                      <a:pt x="34" y="13"/>
                      <a:pt x="35" y="12"/>
                    </a:cubicBezTo>
                    <a:cubicBezTo>
                      <a:pt x="36" y="11"/>
                      <a:pt x="36" y="10"/>
                      <a:pt x="35" y="9"/>
                    </a:cubicBezTo>
                    <a:cubicBezTo>
                      <a:pt x="31" y="3"/>
                      <a:pt x="25" y="0"/>
                      <a:pt x="18" y="0"/>
                    </a:cubicBezTo>
                    <a:cubicBezTo>
                      <a:pt x="11" y="0"/>
                      <a:pt x="5" y="3"/>
                      <a:pt x="1" y="9"/>
                    </a:cubicBezTo>
                    <a:cubicBezTo>
                      <a:pt x="0" y="10"/>
                      <a:pt x="0" y="11"/>
                      <a:pt x="1" y="12"/>
                    </a:cubicBezTo>
                    <a:cubicBezTo>
                      <a:pt x="2" y="12"/>
                      <a:pt x="2" y="13"/>
                      <a:pt x="3" y="13"/>
                    </a:cubicBezTo>
                    <a:close/>
                  </a:path>
                </a:pathLst>
              </a:custGeom>
              <a:solidFill>
                <a:schemeClr val="accent3"/>
              </a:solidFill>
              <a:ln>
                <a:noFill/>
              </a:ln>
            </p:spPr>
            <p:txBody>
              <a:bodyPr anchor="ctr"/>
              <a:lstStyle/>
              <a:p>
                <a:pPr algn="ctr"/>
                <a:endParaRPr>
                  <a:cs typeface="+mn-ea"/>
                  <a:sym typeface="+mn-lt"/>
                </a:endParaRPr>
              </a:p>
            </p:txBody>
          </p:sp>
          <p:sp>
            <p:nvSpPr>
              <p:cNvPr id="212" name="Freeform: Shape 239"/>
              <p:cNvSpPr>
                <a:spLocks/>
              </p:cNvSpPr>
              <p:nvPr/>
            </p:nvSpPr>
            <p:spPr bwMode="auto">
              <a:xfrm>
                <a:off x="4750592" y="3494174"/>
                <a:ext cx="132345" cy="132345"/>
              </a:xfrm>
              <a:custGeom>
                <a:avLst/>
                <a:gdLst>
                  <a:gd name="T0" fmla="*/ 15 w 30"/>
                  <a:gd name="T1" fmla="*/ 0 h 30"/>
                  <a:gd name="T2" fmla="*/ 15 w 30"/>
                  <a:gd name="T3" fmla="*/ 0 h 30"/>
                  <a:gd name="T4" fmla="*/ 15 w 30"/>
                  <a:gd name="T5" fmla="*/ 7 h 30"/>
                  <a:gd name="T6" fmla="*/ 15 w 30"/>
                  <a:gd name="T7" fmla="*/ 7 h 30"/>
                  <a:gd name="T8" fmla="*/ 23 w 30"/>
                  <a:gd name="T9" fmla="*/ 15 h 30"/>
                  <a:gd name="T10" fmla="*/ 15 w 30"/>
                  <a:gd name="T11" fmla="*/ 23 h 30"/>
                  <a:gd name="T12" fmla="*/ 15 w 30"/>
                  <a:gd name="T13" fmla="*/ 23 h 30"/>
                  <a:gd name="T14" fmla="*/ 15 w 30"/>
                  <a:gd name="T15" fmla="*/ 23 h 30"/>
                  <a:gd name="T16" fmla="*/ 15 w 30"/>
                  <a:gd name="T17" fmla="*/ 30 h 30"/>
                  <a:gd name="T18" fmla="*/ 15 w 30"/>
                  <a:gd name="T19" fmla="*/ 30 h 30"/>
                  <a:gd name="T20" fmla="*/ 30 w 30"/>
                  <a:gd name="T21" fmla="*/ 15 h 30"/>
                  <a:gd name="T22" fmla="*/ 15 w 30"/>
                  <a:gd name="T23" fmla="*/ 0 h 30"/>
                  <a:gd name="T24" fmla="*/ 15 w 30"/>
                  <a:gd name="T25" fmla="*/ 0 h 30"/>
                  <a:gd name="T26" fmla="*/ 0 w 30"/>
                  <a:gd name="T27" fmla="*/ 15 h 30"/>
                  <a:gd name="T28" fmla="*/ 15 w 30"/>
                  <a:gd name="T29" fmla="*/ 30 h 30"/>
                  <a:gd name="T30" fmla="*/ 15 w 30"/>
                  <a:gd name="T31" fmla="*/ 23 h 30"/>
                  <a:gd name="T32" fmla="*/ 7 w 30"/>
                  <a:gd name="T33" fmla="*/ 15 h 30"/>
                  <a:gd name="T34" fmla="*/ 15 w 30"/>
                  <a:gd name="T35" fmla="*/ 7 h 30"/>
                  <a:gd name="T36" fmla="*/ 15 w 30"/>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15" y="0"/>
                    </a:moveTo>
                    <a:cubicBezTo>
                      <a:pt x="15" y="0"/>
                      <a:pt x="15" y="0"/>
                      <a:pt x="15" y="0"/>
                    </a:cubicBezTo>
                    <a:cubicBezTo>
                      <a:pt x="15" y="7"/>
                      <a:pt x="15" y="7"/>
                      <a:pt x="15" y="7"/>
                    </a:cubicBezTo>
                    <a:cubicBezTo>
                      <a:pt x="15" y="7"/>
                      <a:pt x="15" y="7"/>
                      <a:pt x="15" y="7"/>
                    </a:cubicBezTo>
                    <a:cubicBezTo>
                      <a:pt x="19" y="7"/>
                      <a:pt x="23" y="10"/>
                      <a:pt x="23" y="15"/>
                    </a:cubicBezTo>
                    <a:cubicBezTo>
                      <a:pt x="23" y="20"/>
                      <a:pt x="19" y="23"/>
                      <a:pt x="15" y="23"/>
                    </a:cubicBezTo>
                    <a:cubicBezTo>
                      <a:pt x="15" y="23"/>
                      <a:pt x="15" y="23"/>
                      <a:pt x="15" y="23"/>
                    </a:cubicBezTo>
                    <a:cubicBezTo>
                      <a:pt x="15" y="23"/>
                      <a:pt x="15" y="23"/>
                      <a:pt x="15" y="23"/>
                    </a:cubicBezTo>
                    <a:cubicBezTo>
                      <a:pt x="15" y="30"/>
                      <a:pt x="15" y="30"/>
                      <a:pt x="15" y="30"/>
                    </a:cubicBezTo>
                    <a:cubicBezTo>
                      <a:pt x="15" y="30"/>
                      <a:pt x="15" y="30"/>
                      <a:pt x="15" y="30"/>
                    </a:cubicBezTo>
                    <a:cubicBezTo>
                      <a:pt x="23" y="30"/>
                      <a:pt x="30" y="23"/>
                      <a:pt x="30" y="15"/>
                    </a:cubicBezTo>
                    <a:cubicBezTo>
                      <a:pt x="30" y="7"/>
                      <a:pt x="23" y="0"/>
                      <a:pt x="15" y="0"/>
                    </a:cubicBezTo>
                    <a:close/>
                    <a:moveTo>
                      <a:pt x="15" y="0"/>
                    </a:moveTo>
                    <a:cubicBezTo>
                      <a:pt x="6" y="0"/>
                      <a:pt x="0" y="7"/>
                      <a:pt x="0" y="15"/>
                    </a:cubicBezTo>
                    <a:cubicBezTo>
                      <a:pt x="0" y="23"/>
                      <a:pt x="6" y="30"/>
                      <a:pt x="15" y="30"/>
                    </a:cubicBezTo>
                    <a:cubicBezTo>
                      <a:pt x="15" y="23"/>
                      <a:pt x="15" y="23"/>
                      <a:pt x="15" y="23"/>
                    </a:cubicBezTo>
                    <a:cubicBezTo>
                      <a:pt x="10" y="23"/>
                      <a:pt x="7" y="20"/>
                      <a:pt x="7" y="15"/>
                    </a:cubicBezTo>
                    <a:cubicBezTo>
                      <a:pt x="7" y="10"/>
                      <a:pt x="10" y="7"/>
                      <a:pt x="15" y="7"/>
                    </a:cubicBezTo>
                    <a:lnTo>
                      <a:pt x="15" y="0"/>
                    </a:lnTo>
                    <a:close/>
                  </a:path>
                </a:pathLst>
              </a:custGeom>
              <a:solidFill>
                <a:schemeClr val="accent3"/>
              </a:solidFill>
              <a:ln>
                <a:noFill/>
              </a:ln>
            </p:spPr>
            <p:txBody>
              <a:bodyPr anchor="ctr"/>
              <a:lstStyle/>
              <a:p>
                <a:pPr algn="ctr"/>
                <a:endParaRPr>
                  <a:cs typeface="+mn-ea"/>
                  <a:sym typeface="+mn-lt"/>
                </a:endParaRPr>
              </a:p>
            </p:txBody>
          </p:sp>
          <p:sp>
            <p:nvSpPr>
              <p:cNvPr id="213" name="Freeform: Shape 240"/>
              <p:cNvSpPr>
                <a:spLocks/>
              </p:cNvSpPr>
              <p:nvPr/>
            </p:nvSpPr>
            <p:spPr bwMode="auto">
              <a:xfrm>
                <a:off x="4737113" y="3462313"/>
                <a:ext cx="159304" cy="57594"/>
              </a:xfrm>
              <a:custGeom>
                <a:avLst/>
                <a:gdLst>
                  <a:gd name="T0" fmla="*/ 18 w 36"/>
                  <a:gd name="T1" fmla="*/ 0 h 13"/>
                  <a:gd name="T2" fmla="*/ 1 w 36"/>
                  <a:gd name="T3" fmla="*/ 9 h 13"/>
                  <a:gd name="T4" fmla="*/ 1 w 36"/>
                  <a:gd name="T5" fmla="*/ 12 h 13"/>
                  <a:gd name="T6" fmla="*/ 3 w 36"/>
                  <a:gd name="T7" fmla="*/ 13 h 13"/>
                  <a:gd name="T8" fmla="*/ 4 w 36"/>
                  <a:gd name="T9" fmla="*/ 12 h 13"/>
                  <a:gd name="T10" fmla="*/ 18 w 36"/>
                  <a:gd name="T11" fmla="*/ 4 h 13"/>
                  <a:gd name="T12" fmla="*/ 31 w 36"/>
                  <a:gd name="T13" fmla="*/ 12 h 13"/>
                  <a:gd name="T14" fmla="*/ 35 w 36"/>
                  <a:gd name="T15" fmla="*/ 12 h 13"/>
                  <a:gd name="T16" fmla="*/ 35 w 36"/>
                  <a:gd name="T17" fmla="*/ 9 h 13"/>
                  <a:gd name="T18" fmla="*/ 18 w 3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18" y="0"/>
                    </a:moveTo>
                    <a:cubicBezTo>
                      <a:pt x="11" y="0"/>
                      <a:pt x="4" y="3"/>
                      <a:pt x="1" y="9"/>
                    </a:cubicBezTo>
                    <a:cubicBezTo>
                      <a:pt x="0" y="10"/>
                      <a:pt x="0" y="11"/>
                      <a:pt x="1" y="12"/>
                    </a:cubicBezTo>
                    <a:cubicBezTo>
                      <a:pt x="2" y="12"/>
                      <a:pt x="2" y="13"/>
                      <a:pt x="3" y="13"/>
                    </a:cubicBezTo>
                    <a:cubicBezTo>
                      <a:pt x="3" y="13"/>
                      <a:pt x="4" y="12"/>
                      <a:pt x="4" y="12"/>
                    </a:cubicBezTo>
                    <a:cubicBezTo>
                      <a:pt x="7" y="7"/>
                      <a:pt x="12" y="4"/>
                      <a:pt x="18" y="4"/>
                    </a:cubicBezTo>
                    <a:cubicBezTo>
                      <a:pt x="23" y="4"/>
                      <a:pt x="28" y="7"/>
                      <a:pt x="31" y="12"/>
                    </a:cubicBezTo>
                    <a:cubicBezTo>
                      <a:pt x="32" y="13"/>
                      <a:pt x="33" y="13"/>
                      <a:pt x="35" y="12"/>
                    </a:cubicBezTo>
                    <a:cubicBezTo>
                      <a:pt x="36" y="11"/>
                      <a:pt x="36" y="10"/>
                      <a:pt x="35" y="9"/>
                    </a:cubicBezTo>
                    <a:cubicBezTo>
                      <a:pt x="31" y="3"/>
                      <a:pt x="25" y="0"/>
                      <a:pt x="18" y="0"/>
                    </a:cubicBezTo>
                    <a:close/>
                  </a:path>
                </a:pathLst>
              </a:custGeom>
              <a:solidFill>
                <a:schemeClr val="accent3"/>
              </a:solidFill>
              <a:ln>
                <a:noFill/>
              </a:ln>
            </p:spPr>
            <p:txBody>
              <a:bodyPr anchor="ctr"/>
              <a:lstStyle/>
              <a:p>
                <a:pPr algn="ctr"/>
                <a:endParaRPr>
                  <a:cs typeface="+mn-ea"/>
                  <a:sym typeface="+mn-lt"/>
                </a:endParaRPr>
              </a:p>
            </p:txBody>
          </p:sp>
          <p:sp>
            <p:nvSpPr>
              <p:cNvPr id="214" name="Freeform: Shape 241"/>
              <p:cNvSpPr>
                <a:spLocks/>
              </p:cNvSpPr>
              <p:nvPr/>
            </p:nvSpPr>
            <p:spPr bwMode="auto">
              <a:xfrm>
                <a:off x="4618248" y="3348350"/>
                <a:ext cx="234054" cy="273267"/>
              </a:xfrm>
              <a:custGeom>
                <a:avLst/>
                <a:gdLst>
                  <a:gd name="T0" fmla="*/ 36 w 53"/>
                  <a:gd name="T1" fmla="*/ 22 h 62"/>
                  <a:gd name="T2" fmla="*/ 37 w 53"/>
                  <a:gd name="T3" fmla="*/ 23 h 62"/>
                  <a:gd name="T4" fmla="*/ 51 w 53"/>
                  <a:gd name="T5" fmla="*/ 17 h 62"/>
                  <a:gd name="T6" fmla="*/ 53 w 53"/>
                  <a:gd name="T7" fmla="*/ 12 h 62"/>
                  <a:gd name="T8" fmla="*/ 48 w 53"/>
                  <a:gd name="T9" fmla="*/ 11 h 62"/>
                  <a:gd name="T10" fmla="*/ 39 w 53"/>
                  <a:gd name="T11" fmla="*/ 15 h 62"/>
                  <a:gd name="T12" fmla="*/ 38 w 53"/>
                  <a:gd name="T13" fmla="*/ 15 h 62"/>
                  <a:gd name="T14" fmla="*/ 23 w 53"/>
                  <a:gd name="T15" fmla="*/ 0 h 62"/>
                  <a:gd name="T16" fmla="*/ 21 w 53"/>
                  <a:gd name="T17" fmla="*/ 0 h 62"/>
                  <a:gd name="T18" fmla="*/ 0 w 53"/>
                  <a:gd name="T19" fmla="*/ 21 h 62"/>
                  <a:gd name="T20" fmla="*/ 0 w 53"/>
                  <a:gd name="T21" fmla="*/ 22 h 62"/>
                  <a:gd name="T22" fmla="*/ 15 w 53"/>
                  <a:gd name="T23" fmla="*/ 35 h 62"/>
                  <a:gd name="T24" fmla="*/ 15 w 53"/>
                  <a:gd name="T25" fmla="*/ 36 h 62"/>
                  <a:gd name="T26" fmla="*/ 8 w 53"/>
                  <a:gd name="T27" fmla="*/ 52 h 62"/>
                  <a:gd name="T28" fmla="*/ 8 w 53"/>
                  <a:gd name="T29" fmla="*/ 54 h 62"/>
                  <a:gd name="T30" fmla="*/ 13 w 53"/>
                  <a:gd name="T31" fmla="*/ 60 h 62"/>
                  <a:gd name="T32" fmla="*/ 16 w 53"/>
                  <a:gd name="T33" fmla="*/ 62 h 62"/>
                  <a:gd name="T34" fmla="*/ 19 w 53"/>
                  <a:gd name="T35" fmla="*/ 61 h 62"/>
                  <a:gd name="T36" fmla="*/ 20 w 53"/>
                  <a:gd name="T37" fmla="*/ 55 h 62"/>
                  <a:gd name="T38" fmla="*/ 18 w 53"/>
                  <a:gd name="T39" fmla="*/ 53 h 62"/>
                  <a:gd name="T40" fmla="*/ 18 w 53"/>
                  <a:gd name="T41" fmla="*/ 51 h 62"/>
                  <a:gd name="T42" fmla="*/ 25 w 53"/>
                  <a:gd name="T43" fmla="*/ 34 h 62"/>
                  <a:gd name="T44" fmla="*/ 25 w 53"/>
                  <a:gd name="T45" fmla="*/ 32 h 62"/>
                  <a:gd name="T46" fmla="*/ 17 w 53"/>
                  <a:gd name="T47" fmla="*/ 25 h 62"/>
                  <a:gd name="T48" fmla="*/ 17 w 53"/>
                  <a:gd name="T49" fmla="*/ 23 h 62"/>
                  <a:gd name="T50" fmla="*/ 26 w 53"/>
                  <a:gd name="T51" fmla="*/ 14 h 62"/>
                  <a:gd name="T52" fmla="*/ 27 w 53"/>
                  <a:gd name="T53" fmla="*/ 15 h 62"/>
                  <a:gd name="T54" fmla="*/ 36 w 53"/>
                  <a:gd name="T5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62">
                    <a:moveTo>
                      <a:pt x="36" y="22"/>
                    </a:moveTo>
                    <a:cubicBezTo>
                      <a:pt x="36" y="23"/>
                      <a:pt x="37" y="23"/>
                      <a:pt x="37" y="23"/>
                    </a:cubicBezTo>
                    <a:cubicBezTo>
                      <a:pt x="51" y="17"/>
                      <a:pt x="51" y="17"/>
                      <a:pt x="51" y="17"/>
                    </a:cubicBezTo>
                    <a:cubicBezTo>
                      <a:pt x="53" y="16"/>
                      <a:pt x="53" y="14"/>
                      <a:pt x="53" y="12"/>
                    </a:cubicBezTo>
                    <a:cubicBezTo>
                      <a:pt x="52" y="11"/>
                      <a:pt x="50" y="10"/>
                      <a:pt x="48" y="11"/>
                    </a:cubicBezTo>
                    <a:cubicBezTo>
                      <a:pt x="39" y="15"/>
                      <a:pt x="39" y="15"/>
                      <a:pt x="39" y="15"/>
                    </a:cubicBezTo>
                    <a:cubicBezTo>
                      <a:pt x="39" y="15"/>
                      <a:pt x="38" y="15"/>
                      <a:pt x="38" y="15"/>
                    </a:cubicBezTo>
                    <a:cubicBezTo>
                      <a:pt x="23" y="0"/>
                      <a:pt x="23" y="0"/>
                      <a:pt x="23" y="0"/>
                    </a:cubicBezTo>
                    <a:cubicBezTo>
                      <a:pt x="22" y="0"/>
                      <a:pt x="22" y="0"/>
                      <a:pt x="21" y="0"/>
                    </a:cubicBezTo>
                    <a:cubicBezTo>
                      <a:pt x="0" y="21"/>
                      <a:pt x="0" y="21"/>
                      <a:pt x="0" y="21"/>
                    </a:cubicBezTo>
                    <a:cubicBezTo>
                      <a:pt x="0" y="21"/>
                      <a:pt x="0" y="22"/>
                      <a:pt x="0" y="22"/>
                    </a:cubicBezTo>
                    <a:cubicBezTo>
                      <a:pt x="3" y="25"/>
                      <a:pt x="12" y="32"/>
                      <a:pt x="15" y="35"/>
                    </a:cubicBezTo>
                    <a:cubicBezTo>
                      <a:pt x="15" y="35"/>
                      <a:pt x="15" y="36"/>
                      <a:pt x="15" y="36"/>
                    </a:cubicBezTo>
                    <a:cubicBezTo>
                      <a:pt x="8" y="52"/>
                      <a:pt x="8" y="52"/>
                      <a:pt x="8" y="52"/>
                    </a:cubicBezTo>
                    <a:cubicBezTo>
                      <a:pt x="8" y="52"/>
                      <a:pt x="8" y="53"/>
                      <a:pt x="8" y="54"/>
                    </a:cubicBezTo>
                    <a:cubicBezTo>
                      <a:pt x="13" y="60"/>
                      <a:pt x="13" y="60"/>
                      <a:pt x="13" y="60"/>
                    </a:cubicBezTo>
                    <a:cubicBezTo>
                      <a:pt x="14" y="61"/>
                      <a:pt x="15" y="62"/>
                      <a:pt x="16" y="62"/>
                    </a:cubicBezTo>
                    <a:cubicBezTo>
                      <a:pt x="17" y="62"/>
                      <a:pt x="18" y="62"/>
                      <a:pt x="19" y="61"/>
                    </a:cubicBezTo>
                    <a:cubicBezTo>
                      <a:pt x="21" y="60"/>
                      <a:pt x="21" y="57"/>
                      <a:pt x="20" y="55"/>
                    </a:cubicBezTo>
                    <a:cubicBezTo>
                      <a:pt x="18" y="53"/>
                      <a:pt x="18" y="53"/>
                      <a:pt x="18" y="53"/>
                    </a:cubicBezTo>
                    <a:cubicBezTo>
                      <a:pt x="18" y="52"/>
                      <a:pt x="18" y="51"/>
                      <a:pt x="18" y="51"/>
                    </a:cubicBezTo>
                    <a:cubicBezTo>
                      <a:pt x="25" y="34"/>
                      <a:pt x="25" y="34"/>
                      <a:pt x="25" y="34"/>
                    </a:cubicBezTo>
                    <a:cubicBezTo>
                      <a:pt x="25" y="33"/>
                      <a:pt x="25" y="33"/>
                      <a:pt x="25" y="32"/>
                    </a:cubicBezTo>
                    <a:cubicBezTo>
                      <a:pt x="23" y="31"/>
                      <a:pt x="19" y="27"/>
                      <a:pt x="17" y="25"/>
                    </a:cubicBezTo>
                    <a:cubicBezTo>
                      <a:pt x="17" y="24"/>
                      <a:pt x="17" y="24"/>
                      <a:pt x="17" y="23"/>
                    </a:cubicBezTo>
                    <a:cubicBezTo>
                      <a:pt x="26" y="14"/>
                      <a:pt x="26" y="14"/>
                      <a:pt x="26" y="14"/>
                    </a:cubicBezTo>
                    <a:cubicBezTo>
                      <a:pt x="26" y="14"/>
                      <a:pt x="27" y="14"/>
                      <a:pt x="27" y="15"/>
                    </a:cubicBezTo>
                    <a:lnTo>
                      <a:pt x="36" y="22"/>
                    </a:lnTo>
                    <a:close/>
                  </a:path>
                </a:pathLst>
              </a:custGeom>
              <a:solidFill>
                <a:schemeClr val="accent3"/>
              </a:solidFill>
              <a:ln>
                <a:noFill/>
              </a:ln>
            </p:spPr>
            <p:txBody>
              <a:bodyPr anchor="ctr"/>
              <a:lstStyle/>
              <a:p>
                <a:pPr algn="ctr"/>
                <a:endParaRPr>
                  <a:cs typeface="+mn-ea"/>
                  <a:sym typeface="+mn-lt"/>
                </a:endParaRPr>
              </a:p>
            </p:txBody>
          </p:sp>
          <p:sp>
            <p:nvSpPr>
              <p:cNvPr id="215" name="Freeform: Shape 242"/>
              <p:cNvSpPr>
                <a:spLocks/>
              </p:cNvSpPr>
              <p:nvPr/>
            </p:nvSpPr>
            <p:spPr bwMode="auto">
              <a:xfrm>
                <a:off x="3514151" y="1696494"/>
                <a:ext cx="26959" cy="30635"/>
              </a:xfrm>
              <a:custGeom>
                <a:avLst/>
                <a:gdLst>
                  <a:gd name="T0" fmla="*/ 0 w 6"/>
                  <a:gd name="T1" fmla="*/ 7 h 7"/>
                  <a:gd name="T2" fmla="*/ 6 w 6"/>
                  <a:gd name="T3" fmla="*/ 7 h 7"/>
                  <a:gd name="T4" fmla="*/ 6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6" y="7"/>
                      <a:pt x="6" y="7"/>
                      <a:pt x="6" y="7"/>
                    </a:cubicBezTo>
                    <a:cubicBezTo>
                      <a:pt x="6" y="0"/>
                      <a:pt x="6" y="0"/>
                      <a:pt x="6" y="0"/>
                    </a:cubicBezTo>
                    <a:cubicBezTo>
                      <a:pt x="4" y="3"/>
                      <a:pt x="2" y="5"/>
                      <a:pt x="0" y="7"/>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16" name="Freeform: Shape 243"/>
              <p:cNvSpPr>
                <a:spLocks/>
              </p:cNvSpPr>
              <p:nvPr/>
            </p:nvSpPr>
            <p:spPr bwMode="auto">
              <a:xfrm>
                <a:off x="4097447" y="3582404"/>
                <a:ext cx="145824" cy="145824"/>
              </a:xfrm>
              <a:custGeom>
                <a:avLst/>
                <a:gdLst>
                  <a:gd name="T0" fmla="*/ 8 w 33"/>
                  <a:gd name="T1" fmla="*/ 30 h 33"/>
                  <a:gd name="T2" fmla="*/ 17 w 33"/>
                  <a:gd name="T3" fmla="*/ 33 h 33"/>
                  <a:gd name="T4" fmla="*/ 33 w 33"/>
                  <a:gd name="T5" fmla="*/ 17 h 33"/>
                  <a:gd name="T6" fmla="*/ 17 w 33"/>
                  <a:gd name="T7" fmla="*/ 0 h 33"/>
                  <a:gd name="T8" fmla="*/ 0 w 33"/>
                  <a:gd name="T9" fmla="*/ 14 h 33"/>
                  <a:gd name="T10" fmla="*/ 17 w 33"/>
                  <a:gd name="T11" fmla="*/ 14 h 33"/>
                  <a:gd name="T12" fmla="*/ 22 w 33"/>
                  <a:gd name="T13" fmla="*/ 14 h 33"/>
                  <a:gd name="T14" fmla="*/ 18 w 33"/>
                  <a:gd name="T15" fmla="*/ 18 h 33"/>
                  <a:gd name="T16" fmla="*/ 8 w 33"/>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30"/>
                    </a:moveTo>
                    <a:cubicBezTo>
                      <a:pt x="10" y="32"/>
                      <a:pt x="13" y="33"/>
                      <a:pt x="17" y="33"/>
                    </a:cubicBezTo>
                    <a:cubicBezTo>
                      <a:pt x="26" y="33"/>
                      <a:pt x="33" y="26"/>
                      <a:pt x="33" y="17"/>
                    </a:cubicBezTo>
                    <a:cubicBezTo>
                      <a:pt x="33" y="7"/>
                      <a:pt x="26" y="0"/>
                      <a:pt x="17" y="0"/>
                    </a:cubicBezTo>
                    <a:cubicBezTo>
                      <a:pt x="8" y="0"/>
                      <a:pt x="1" y="6"/>
                      <a:pt x="0" y="14"/>
                    </a:cubicBezTo>
                    <a:cubicBezTo>
                      <a:pt x="17" y="14"/>
                      <a:pt x="17" y="14"/>
                      <a:pt x="17" y="14"/>
                    </a:cubicBezTo>
                    <a:cubicBezTo>
                      <a:pt x="22" y="14"/>
                      <a:pt x="22" y="14"/>
                      <a:pt x="22" y="14"/>
                    </a:cubicBezTo>
                    <a:cubicBezTo>
                      <a:pt x="18" y="18"/>
                      <a:pt x="18" y="18"/>
                      <a:pt x="18" y="18"/>
                    </a:cubicBezTo>
                    <a:lnTo>
                      <a:pt x="8" y="30"/>
                    </a:lnTo>
                    <a:close/>
                  </a:path>
                </a:pathLst>
              </a:custGeom>
              <a:solidFill>
                <a:schemeClr val="accent5"/>
              </a:solidFill>
              <a:ln>
                <a:noFill/>
              </a:ln>
            </p:spPr>
            <p:txBody>
              <a:bodyPr anchor="ctr"/>
              <a:lstStyle/>
              <a:p>
                <a:pPr algn="ctr"/>
                <a:endParaRPr>
                  <a:cs typeface="+mn-ea"/>
                  <a:sym typeface="+mn-lt"/>
                </a:endParaRPr>
              </a:p>
            </p:txBody>
          </p:sp>
          <p:sp>
            <p:nvSpPr>
              <p:cNvPr id="217" name="Freeform: Shape 244"/>
              <p:cNvSpPr>
                <a:spLocks/>
              </p:cNvSpPr>
              <p:nvPr/>
            </p:nvSpPr>
            <p:spPr bwMode="auto">
              <a:xfrm>
                <a:off x="3871972" y="3657154"/>
                <a:ext cx="300226" cy="211996"/>
              </a:xfrm>
              <a:custGeom>
                <a:avLst/>
                <a:gdLst>
                  <a:gd name="T0" fmla="*/ 30 w 68"/>
                  <a:gd name="T1" fmla="*/ 34 h 48"/>
                  <a:gd name="T2" fmla="*/ 30 w 68"/>
                  <a:gd name="T3" fmla="*/ 35 h 48"/>
                  <a:gd name="T4" fmla="*/ 30 w 68"/>
                  <a:gd name="T5" fmla="*/ 37 h 48"/>
                  <a:gd name="T6" fmla="*/ 30 w 68"/>
                  <a:gd name="T7" fmla="*/ 44 h 48"/>
                  <a:gd name="T8" fmla="*/ 37 w 68"/>
                  <a:gd name="T9" fmla="*/ 48 h 48"/>
                  <a:gd name="T10" fmla="*/ 37 w 68"/>
                  <a:gd name="T11" fmla="*/ 37 h 48"/>
                  <a:gd name="T12" fmla="*/ 37 w 68"/>
                  <a:gd name="T13" fmla="*/ 35 h 48"/>
                  <a:gd name="T14" fmla="*/ 37 w 68"/>
                  <a:gd name="T15" fmla="*/ 34 h 48"/>
                  <a:gd name="T16" fmla="*/ 57 w 68"/>
                  <a:gd name="T17" fmla="*/ 12 h 48"/>
                  <a:gd name="T18" fmla="*/ 68 w 68"/>
                  <a:gd name="T19" fmla="*/ 0 h 48"/>
                  <a:gd name="T20" fmla="*/ 51 w 68"/>
                  <a:gd name="T21" fmla="*/ 0 h 48"/>
                  <a:gd name="T22" fmla="*/ 0 w 68"/>
                  <a:gd name="T23" fmla="*/ 0 h 48"/>
                  <a:gd name="T24" fmla="*/ 30 w 68"/>
                  <a:gd name="T2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48">
                    <a:moveTo>
                      <a:pt x="30" y="34"/>
                    </a:moveTo>
                    <a:cubicBezTo>
                      <a:pt x="30" y="35"/>
                      <a:pt x="30" y="35"/>
                      <a:pt x="30" y="35"/>
                    </a:cubicBezTo>
                    <a:cubicBezTo>
                      <a:pt x="30" y="37"/>
                      <a:pt x="30" y="37"/>
                      <a:pt x="30" y="37"/>
                    </a:cubicBezTo>
                    <a:cubicBezTo>
                      <a:pt x="30" y="44"/>
                      <a:pt x="30" y="44"/>
                      <a:pt x="30" y="44"/>
                    </a:cubicBezTo>
                    <a:cubicBezTo>
                      <a:pt x="33" y="45"/>
                      <a:pt x="35" y="47"/>
                      <a:pt x="37" y="48"/>
                    </a:cubicBezTo>
                    <a:cubicBezTo>
                      <a:pt x="37" y="37"/>
                      <a:pt x="37" y="37"/>
                      <a:pt x="37" y="37"/>
                    </a:cubicBezTo>
                    <a:cubicBezTo>
                      <a:pt x="37" y="35"/>
                      <a:pt x="37" y="35"/>
                      <a:pt x="37" y="35"/>
                    </a:cubicBezTo>
                    <a:cubicBezTo>
                      <a:pt x="37" y="34"/>
                      <a:pt x="37" y="34"/>
                      <a:pt x="37" y="34"/>
                    </a:cubicBezTo>
                    <a:cubicBezTo>
                      <a:pt x="57" y="12"/>
                      <a:pt x="57" y="12"/>
                      <a:pt x="57" y="12"/>
                    </a:cubicBezTo>
                    <a:cubicBezTo>
                      <a:pt x="68" y="0"/>
                      <a:pt x="68" y="0"/>
                      <a:pt x="68" y="0"/>
                    </a:cubicBezTo>
                    <a:cubicBezTo>
                      <a:pt x="51" y="0"/>
                      <a:pt x="51" y="0"/>
                      <a:pt x="51" y="0"/>
                    </a:cubicBezTo>
                    <a:cubicBezTo>
                      <a:pt x="0" y="0"/>
                      <a:pt x="0" y="0"/>
                      <a:pt x="0" y="0"/>
                    </a:cubicBezTo>
                    <a:lnTo>
                      <a:pt x="30" y="34"/>
                    </a:lnTo>
                    <a:close/>
                  </a:path>
                </a:pathLst>
              </a:custGeom>
              <a:solidFill>
                <a:schemeClr val="accent5"/>
              </a:solidFill>
              <a:ln>
                <a:noFill/>
              </a:ln>
            </p:spPr>
            <p:txBody>
              <a:bodyPr anchor="ctr"/>
              <a:lstStyle/>
              <a:p>
                <a:pPr algn="ctr"/>
                <a:endParaRPr>
                  <a:cs typeface="+mn-ea"/>
                  <a:sym typeface="+mn-lt"/>
                </a:endParaRPr>
              </a:p>
            </p:txBody>
          </p:sp>
          <p:sp>
            <p:nvSpPr>
              <p:cNvPr id="218" name="Freeform: Shape 245"/>
              <p:cNvSpPr>
                <a:spLocks/>
              </p:cNvSpPr>
              <p:nvPr/>
            </p:nvSpPr>
            <p:spPr bwMode="auto">
              <a:xfrm>
                <a:off x="3266618" y="1903588"/>
                <a:ext cx="238955" cy="269591"/>
              </a:xfrm>
              <a:custGeom>
                <a:avLst/>
                <a:gdLst>
                  <a:gd name="T0" fmla="*/ 0 w 54"/>
                  <a:gd name="T1" fmla="*/ 61 h 61"/>
                  <a:gd name="T2" fmla="*/ 11 w 54"/>
                  <a:gd name="T3" fmla="*/ 50 h 61"/>
                  <a:gd name="T4" fmla="*/ 11 w 54"/>
                  <a:gd name="T5" fmla="*/ 50 h 61"/>
                  <a:gd name="T6" fmla="*/ 11 w 54"/>
                  <a:gd name="T7" fmla="*/ 32 h 61"/>
                  <a:gd name="T8" fmla="*/ 0 w 54"/>
                  <a:gd name="T9" fmla="*/ 61 h 61"/>
                  <a:gd name="T10" fmla="*/ 0 w 54"/>
                  <a:gd name="T11" fmla="*/ 61 h 61"/>
                  <a:gd name="T12" fmla="*/ 20 w 54"/>
                  <a:gd name="T13" fmla="*/ 14 h 61"/>
                  <a:gd name="T14" fmla="*/ 47 w 54"/>
                  <a:gd name="T15" fmla="*/ 14 h 61"/>
                  <a:gd name="T16" fmla="*/ 47 w 54"/>
                  <a:gd name="T17" fmla="*/ 40 h 61"/>
                  <a:gd name="T18" fmla="*/ 43 w 54"/>
                  <a:gd name="T19" fmla="*/ 39 h 61"/>
                  <a:gd name="T20" fmla="*/ 32 w 54"/>
                  <a:gd name="T21" fmla="*/ 50 h 61"/>
                  <a:gd name="T22" fmla="*/ 43 w 54"/>
                  <a:gd name="T23" fmla="*/ 61 h 61"/>
                  <a:gd name="T24" fmla="*/ 54 w 54"/>
                  <a:gd name="T25" fmla="*/ 50 h 61"/>
                  <a:gd name="T26" fmla="*/ 54 w 54"/>
                  <a:gd name="T27" fmla="*/ 50 h 61"/>
                  <a:gd name="T28" fmla="*/ 54 w 54"/>
                  <a:gd name="T29" fmla="*/ 50 h 61"/>
                  <a:gd name="T30" fmla="*/ 54 w 54"/>
                  <a:gd name="T31" fmla="*/ 14 h 61"/>
                  <a:gd name="T32" fmla="*/ 54 w 54"/>
                  <a:gd name="T33" fmla="*/ 0 h 61"/>
                  <a:gd name="T34" fmla="*/ 47 w 54"/>
                  <a:gd name="T35" fmla="*/ 0 h 61"/>
                  <a:gd name="T36" fmla="*/ 28 w 54"/>
                  <a:gd name="T37" fmla="*/ 0 h 61"/>
                  <a:gd name="T38" fmla="*/ 20 w 54"/>
                  <a:gd name="T3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0" y="61"/>
                    </a:moveTo>
                    <a:cubicBezTo>
                      <a:pt x="6" y="61"/>
                      <a:pt x="11" y="56"/>
                      <a:pt x="11" y="50"/>
                    </a:cubicBezTo>
                    <a:cubicBezTo>
                      <a:pt x="11" y="50"/>
                      <a:pt x="11" y="50"/>
                      <a:pt x="11" y="50"/>
                    </a:cubicBezTo>
                    <a:cubicBezTo>
                      <a:pt x="11" y="32"/>
                      <a:pt x="11" y="32"/>
                      <a:pt x="11" y="32"/>
                    </a:cubicBezTo>
                    <a:cubicBezTo>
                      <a:pt x="7" y="42"/>
                      <a:pt x="3" y="51"/>
                      <a:pt x="0" y="61"/>
                    </a:cubicBezTo>
                    <a:cubicBezTo>
                      <a:pt x="0" y="61"/>
                      <a:pt x="0" y="61"/>
                      <a:pt x="0" y="61"/>
                    </a:cubicBezTo>
                    <a:close/>
                    <a:moveTo>
                      <a:pt x="20" y="14"/>
                    </a:moveTo>
                    <a:cubicBezTo>
                      <a:pt x="47" y="14"/>
                      <a:pt x="47" y="14"/>
                      <a:pt x="47" y="14"/>
                    </a:cubicBezTo>
                    <a:cubicBezTo>
                      <a:pt x="47" y="40"/>
                      <a:pt x="47" y="40"/>
                      <a:pt x="47" y="40"/>
                    </a:cubicBezTo>
                    <a:cubicBezTo>
                      <a:pt x="46" y="39"/>
                      <a:pt x="44" y="39"/>
                      <a:pt x="43" y="39"/>
                    </a:cubicBezTo>
                    <a:cubicBezTo>
                      <a:pt x="37" y="39"/>
                      <a:pt x="32" y="44"/>
                      <a:pt x="32" y="50"/>
                    </a:cubicBezTo>
                    <a:cubicBezTo>
                      <a:pt x="32" y="56"/>
                      <a:pt x="37" y="61"/>
                      <a:pt x="43" y="61"/>
                    </a:cubicBezTo>
                    <a:cubicBezTo>
                      <a:pt x="49" y="61"/>
                      <a:pt x="54" y="56"/>
                      <a:pt x="54" y="50"/>
                    </a:cubicBezTo>
                    <a:cubicBezTo>
                      <a:pt x="54" y="50"/>
                      <a:pt x="54" y="50"/>
                      <a:pt x="54" y="50"/>
                    </a:cubicBezTo>
                    <a:cubicBezTo>
                      <a:pt x="54" y="50"/>
                      <a:pt x="54" y="50"/>
                      <a:pt x="54" y="50"/>
                    </a:cubicBezTo>
                    <a:cubicBezTo>
                      <a:pt x="54" y="14"/>
                      <a:pt x="54" y="14"/>
                      <a:pt x="54" y="14"/>
                    </a:cubicBezTo>
                    <a:cubicBezTo>
                      <a:pt x="54" y="0"/>
                      <a:pt x="54" y="0"/>
                      <a:pt x="54" y="0"/>
                    </a:cubicBezTo>
                    <a:cubicBezTo>
                      <a:pt x="47" y="0"/>
                      <a:pt x="47" y="0"/>
                      <a:pt x="47" y="0"/>
                    </a:cubicBezTo>
                    <a:cubicBezTo>
                      <a:pt x="28" y="0"/>
                      <a:pt x="28" y="0"/>
                      <a:pt x="28" y="0"/>
                    </a:cubicBezTo>
                    <a:cubicBezTo>
                      <a:pt x="25" y="5"/>
                      <a:pt x="22" y="9"/>
                      <a:pt x="20" y="14"/>
                    </a:cubicBezTo>
                    <a:close/>
                  </a:path>
                </a:pathLst>
              </a:custGeom>
              <a:solidFill>
                <a:schemeClr val="accent5"/>
              </a:solidFill>
              <a:ln>
                <a:noFill/>
              </a:ln>
            </p:spPr>
            <p:txBody>
              <a:bodyPr anchor="ctr"/>
              <a:lstStyle/>
              <a:p>
                <a:pPr algn="ctr"/>
                <a:endParaRPr>
                  <a:cs typeface="+mn-ea"/>
                  <a:sym typeface="+mn-lt"/>
                </a:endParaRPr>
              </a:p>
            </p:txBody>
          </p:sp>
          <p:sp>
            <p:nvSpPr>
              <p:cNvPr id="219" name="Freeform: Shape 246"/>
              <p:cNvSpPr>
                <a:spLocks/>
              </p:cNvSpPr>
              <p:nvPr/>
            </p:nvSpPr>
            <p:spPr bwMode="auto">
              <a:xfrm>
                <a:off x="4838822" y="1276177"/>
                <a:ext cx="340665" cy="274492"/>
              </a:xfrm>
              <a:custGeom>
                <a:avLst/>
                <a:gdLst>
                  <a:gd name="T0" fmla="*/ 11 w 77"/>
                  <a:gd name="T1" fmla="*/ 48 h 62"/>
                  <a:gd name="T2" fmla="*/ 32 w 77"/>
                  <a:gd name="T3" fmla="*/ 37 h 62"/>
                  <a:gd name="T4" fmla="*/ 36 w 77"/>
                  <a:gd name="T5" fmla="*/ 37 h 62"/>
                  <a:gd name="T6" fmla="*/ 36 w 77"/>
                  <a:gd name="T7" fmla="*/ 41 h 62"/>
                  <a:gd name="T8" fmla="*/ 36 w 77"/>
                  <a:gd name="T9" fmla="*/ 50 h 62"/>
                  <a:gd name="T10" fmla="*/ 35 w 77"/>
                  <a:gd name="T11" fmla="*/ 62 h 62"/>
                  <a:gd name="T12" fmla="*/ 42 w 77"/>
                  <a:gd name="T13" fmla="*/ 62 h 62"/>
                  <a:gd name="T14" fmla="*/ 41 w 77"/>
                  <a:gd name="T15" fmla="*/ 50 h 62"/>
                  <a:gd name="T16" fmla="*/ 41 w 77"/>
                  <a:gd name="T17" fmla="*/ 41 h 62"/>
                  <a:gd name="T18" fmla="*/ 41 w 77"/>
                  <a:gd name="T19" fmla="*/ 37 h 62"/>
                  <a:gd name="T20" fmla="*/ 45 w 77"/>
                  <a:gd name="T21" fmla="*/ 37 h 62"/>
                  <a:gd name="T22" fmla="*/ 66 w 77"/>
                  <a:gd name="T23" fmla="*/ 48 h 62"/>
                  <a:gd name="T24" fmla="*/ 74 w 77"/>
                  <a:gd name="T25" fmla="*/ 40 h 62"/>
                  <a:gd name="T26" fmla="*/ 74 w 77"/>
                  <a:gd name="T27" fmla="*/ 20 h 62"/>
                  <a:gd name="T28" fmla="*/ 60 w 77"/>
                  <a:gd name="T29" fmla="*/ 14 h 62"/>
                  <a:gd name="T30" fmla="*/ 43 w 77"/>
                  <a:gd name="T31" fmla="*/ 30 h 62"/>
                  <a:gd name="T32" fmla="*/ 42 w 77"/>
                  <a:gd name="T33" fmla="*/ 28 h 62"/>
                  <a:gd name="T34" fmla="*/ 46 w 77"/>
                  <a:gd name="T35" fmla="*/ 19 h 62"/>
                  <a:gd name="T36" fmla="*/ 52 w 77"/>
                  <a:gd name="T37" fmla="*/ 11 h 62"/>
                  <a:gd name="T38" fmla="*/ 22 w 77"/>
                  <a:gd name="T39" fmla="*/ 0 h 62"/>
                  <a:gd name="T40" fmla="*/ 30 w 77"/>
                  <a:gd name="T41" fmla="*/ 19 h 62"/>
                  <a:gd name="T42" fmla="*/ 35 w 77"/>
                  <a:gd name="T43" fmla="*/ 28 h 62"/>
                  <a:gd name="T44" fmla="*/ 34 w 77"/>
                  <a:gd name="T45" fmla="*/ 30 h 62"/>
                  <a:gd name="T46" fmla="*/ 8 w 77"/>
                  <a:gd name="T47" fmla="*/ 13 h 62"/>
                  <a:gd name="T48" fmla="*/ 2 w 77"/>
                  <a:gd name="T49" fmla="*/ 40 h 62"/>
                  <a:gd name="T50" fmla="*/ 11 w 77"/>
                  <a:gd name="T51"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62">
                    <a:moveTo>
                      <a:pt x="11" y="48"/>
                    </a:moveTo>
                    <a:cubicBezTo>
                      <a:pt x="19" y="49"/>
                      <a:pt x="25" y="41"/>
                      <a:pt x="32" y="37"/>
                    </a:cubicBezTo>
                    <a:cubicBezTo>
                      <a:pt x="33" y="37"/>
                      <a:pt x="35" y="35"/>
                      <a:pt x="36" y="37"/>
                    </a:cubicBezTo>
                    <a:cubicBezTo>
                      <a:pt x="36" y="38"/>
                      <a:pt x="36" y="40"/>
                      <a:pt x="36" y="41"/>
                    </a:cubicBezTo>
                    <a:cubicBezTo>
                      <a:pt x="36" y="44"/>
                      <a:pt x="36" y="47"/>
                      <a:pt x="36" y="50"/>
                    </a:cubicBezTo>
                    <a:cubicBezTo>
                      <a:pt x="36" y="53"/>
                      <a:pt x="35" y="59"/>
                      <a:pt x="35" y="62"/>
                    </a:cubicBezTo>
                    <a:cubicBezTo>
                      <a:pt x="42" y="62"/>
                      <a:pt x="42" y="62"/>
                      <a:pt x="42" y="62"/>
                    </a:cubicBezTo>
                    <a:cubicBezTo>
                      <a:pt x="41" y="59"/>
                      <a:pt x="41" y="53"/>
                      <a:pt x="41" y="50"/>
                    </a:cubicBezTo>
                    <a:cubicBezTo>
                      <a:pt x="41" y="47"/>
                      <a:pt x="41" y="44"/>
                      <a:pt x="41" y="41"/>
                    </a:cubicBezTo>
                    <a:cubicBezTo>
                      <a:pt x="41" y="40"/>
                      <a:pt x="40" y="38"/>
                      <a:pt x="41" y="37"/>
                    </a:cubicBezTo>
                    <a:cubicBezTo>
                      <a:pt x="42" y="35"/>
                      <a:pt x="44" y="37"/>
                      <a:pt x="45" y="37"/>
                    </a:cubicBezTo>
                    <a:cubicBezTo>
                      <a:pt x="51" y="41"/>
                      <a:pt x="58" y="49"/>
                      <a:pt x="66" y="48"/>
                    </a:cubicBezTo>
                    <a:cubicBezTo>
                      <a:pt x="70" y="48"/>
                      <a:pt x="73" y="44"/>
                      <a:pt x="74" y="40"/>
                    </a:cubicBezTo>
                    <a:cubicBezTo>
                      <a:pt x="76" y="35"/>
                      <a:pt x="77" y="26"/>
                      <a:pt x="74" y="20"/>
                    </a:cubicBezTo>
                    <a:cubicBezTo>
                      <a:pt x="70" y="18"/>
                      <a:pt x="65" y="16"/>
                      <a:pt x="60" y="14"/>
                    </a:cubicBezTo>
                    <a:cubicBezTo>
                      <a:pt x="54" y="18"/>
                      <a:pt x="50" y="29"/>
                      <a:pt x="43" y="30"/>
                    </a:cubicBezTo>
                    <a:cubicBezTo>
                      <a:pt x="41" y="30"/>
                      <a:pt x="41" y="29"/>
                      <a:pt x="42" y="28"/>
                    </a:cubicBezTo>
                    <a:cubicBezTo>
                      <a:pt x="43" y="24"/>
                      <a:pt x="44" y="21"/>
                      <a:pt x="46" y="19"/>
                    </a:cubicBezTo>
                    <a:cubicBezTo>
                      <a:pt x="48" y="16"/>
                      <a:pt x="50" y="14"/>
                      <a:pt x="52" y="11"/>
                    </a:cubicBezTo>
                    <a:cubicBezTo>
                      <a:pt x="42" y="7"/>
                      <a:pt x="32" y="3"/>
                      <a:pt x="22" y="0"/>
                    </a:cubicBezTo>
                    <a:cubicBezTo>
                      <a:pt x="21" y="7"/>
                      <a:pt x="27" y="14"/>
                      <a:pt x="30" y="19"/>
                    </a:cubicBezTo>
                    <a:cubicBezTo>
                      <a:pt x="32" y="21"/>
                      <a:pt x="34" y="24"/>
                      <a:pt x="35" y="28"/>
                    </a:cubicBezTo>
                    <a:cubicBezTo>
                      <a:pt x="36" y="29"/>
                      <a:pt x="36" y="30"/>
                      <a:pt x="34" y="30"/>
                    </a:cubicBezTo>
                    <a:cubicBezTo>
                      <a:pt x="24" y="29"/>
                      <a:pt x="20" y="6"/>
                      <a:pt x="8" y="13"/>
                    </a:cubicBezTo>
                    <a:cubicBezTo>
                      <a:pt x="0" y="18"/>
                      <a:pt x="0" y="32"/>
                      <a:pt x="2" y="40"/>
                    </a:cubicBezTo>
                    <a:cubicBezTo>
                      <a:pt x="4" y="44"/>
                      <a:pt x="6" y="48"/>
                      <a:pt x="11" y="48"/>
                    </a:cubicBezTo>
                    <a:close/>
                  </a:path>
                </a:pathLst>
              </a:custGeom>
              <a:solidFill>
                <a:schemeClr val="accent4"/>
              </a:solidFill>
              <a:ln>
                <a:noFill/>
              </a:ln>
            </p:spPr>
            <p:txBody>
              <a:bodyPr anchor="ctr"/>
              <a:lstStyle/>
              <a:p>
                <a:pPr algn="ctr"/>
                <a:endParaRPr>
                  <a:cs typeface="+mn-ea"/>
                  <a:sym typeface="+mn-lt"/>
                </a:endParaRPr>
              </a:p>
            </p:txBody>
          </p:sp>
          <p:sp>
            <p:nvSpPr>
              <p:cNvPr id="220" name="Freeform: Shape 247"/>
              <p:cNvSpPr>
                <a:spLocks/>
              </p:cNvSpPr>
              <p:nvPr/>
            </p:nvSpPr>
            <p:spPr bwMode="auto">
              <a:xfrm>
                <a:off x="5832632" y="2464827"/>
                <a:ext cx="101709" cy="101709"/>
              </a:xfrm>
              <a:custGeom>
                <a:avLst/>
                <a:gdLst>
                  <a:gd name="T0" fmla="*/ 11 w 23"/>
                  <a:gd name="T1" fmla="*/ 23 h 23"/>
                  <a:gd name="T2" fmla="*/ 11 w 23"/>
                  <a:gd name="T3" fmla="*/ 23 h 23"/>
                  <a:gd name="T4" fmla="*/ 23 w 23"/>
                  <a:gd name="T5" fmla="*/ 11 h 23"/>
                  <a:gd name="T6" fmla="*/ 11 w 23"/>
                  <a:gd name="T7" fmla="*/ 0 h 23"/>
                  <a:gd name="T8" fmla="*/ 0 w 23"/>
                  <a:gd name="T9" fmla="*/ 11 h 23"/>
                  <a:gd name="T10" fmla="*/ 6 w 23"/>
                  <a:gd name="T11" fmla="*/ 15 h 23"/>
                  <a:gd name="T12" fmla="*/ 11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11" y="23"/>
                    </a:moveTo>
                    <a:cubicBezTo>
                      <a:pt x="11" y="23"/>
                      <a:pt x="11" y="23"/>
                      <a:pt x="11" y="23"/>
                    </a:cubicBezTo>
                    <a:cubicBezTo>
                      <a:pt x="18" y="23"/>
                      <a:pt x="23" y="17"/>
                      <a:pt x="23" y="11"/>
                    </a:cubicBezTo>
                    <a:cubicBezTo>
                      <a:pt x="23" y="5"/>
                      <a:pt x="18" y="0"/>
                      <a:pt x="11" y="0"/>
                    </a:cubicBezTo>
                    <a:cubicBezTo>
                      <a:pt x="5" y="0"/>
                      <a:pt x="0" y="5"/>
                      <a:pt x="0" y="11"/>
                    </a:cubicBezTo>
                    <a:cubicBezTo>
                      <a:pt x="2" y="12"/>
                      <a:pt x="4" y="13"/>
                      <a:pt x="6" y="15"/>
                    </a:cubicBezTo>
                    <a:cubicBezTo>
                      <a:pt x="8" y="17"/>
                      <a:pt x="10" y="20"/>
                      <a:pt x="11" y="23"/>
                    </a:cubicBezTo>
                    <a:close/>
                  </a:path>
                </a:pathLst>
              </a:custGeom>
              <a:solidFill>
                <a:schemeClr val="accent5"/>
              </a:solidFill>
              <a:ln>
                <a:noFill/>
              </a:ln>
            </p:spPr>
            <p:txBody>
              <a:bodyPr anchor="ctr"/>
              <a:lstStyle/>
              <a:p>
                <a:pPr algn="ctr"/>
                <a:endParaRPr>
                  <a:cs typeface="+mn-ea"/>
                  <a:sym typeface="+mn-lt"/>
                </a:endParaRPr>
              </a:p>
            </p:txBody>
          </p:sp>
          <p:sp>
            <p:nvSpPr>
              <p:cNvPr id="221" name="Freeform: Shape 248"/>
              <p:cNvSpPr>
                <a:spLocks/>
              </p:cNvSpPr>
              <p:nvPr/>
            </p:nvSpPr>
            <p:spPr bwMode="auto">
              <a:xfrm>
                <a:off x="5868169" y="2434192"/>
                <a:ext cx="26959" cy="22057"/>
              </a:xfrm>
              <a:custGeom>
                <a:avLst/>
                <a:gdLst>
                  <a:gd name="T0" fmla="*/ 22 w 22"/>
                  <a:gd name="T1" fmla="*/ 18 h 18"/>
                  <a:gd name="T2" fmla="*/ 11 w 22"/>
                  <a:gd name="T3" fmla="*/ 0 h 18"/>
                  <a:gd name="T4" fmla="*/ 0 w 22"/>
                  <a:gd name="T5" fmla="*/ 18 h 18"/>
                  <a:gd name="T6" fmla="*/ 22 w 22"/>
                  <a:gd name="T7" fmla="*/ 18 h 18"/>
                </a:gdLst>
                <a:ahLst/>
                <a:cxnLst>
                  <a:cxn ang="0">
                    <a:pos x="T0" y="T1"/>
                  </a:cxn>
                  <a:cxn ang="0">
                    <a:pos x="T2" y="T3"/>
                  </a:cxn>
                  <a:cxn ang="0">
                    <a:pos x="T4" y="T5"/>
                  </a:cxn>
                  <a:cxn ang="0">
                    <a:pos x="T6" y="T7"/>
                  </a:cxn>
                </a:cxnLst>
                <a:rect l="0" t="0" r="r" b="b"/>
                <a:pathLst>
                  <a:path w="22" h="18">
                    <a:moveTo>
                      <a:pt x="22" y="18"/>
                    </a:moveTo>
                    <a:lnTo>
                      <a:pt x="11" y="0"/>
                    </a:lnTo>
                    <a:lnTo>
                      <a:pt x="0" y="18"/>
                    </a:lnTo>
                    <a:lnTo>
                      <a:pt x="22" y="18"/>
                    </a:lnTo>
                    <a:close/>
                  </a:path>
                </a:pathLst>
              </a:custGeom>
              <a:solidFill>
                <a:schemeClr val="accent5"/>
              </a:solidFill>
              <a:ln>
                <a:noFill/>
              </a:ln>
            </p:spPr>
            <p:txBody>
              <a:bodyPr anchor="ctr"/>
              <a:lstStyle/>
              <a:p>
                <a:pPr algn="ctr"/>
                <a:endParaRPr>
                  <a:cs typeface="+mn-ea"/>
                  <a:sym typeface="+mn-lt"/>
                </a:endParaRPr>
              </a:p>
            </p:txBody>
          </p:sp>
          <p:sp>
            <p:nvSpPr>
              <p:cNvPr id="222" name="Freeform: Shape 249"/>
              <p:cNvSpPr>
                <a:spLocks/>
              </p:cNvSpPr>
              <p:nvPr/>
            </p:nvSpPr>
            <p:spPr bwMode="auto">
              <a:xfrm>
                <a:off x="5939243" y="2500364"/>
                <a:ext cx="3676" cy="25734"/>
              </a:xfrm>
              <a:custGeom>
                <a:avLst/>
                <a:gdLst>
                  <a:gd name="T0" fmla="*/ 0 w 1"/>
                  <a:gd name="T1" fmla="*/ 6 h 6"/>
                  <a:gd name="T2" fmla="*/ 1 w 1"/>
                  <a:gd name="T3" fmla="*/ 6 h 6"/>
                  <a:gd name="T4" fmla="*/ 0 w 1"/>
                  <a:gd name="T5" fmla="*/ 0 h 6"/>
                  <a:gd name="T6" fmla="*/ 0 w 1"/>
                  <a:gd name="T7" fmla="*/ 0 h 6"/>
                  <a:gd name="T8" fmla="*/ 0 w 1"/>
                  <a:gd name="T9" fmla="*/ 6 h 6"/>
                </a:gdLst>
                <a:ahLst/>
                <a:cxnLst>
                  <a:cxn ang="0">
                    <a:pos x="T0" y="T1"/>
                  </a:cxn>
                  <a:cxn ang="0">
                    <a:pos x="T2" y="T3"/>
                  </a:cxn>
                  <a:cxn ang="0">
                    <a:pos x="T4" y="T5"/>
                  </a:cxn>
                  <a:cxn ang="0">
                    <a:pos x="T6" y="T7"/>
                  </a:cxn>
                  <a:cxn ang="0">
                    <a:pos x="T8" y="T9"/>
                  </a:cxn>
                </a:cxnLst>
                <a:rect l="0" t="0" r="r" b="b"/>
                <a:pathLst>
                  <a:path w="1" h="6">
                    <a:moveTo>
                      <a:pt x="0" y="6"/>
                    </a:moveTo>
                    <a:cubicBezTo>
                      <a:pt x="1" y="6"/>
                      <a:pt x="1" y="6"/>
                      <a:pt x="1" y="6"/>
                    </a:cubicBezTo>
                    <a:cubicBezTo>
                      <a:pt x="1" y="4"/>
                      <a:pt x="1" y="2"/>
                      <a:pt x="0" y="0"/>
                    </a:cubicBezTo>
                    <a:cubicBezTo>
                      <a:pt x="0" y="0"/>
                      <a:pt x="0" y="0"/>
                      <a:pt x="0" y="0"/>
                    </a:cubicBezTo>
                    <a:lnTo>
                      <a:pt x="0" y="6"/>
                    </a:lnTo>
                    <a:close/>
                  </a:path>
                </a:pathLst>
              </a:custGeom>
              <a:solidFill>
                <a:schemeClr val="accent5"/>
              </a:solidFill>
              <a:ln>
                <a:noFill/>
              </a:ln>
            </p:spPr>
            <p:txBody>
              <a:bodyPr anchor="ctr"/>
              <a:lstStyle/>
              <a:p>
                <a:pPr algn="ctr"/>
                <a:endParaRPr>
                  <a:cs typeface="+mn-ea"/>
                  <a:sym typeface="+mn-lt"/>
                </a:endParaRPr>
              </a:p>
            </p:txBody>
          </p:sp>
          <p:sp>
            <p:nvSpPr>
              <p:cNvPr id="223" name="Freeform: Shape 250"/>
              <p:cNvSpPr>
                <a:spLocks/>
              </p:cNvSpPr>
              <p:nvPr/>
            </p:nvSpPr>
            <p:spPr bwMode="auto">
              <a:xfrm>
                <a:off x="5810574" y="2500364"/>
                <a:ext cx="13480" cy="857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1" y="2"/>
                      <a:pt x="2" y="2"/>
                      <a:pt x="3" y="2"/>
                    </a:cubicBezTo>
                    <a:lnTo>
                      <a:pt x="3" y="0"/>
                    </a:lnTo>
                    <a:close/>
                  </a:path>
                </a:pathLst>
              </a:custGeom>
              <a:solidFill>
                <a:schemeClr val="accent5"/>
              </a:solidFill>
              <a:ln>
                <a:noFill/>
              </a:ln>
            </p:spPr>
            <p:txBody>
              <a:bodyPr anchor="ctr"/>
              <a:lstStyle/>
              <a:p>
                <a:pPr algn="ctr"/>
                <a:endParaRPr>
                  <a:cs typeface="+mn-ea"/>
                  <a:sym typeface="+mn-lt"/>
                </a:endParaRPr>
              </a:p>
            </p:txBody>
          </p:sp>
          <p:sp>
            <p:nvSpPr>
              <p:cNvPr id="224" name="Freeform: Shape 251"/>
              <p:cNvSpPr>
                <a:spLocks/>
              </p:cNvSpPr>
              <p:nvPr/>
            </p:nvSpPr>
            <p:spPr bwMode="auto">
              <a:xfrm>
                <a:off x="5912283" y="2456249"/>
                <a:ext cx="26959" cy="25734"/>
              </a:xfrm>
              <a:custGeom>
                <a:avLst/>
                <a:gdLst>
                  <a:gd name="T0" fmla="*/ 0 w 6"/>
                  <a:gd name="T1" fmla="*/ 2 h 6"/>
                  <a:gd name="T2" fmla="*/ 5 w 6"/>
                  <a:gd name="T3" fmla="*/ 6 h 6"/>
                  <a:gd name="T4" fmla="*/ 6 w 6"/>
                  <a:gd name="T5" fmla="*/ 2 h 6"/>
                  <a:gd name="T6" fmla="*/ 6 w 6"/>
                  <a:gd name="T7" fmla="*/ 0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5" y="6"/>
                      <a:pt x="5" y="6"/>
                      <a:pt x="5" y="6"/>
                    </a:cubicBezTo>
                    <a:cubicBezTo>
                      <a:pt x="6" y="2"/>
                      <a:pt x="6" y="2"/>
                      <a:pt x="6" y="2"/>
                    </a:cubicBezTo>
                    <a:cubicBezTo>
                      <a:pt x="6" y="1"/>
                      <a:pt x="6" y="1"/>
                      <a:pt x="6" y="0"/>
                    </a:cubicBezTo>
                    <a:lnTo>
                      <a:pt x="0" y="2"/>
                    </a:lnTo>
                    <a:close/>
                  </a:path>
                </a:pathLst>
              </a:custGeom>
              <a:solidFill>
                <a:schemeClr val="accent5"/>
              </a:solidFill>
              <a:ln>
                <a:noFill/>
              </a:ln>
            </p:spPr>
            <p:txBody>
              <a:bodyPr anchor="ctr"/>
              <a:lstStyle/>
              <a:p>
                <a:pPr algn="ctr"/>
                <a:endParaRPr>
                  <a:cs typeface="+mn-ea"/>
                  <a:sym typeface="+mn-lt"/>
                </a:endParaRPr>
              </a:p>
            </p:txBody>
          </p:sp>
          <p:sp>
            <p:nvSpPr>
              <p:cNvPr id="225" name="Freeform: Shape 252"/>
              <p:cNvSpPr>
                <a:spLocks/>
              </p:cNvSpPr>
              <p:nvPr/>
            </p:nvSpPr>
            <p:spPr bwMode="auto">
              <a:xfrm>
                <a:off x="5912283" y="2544479"/>
                <a:ext cx="26959" cy="25734"/>
              </a:xfrm>
              <a:custGeom>
                <a:avLst/>
                <a:gdLst>
                  <a:gd name="T0" fmla="*/ 18 w 22"/>
                  <a:gd name="T1" fmla="*/ 0 h 21"/>
                  <a:gd name="T2" fmla="*/ 0 w 22"/>
                  <a:gd name="T3" fmla="*/ 18 h 21"/>
                  <a:gd name="T4" fmla="*/ 22 w 22"/>
                  <a:gd name="T5" fmla="*/ 21 h 21"/>
                  <a:gd name="T6" fmla="*/ 18 w 22"/>
                  <a:gd name="T7" fmla="*/ 0 h 21"/>
                </a:gdLst>
                <a:ahLst/>
                <a:cxnLst>
                  <a:cxn ang="0">
                    <a:pos x="T0" y="T1"/>
                  </a:cxn>
                  <a:cxn ang="0">
                    <a:pos x="T2" y="T3"/>
                  </a:cxn>
                  <a:cxn ang="0">
                    <a:pos x="T4" y="T5"/>
                  </a:cxn>
                  <a:cxn ang="0">
                    <a:pos x="T6" y="T7"/>
                  </a:cxn>
                </a:cxnLst>
                <a:rect l="0" t="0" r="r" b="b"/>
                <a:pathLst>
                  <a:path w="22" h="21">
                    <a:moveTo>
                      <a:pt x="18" y="0"/>
                    </a:moveTo>
                    <a:lnTo>
                      <a:pt x="0" y="18"/>
                    </a:lnTo>
                    <a:lnTo>
                      <a:pt x="22" y="21"/>
                    </a:lnTo>
                    <a:lnTo>
                      <a:pt x="18" y="0"/>
                    </a:lnTo>
                    <a:close/>
                  </a:path>
                </a:pathLst>
              </a:custGeom>
              <a:solidFill>
                <a:schemeClr val="accent5"/>
              </a:solidFill>
              <a:ln>
                <a:noFill/>
              </a:ln>
            </p:spPr>
            <p:txBody>
              <a:bodyPr anchor="ctr"/>
              <a:lstStyle/>
              <a:p>
                <a:pPr algn="ctr"/>
                <a:endParaRPr>
                  <a:cs typeface="+mn-ea"/>
                  <a:sym typeface="+mn-lt"/>
                </a:endParaRPr>
              </a:p>
            </p:txBody>
          </p:sp>
          <p:sp>
            <p:nvSpPr>
              <p:cNvPr id="226" name="Freeform: Shape 253"/>
              <p:cNvSpPr>
                <a:spLocks/>
              </p:cNvSpPr>
              <p:nvPr/>
            </p:nvSpPr>
            <p:spPr bwMode="auto">
              <a:xfrm>
                <a:off x="5824054" y="2456249"/>
                <a:ext cx="26959" cy="25734"/>
              </a:xfrm>
              <a:custGeom>
                <a:avLst/>
                <a:gdLst>
                  <a:gd name="T0" fmla="*/ 7 w 22"/>
                  <a:gd name="T1" fmla="*/ 21 h 21"/>
                  <a:gd name="T2" fmla="*/ 22 w 22"/>
                  <a:gd name="T3" fmla="*/ 7 h 21"/>
                  <a:gd name="T4" fmla="*/ 0 w 22"/>
                  <a:gd name="T5" fmla="*/ 0 h 21"/>
                  <a:gd name="T6" fmla="*/ 7 w 22"/>
                  <a:gd name="T7" fmla="*/ 21 h 21"/>
                </a:gdLst>
                <a:ahLst/>
                <a:cxnLst>
                  <a:cxn ang="0">
                    <a:pos x="T0" y="T1"/>
                  </a:cxn>
                  <a:cxn ang="0">
                    <a:pos x="T2" y="T3"/>
                  </a:cxn>
                  <a:cxn ang="0">
                    <a:pos x="T4" y="T5"/>
                  </a:cxn>
                  <a:cxn ang="0">
                    <a:pos x="T6" y="T7"/>
                  </a:cxn>
                </a:cxnLst>
                <a:rect l="0" t="0" r="r" b="b"/>
                <a:pathLst>
                  <a:path w="22" h="21">
                    <a:moveTo>
                      <a:pt x="7" y="21"/>
                    </a:moveTo>
                    <a:lnTo>
                      <a:pt x="22" y="7"/>
                    </a:lnTo>
                    <a:lnTo>
                      <a:pt x="0" y="0"/>
                    </a:lnTo>
                    <a:lnTo>
                      <a:pt x="7" y="21"/>
                    </a:lnTo>
                    <a:close/>
                  </a:path>
                </a:pathLst>
              </a:custGeom>
              <a:solidFill>
                <a:schemeClr val="accent5"/>
              </a:solidFill>
              <a:ln>
                <a:noFill/>
              </a:ln>
            </p:spPr>
            <p:txBody>
              <a:bodyPr anchor="ctr"/>
              <a:lstStyle/>
              <a:p>
                <a:pPr algn="ctr"/>
                <a:endParaRPr>
                  <a:cs typeface="+mn-ea"/>
                  <a:sym typeface="+mn-lt"/>
                </a:endParaRPr>
              </a:p>
            </p:txBody>
          </p:sp>
          <p:sp>
            <p:nvSpPr>
              <p:cNvPr id="227" name="Freeform: Shape 254"/>
              <p:cNvSpPr>
                <a:spLocks/>
              </p:cNvSpPr>
              <p:nvPr/>
            </p:nvSpPr>
            <p:spPr bwMode="auto">
              <a:xfrm>
                <a:off x="5717443" y="2513844"/>
                <a:ext cx="221800" cy="136021"/>
              </a:xfrm>
              <a:custGeom>
                <a:avLst/>
                <a:gdLst>
                  <a:gd name="T0" fmla="*/ 41 w 50"/>
                  <a:gd name="T1" fmla="*/ 13 h 31"/>
                  <a:gd name="T2" fmla="*/ 40 w 50"/>
                  <a:gd name="T3" fmla="*/ 14 h 31"/>
                  <a:gd name="T4" fmla="*/ 36 w 50"/>
                  <a:gd name="T5" fmla="*/ 16 h 31"/>
                  <a:gd name="T6" fmla="*/ 35 w 50"/>
                  <a:gd name="T7" fmla="*/ 13 h 31"/>
                  <a:gd name="T8" fmla="*/ 35 w 50"/>
                  <a:gd name="T9" fmla="*/ 11 h 31"/>
                  <a:gd name="T10" fmla="*/ 26 w 50"/>
                  <a:gd name="T11" fmla="*/ 1 h 31"/>
                  <a:gd name="T12" fmla="*/ 24 w 50"/>
                  <a:gd name="T13" fmla="*/ 1 h 31"/>
                  <a:gd name="T14" fmla="*/ 20 w 50"/>
                  <a:gd name="T15" fmla="*/ 0 h 31"/>
                  <a:gd name="T16" fmla="*/ 19 w 50"/>
                  <a:gd name="T17" fmla="*/ 0 h 31"/>
                  <a:gd name="T18" fmla="*/ 5 w 50"/>
                  <a:gd name="T19" fmla="*/ 16 h 31"/>
                  <a:gd name="T20" fmla="*/ 5 w 50"/>
                  <a:gd name="T21" fmla="*/ 20 h 31"/>
                  <a:gd name="T22" fmla="*/ 0 w 50"/>
                  <a:gd name="T23" fmla="*/ 26 h 31"/>
                  <a:gd name="T24" fmla="*/ 5 w 50"/>
                  <a:gd name="T25" fmla="*/ 31 h 31"/>
                  <a:gd name="T26" fmla="*/ 20 w 50"/>
                  <a:gd name="T27" fmla="*/ 31 h 31"/>
                  <a:gd name="T28" fmla="*/ 21 w 50"/>
                  <a:gd name="T29" fmla="*/ 31 h 31"/>
                  <a:gd name="T30" fmla="*/ 41 w 50"/>
                  <a:gd name="T31" fmla="*/ 31 h 31"/>
                  <a:gd name="T32" fmla="*/ 50 w 50"/>
                  <a:gd name="T33" fmla="*/ 22 h 31"/>
                  <a:gd name="T34" fmla="*/ 41 w 50"/>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1">
                    <a:moveTo>
                      <a:pt x="41" y="13"/>
                    </a:moveTo>
                    <a:cubicBezTo>
                      <a:pt x="41" y="13"/>
                      <a:pt x="41" y="14"/>
                      <a:pt x="40" y="14"/>
                    </a:cubicBezTo>
                    <a:cubicBezTo>
                      <a:pt x="38" y="14"/>
                      <a:pt x="37" y="15"/>
                      <a:pt x="36" y="16"/>
                    </a:cubicBezTo>
                    <a:cubicBezTo>
                      <a:pt x="36" y="15"/>
                      <a:pt x="36" y="14"/>
                      <a:pt x="35" y="13"/>
                    </a:cubicBezTo>
                    <a:cubicBezTo>
                      <a:pt x="35" y="13"/>
                      <a:pt x="35" y="12"/>
                      <a:pt x="35" y="11"/>
                    </a:cubicBezTo>
                    <a:cubicBezTo>
                      <a:pt x="34" y="7"/>
                      <a:pt x="30" y="3"/>
                      <a:pt x="26" y="1"/>
                    </a:cubicBezTo>
                    <a:cubicBezTo>
                      <a:pt x="25" y="1"/>
                      <a:pt x="25" y="1"/>
                      <a:pt x="24" y="1"/>
                    </a:cubicBezTo>
                    <a:cubicBezTo>
                      <a:pt x="23" y="1"/>
                      <a:pt x="21" y="0"/>
                      <a:pt x="20" y="0"/>
                    </a:cubicBezTo>
                    <a:cubicBezTo>
                      <a:pt x="20" y="0"/>
                      <a:pt x="20" y="0"/>
                      <a:pt x="19" y="0"/>
                    </a:cubicBezTo>
                    <a:cubicBezTo>
                      <a:pt x="11" y="1"/>
                      <a:pt x="5" y="8"/>
                      <a:pt x="5" y="16"/>
                    </a:cubicBezTo>
                    <a:cubicBezTo>
                      <a:pt x="5" y="17"/>
                      <a:pt x="5" y="19"/>
                      <a:pt x="5" y="20"/>
                    </a:cubicBezTo>
                    <a:cubicBezTo>
                      <a:pt x="2" y="21"/>
                      <a:pt x="0" y="23"/>
                      <a:pt x="0" y="26"/>
                    </a:cubicBezTo>
                    <a:cubicBezTo>
                      <a:pt x="0" y="29"/>
                      <a:pt x="2" y="31"/>
                      <a:pt x="5" y="31"/>
                    </a:cubicBezTo>
                    <a:cubicBezTo>
                      <a:pt x="20" y="31"/>
                      <a:pt x="20" y="31"/>
                      <a:pt x="20" y="31"/>
                    </a:cubicBezTo>
                    <a:cubicBezTo>
                      <a:pt x="21" y="31"/>
                      <a:pt x="21" y="31"/>
                      <a:pt x="21" y="31"/>
                    </a:cubicBezTo>
                    <a:cubicBezTo>
                      <a:pt x="41" y="31"/>
                      <a:pt x="41" y="31"/>
                      <a:pt x="41" y="31"/>
                    </a:cubicBezTo>
                    <a:cubicBezTo>
                      <a:pt x="46" y="31"/>
                      <a:pt x="50" y="27"/>
                      <a:pt x="50" y="22"/>
                    </a:cubicBezTo>
                    <a:cubicBezTo>
                      <a:pt x="50" y="18"/>
                      <a:pt x="46" y="13"/>
                      <a:pt x="41" y="13"/>
                    </a:cubicBezTo>
                    <a:close/>
                  </a:path>
                </a:pathLst>
              </a:custGeom>
              <a:solidFill>
                <a:schemeClr val="accent5"/>
              </a:solidFill>
              <a:ln>
                <a:noFill/>
              </a:ln>
            </p:spPr>
            <p:txBody>
              <a:bodyPr anchor="ctr"/>
              <a:lstStyle/>
              <a:p>
                <a:pPr algn="ctr"/>
                <a:endParaRPr>
                  <a:cs typeface="+mn-ea"/>
                  <a:sym typeface="+mn-lt"/>
                </a:endParaRPr>
              </a:p>
            </p:txBody>
          </p:sp>
          <p:sp>
            <p:nvSpPr>
              <p:cNvPr id="228" name="Freeform: Shape 255"/>
              <p:cNvSpPr>
                <a:spLocks/>
              </p:cNvSpPr>
              <p:nvPr/>
            </p:nvSpPr>
            <p:spPr bwMode="auto">
              <a:xfrm>
                <a:off x="3456557" y="3361830"/>
                <a:ext cx="150726" cy="215673"/>
              </a:xfrm>
              <a:custGeom>
                <a:avLst/>
                <a:gdLst>
                  <a:gd name="T0" fmla="*/ 34 w 34"/>
                  <a:gd name="T1" fmla="*/ 49 h 49"/>
                  <a:gd name="T2" fmla="*/ 34 w 34"/>
                  <a:gd name="T3" fmla="*/ 21 h 49"/>
                  <a:gd name="T4" fmla="*/ 33 w 34"/>
                  <a:gd name="T5" fmla="*/ 13 h 49"/>
                  <a:gd name="T6" fmla="*/ 28 w 34"/>
                  <a:gd name="T7" fmla="*/ 7 h 49"/>
                  <a:gd name="T8" fmla="*/ 28 w 34"/>
                  <a:gd name="T9" fmla="*/ 2 h 49"/>
                  <a:gd name="T10" fmla="*/ 28 w 34"/>
                  <a:gd name="T11" fmla="*/ 0 h 49"/>
                  <a:gd name="T12" fmla="*/ 26 w 34"/>
                  <a:gd name="T13" fmla="*/ 0 h 49"/>
                  <a:gd name="T14" fmla="*/ 5 w 34"/>
                  <a:gd name="T15" fmla="*/ 0 h 49"/>
                  <a:gd name="T16" fmla="*/ 3 w 34"/>
                  <a:gd name="T17" fmla="*/ 0 h 49"/>
                  <a:gd name="T18" fmla="*/ 3 w 34"/>
                  <a:gd name="T19" fmla="*/ 2 h 49"/>
                  <a:gd name="T20" fmla="*/ 3 w 34"/>
                  <a:gd name="T21" fmla="*/ 7 h 49"/>
                  <a:gd name="T22" fmla="*/ 0 w 34"/>
                  <a:gd name="T23" fmla="*/ 9 h 49"/>
                  <a:gd name="T24" fmla="*/ 5 w 34"/>
                  <a:gd name="T25" fmla="*/ 17 h 49"/>
                  <a:gd name="T26" fmla="*/ 5 w 34"/>
                  <a:gd name="T27" fmla="*/ 6 h 49"/>
                  <a:gd name="T28" fmla="*/ 5 w 34"/>
                  <a:gd name="T29" fmla="*/ 6 h 49"/>
                  <a:gd name="T30" fmla="*/ 5 w 34"/>
                  <a:gd name="T31" fmla="*/ 6 h 49"/>
                  <a:gd name="T32" fmla="*/ 5 w 34"/>
                  <a:gd name="T33" fmla="*/ 2 h 49"/>
                  <a:gd name="T34" fmla="*/ 26 w 34"/>
                  <a:gd name="T35" fmla="*/ 2 h 49"/>
                  <a:gd name="T36" fmla="*/ 26 w 34"/>
                  <a:gd name="T37" fmla="*/ 6 h 49"/>
                  <a:gd name="T38" fmla="*/ 26 w 34"/>
                  <a:gd name="T39" fmla="*/ 34 h 49"/>
                  <a:gd name="T40" fmla="*/ 16 w 34"/>
                  <a:gd name="T41" fmla="*/ 24 h 49"/>
                  <a:gd name="T42" fmla="*/ 13 w 34"/>
                  <a:gd name="T43" fmla="*/ 26 h 49"/>
                  <a:gd name="T44" fmla="*/ 34 w 34"/>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9">
                    <a:moveTo>
                      <a:pt x="34" y="49"/>
                    </a:moveTo>
                    <a:cubicBezTo>
                      <a:pt x="34" y="38"/>
                      <a:pt x="34" y="27"/>
                      <a:pt x="34" y="21"/>
                    </a:cubicBezTo>
                    <a:cubicBezTo>
                      <a:pt x="34" y="19"/>
                      <a:pt x="34" y="15"/>
                      <a:pt x="33" y="13"/>
                    </a:cubicBezTo>
                    <a:cubicBezTo>
                      <a:pt x="32" y="10"/>
                      <a:pt x="30" y="8"/>
                      <a:pt x="28" y="7"/>
                    </a:cubicBezTo>
                    <a:cubicBezTo>
                      <a:pt x="28" y="2"/>
                      <a:pt x="28" y="2"/>
                      <a:pt x="28" y="2"/>
                    </a:cubicBezTo>
                    <a:cubicBezTo>
                      <a:pt x="28" y="0"/>
                      <a:pt x="28" y="0"/>
                      <a:pt x="28" y="0"/>
                    </a:cubicBezTo>
                    <a:cubicBezTo>
                      <a:pt x="26" y="0"/>
                      <a:pt x="26" y="0"/>
                      <a:pt x="26" y="0"/>
                    </a:cubicBezTo>
                    <a:cubicBezTo>
                      <a:pt x="5" y="0"/>
                      <a:pt x="5" y="0"/>
                      <a:pt x="5" y="0"/>
                    </a:cubicBezTo>
                    <a:cubicBezTo>
                      <a:pt x="3" y="0"/>
                      <a:pt x="3" y="0"/>
                      <a:pt x="3" y="0"/>
                    </a:cubicBezTo>
                    <a:cubicBezTo>
                      <a:pt x="3" y="2"/>
                      <a:pt x="3" y="2"/>
                      <a:pt x="3" y="2"/>
                    </a:cubicBezTo>
                    <a:cubicBezTo>
                      <a:pt x="3" y="7"/>
                      <a:pt x="3" y="7"/>
                      <a:pt x="3" y="7"/>
                    </a:cubicBezTo>
                    <a:cubicBezTo>
                      <a:pt x="2" y="8"/>
                      <a:pt x="1" y="8"/>
                      <a:pt x="0" y="9"/>
                    </a:cubicBezTo>
                    <a:cubicBezTo>
                      <a:pt x="2" y="12"/>
                      <a:pt x="3" y="14"/>
                      <a:pt x="5" y="17"/>
                    </a:cubicBezTo>
                    <a:cubicBezTo>
                      <a:pt x="5" y="6"/>
                      <a:pt x="5" y="6"/>
                      <a:pt x="5" y="6"/>
                    </a:cubicBezTo>
                    <a:cubicBezTo>
                      <a:pt x="5" y="6"/>
                      <a:pt x="5" y="6"/>
                      <a:pt x="5" y="6"/>
                    </a:cubicBezTo>
                    <a:cubicBezTo>
                      <a:pt x="5" y="6"/>
                      <a:pt x="5" y="6"/>
                      <a:pt x="5" y="6"/>
                    </a:cubicBezTo>
                    <a:cubicBezTo>
                      <a:pt x="5" y="2"/>
                      <a:pt x="5" y="2"/>
                      <a:pt x="5" y="2"/>
                    </a:cubicBezTo>
                    <a:cubicBezTo>
                      <a:pt x="26" y="2"/>
                      <a:pt x="26" y="2"/>
                      <a:pt x="26" y="2"/>
                    </a:cubicBezTo>
                    <a:cubicBezTo>
                      <a:pt x="26" y="6"/>
                      <a:pt x="26" y="6"/>
                      <a:pt x="26" y="6"/>
                    </a:cubicBezTo>
                    <a:cubicBezTo>
                      <a:pt x="26" y="34"/>
                      <a:pt x="26" y="34"/>
                      <a:pt x="26" y="34"/>
                    </a:cubicBezTo>
                    <a:cubicBezTo>
                      <a:pt x="16" y="24"/>
                      <a:pt x="16" y="24"/>
                      <a:pt x="16" y="24"/>
                    </a:cubicBezTo>
                    <a:cubicBezTo>
                      <a:pt x="13" y="26"/>
                      <a:pt x="13" y="26"/>
                      <a:pt x="13" y="26"/>
                    </a:cubicBezTo>
                    <a:cubicBezTo>
                      <a:pt x="20" y="34"/>
                      <a:pt x="26" y="42"/>
                      <a:pt x="34" y="4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29" name="Freeform: Shape 256"/>
              <p:cNvSpPr>
                <a:spLocks/>
              </p:cNvSpPr>
              <p:nvPr/>
            </p:nvSpPr>
            <p:spPr bwMode="auto">
              <a:xfrm>
                <a:off x="3615860" y="3383887"/>
                <a:ext cx="162980" cy="339439"/>
              </a:xfrm>
              <a:custGeom>
                <a:avLst/>
                <a:gdLst>
                  <a:gd name="T0" fmla="*/ 22 w 37"/>
                  <a:gd name="T1" fmla="*/ 66 h 77"/>
                  <a:gd name="T2" fmla="*/ 36 w 37"/>
                  <a:gd name="T3" fmla="*/ 74 h 77"/>
                  <a:gd name="T4" fmla="*/ 37 w 37"/>
                  <a:gd name="T5" fmla="*/ 74 h 77"/>
                  <a:gd name="T6" fmla="*/ 37 w 37"/>
                  <a:gd name="T7" fmla="*/ 16 h 77"/>
                  <a:gd name="T8" fmla="*/ 36 w 37"/>
                  <a:gd name="T9" fmla="*/ 8 h 77"/>
                  <a:gd name="T10" fmla="*/ 18 w 37"/>
                  <a:gd name="T11" fmla="*/ 0 h 77"/>
                  <a:gd name="T12" fmla="*/ 1 w 37"/>
                  <a:gd name="T13" fmla="*/ 8 h 77"/>
                  <a:gd name="T14" fmla="*/ 0 w 37"/>
                  <a:gd name="T15" fmla="*/ 16 h 77"/>
                  <a:gd name="T16" fmla="*/ 0 w 37"/>
                  <a:gd name="T17" fmla="*/ 46 h 77"/>
                  <a:gd name="T18" fmla="*/ 22 w 37"/>
                  <a:gd name="T19"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7">
                    <a:moveTo>
                      <a:pt x="22" y="66"/>
                    </a:moveTo>
                    <a:cubicBezTo>
                      <a:pt x="29" y="66"/>
                      <a:pt x="34" y="69"/>
                      <a:pt x="36" y="74"/>
                    </a:cubicBezTo>
                    <a:cubicBezTo>
                      <a:pt x="37" y="77"/>
                      <a:pt x="37" y="77"/>
                      <a:pt x="37" y="74"/>
                    </a:cubicBezTo>
                    <a:cubicBezTo>
                      <a:pt x="37" y="62"/>
                      <a:pt x="37" y="28"/>
                      <a:pt x="37" y="16"/>
                    </a:cubicBezTo>
                    <a:cubicBezTo>
                      <a:pt x="37" y="14"/>
                      <a:pt x="37" y="10"/>
                      <a:pt x="36" y="8"/>
                    </a:cubicBezTo>
                    <a:cubicBezTo>
                      <a:pt x="34" y="1"/>
                      <a:pt x="27" y="0"/>
                      <a:pt x="18" y="0"/>
                    </a:cubicBezTo>
                    <a:cubicBezTo>
                      <a:pt x="10" y="0"/>
                      <a:pt x="3" y="1"/>
                      <a:pt x="1" y="8"/>
                    </a:cubicBezTo>
                    <a:cubicBezTo>
                      <a:pt x="0" y="10"/>
                      <a:pt x="0" y="14"/>
                      <a:pt x="0" y="16"/>
                    </a:cubicBezTo>
                    <a:cubicBezTo>
                      <a:pt x="0" y="46"/>
                      <a:pt x="0" y="46"/>
                      <a:pt x="0" y="46"/>
                    </a:cubicBezTo>
                    <a:cubicBezTo>
                      <a:pt x="7" y="53"/>
                      <a:pt x="15" y="60"/>
                      <a:pt x="22" y="66"/>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0" name="Freeform: Shape 257"/>
              <p:cNvSpPr>
                <a:spLocks/>
              </p:cNvSpPr>
              <p:nvPr/>
            </p:nvSpPr>
            <p:spPr bwMode="auto">
              <a:xfrm>
                <a:off x="5550787" y="3472117"/>
                <a:ext cx="25734" cy="91906"/>
              </a:xfrm>
              <a:custGeom>
                <a:avLst/>
                <a:gdLst>
                  <a:gd name="T0" fmla="*/ 6 w 6"/>
                  <a:gd name="T1" fmla="*/ 1 h 21"/>
                  <a:gd name="T2" fmla="*/ 3 w 6"/>
                  <a:gd name="T3" fmla="*/ 0 h 21"/>
                  <a:gd name="T4" fmla="*/ 3 w 6"/>
                  <a:gd name="T5" fmla="*/ 0 h 21"/>
                  <a:gd name="T6" fmla="*/ 0 w 6"/>
                  <a:gd name="T7" fmla="*/ 1 h 21"/>
                  <a:gd name="T8" fmla="*/ 0 w 6"/>
                  <a:gd name="T9" fmla="*/ 21 h 21"/>
                  <a:gd name="T10" fmla="*/ 6 w 6"/>
                  <a:gd name="T11" fmla="*/ 15 h 21"/>
                  <a:gd name="T12" fmla="*/ 6 w 6"/>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6" y="1"/>
                    </a:moveTo>
                    <a:cubicBezTo>
                      <a:pt x="5" y="1"/>
                      <a:pt x="4" y="0"/>
                      <a:pt x="3" y="0"/>
                    </a:cubicBezTo>
                    <a:cubicBezTo>
                      <a:pt x="3" y="0"/>
                      <a:pt x="3" y="0"/>
                      <a:pt x="3" y="0"/>
                    </a:cubicBezTo>
                    <a:cubicBezTo>
                      <a:pt x="2" y="0"/>
                      <a:pt x="1" y="1"/>
                      <a:pt x="0" y="1"/>
                    </a:cubicBezTo>
                    <a:cubicBezTo>
                      <a:pt x="0" y="21"/>
                      <a:pt x="0" y="21"/>
                      <a:pt x="0" y="21"/>
                    </a:cubicBezTo>
                    <a:cubicBezTo>
                      <a:pt x="2" y="19"/>
                      <a:pt x="4" y="17"/>
                      <a:pt x="6" y="15"/>
                    </a:cubicBezTo>
                    <a:lnTo>
                      <a:pt x="6" y="1"/>
                    </a:lnTo>
                    <a:close/>
                  </a:path>
                </a:pathLst>
              </a:custGeom>
              <a:solidFill>
                <a:schemeClr val="accent4"/>
              </a:solidFill>
              <a:ln>
                <a:noFill/>
              </a:ln>
            </p:spPr>
            <p:txBody>
              <a:bodyPr anchor="ctr"/>
              <a:lstStyle/>
              <a:p>
                <a:pPr algn="ctr"/>
                <a:endParaRPr>
                  <a:cs typeface="+mn-ea"/>
                  <a:sym typeface="+mn-lt"/>
                </a:endParaRPr>
              </a:p>
            </p:txBody>
          </p:sp>
          <p:sp>
            <p:nvSpPr>
              <p:cNvPr id="231" name="Freeform: Shape 258"/>
              <p:cNvSpPr>
                <a:spLocks/>
              </p:cNvSpPr>
              <p:nvPr/>
            </p:nvSpPr>
            <p:spPr bwMode="auto">
              <a:xfrm>
                <a:off x="5550787" y="3290756"/>
                <a:ext cx="25734" cy="17156"/>
              </a:xfrm>
              <a:custGeom>
                <a:avLst/>
                <a:gdLst>
                  <a:gd name="T0" fmla="*/ 4 w 6"/>
                  <a:gd name="T1" fmla="*/ 4 h 4"/>
                  <a:gd name="T2" fmla="*/ 4 w 6"/>
                  <a:gd name="T3" fmla="*/ 4 h 4"/>
                  <a:gd name="T4" fmla="*/ 6 w 6"/>
                  <a:gd name="T5" fmla="*/ 4 h 4"/>
                  <a:gd name="T6" fmla="*/ 6 w 6"/>
                  <a:gd name="T7" fmla="*/ 0 h 4"/>
                  <a:gd name="T8" fmla="*/ 0 w 6"/>
                  <a:gd name="T9" fmla="*/ 0 h 4"/>
                  <a:gd name="T10" fmla="*/ 0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cubicBezTo>
                      <a:pt x="4" y="4"/>
                      <a:pt x="4" y="4"/>
                      <a:pt x="4" y="4"/>
                    </a:cubicBezTo>
                    <a:cubicBezTo>
                      <a:pt x="5" y="4"/>
                      <a:pt x="5" y="4"/>
                      <a:pt x="6" y="4"/>
                    </a:cubicBezTo>
                    <a:cubicBezTo>
                      <a:pt x="6" y="0"/>
                      <a:pt x="6" y="0"/>
                      <a:pt x="6" y="0"/>
                    </a:cubicBezTo>
                    <a:cubicBezTo>
                      <a:pt x="0" y="0"/>
                      <a:pt x="0" y="0"/>
                      <a:pt x="0" y="0"/>
                    </a:cubicBezTo>
                    <a:cubicBezTo>
                      <a:pt x="0" y="4"/>
                      <a:pt x="0" y="4"/>
                      <a:pt x="0" y="4"/>
                    </a:cubicBezTo>
                    <a:cubicBezTo>
                      <a:pt x="1" y="4"/>
                      <a:pt x="2" y="4"/>
                      <a:pt x="4" y="4"/>
                    </a:cubicBezTo>
                    <a:close/>
                  </a:path>
                </a:pathLst>
              </a:custGeom>
              <a:solidFill>
                <a:schemeClr val="accent4"/>
              </a:solidFill>
              <a:ln>
                <a:noFill/>
              </a:ln>
            </p:spPr>
            <p:txBody>
              <a:bodyPr anchor="ctr"/>
              <a:lstStyle/>
              <a:p>
                <a:pPr algn="ctr"/>
                <a:endParaRPr>
                  <a:cs typeface="+mn-ea"/>
                  <a:sym typeface="+mn-lt"/>
                </a:endParaRPr>
              </a:p>
            </p:txBody>
          </p:sp>
          <p:sp>
            <p:nvSpPr>
              <p:cNvPr id="232" name="Freeform: Shape 259"/>
              <p:cNvSpPr>
                <a:spLocks/>
              </p:cNvSpPr>
              <p:nvPr/>
            </p:nvSpPr>
            <p:spPr bwMode="auto">
              <a:xfrm>
                <a:off x="5439274" y="3316489"/>
                <a:ext cx="243857" cy="177685"/>
              </a:xfrm>
              <a:custGeom>
                <a:avLst/>
                <a:gdLst>
                  <a:gd name="T0" fmla="*/ 31 w 55"/>
                  <a:gd name="T1" fmla="*/ 0 h 40"/>
                  <a:gd name="T2" fmla="*/ 29 w 55"/>
                  <a:gd name="T3" fmla="*/ 0 h 40"/>
                  <a:gd name="T4" fmla="*/ 29 w 55"/>
                  <a:gd name="T5" fmla="*/ 0 h 40"/>
                  <a:gd name="T6" fmla="*/ 25 w 55"/>
                  <a:gd name="T7" fmla="*/ 0 h 40"/>
                  <a:gd name="T8" fmla="*/ 0 w 55"/>
                  <a:gd name="T9" fmla="*/ 27 h 40"/>
                  <a:gd name="T10" fmla="*/ 2 w 55"/>
                  <a:gd name="T11" fmla="*/ 38 h 40"/>
                  <a:gd name="T12" fmla="*/ 3 w 55"/>
                  <a:gd name="T13" fmla="*/ 39 h 40"/>
                  <a:gd name="T14" fmla="*/ 5 w 55"/>
                  <a:gd name="T15" fmla="*/ 37 h 40"/>
                  <a:gd name="T16" fmla="*/ 12 w 55"/>
                  <a:gd name="T17" fmla="*/ 33 h 40"/>
                  <a:gd name="T18" fmla="*/ 12 w 55"/>
                  <a:gd name="T19" fmla="*/ 33 h 40"/>
                  <a:gd name="T20" fmla="*/ 19 w 55"/>
                  <a:gd name="T21" fmla="*/ 38 h 40"/>
                  <a:gd name="T22" fmla="*/ 20 w 55"/>
                  <a:gd name="T23" fmla="*/ 39 h 40"/>
                  <a:gd name="T24" fmla="*/ 21 w 55"/>
                  <a:gd name="T25" fmla="*/ 38 h 40"/>
                  <a:gd name="T26" fmla="*/ 25 w 55"/>
                  <a:gd name="T27" fmla="*/ 34 h 40"/>
                  <a:gd name="T28" fmla="*/ 28 w 55"/>
                  <a:gd name="T29" fmla="*/ 33 h 40"/>
                  <a:gd name="T30" fmla="*/ 28 w 55"/>
                  <a:gd name="T31" fmla="*/ 33 h 40"/>
                  <a:gd name="T32" fmla="*/ 31 w 55"/>
                  <a:gd name="T33" fmla="*/ 34 h 40"/>
                  <a:gd name="T34" fmla="*/ 36 w 55"/>
                  <a:gd name="T35" fmla="*/ 38 h 40"/>
                  <a:gd name="T36" fmla="*/ 36 w 55"/>
                  <a:gd name="T37" fmla="*/ 40 h 40"/>
                  <a:gd name="T38" fmla="*/ 37 w 55"/>
                  <a:gd name="T39" fmla="*/ 38 h 40"/>
                  <a:gd name="T40" fmla="*/ 44 w 55"/>
                  <a:gd name="T41" fmla="*/ 34 h 40"/>
                  <a:gd name="T42" fmla="*/ 44 w 55"/>
                  <a:gd name="T43" fmla="*/ 34 h 40"/>
                  <a:gd name="T44" fmla="*/ 45 w 55"/>
                  <a:gd name="T45" fmla="*/ 34 h 40"/>
                  <a:gd name="T46" fmla="*/ 55 w 55"/>
                  <a:gd name="T47" fmla="*/ 20 h 40"/>
                  <a:gd name="T48" fmla="*/ 31 w 55"/>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40">
                    <a:moveTo>
                      <a:pt x="31" y="0"/>
                    </a:moveTo>
                    <a:cubicBezTo>
                      <a:pt x="30" y="0"/>
                      <a:pt x="30" y="0"/>
                      <a:pt x="29" y="0"/>
                    </a:cubicBezTo>
                    <a:cubicBezTo>
                      <a:pt x="29" y="0"/>
                      <a:pt x="29" y="0"/>
                      <a:pt x="29" y="0"/>
                    </a:cubicBezTo>
                    <a:cubicBezTo>
                      <a:pt x="27" y="0"/>
                      <a:pt x="26" y="0"/>
                      <a:pt x="25" y="0"/>
                    </a:cubicBezTo>
                    <a:cubicBezTo>
                      <a:pt x="11" y="2"/>
                      <a:pt x="1" y="13"/>
                      <a:pt x="0" y="27"/>
                    </a:cubicBezTo>
                    <a:cubicBezTo>
                      <a:pt x="0" y="31"/>
                      <a:pt x="1" y="34"/>
                      <a:pt x="2" y="38"/>
                    </a:cubicBezTo>
                    <a:cubicBezTo>
                      <a:pt x="3" y="39"/>
                      <a:pt x="3" y="39"/>
                      <a:pt x="3" y="39"/>
                    </a:cubicBezTo>
                    <a:cubicBezTo>
                      <a:pt x="4" y="39"/>
                      <a:pt x="4" y="38"/>
                      <a:pt x="5" y="37"/>
                    </a:cubicBezTo>
                    <a:cubicBezTo>
                      <a:pt x="6" y="35"/>
                      <a:pt x="9" y="33"/>
                      <a:pt x="12" y="33"/>
                    </a:cubicBezTo>
                    <a:cubicBezTo>
                      <a:pt x="12" y="33"/>
                      <a:pt x="12" y="33"/>
                      <a:pt x="12" y="33"/>
                    </a:cubicBezTo>
                    <a:cubicBezTo>
                      <a:pt x="15" y="33"/>
                      <a:pt x="18" y="35"/>
                      <a:pt x="19" y="38"/>
                    </a:cubicBezTo>
                    <a:cubicBezTo>
                      <a:pt x="20" y="39"/>
                      <a:pt x="20" y="39"/>
                      <a:pt x="20" y="39"/>
                    </a:cubicBezTo>
                    <a:cubicBezTo>
                      <a:pt x="20" y="39"/>
                      <a:pt x="20" y="39"/>
                      <a:pt x="21" y="38"/>
                    </a:cubicBezTo>
                    <a:cubicBezTo>
                      <a:pt x="22" y="36"/>
                      <a:pt x="23" y="35"/>
                      <a:pt x="25" y="34"/>
                    </a:cubicBezTo>
                    <a:cubicBezTo>
                      <a:pt x="26" y="34"/>
                      <a:pt x="27" y="33"/>
                      <a:pt x="28" y="33"/>
                    </a:cubicBezTo>
                    <a:cubicBezTo>
                      <a:pt x="28" y="33"/>
                      <a:pt x="28" y="33"/>
                      <a:pt x="28" y="33"/>
                    </a:cubicBezTo>
                    <a:cubicBezTo>
                      <a:pt x="29" y="33"/>
                      <a:pt x="30" y="34"/>
                      <a:pt x="31" y="34"/>
                    </a:cubicBezTo>
                    <a:cubicBezTo>
                      <a:pt x="33" y="35"/>
                      <a:pt x="35" y="36"/>
                      <a:pt x="36" y="38"/>
                    </a:cubicBezTo>
                    <a:cubicBezTo>
                      <a:pt x="36" y="39"/>
                      <a:pt x="36" y="40"/>
                      <a:pt x="36" y="40"/>
                    </a:cubicBezTo>
                    <a:cubicBezTo>
                      <a:pt x="37" y="40"/>
                      <a:pt x="37" y="39"/>
                      <a:pt x="37" y="38"/>
                    </a:cubicBezTo>
                    <a:cubicBezTo>
                      <a:pt x="39" y="36"/>
                      <a:pt x="41" y="34"/>
                      <a:pt x="44" y="34"/>
                    </a:cubicBezTo>
                    <a:cubicBezTo>
                      <a:pt x="44" y="34"/>
                      <a:pt x="44" y="34"/>
                      <a:pt x="44" y="34"/>
                    </a:cubicBezTo>
                    <a:cubicBezTo>
                      <a:pt x="45" y="34"/>
                      <a:pt x="45" y="34"/>
                      <a:pt x="45" y="34"/>
                    </a:cubicBezTo>
                    <a:cubicBezTo>
                      <a:pt x="48" y="29"/>
                      <a:pt x="52" y="25"/>
                      <a:pt x="55" y="20"/>
                    </a:cubicBezTo>
                    <a:cubicBezTo>
                      <a:pt x="52" y="9"/>
                      <a:pt x="43" y="1"/>
                      <a:pt x="31" y="0"/>
                    </a:cubicBezTo>
                    <a:close/>
                  </a:path>
                </a:pathLst>
              </a:custGeom>
              <a:solidFill>
                <a:schemeClr val="accent4"/>
              </a:solidFill>
              <a:ln>
                <a:noFill/>
              </a:ln>
            </p:spPr>
            <p:txBody>
              <a:bodyPr anchor="ctr"/>
              <a:lstStyle/>
              <a:p>
                <a:pPr algn="ctr"/>
                <a:endParaRPr>
                  <a:cs typeface="+mn-ea"/>
                  <a:sym typeface="+mn-lt"/>
                </a:endParaRPr>
              </a:p>
            </p:txBody>
          </p:sp>
          <p:sp>
            <p:nvSpPr>
              <p:cNvPr id="233" name="Freeform: Shape 260"/>
              <p:cNvSpPr>
                <a:spLocks/>
              </p:cNvSpPr>
              <p:nvPr/>
            </p:nvSpPr>
            <p:spPr bwMode="auto">
              <a:xfrm>
                <a:off x="4295964" y="1228386"/>
                <a:ext cx="322284" cy="256111"/>
              </a:xfrm>
              <a:custGeom>
                <a:avLst/>
                <a:gdLst>
                  <a:gd name="T0" fmla="*/ 71 w 73"/>
                  <a:gd name="T1" fmla="*/ 14 h 58"/>
                  <a:gd name="T2" fmla="*/ 57 w 73"/>
                  <a:gd name="T3" fmla="*/ 20 h 58"/>
                  <a:gd name="T4" fmla="*/ 51 w 73"/>
                  <a:gd name="T5" fmla="*/ 20 h 58"/>
                  <a:gd name="T6" fmla="*/ 48 w 73"/>
                  <a:gd name="T7" fmla="*/ 13 h 58"/>
                  <a:gd name="T8" fmla="*/ 52 w 73"/>
                  <a:gd name="T9" fmla="*/ 9 h 58"/>
                  <a:gd name="T10" fmla="*/ 67 w 73"/>
                  <a:gd name="T11" fmla="*/ 3 h 58"/>
                  <a:gd name="T12" fmla="*/ 51 w 73"/>
                  <a:gd name="T13" fmla="*/ 1 h 58"/>
                  <a:gd name="T14" fmla="*/ 50 w 73"/>
                  <a:gd name="T15" fmla="*/ 3 h 58"/>
                  <a:gd name="T16" fmla="*/ 43 w 73"/>
                  <a:gd name="T17" fmla="*/ 13 h 58"/>
                  <a:gd name="T18" fmla="*/ 44 w 73"/>
                  <a:gd name="T19" fmla="*/ 2 h 58"/>
                  <a:gd name="T20" fmla="*/ 38 w 73"/>
                  <a:gd name="T21" fmla="*/ 1 h 58"/>
                  <a:gd name="T22" fmla="*/ 34 w 73"/>
                  <a:gd name="T23" fmla="*/ 7 h 58"/>
                  <a:gd name="T24" fmla="*/ 27 w 73"/>
                  <a:gd name="T25" fmla="*/ 10 h 58"/>
                  <a:gd name="T26" fmla="*/ 23 w 73"/>
                  <a:gd name="T27" fmla="*/ 3 h 58"/>
                  <a:gd name="T28" fmla="*/ 22 w 73"/>
                  <a:gd name="T29" fmla="*/ 3 h 58"/>
                  <a:gd name="T30" fmla="*/ 19 w 73"/>
                  <a:gd name="T31" fmla="*/ 7 h 58"/>
                  <a:gd name="T32" fmla="*/ 17 w 73"/>
                  <a:gd name="T33" fmla="*/ 13 h 58"/>
                  <a:gd name="T34" fmla="*/ 25 w 73"/>
                  <a:gd name="T35" fmla="*/ 20 h 58"/>
                  <a:gd name="T36" fmla="*/ 14 w 73"/>
                  <a:gd name="T37" fmla="*/ 18 h 58"/>
                  <a:gd name="T38" fmla="*/ 4 w 73"/>
                  <a:gd name="T39" fmla="*/ 11 h 58"/>
                  <a:gd name="T40" fmla="*/ 0 w 73"/>
                  <a:gd name="T41" fmla="*/ 20 h 58"/>
                  <a:gd name="T42" fmla="*/ 1 w 73"/>
                  <a:gd name="T43" fmla="*/ 30 h 58"/>
                  <a:gd name="T44" fmla="*/ 16 w 73"/>
                  <a:gd name="T45" fmla="*/ 24 h 58"/>
                  <a:gd name="T46" fmla="*/ 22 w 73"/>
                  <a:gd name="T47" fmla="*/ 24 h 58"/>
                  <a:gd name="T48" fmla="*/ 24 w 73"/>
                  <a:gd name="T49" fmla="*/ 31 h 58"/>
                  <a:gd name="T50" fmla="*/ 20 w 73"/>
                  <a:gd name="T51" fmla="*/ 35 h 58"/>
                  <a:gd name="T52" fmla="*/ 6 w 73"/>
                  <a:gd name="T53" fmla="*/ 41 h 58"/>
                  <a:gd name="T54" fmla="*/ 12 w 73"/>
                  <a:gd name="T55" fmla="*/ 49 h 58"/>
                  <a:gd name="T56" fmla="*/ 22 w 73"/>
                  <a:gd name="T57" fmla="*/ 53 h 58"/>
                  <a:gd name="T58" fmla="*/ 23 w 73"/>
                  <a:gd name="T59" fmla="*/ 41 h 58"/>
                  <a:gd name="T60" fmla="*/ 30 w 73"/>
                  <a:gd name="T61" fmla="*/ 31 h 58"/>
                  <a:gd name="T62" fmla="*/ 29 w 73"/>
                  <a:gd name="T63" fmla="*/ 42 h 58"/>
                  <a:gd name="T64" fmla="*/ 34 w 73"/>
                  <a:gd name="T65" fmla="*/ 45 h 58"/>
                  <a:gd name="T66" fmla="*/ 34 w 73"/>
                  <a:gd name="T67" fmla="*/ 51 h 58"/>
                  <a:gd name="T68" fmla="*/ 38 w 73"/>
                  <a:gd name="T69" fmla="*/ 51 h 58"/>
                  <a:gd name="T70" fmla="*/ 38 w 73"/>
                  <a:gd name="T71" fmla="*/ 45 h 58"/>
                  <a:gd name="T72" fmla="*/ 44 w 73"/>
                  <a:gd name="T73" fmla="*/ 42 h 58"/>
                  <a:gd name="T74" fmla="*/ 43 w 73"/>
                  <a:gd name="T75" fmla="*/ 31 h 58"/>
                  <a:gd name="T76" fmla="*/ 50 w 73"/>
                  <a:gd name="T77" fmla="*/ 41 h 58"/>
                  <a:gd name="T78" fmla="*/ 51 w 73"/>
                  <a:gd name="T79" fmla="*/ 53 h 58"/>
                  <a:gd name="T80" fmla="*/ 61 w 73"/>
                  <a:gd name="T81" fmla="*/ 49 h 58"/>
                  <a:gd name="T82" fmla="*/ 67 w 73"/>
                  <a:gd name="T83" fmla="*/ 41 h 58"/>
                  <a:gd name="T84" fmla="*/ 52 w 73"/>
                  <a:gd name="T85" fmla="*/ 35 h 58"/>
                  <a:gd name="T86" fmla="*/ 48 w 73"/>
                  <a:gd name="T87" fmla="*/ 31 h 58"/>
                  <a:gd name="T88" fmla="*/ 51 w 73"/>
                  <a:gd name="T89" fmla="*/ 24 h 58"/>
                  <a:gd name="T90" fmla="*/ 57 w 73"/>
                  <a:gd name="T91" fmla="*/ 24 h 58"/>
                  <a:gd name="T92" fmla="*/ 71 w 73"/>
                  <a:gd name="T93" fmla="*/ 30 h 58"/>
                  <a:gd name="T94" fmla="*/ 73 w 73"/>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58">
                    <a:moveTo>
                      <a:pt x="73" y="20"/>
                    </a:moveTo>
                    <a:cubicBezTo>
                      <a:pt x="65" y="20"/>
                      <a:pt x="65" y="20"/>
                      <a:pt x="65" y="20"/>
                    </a:cubicBezTo>
                    <a:cubicBezTo>
                      <a:pt x="71" y="14"/>
                      <a:pt x="71" y="14"/>
                      <a:pt x="71" y="14"/>
                    </a:cubicBezTo>
                    <a:cubicBezTo>
                      <a:pt x="69" y="11"/>
                      <a:pt x="69" y="11"/>
                      <a:pt x="69" y="11"/>
                    </a:cubicBezTo>
                    <a:cubicBezTo>
                      <a:pt x="59" y="20"/>
                      <a:pt x="59" y="20"/>
                      <a:pt x="59" y="20"/>
                    </a:cubicBezTo>
                    <a:cubicBezTo>
                      <a:pt x="57" y="20"/>
                      <a:pt x="57" y="20"/>
                      <a:pt x="57" y="20"/>
                    </a:cubicBezTo>
                    <a:cubicBezTo>
                      <a:pt x="59" y="18"/>
                      <a:pt x="59" y="18"/>
                      <a:pt x="59" y="18"/>
                    </a:cubicBezTo>
                    <a:cubicBezTo>
                      <a:pt x="56" y="15"/>
                      <a:pt x="56" y="15"/>
                      <a:pt x="56" y="15"/>
                    </a:cubicBezTo>
                    <a:cubicBezTo>
                      <a:pt x="51" y="20"/>
                      <a:pt x="51" y="20"/>
                      <a:pt x="51" y="20"/>
                    </a:cubicBezTo>
                    <a:cubicBezTo>
                      <a:pt x="47" y="20"/>
                      <a:pt x="47" y="20"/>
                      <a:pt x="47" y="20"/>
                    </a:cubicBezTo>
                    <a:cubicBezTo>
                      <a:pt x="47" y="18"/>
                      <a:pt x="46" y="17"/>
                      <a:pt x="46" y="16"/>
                    </a:cubicBezTo>
                    <a:cubicBezTo>
                      <a:pt x="48" y="13"/>
                      <a:pt x="48" y="13"/>
                      <a:pt x="48" y="13"/>
                    </a:cubicBezTo>
                    <a:cubicBezTo>
                      <a:pt x="56" y="13"/>
                      <a:pt x="56" y="13"/>
                      <a:pt x="56" y="13"/>
                    </a:cubicBezTo>
                    <a:cubicBezTo>
                      <a:pt x="56" y="9"/>
                      <a:pt x="56" y="9"/>
                      <a:pt x="56" y="9"/>
                    </a:cubicBezTo>
                    <a:cubicBezTo>
                      <a:pt x="52" y="9"/>
                      <a:pt x="52" y="9"/>
                      <a:pt x="52" y="9"/>
                    </a:cubicBezTo>
                    <a:cubicBezTo>
                      <a:pt x="54" y="7"/>
                      <a:pt x="54" y="7"/>
                      <a:pt x="54" y="7"/>
                    </a:cubicBezTo>
                    <a:cubicBezTo>
                      <a:pt x="67" y="7"/>
                      <a:pt x="67" y="7"/>
                      <a:pt x="67" y="7"/>
                    </a:cubicBezTo>
                    <a:cubicBezTo>
                      <a:pt x="67" y="3"/>
                      <a:pt x="67" y="3"/>
                      <a:pt x="67" y="3"/>
                    </a:cubicBezTo>
                    <a:cubicBezTo>
                      <a:pt x="58" y="3"/>
                      <a:pt x="58" y="3"/>
                      <a:pt x="58" y="3"/>
                    </a:cubicBezTo>
                    <a:cubicBezTo>
                      <a:pt x="61" y="0"/>
                      <a:pt x="61" y="0"/>
                      <a:pt x="61" y="0"/>
                    </a:cubicBezTo>
                    <a:cubicBezTo>
                      <a:pt x="58" y="0"/>
                      <a:pt x="54" y="0"/>
                      <a:pt x="51" y="1"/>
                    </a:cubicBezTo>
                    <a:cubicBezTo>
                      <a:pt x="51" y="4"/>
                      <a:pt x="51" y="4"/>
                      <a:pt x="51" y="4"/>
                    </a:cubicBezTo>
                    <a:cubicBezTo>
                      <a:pt x="50" y="6"/>
                      <a:pt x="50" y="6"/>
                      <a:pt x="50" y="6"/>
                    </a:cubicBezTo>
                    <a:cubicBezTo>
                      <a:pt x="50" y="3"/>
                      <a:pt x="50" y="3"/>
                      <a:pt x="50" y="3"/>
                    </a:cubicBezTo>
                    <a:cubicBezTo>
                      <a:pt x="46" y="3"/>
                      <a:pt x="46" y="3"/>
                      <a:pt x="46" y="3"/>
                    </a:cubicBezTo>
                    <a:cubicBezTo>
                      <a:pt x="46" y="10"/>
                      <a:pt x="46" y="10"/>
                      <a:pt x="46" y="10"/>
                    </a:cubicBezTo>
                    <a:cubicBezTo>
                      <a:pt x="43" y="13"/>
                      <a:pt x="43" y="13"/>
                      <a:pt x="43" y="13"/>
                    </a:cubicBezTo>
                    <a:cubicBezTo>
                      <a:pt x="41" y="12"/>
                      <a:pt x="40" y="11"/>
                      <a:pt x="38" y="11"/>
                    </a:cubicBezTo>
                    <a:cubicBezTo>
                      <a:pt x="38" y="7"/>
                      <a:pt x="38" y="7"/>
                      <a:pt x="38" y="7"/>
                    </a:cubicBezTo>
                    <a:cubicBezTo>
                      <a:pt x="44" y="2"/>
                      <a:pt x="44" y="2"/>
                      <a:pt x="44" y="2"/>
                    </a:cubicBezTo>
                    <a:cubicBezTo>
                      <a:pt x="43" y="1"/>
                      <a:pt x="43" y="1"/>
                      <a:pt x="43" y="1"/>
                    </a:cubicBezTo>
                    <a:cubicBezTo>
                      <a:pt x="41" y="1"/>
                      <a:pt x="40" y="1"/>
                      <a:pt x="39" y="1"/>
                    </a:cubicBezTo>
                    <a:cubicBezTo>
                      <a:pt x="38" y="1"/>
                      <a:pt x="38" y="1"/>
                      <a:pt x="38" y="1"/>
                    </a:cubicBezTo>
                    <a:cubicBezTo>
                      <a:pt x="38" y="1"/>
                      <a:pt x="38" y="1"/>
                      <a:pt x="38" y="1"/>
                    </a:cubicBezTo>
                    <a:cubicBezTo>
                      <a:pt x="35" y="2"/>
                      <a:pt x="32" y="2"/>
                      <a:pt x="29" y="2"/>
                    </a:cubicBezTo>
                    <a:cubicBezTo>
                      <a:pt x="34" y="7"/>
                      <a:pt x="34" y="7"/>
                      <a:pt x="34" y="7"/>
                    </a:cubicBezTo>
                    <a:cubicBezTo>
                      <a:pt x="34" y="11"/>
                      <a:pt x="34" y="11"/>
                      <a:pt x="34" y="11"/>
                    </a:cubicBezTo>
                    <a:cubicBezTo>
                      <a:pt x="33" y="11"/>
                      <a:pt x="31" y="12"/>
                      <a:pt x="30" y="13"/>
                    </a:cubicBezTo>
                    <a:cubicBezTo>
                      <a:pt x="27" y="10"/>
                      <a:pt x="27" y="10"/>
                      <a:pt x="27" y="10"/>
                    </a:cubicBezTo>
                    <a:cubicBezTo>
                      <a:pt x="27" y="3"/>
                      <a:pt x="27" y="3"/>
                      <a:pt x="27" y="3"/>
                    </a:cubicBezTo>
                    <a:cubicBezTo>
                      <a:pt x="24" y="3"/>
                      <a:pt x="24" y="3"/>
                      <a:pt x="24" y="3"/>
                    </a:cubicBezTo>
                    <a:cubicBezTo>
                      <a:pt x="24" y="3"/>
                      <a:pt x="23" y="3"/>
                      <a:pt x="23" y="3"/>
                    </a:cubicBezTo>
                    <a:cubicBezTo>
                      <a:pt x="23" y="6"/>
                      <a:pt x="23" y="6"/>
                      <a:pt x="23" y="6"/>
                    </a:cubicBezTo>
                    <a:cubicBezTo>
                      <a:pt x="22" y="4"/>
                      <a:pt x="22" y="4"/>
                      <a:pt x="22" y="4"/>
                    </a:cubicBezTo>
                    <a:cubicBezTo>
                      <a:pt x="22" y="3"/>
                      <a:pt x="22" y="3"/>
                      <a:pt x="22" y="3"/>
                    </a:cubicBezTo>
                    <a:cubicBezTo>
                      <a:pt x="16" y="4"/>
                      <a:pt x="11" y="5"/>
                      <a:pt x="6" y="6"/>
                    </a:cubicBezTo>
                    <a:cubicBezTo>
                      <a:pt x="6" y="7"/>
                      <a:pt x="6" y="7"/>
                      <a:pt x="6" y="7"/>
                    </a:cubicBezTo>
                    <a:cubicBezTo>
                      <a:pt x="19" y="7"/>
                      <a:pt x="19" y="7"/>
                      <a:pt x="19" y="7"/>
                    </a:cubicBezTo>
                    <a:cubicBezTo>
                      <a:pt x="20" y="9"/>
                      <a:pt x="20" y="9"/>
                      <a:pt x="20" y="9"/>
                    </a:cubicBezTo>
                    <a:cubicBezTo>
                      <a:pt x="17" y="9"/>
                      <a:pt x="17" y="9"/>
                      <a:pt x="17" y="9"/>
                    </a:cubicBezTo>
                    <a:cubicBezTo>
                      <a:pt x="17" y="13"/>
                      <a:pt x="17" y="13"/>
                      <a:pt x="17" y="13"/>
                    </a:cubicBezTo>
                    <a:cubicBezTo>
                      <a:pt x="24" y="13"/>
                      <a:pt x="24" y="13"/>
                      <a:pt x="24" y="13"/>
                    </a:cubicBezTo>
                    <a:cubicBezTo>
                      <a:pt x="27" y="16"/>
                      <a:pt x="27" y="16"/>
                      <a:pt x="27" y="16"/>
                    </a:cubicBezTo>
                    <a:cubicBezTo>
                      <a:pt x="26" y="17"/>
                      <a:pt x="26" y="18"/>
                      <a:pt x="25" y="20"/>
                    </a:cubicBezTo>
                    <a:cubicBezTo>
                      <a:pt x="22" y="20"/>
                      <a:pt x="22" y="20"/>
                      <a:pt x="22" y="20"/>
                    </a:cubicBezTo>
                    <a:cubicBezTo>
                      <a:pt x="16" y="15"/>
                      <a:pt x="16" y="15"/>
                      <a:pt x="16" y="15"/>
                    </a:cubicBezTo>
                    <a:cubicBezTo>
                      <a:pt x="14" y="18"/>
                      <a:pt x="14" y="18"/>
                      <a:pt x="14" y="18"/>
                    </a:cubicBezTo>
                    <a:cubicBezTo>
                      <a:pt x="16" y="20"/>
                      <a:pt x="16" y="20"/>
                      <a:pt x="16" y="20"/>
                    </a:cubicBezTo>
                    <a:cubicBezTo>
                      <a:pt x="13" y="20"/>
                      <a:pt x="13" y="20"/>
                      <a:pt x="13" y="20"/>
                    </a:cubicBezTo>
                    <a:cubicBezTo>
                      <a:pt x="4" y="11"/>
                      <a:pt x="4" y="11"/>
                      <a:pt x="4" y="11"/>
                    </a:cubicBezTo>
                    <a:cubicBezTo>
                      <a:pt x="1" y="14"/>
                      <a:pt x="1" y="14"/>
                      <a:pt x="1" y="14"/>
                    </a:cubicBezTo>
                    <a:cubicBezTo>
                      <a:pt x="8" y="20"/>
                      <a:pt x="8" y="20"/>
                      <a:pt x="8" y="20"/>
                    </a:cubicBezTo>
                    <a:cubicBezTo>
                      <a:pt x="0" y="20"/>
                      <a:pt x="0" y="20"/>
                      <a:pt x="0" y="20"/>
                    </a:cubicBezTo>
                    <a:cubicBezTo>
                      <a:pt x="0" y="24"/>
                      <a:pt x="0" y="24"/>
                      <a:pt x="0" y="24"/>
                    </a:cubicBezTo>
                    <a:cubicBezTo>
                      <a:pt x="8" y="24"/>
                      <a:pt x="8" y="24"/>
                      <a:pt x="8" y="24"/>
                    </a:cubicBezTo>
                    <a:cubicBezTo>
                      <a:pt x="1" y="30"/>
                      <a:pt x="1" y="30"/>
                      <a:pt x="1" y="30"/>
                    </a:cubicBezTo>
                    <a:cubicBezTo>
                      <a:pt x="4" y="33"/>
                      <a:pt x="4" y="33"/>
                      <a:pt x="4" y="33"/>
                    </a:cubicBezTo>
                    <a:cubicBezTo>
                      <a:pt x="13" y="24"/>
                      <a:pt x="13" y="24"/>
                      <a:pt x="13" y="24"/>
                    </a:cubicBezTo>
                    <a:cubicBezTo>
                      <a:pt x="16" y="24"/>
                      <a:pt x="16" y="24"/>
                      <a:pt x="16" y="24"/>
                    </a:cubicBezTo>
                    <a:cubicBezTo>
                      <a:pt x="14" y="26"/>
                      <a:pt x="14" y="26"/>
                      <a:pt x="14" y="26"/>
                    </a:cubicBezTo>
                    <a:cubicBezTo>
                      <a:pt x="16" y="29"/>
                      <a:pt x="16" y="29"/>
                      <a:pt x="16" y="29"/>
                    </a:cubicBezTo>
                    <a:cubicBezTo>
                      <a:pt x="22" y="24"/>
                      <a:pt x="22" y="24"/>
                      <a:pt x="22" y="24"/>
                    </a:cubicBezTo>
                    <a:cubicBezTo>
                      <a:pt x="25" y="24"/>
                      <a:pt x="25" y="24"/>
                      <a:pt x="25" y="24"/>
                    </a:cubicBezTo>
                    <a:cubicBezTo>
                      <a:pt x="26" y="26"/>
                      <a:pt x="26" y="27"/>
                      <a:pt x="27" y="28"/>
                    </a:cubicBezTo>
                    <a:cubicBezTo>
                      <a:pt x="24" y="31"/>
                      <a:pt x="24" y="31"/>
                      <a:pt x="24" y="31"/>
                    </a:cubicBezTo>
                    <a:cubicBezTo>
                      <a:pt x="17" y="31"/>
                      <a:pt x="17" y="31"/>
                      <a:pt x="17" y="31"/>
                    </a:cubicBezTo>
                    <a:cubicBezTo>
                      <a:pt x="17" y="35"/>
                      <a:pt x="17" y="35"/>
                      <a:pt x="17" y="35"/>
                    </a:cubicBezTo>
                    <a:cubicBezTo>
                      <a:pt x="20" y="35"/>
                      <a:pt x="20" y="35"/>
                      <a:pt x="20" y="35"/>
                    </a:cubicBezTo>
                    <a:cubicBezTo>
                      <a:pt x="19" y="37"/>
                      <a:pt x="19" y="37"/>
                      <a:pt x="19" y="37"/>
                    </a:cubicBezTo>
                    <a:cubicBezTo>
                      <a:pt x="6" y="37"/>
                      <a:pt x="6" y="37"/>
                      <a:pt x="6" y="37"/>
                    </a:cubicBezTo>
                    <a:cubicBezTo>
                      <a:pt x="6" y="41"/>
                      <a:pt x="6" y="41"/>
                      <a:pt x="6" y="41"/>
                    </a:cubicBezTo>
                    <a:cubicBezTo>
                      <a:pt x="15" y="41"/>
                      <a:pt x="15" y="41"/>
                      <a:pt x="15" y="41"/>
                    </a:cubicBezTo>
                    <a:cubicBezTo>
                      <a:pt x="9" y="46"/>
                      <a:pt x="9" y="46"/>
                      <a:pt x="9" y="46"/>
                    </a:cubicBezTo>
                    <a:cubicBezTo>
                      <a:pt x="12" y="49"/>
                      <a:pt x="12" y="49"/>
                      <a:pt x="12" y="49"/>
                    </a:cubicBezTo>
                    <a:cubicBezTo>
                      <a:pt x="18" y="44"/>
                      <a:pt x="18" y="44"/>
                      <a:pt x="18" y="44"/>
                    </a:cubicBezTo>
                    <a:cubicBezTo>
                      <a:pt x="18" y="53"/>
                      <a:pt x="18" y="53"/>
                      <a:pt x="18" y="53"/>
                    </a:cubicBezTo>
                    <a:cubicBezTo>
                      <a:pt x="22" y="53"/>
                      <a:pt x="22" y="53"/>
                      <a:pt x="22" y="53"/>
                    </a:cubicBezTo>
                    <a:cubicBezTo>
                      <a:pt x="22" y="40"/>
                      <a:pt x="22" y="40"/>
                      <a:pt x="22" y="40"/>
                    </a:cubicBezTo>
                    <a:cubicBezTo>
                      <a:pt x="23" y="38"/>
                      <a:pt x="23" y="38"/>
                      <a:pt x="23" y="38"/>
                    </a:cubicBezTo>
                    <a:cubicBezTo>
                      <a:pt x="23" y="41"/>
                      <a:pt x="23" y="41"/>
                      <a:pt x="23" y="41"/>
                    </a:cubicBezTo>
                    <a:cubicBezTo>
                      <a:pt x="27" y="41"/>
                      <a:pt x="27" y="41"/>
                      <a:pt x="27" y="41"/>
                    </a:cubicBezTo>
                    <a:cubicBezTo>
                      <a:pt x="27" y="34"/>
                      <a:pt x="27" y="34"/>
                      <a:pt x="27" y="34"/>
                    </a:cubicBezTo>
                    <a:cubicBezTo>
                      <a:pt x="30" y="31"/>
                      <a:pt x="30" y="31"/>
                      <a:pt x="30" y="31"/>
                    </a:cubicBezTo>
                    <a:cubicBezTo>
                      <a:pt x="31" y="32"/>
                      <a:pt x="33" y="33"/>
                      <a:pt x="34" y="33"/>
                    </a:cubicBezTo>
                    <a:cubicBezTo>
                      <a:pt x="34" y="37"/>
                      <a:pt x="34" y="37"/>
                      <a:pt x="34" y="37"/>
                    </a:cubicBezTo>
                    <a:cubicBezTo>
                      <a:pt x="29" y="42"/>
                      <a:pt x="29" y="42"/>
                      <a:pt x="29" y="42"/>
                    </a:cubicBezTo>
                    <a:cubicBezTo>
                      <a:pt x="32" y="45"/>
                      <a:pt x="32" y="45"/>
                      <a:pt x="32" y="45"/>
                    </a:cubicBezTo>
                    <a:cubicBezTo>
                      <a:pt x="34" y="43"/>
                      <a:pt x="34" y="43"/>
                      <a:pt x="34" y="43"/>
                    </a:cubicBezTo>
                    <a:cubicBezTo>
                      <a:pt x="34" y="45"/>
                      <a:pt x="34" y="45"/>
                      <a:pt x="34" y="45"/>
                    </a:cubicBezTo>
                    <a:cubicBezTo>
                      <a:pt x="25" y="54"/>
                      <a:pt x="25" y="54"/>
                      <a:pt x="25" y="54"/>
                    </a:cubicBezTo>
                    <a:cubicBezTo>
                      <a:pt x="28" y="57"/>
                      <a:pt x="28" y="57"/>
                      <a:pt x="28" y="57"/>
                    </a:cubicBezTo>
                    <a:cubicBezTo>
                      <a:pt x="34" y="51"/>
                      <a:pt x="34" y="51"/>
                      <a:pt x="34" y="51"/>
                    </a:cubicBezTo>
                    <a:cubicBezTo>
                      <a:pt x="34" y="58"/>
                      <a:pt x="34" y="58"/>
                      <a:pt x="34" y="58"/>
                    </a:cubicBezTo>
                    <a:cubicBezTo>
                      <a:pt x="38" y="58"/>
                      <a:pt x="38" y="58"/>
                      <a:pt x="38" y="58"/>
                    </a:cubicBezTo>
                    <a:cubicBezTo>
                      <a:pt x="38" y="51"/>
                      <a:pt x="38" y="51"/>
                      <a:pt x="38" y="51"/>
                    </a:cubicBezTo>
                    <a:cubicBezTo>
                      <a:pt x="45" y="57"/>
                      <a:pt x="45" y="57"/>
                      <a:pt x="45" y="57"/>
                    </a:cubicBezTo>
                    <a:cubicBezTo>
                      <a:pt x="48" y="54"/>
                      <a:pt x="48" y="54"/>
                      <a:pt x="48" y="54"/>
                    </a:cubicBezTo>
                    <a:cubicBezTo>
                      <a:pt x="38" y="45"/>
                      <a:pt x="38" y="45"/>
                      <a:pt x="38" y="45"/>
                    </a:cubicBezTo>
                    <a:cubicBezTo>
                      <a:pt x="38" y="43"/>
                      <a:pt x="38" y="43"/>
                      <a:pt x="38" y="43"/>
                    </a:cubicBezTo>
                    <a:cubicBezTo>
                      <a:pt x="41" y="45"/>
                      <a:pt x="41" y="45"/>
                      <a:pt x="41" y="45"/>
                    </a:cubicBezTo>
                    <a:cubicBezTo>
                      <a:pt x="44" y="42"/>
                      <a:pt x="44" y="42"/>
                      <a:pt x="44" y="42"/>
                    </a:cubicBezTo>
                    <a:cubicBezTo>
                      <a:pt x="38" y="37"/>
                      <a:pt x="38" y="37"/>
                      <a:pt x="38" y="37"/>
                    </a:cubicBezTo>
                    <a:cubicBezTo>
                      <a:pt x="38" y="33"/>
                      <a:pt x="38" y="33"/>
                      <a:pt x="38" y="33"/>
                    </a:cubicBezTo>
                    <a:cubicBezTo>
                      <a:pt x="40" y="33"/>
                      <a:pt x="41" y="32"/>
                      <a:pt x="43" y="31"/>
                    </a:cubicBezTo>
                    <a:cubicBezTo>
                      <a:pt x="46" y="34"/>
                      <a:pt x="46" y="34"/>
                      <a:pt x="46" y="34"/>
                    </a:cubicBezTo>
                    <a:cubicBezTo>
                      <a:pt x="46" y="41"/>
                      <a:pt x="46" y="41"/>
                      <a:pt x="46" y="41"/>
                    </a:cubicBezTo>
                    <a:cubicBezTo>
                      <a:pt x="50" y="41"/>
                      <a:pt x="50" y="41"/>
                      <a:pt x="50" y="41"/>
                    </a:cubicBezTo>
                    <a:cubicBezTo>
                      <a:pt x="50" y="38"/>
                      <a:pt x="50" y="38"/>
                      <a:pt x="50" y="38"/>
                    </a:cubicBezTo>
                    <a:cubicBezTo>
                      <a:pt x="51" y="40"/>
                      <a:pt x="51" y="40"/>
                      <a:pt x="51" y="40"/>
                    </a:cubicBezTo>
                    <a:cubicBezTo>
                      <a:pt x="51" y="53"/>
                      <a:pt x="51" y="53"/>
                      <a:pt x="51" y="53"/>
                    </a:cubicBezTo>
                    <a:cubicBezTo>
                      <a:pt x="55" y="53"/>
                      <a:pt x="55" y="53"/>
                      <a:pt x="55" y="53"/>
                    </a:cubicBezTo>
                    <a:cubicBezTo>
                      <a:pt x="55" y="44"/>
                      <a:pt x="55" y="44"/>
                      <a:pt x="55" y="44"/>
                    </a:cubicBezTo>
                    <a:cubicBezTo>
                      <a:pt x="61" y="49"/>
                      <a:pt x="61" y="49"/>
                      <a:pt x="61" y="49"/>
                    </a:cubicBezTo>
                    <a:cubicBezTo>
                      <a:pt x="63" y="46"/>
                      <a:pt x="63" y="46"/>
                      <a:pt x="63" y="46"/>
                    </a:cubicBezTo>
                    <a:cubicBezTo>
                      <a:pt x="58" y="41"/>
                      <a:pt x="58" y="41"/>
                      <a:pt x="58" y="41"/>
                    </a:cubicBezTo>
                    <a:cubicBezTo>
                      <a:pt x="67" y="41"/>
                      <a:pt x="67" y="41"/>
                      <a:pt x="67" y="41"/>
                    </a:cubicBezTo>
                    <a:cubicBezTo>
                      <a:pt x="67" y="37"/>
                      <a:pt x="67" y="37"/>
                      <a:pt x="67" y="37"/>
                    </a:cubicBezTo>
                    <a:cubicBezTo>
                      <a:pt x="54" y="37"/>
                      <a:pt x="54" y="37"/>
                      <a:pt x="54" y="37"/>
                    </a:cubicBezTo>
                    <a:cubicBezTo>
                      <a:pt x="52" y="35"/>
                      <a:pt x="52" y="35"/>
                      <a:pt x="52" y="35"/>
                    </a:cubicBezTo>
                    <a:cubicBezTo>
                      <a:pt x="56" y="35"/>
                      <a:pt x="56" y="35"/>
                      <a:pt x="56" y="35"/>
                    </a:cubicBezTo>
                    <a:cubicBezTo>
                      <a:pt x="56" y="31"/>
                      <a:pt x="56" y="31"/>
                      <a:pt x="56" y="31"/>
                    </a:cubicBezTo>
                    <a:cubicBezTo>
                      <a:pt x="48" y="31"/>
                      <a:pt x="48" y="31"/>
                      <a:pt x="48" y="31"/>
                    </a:cubicBezTo>
                    <a:cubicBezTo>
                      <a:pt x="46" y="28"/>
                      <a:pt x="46" y="28"/>
                      <a:pt x="46" y="28"/>
                    </a:cubicBezTo>
                    <a:cubicBezTo>
                      <a:pt x="46" y="27"/>
                      <a:pt x="47" y="26"/>
                      <a:pt x="47" y="24"/>
                    </a:cubicBezTo>
                    <a:cubicBezTo>
                      <a:pt x="51" y="24"/>
                      <a:pt x="51" y="24"/>
                      <a:pt x="51" y="24"/>
                    </a:cubicBezTo>
                    <a:cubicBezTo>
                      <a:pt x="56" y="29"/>
                      <a:pt x="56" y="29"/>
                      <a:pt x="56" y="29"/>
                    </a:cubicBezTo>
                    <a:cubicBezTo>
                      <a:pt x="59" y="26"/>
                      <a:pt x="59" y="26"/>
                      <a:pt x="59" y="26"/>
                    </a:cubicBezTo>
                    <a:cubicBezTo>
                      <a:pt x="57" y="24"/>
                      <a:pt x="57" y="24"/>
                      <a:pt x="57" y="24"/>
                    </a:cubicBezTo>
                    <a:cubicBezTo>
                      <a:pt x="59" y="24"/>
                      <a:pt x="59" y="24"/>
                      <a:pt x="59" y="24"/>
                    </a:cubicBezTo>
                    <a:cubicBezTo>
                      <a:pt x="69" y="33"/>
                      <a:pt x="69" y="33"/>
                      <a:pt x="69" y="33"/>
                    </a:cubicBezTo>
                    <a:cubicBezTo>
                      <a:pt x="71" y="30"/>
                      <a:pt x="71" y="30"/>
                      <a:pt x="71" y="30"/>
                    </a:cubicBezTo>
                    <a:cubicBezTo>
                      <a:pt x="65" y="24"/>
                      <a:pt x="65" y="24"/>
                      <a:pt x="65" y="24"/>
                    </a:cubicBezTo>
                    <a:cubicBezTo>
                      <a:pt x="73" y="24"/>
                      <a:pt x="73" y="24"/>
                      <a:pt x="73" y="24"/>
                    </a:cubicBezTo>
                    <a:lnTo>
                      <a:pt x="73" y="2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4" name="Freeform: Shape 261"/>
              <p:cNvSpPr>
                <a:spLocks/>
              </p:cNvSpPr>
              <p:nvPr/>
            </p:nvSpPr>
            <p:spPr bwMode="auto">
              <a:xfrm>
                <a:off x="3320536" y="2283466"/>
                <a:ext cx="259787" cy="256111"/>
              </a:xfrm>
              <a:custGeom>
                <a:avLst/>
                <a:gdLst>
                  <a:gd name="T0" fmla="*/ 52 w 59"/>
                  <a:gd name="T1" fmla="*/ 41 h 58"/>
                  <a:gd name="T2" fmla="*/ 55 w 59"/>
                  <a:gd name="T3" fmla="*/ 44 h 58"/>
                  <a:gd name="T4" fmla="*/ 48 w 59"/>
                  <a:gd name="T5" fmla="*/ 52 h 58"/>
                  <a:gd name="T6" fmla="*/ 45 w 59"/>
                  <a:gd name="T7" fmla="*/ 49 h 58"/>
                  <a:gd name="T8" fmla="*/ 37 w 59"/>
                  <a:gd name="T9" fmla="*/ 53 h 58"/>
                  <a:gd name="T10" fmla="*/ 37 w 59"/>
                  <a:gd name="T11" fmla="*/ 58 h 58"/>
                  <a:gd name="T12" fmla="*/ 29 w 59"/>
                  <a:gd name="T13" fmla="*/ 58 h 58"/>
                  <a:gd name="T14" fmla="*/ 29 w 59"/>
                  <a:gd name="T15" fmla="*/ 46 h 58"/>
                  <a:gd name="T16" fmla="*/ 42 w 59"/>
                  <a:gd name="T17" fmla="*/ 40 h 58"/>
                  <a:gd name="T18" fmla="*/ 40 w 59"/>
                  <a:gd name="T19" fmla="*/ 16 h 58"/>
                  <a:gd name="T20" fmla="*/ 40 w 59"/>
                  <a:gd name="T21" fmla="*/ 16 h 58"/>
                  <a:gd name="T22" fmla="*/ 34 w 59"/>
                  <a:gd name="T23" fmla="*/ 13 h 58"/>
                  <a:gd name="T24" fmla="*/ 29 w 59"/>
                  <a:gd name="T25" fmla="*/ 12 h 58"/>
                  <a:gd name="T26" fmla="*/ 29 w 59"/>
                  <a:gd name="T27" fmla="*/ 0 h 58"/>
                  <a:gd name="T28" fmla="*/ 32 w 59"/>
                  <a:gd name="T29" fmla="*/ 0 h 58"/>
                  <a:gd name="T30" fmla="*/ 33 w 59"/>
                  <a:gd name="T31" fmla="*/ 4 h 58"/>
                  <a:gd name="T32" fmla="*/ 41 w 59"/>
                  <a:gd name="T33" fmla="*/ 7 h 58"/>
                  <a:gd name="T34" fmla="*/ 44 w 59"/>
                  <a:gd name="T35" fmla="*/ 3 h 58"/>
                  <a:gd name="T36" fmla="*/ 52 w 59"/>
                  <a:gd name="T37" fmla="*/ 10 h 58"/>
                  <a:gd name="T38" fmla="*/ 49 w 59"/>
                  <a:gd name="T39" fmla="*/ 14 h 58"/>
                  <a:gd name="T40" fmla="*/ 53 w 59"/>
                  <a:gd name="T41" fmla="*/ 22 h 58"/>
                  <a:gd name="T42" fmla="*/ 58 w 59"/>
                  <a:gd name="T43" fmla="*/ 21 h 58"/>
                  <a:gd name="T44" fmla="*/ 59 w 59"/>
                  <a:gd name="T45" fmla="*/ 32 h 58"/>
                  <a:gd name="T46" fmla="*/ 54 w 59"/>
                  <a:gd name="T47" fmla="*/ 32 h 58"/>
                  <a:gd name="T48" fmla="*/ 52 w 59"/>
                  <a:gd name="T49" fmla="*/ 41 h 58"/>
                  <a:gd name="T50" fmla="*/ 29 w 59"/>
                  <a:gd name="T51" fmla="*/ 58 h 58"/>
                  <a:gd name="T52" fmla="*/ 26 w 59"/>
                  <a:gd name="T53" fmla="*/ 58 h 58"/>
                  <a:gd name="T54" fmla="*/ 26 w 59"/>
                  <a:gd name="T55" fmla="*/ 54 h 58"/>
                  <a:gd name="T56" fmla="*/ 18 w 59"/>
                  <a:gd name="T57" fmla="*/ 51 h 58"/>
                  <a:gd name="T58" fmla="*/ 15 w 59"/>
                  <a:gd name="T59" fmla="*/ 55 h 58"/>
                  <a:gd name="T60" fmla="*/ 7 w 59"/>
                  <a:gd name="T61" fmla="*/ 48 h 58"/>
                  <a:gd name="T62" fmla="*/ 9 w 59"/>
                  <a:gd name="T63" fmla="*/ 45 h 58"/>
                  <a:gd name="T64" fmla="*/ 5 w 59"/>
                  <a:gd name="T65" fmla="*/ 37 h 58"/>
                  <a:gd name="T66" fmla="*/ 1 w 59"/>
                  <a:gd name="T67" fmla="*/ 37 h 58"/>
                  <a:gd name="T68" fmla="*/ 0 w 59"/>
                  <a:gd name="T69" fmla="*/ 26 h 58"/>
                  <a:gd name="T70" fmla="*/ 4 w 59"/>
                  <a:gd name="T71" fmla="*/ 26 h 58"/>
                  <a:gd name="T72" fmla="*/ 7 w 59"/>
                  <a:gd name="T73" fmla="*/ 17 h 58"/>
                  <a:gd name="T74" fmla="*/ 4 w 59"/>
                  <a:gd name="T75" fmla="*/ 15 h 58"/>
                  <a:gd name="T76" fmla="*/ 11 w 59"/>
                  <a:gd name="T77" fmla="*/ 6 h 58"/>
                  <a:gd name="T78" fmla="*/ 14 w 59"/>
                  <a:gd name="T79" fmla="*/ 9 h 58"/>
                  <a:gd name="T80" fmla="*/ 22 w 59"/>
                  <a:gd name="T81" fmla="*/ 5 h 58"/>
                  <a:gd name="T82" fmla="*/ 21 w 59"/>
                  <a:gd name="T83" fmla="*/ 1 h 58"/>
                  <a:gd name="T84" fmla="*/ 29 w 59"/>
                  <a:gd name="T85" fmla="*/ 0 h 58"/>
                  <a:gd name="T86" fmla="*/ 29 w 59"/>
                  <a:gd name="T87" fmla="*/ 12 h 58"/>
                  <a:gd name="T88" fmla="*/ 16 w 59"/>
                  <a:gd name="T89" fmla="*/ 18 h 58"/>
                  <a:gd name="T90" fmla="*/ 18 w 59"/>
                  <a:gd name="T91" fmla="*/ 42 h 58"/>
                  <a:gd name="T92" fmla="*/ 24 w 59"/>
                  <a:gd name="T93" fmla="*/ 45 h 58"/>
                  <a:gd name="T94" fmla="*/ 29 w 59"/>
                  <a:gd name="T95" fmla="*/ 46 h 58"/>
                  <a:gd name="T96" fmla="*/ 29 w 59"/>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 h="58">
                    <a:moveTo>
                      <a:pt x="52" y="41"/>
                    </a:moveTo>
                    <a:cubicBezTo>
                      <a:pt x="55" y="44"/>
                      <a:pt x="55" y="44"/>
                      <a:pt x="55" y="44"/>
                    </a:cubicBezTo>
                    <a:cubicBezTo>
                      <a:pt x="48" y="52"/>
                      <a:pt x="48" y="52"/>
                      <a:pt x="48" y="52"/>
                    </a:cubicBezTo>
                    <a:cubicBezTo>
                      <a:pt x="45" y="49"/>
                      <a:pt x="45" y="49"/>
                      <a:pt x="45" y="49"/>
                    </a:cubicBezTo>
                    <a:cubicBezTo>
                      <a:pt x="42" y="51"/>
                      <a:pt x="40" y="52"/>
                      <a:pt x="37" y="53"/>
                    </a:cubicBezTo>
                    <a:cubicBezTo>
                      <a:pt x="37" y="58"/>
                      <a:pt x="37" y="58"/>
                      <a:pt x="37" y="58"/>
                    </a:cubicBezTo>
                    <a:cubicBezTo>
                      <a:pt x="29" y="58"/>
                      <a:pt x="29" y="58"/>
                      <a:pt x="29" y="58"/>
                    </a:cubicBezTo>
                    <a:cubicBezTo>
                      <a:pt x="29" y="46"/>
                      <a:pt x="29" y="46"/>
                      <a:pt x="29" y="46"/>
                    </a:cubicBezTo>
                    <a:cubicBezTo>
                      <a:pt x="34" y="46"/>
                      <a:pt x="39" y="44"/>
                      <a:pt x="42" y="40"/>
                    </a:cubicBezTo>
                    <a:cubicBezTo>
                      <a:pt x="48" y="33"/>
                      <a:pt x="47" y="22"/>
                      <a:pt x="40" y="16"/>
                    </a:cubicBezTo>
                    <a:cubicBezTo>
                      <a:pt x="40" y="16"/>
                      <a:pt x="40" y="16"/>
                      <a:pt x="40" y="16"/>
                    </a:cubicBezTo>
                    <a:cubicBezTo>
                      <a:pt x="38" y="15"/>
                      <a:pt x="36" y="14"/>
                      <a:pt x="34" y="13"/>
                    </a:cubicBezTo>
                    <a:cubicBezTo>
                      <a:pt x="33" y="12"/>
                      <a:pt x="31" y="12"/>
                      <a:pt x="29" y="12"/>
                    </a:cubicBezTo>
                    <a:cubicBezTo>
                      <a:pt x="29" y="0"/>
                      <a:pt x="29" y="0"/>
                      <a:pt x="29" y="0"/>
                    </a:cubicBezTo>
                    <a:cubicBezTo>
                      <a:pt x="32" y="0"/>
                      <a:pt x="32" y="0"/>
                      <a:pt x="32" y="0"/>
                    </a:cubicBezTo>
                    <a:cubicBezTo>
                      <a:pt x="33" y="4"/>
                      <a:pt x="33" y="4"/>
                      <a:pt x="33" y="4"/>
                    </a:cubicBezTo>
                    <a:cubicBezTo>
                      <a:pt x="36" y="4"/>
                      <a:pt x="38" y="5"/>
                      <a:pt x="41" y="7"/>
                    </a:cubicBezTo>
                    <a:cubicBezTo>
                      <a:pt x="44" y="3"/>
                      <a:pt x="44" y="3"/>
                      <a:pt x="44" y="3"/>
                    </a:cubicBezTo>
                    <a:cubicBezTo>
                      <a:pt x="52" y="10"/>
                      <a:pt x="52" y="10"/>
                      <a:pt x="52" y="10"/>
                    </a:cubicBezTo>
                    <a:cubicBezTo>
                      <a:pt x="49" y="14"/>
                      <a:pt x="49" y="14"/>
                      <a:pt x="49" y="14"/>
                    </a:cubicBezTo>
                    <a:cubicBezTo>
                      <a:pt x="51" y="16"/>
                      <a:pt x="53" y="19"/>
                      <a:pt x="53" y="22"/>
                    </a:cubicBezTo>
                    <a:cubicBezTo>
                      <a:pt x="58" y="21"/>
                      <a:pt x="58" y="21"/>
                      <a:pt x="58" y="21"/>
                    </a:cubicBezTo>
                    <a:cubicBezTo>
                      <a:pt x="59" y="32"/>
                      <a:pt x="59" y="32"/>
                      <a:pt x="59" y="32"/>
                    </a:cubicBezTo>
                    <a:cubicBezTo>
                      <a:pt x="54" y="32"/>
                      <a:pt x="54" y="32"/>
                      <a:pt x="54" y="32"/>
                    </a:cubicBezTo>
                    <a:cubicBezTo>
                      <a:pt x="54" y="35"/>
                      <a:pt x="53" y="38"/>
                      <a:pt x="52" y="41"/>
                    </a:cubicBezTo>
                    <a:close/>
                    <a:moveTo>
                      <a:pt x="29" y="58"/>
                    </a:moveTo>
                    <a:cubicBezTo>
                      <a:pt x="26" y="58"/>
                      <a:pt x="26" y="58"/>
                      <a:pt x="26" y="58"/>
                    </a:cubicBezTo>
                    <a:cubicBezTo>
                      <a:pt x="26" y="54"/>
                      <a:pt x="26" y="54"/>
                      <a:pt x="26" y="54"/>
                    </a:cubicBezTo>
                    <a:cubicBezTo>
                      <a:pt x="23" y="54"/>
                      <a:pt x="20" y="53"/>
                      <a:pt x="18" y="51"/>
                    </a:cubicBezTo>
                    <a:cubicBezTo>
                      <a:pt x="15" y="55"/>
                      <a:pt x="15" y="55"/>
                      <a:pt x="15" y="55"/>
                    </a:cubicBezTo>
                    <a:cubicBezTo>
                      <a:pt x="7" y="48"/>
                      <a:pt x="7" y="48"/>
                      <a:pt x="7" y="48"/>
                    </a:cubicBezTo>
                    <a:cubicBezTo>
                      <a:pt x="9" y="45"/>
                      <a:pt x="9" y="45"/>
                      <a:pt x="9" y="45"/>
                    </a:cubicBezTo>
                    <a:cubicBezTo>
                      <a:pt x="8" y="42"/>
                      <a:pt x="6" y="40"/>
                      <a:pt x="5" y="37"/>
                    </a:cubicBezTo>
                    <a:cubicBezTo>
                      <a:pt x="1" y="37"/>
                      <a:pt x="1" y="37"/>
                      <a:pt x="1" y="37"/>
                    </a:cubicBezTo>
                    <a:cubicBezTo>
                      <a:pt x="0" y="26"/>
                      <a:pt x="0" y="26"/>
                      <a:pt x="0" y="26"/>
                    </a:cubicBezTo>
                    <a:cubicBezTo>
                      <a:pt x="4" y="26"/>
                      <a:pt x="4" y="26"/>
                      <a:pt x="4" y="26"/>
                    </a:cubicBezTo>
                    <a:cubicBezTo>
                      <a:pt x="5" y="23"/>
                      <a:pt x="6" y="20"/>
                      <a:pt x="7" y="17"/>
                    </a:cubicBezTo>
                    <a:cubicBezTo>
                      <a:pt x="4" y="15"/>
                      <a:pt x="4" y="15"/>
                      <a:pt x="4" y="15"/>
                    </a:cubicBezTo>
                    <a:cubicBezTo>
                      <a:pt x="11" y="6"/>
                      <a:pt x="11" y="6"/>
                      <a:pt x="11" y="6"/>
                    </a:cubicBezTo>
                    <a:cubicBezTo>
                      <a:pt x="14" y="9"/>
                      <a:pt x="14" y="9"/>
                      <a:pt x="14" y="9"/>
                    </a:cubicBezTo>
                    <a:cubicBezTo>
                      <a:pt x="16" y="7"/>
                      <a:pt x="19" y="6"/>
                      <a:pt x="22" y="5"/>
                    </a:cubicBezTo>
                    <a:cubicBezTo>
                      <a:pt x="21" y="1"/>
                      <a:pt x="21" y="1"/>
                      <a:pt x="21" y="1"/>
                    </a:cubicBezTo>
                    <a:cubicBezTo>
                      <a:pt x="29" y="0"/>
                      <a:pt x="29" y="0"/>
                      <a:pt x="29" y="0"/>
                    </a:cubicBezTo>
                    <a:cubicBezTo>
                      <a:pt x="29" y="12"/>
                      <a:pt x="29" y="12"/>
                      <a:pt x="29" y="12"/>
                    </a:cubicBezTo>
                    <a:cubicBezTo>
                      <a:pt x="24" y="12"/>
                      <a:pt x="20" y="14"/>
                      <a:pt x="16" y="18"/>
                    </a:cubicBezTo>
                    <a:cubicBezTo>
                      <a:pt x="10" y="25"/>
                      <a:pt x="11" y="36"/>
                      <a:pt x="18" y="42"/>
                    </a:cubicBezTo>
                    <a:cubicBezTo>
                      <a:pt x="20" y="44"/>
                      <a:pt x="22" y="45"/>
                      <a:pt x="24" y="45"/>
                    </a:cubicBezTo>
                    <a:cubicBezTo>
                      <a:pt x="26" y="46"/>
                      <a:pt x="28" y="46"/>
                      <a:pt x="29" y="46"/>
                    </a:cubicBezTo>
                    <a:lnTo>
                      <a:pt x="29" y="58"/>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35" name="Freeform: Shape 262"/>
              <p:cNvSpPr>
                <a:spLocks/>
              </p:cNvSpPr>
              <p:nvPr/>
            </p:nvSpPr>
            <p:spPr bwMode="auto">
              <a:xfrm>
                <a:off x="3205347" y="2729517"/>
                <a:ext cx="13480" cy="22057"/>
              </a:xfrm>
              <a:custGeom>
                <a:avLst/>
                <a:gdLst>
                  <a:gd name="T0" fmla="*/ 0 w 3"/>
                  <a:gd name="T1" fmla="*/ 5 h 5"/>
                  <a:gd name="T2" fmla="*/ 3 w 3"/>
                  <a:gd name="T3" fmla="*/ 1 h 5"/>
                  <a:gd name="T4" fmla="*/ 0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3" y="1"/>
                      <a:pt x="3" y="1"/>
                      <a:pt x="3" y="1"/>
                    </a:cubicBezTo>
                    <a:cubicBezTo>
                      <a:pt x="2" y="1"/>
                      <a:pt x="1" y="1"/>
                      <a:pt x="0" y="0"/>
                    </a:cubicBezTo>
                    <a:cubicBezTo>
                      <a:pt x="0" y="2"/>
                      <a:pt x="0" y="3"/>
                      <a:pt x="0" y="5"/>
                    </a:cubicBezTo>
                    <a:close/>
                  </a:path>
                </a:pathLst>
              </a:custGeom>
              <a:solidFill>
                <a:schemeClr val="accent4"/>
              </a:solidFill>
              <a:ln>
                <a:noFill/>
              </a:ln>
            </p:spPr>
            <p:txBody>
              <a:bodyPr anchor="ctr"/>
              <a:lstStyle/>
              <a:p>
                <a:pPr algn="ctr"/>
                <a:endParaRPr>
                  <a:cs typeface="+mn-ea"/>
                  <a:sym typeface="+mn-lt"/>
                </a:endParaRPr>
              </a:p>
            </p:txBody>
          </p:sp>
          <p:sp>
            <p:nvSpPr>
              <p:cNvPr id="236" name="Freeform: Shape 263"/>
              <p:cNvSpPr>
                <a:spLocks/>
              </p:cNvSpPr>
              <p:nvPr/>
            </p:nvSpPr>
            <p:spPr bwMode="auto">
              <a:xfrm>
                <a:off x="3200445" y="2671922"/>
                <a:ext cx="49017" cy="53918"/>
              </a:xfrm>
              <a:custGeom>
                <a:avLst/>
                <a:gdLst>
                  <a:gd name="T0" fmla="*/ 5 w 11"/>
                  <a:gd name="T1" fmla="*/ 12 h 12"/>
                  <a:gd name="T2" fmla="*/ 6 w 11"/>
                  <a:gd name="T3" fmla="*/ 12 h 12"/>
                  <a:gd name="T4" fmla="*/ 6 w 11"/>
                  <a:gd name="T5" fmla="*/ 12 h 12"/>
                  <a:gd name="T6" fmla="*/ 11 w 11"/>
                  <a:gd name="T7" fmla="*/ 6 h 12"/>
                  <a:gd name="T8" fmla="*/ 11 w 11"/>
                  <a:gd name="T9" fmla="*/ 6 h 12"/>
                  <a:gd name="T10" fmla="*/ 11 w 11"/>
                  <a:gd name="T11" fmla="*/ 5 h 12"/>
                  <a:gd name="T12" fmla="*/ 5 w 11"/>
                  <a:gd name="T13" fmla="*/ 0 h 12"/>
                  <a:gd name="T14" fmla="*/ 4 w 11"/>
                  <a:gd name="T15" fmla="*/ 0 h 12"/>
                  <a:gd name="T16" fmla="*/ 0 w 11"/>
                  <a:gd name="T17" fmla="*/ 3 h 12"/>
                  <a:gd name="T18" fmla="*/ 1 w 11"/>
                  <a:gd name="T19" fmla="*/ 9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cubicBezTo>
                      <a:pt x="5" y="12"/>
                      <a:pt x="6" y="12"/>
                      <a:pt x="6" y="12"/>
                    </a:cubicBezTo>
                    <a:cubicBezTo>
                      <a:pt x="6" y="12"/>
                      <a:pt x="6" y="12"/>
                      <a:pt x="6" y="12"/>
                    </a:cubicBezTo>
                    <a:cubicBezTo>
                      <a:pt x="9" y="11"/>
                      <a:pt x="11" y="8"/>
                      <a:pt x="11" y="6"/>
                    </a:cubicBezTo>
                    <a:cubicBezTo>
                      <a:pt x="11" y="6"/>
                      <a:pt x="11" y="6"/>
                      <a:pt x="11" y="6"/>
                    </a:cubicBezTo>
                    <a:cubicBezTo>
                      <a:pt x="11" y="5"/>
                      <a:pt x="11" y="5"/>
                      <a:pt x="11" y="5"/>
                    </a:cubicBezTo>
                    <a:cubicBezTo>
                      <a:pt x="10" y="2"/>
                      <a:pt x="8" y="0"/>
                      <a:pt x="5" y="0"/>
                    </a:cubicBezTo>
                    <a:cubicBezTo>
                      <a:pt x="5" y="0"/>
                      <a:pt x="4" y="0"/>
                      <a:pt x="4" y="0"/>
                    </a:cubicBezTo>
                    <a:cubicBezTo>
                      <a:pt x="2" y="1"/>
                      <a:pt x="1" y="2"/>
                      <a:pt x="0" y="3"/>
                    </a:cubicBezTo>
                    <a:cubicBezTo>
                      <a:pt x="0" y="5"/>
                      <a:pt x="0" y="7"/>
                      <a:pt x="1" y="9"/>
                    </a:cubicBezTo>
                    <a:cubicBezTo>
                      <a:pt x="2" y="11"/>
                      <a:pt x="3" y="12"/>
                      <a:pt x="5" y="12"/>
                    </a:cubicBezTo>
                    <a:close/>
                  </a:path>
                </a:pathLst>
              </a:custGeom>
              <a:solidFill>
                <a:schemeClr val="accent4"/>
              </a:solidFill>
              <a:ln>
                <a:noFill/>
              </a:ln>
            </p:spPr>
            <p:txBody>
              <a:bodyPr anchor="ctr"/>
              <a:lstStyle/>
              <a:p>
                <a:pPr algn="ctr"/>
                <a:endParaRPr>
                  <a:cs typeface="+mn-ea"/>
                  <a:sym typeface="+mn-lt"/>
                </a:endParaRPr>
              </a:p>
            </p:txBody>
          </p:sp>
          <p:sp>
            <p:nvSpPr>
              <p:cNvPr id="237" name="Freeform: Shape 264"/>
              <p:cNvSpPr>
                <a:spLocks/>
              </p:cNvSpPr>
              <p:nvPr/>
            </p:nvSpPr>
            <p:spPr bwMode="auto">
              <a:xfrm>
                <a:off x="3293577" y="2712361"/>
                <a:ext cx="96808" cy="91906"/>
              </a:xfrm>
              <a:custGeom>
                <a:avLst/>
                <a:gdLst>
                  <a:gd name="T0" fmla="*/ 12 w 22"/>
                  <a:gd name="T1" fmla="*/ 21 h 21"/>
                  <a:gd name="T2" fmla="*/ 22 w 22"/>
                  <a:gd name="T3" fmla="*/ 21 h 21"/>
                  <a:gd name="T4" fmla="*/ 6 w 22"/>
                  <a:gd name="T5" fmla="*/ 0 h 21"/>
                  <a:gd name="T6" fmla="*/ 0 w 22"/>
                  <a:gd name="T7" fmla="*/ 5 h 21"/>
                  <a:gd name="T8" fmla="*/ 12 w 22"/>
                  <a:gd name="T9" fmla="*/ 21 h 21"/>
                </a:gdLst>
                <a:ahLst/>
                <a:cxnLst>
                  <a:cxn ang="0">
                    <a:pos x="T0" y="T1"/>
                  </a:cxn>
                  <a:cxn ang="0">
                    <a:pos x="T2" y="T3"/>
                  </a:cxn>
                  <a:cxn ang="0">
                    <a:pos x="T4" y="T5"/>
                  </a:cxn>
                  <a:cxn ang="0">
                    <a:pos x="T6" y="T7"/>
                  </a:cxn>
                  <a:cxn ang="0">
                    <a:pos x="T8" y="T9"/>
                  </a:cxn>
                </a:cxnLst>
                <a:rect l="0" t="0" r="r" b="b"/>
                <a:pathLst>
                  <a:path w="22" h="21">
                    <a:moveTo>
                      <a:pt x="12" y="21"/>
                    </a:moveTo>
                    <a:cubicBezTo>
                      <a:pt x="22" y="21"/>
                      <a:pt x="22" y="21"/>
                      <a:pt x="22" y="21"/>
                    </a:cubicBezTo>
                    <a:cubicBezTo>
                      <a:pt x="6" y="0"/>
                      <a:pt x="6" y="0"/>
                      <a:pt x="6" y="0"/>
                    </a:cubicBezTo>
                    <a:cubicBezTo>
                      <a:pt x="5" y="3"/>
                      <a:pt x="2" y="5"/>
                      <a:pt x="0" y="5"/>
                    </a:cubicBezTo>
                    <a:lnTo>
                      <a:pt x="12" y="21"/>
                    </a:lnTo>
                    <a:close/>
                  </a:path>
                </a:pathLst>
              </a:custGeom>
              <a:solidFill>
                <a:schemeClr val="accent4"/>
              </a:solidFill>
              <a:ln>
                <a:noFill/>
              </a:ln>
            </p:spPr>
            <p:txBody>
              <a:bodyPr anchor="ctr"/>
              <a:lstStyle/>
              <a:p>
                <a:pPr algn="ctr"/>
                <a:endParaRPr>
                  <a:cs typeface="+mn-ea"/>
                  <a:sym typeface="+mn-lt"/>
                </a:endParaRPr>
              </a:p>
            </p:txBody>
          </p:sp>
          <p:sp>
            <p:nvSpPr>
              <p:cNvPr id="238" name="Freeform: Shape 265"/>
              <p:cNvSpPr>
                <a:spLocks/>
              </p:cNvSpPr>
              <p:nvPr/>
            </p:nvSpPr>
            <p:spPr bwMode="auto">
              <a:xfrm>
                <a:off x="3258040" y="2671922"/>
                <a:ext cx="52693" cy="53918"/>
              </a:xfrm>
              <a:custGeom>
                <a:avLst/>
                <a:gdLst>
                  <a:gd name="T0" fmla="*/ 8 w 12"/>
                  <a:gd name="T1" fmla="*/ 0 h 12"/>
                  <a:gd name="T2" fmla="*/ 6 w 12"/>
                  <a:gd name="T3" fmla="*/ 0 h 12"/>
                  <a:gd name="T4" fmla="*/ 1 w 12"/>
                  <a:gd name="T5" fmla="*/ 5 h 12"/>
                  <a:gd name="T6" fmla="*/ 1 w 12"/>
                  <a:gd name="T7" fmla="*/ 6 h 12"/>
                  <a:gd name="T8" fmla="*/ 1 w 12"/>
                  <a:gd name="T9" fmla="*/ 6 h 12"/>
                  <a:gd name="T10" fmla="*/ 5 w 12"/>
                  <a:gd name="T11" fmla="*/ 12 h 12"/>
                  <a:gd name="T12" fmla="*/ 6 w 12"/>
                  <a:gd name="T13" fmla="*/ 12 h 12"/>
                  <a:gd name="T14" fmla="*/ 6 w 12"/>
                  <a:gd name="T15" fmla="*/ 12 h 12"/>
                  <a:gd name="T16" fmla="*/ 12 w 12"/>
                  <a:gd name="T17" fmla="*/ 7 h 12"/>
                  <a:gd name="T18" fmla="*/ 12 w 12"/>
                  <a:gd name="T19" fmla="*/ 7 h 12"/>
                  <a:gd name="T20" fmla="*/ 8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0"/>
                    </a:moveTo>
                    <a:cubicBezTo>
                      <a:pt x="7" y="0"/>
                      <a:pt x="7" y="0"/>
                      <a:pt x="6" y="0"/>
                    </a:cubicBezTo>
                    <a:cubicBezTo>
                      <a:pt x="4" y="0"/>
                      <a:pt x="1" y="2"/>
                      <a:pt x="1" y="5"/>
                    </a:cubicBezTo>
                    <a:cubicBezTo>
                      <a:pt x="1" y="5"/>
                      <a:pt x="1" y="5"/>
                      <a:pt x="1" y="6"/>
                    </a:cubicBezTo>
                    <a:cubicBezTo>
                      <a:pt x="1" y="6"/>
                      <a:pt x="1" y="6"/>
                      <a:pt x="1" y="6"/>
                    </a:cubicBezTo>
                    <a:cubicBezTo>
                      <a:pt x="0" y="8"/>
                      <a:pt x="2" y="11"/>
                      <a:pt x="5" y="12"/>
                    </a:cubicBezTo>
                    <a:cubicBezTo>
                      <a:pt x="5" y="12"/>
                      <a:pt x="5" y="12"/>
                      <a:pt x="6" y="12"/>
                    </a:cubicBezTo>
                    <a:cubicBezTo>
                      <a:pt x="6" y="12"/>
                      <a:pt x="6" y="12"/>
                      <a:pt x="6" y="12"/>
                    </a:cubicBezTo>
                    <a:cubicBezTo>
                      <a:pt x="9" y="12"/>
                      <a:pt x="11" y="10"/>
                      <a:pt x="12" y="7"/>
                    </a:cubicBezTo>
                    <a:cubicBezTo>
                      <a:pt x="12" y="7"/>
                      <a:pt x="12" y="7"/>
                      <a:pt x="12" y="7"/>
                    </a:cubicBezTo>
                    <a:cubicBezTo>
                      <a:pt x="12" y="4"/>
                      <a:pt x="11" y="1"/>
                      <a:pt x="8" y="0"/>
                    </a:cubicBezTo>
                    <a:close/>
                  </a:path>
                </a:pathLst>
              </a:custGeom>
              <a:solidFill>
                <a:schemeClr val="accent4"/>
              </a:solidFill>
              <a:ln>
                <a:noFill/>
              </a:ln>
            </p:spPr>
            <p:txBody>
              <a:bodyPr anchor="ctr"/>
              <a:lstStyle/>
              <a:p>
                <a:pPr algn="ctr"/>
                <a:endParaRPr>
                  <a:cs typeface="+mn-ea"/>
                  <a:sym typeface="+mn-lt"/>
                </a:endParaRPr>
              </a:p>
            </p:txBody>
          </p:sp>
          <p:sp>
            <p:nvSpPr>
              <p:cNvPr id="239" name="Freeform: Shape 266"/>
              <p:cNvSpPr>
                <a:spLocks/>
              </p:cNvSpPr>
              <p:nvPr/>
            </p:nvSpPr>
            <p:spPr bwMode="auto">
              <a:xfrm>
                <a:off x="3213925" y="2814070"/>
                <a:ext cx="220574" cy="180136"/>
              </a:xfrm>
              <a:custGeom>
                <a:avLst/>
                <a:gdLst>
                  <a:gd name="T0" fmla="*/ 9 w 50"/>
                  <a:gd name="T1" fmla="*/ 41 h 41"/>
                  <a:gd name="T2" fmla="*/ 39 w 50"/>
                  <a:gd name="T3" fmla="*/ 41 h 41"/>
                  <a:gd name="T4" fmla="*/ 50 w 50"/>
                  <a:gd name="T5" fmla="*/ 0 h 41"/>
                  <a:gd name="T6" fmla="*/ 41 w 50"/>
                  <a:gd name="T7" fmla="*/ 0 h 41"/>
                  <a:gd name="T8" fmla="*/ 31 w 50"/>
                  <a:gd name="T9" fmla="*/ 0 h 41"/>
                  <a:gd name="T10" fmla="*/ 0 w 50"/>
                  <a:gd name="T11" fmla="*/ 0 h 41"/>
                  <a:gd name="T12" fmla="*/ 9 w 5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9" y="41"/>
                    </a:moveTo>
                    <a:cubicBezTo>
                      <a:pt x="39" y="41"/>
                      <a:pt x="39" y="41"/>
                      <a:pt x="39" y="41"/>
                    </a:cubicBezTo>
                    <a:cubicBezTo>
                      <a:pt x="50" y="0"/>
                      <a:pt x="50" y="0"/>
                      <a:pt x="50" y="0"/>
                    </a:cubicBezTo>
                    <a:cubicBezTo>
                      <a:pt x="41" y="0"/>
                      <a:pt x="41" y="0"/>
                      <a:pt x="41" y="0"/>
                    </a:cubicBezTo>
                    <a:cubicBezTo>
                      <a:pt x="31" y="0"/>
                      <a:pt x="31" y="0"/>
                      <a:pt x="31" y="0"/>
                    </a:cubicBezTo>
                    <a:cubicBezTo>
                      <a:pt x="0" y="0"/>
                      <a:pt x="0" y="0"/>
                      <a:pt x="0" y="0"/>
                    </a:cubicBezTo>
                    <a:cubicBezTo>
                      <a:pt x="2" y="14"/>
                      <a:pt x="5" y="28"/>
                      <a:pt x="9" y="41"/>
                    </a:cubicBezTo>
                    <a:close/>
                  </a:path>
                </a:pathLst>
              </a:custGeom>
              <a:solidFill>
                <a:schemeClr val="accent4"/>
              </a:solidFill>
              <a:ln>
                <a:noFill/>
              </a:ln>
            </p:spPr>
            <p:txBody>
              <a:bodyPr anchor="ctr"/>
              <a:lstStyle/>
              <a:p>
                <a:pPr algn="ctr"/>
                <a:endParaRPr>
                  <a:cs typeface="+mn-ea"/>
                  <a:sym typeface="+mn-lt"/>
                </a:endParaRPr>
              </a:p>
            </p:txBody>
          </p:sp>
          <p:sp>
            <p:nvSpPr>
              <p:cNvPr id="240" name="Freeform: Shape 267"/>
              <p:cNvSpPr>
                <a:spLocks/>
              </p:cNvSpPr>
              <p:nvPr/>
            </p:nvSpPr>
            <p:spPr bwMode="auto">
              <a:xfrm>
                <a:off x="5735824" y="2010199"/>
                <a:ext cx="88230" cy="88230"/>
              </a:xfrm>
              <a:custGeom>
                <a:avLst/>
                <a:gdLst>
                  <a:gd name="T0" fmla="*/ 17 w 20"/>
                  <a:gd name="T1" fmla="*/ 0 h 20"/>
                  <a:gd name="T2" fmla="*/ 9 w 20"/>
                  <a:gd name="T3" fmla="*/ 0 h 20"/>
                  <a:gd name="T4" fmla="*/ 0 w 20"/>
                  <a:gd name="T5" fmla="*/ 9 h 20"/>
                  <a:gd name="T6" fmla="*/ 0 w 20"/>
                  <a:gd name="T7" fmla="*/ 20 h 20"/>
                  <a:gd name="T8" fmla="*/ 7 w 20"/>
                  <a:gd name="T9" fmla="*/ 20 h 20"/>
                  <a:gd name="T10" fmla="*/ 7 w 20"/>
                  <a:gd name="T11" fmla="*/ 9 h 20"/>
                  <a:gd name="T12" fmla="*/ 9 w 20"/>
                  <a:gd name="T13" fmla="*/ 7 h 20"/>
                  <a:gd name="T14" fmla="*/ 20 w 20"/>
                  <a:gd name="T15" fmla="*/ 7 h 20"/>
                  <a:gd name="T16" fmla="*/ 17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7" y="0"/>
                    </a:moveTo>
                    <a:cubicBezTo>
                      <a:pt x="9" y="0"/>
                      <a:pt x="9" y="0"/>
                      <a:pt x="9" y="0"/>
                    </a:cubicBezTo>
                    <a:cubicBezTo>
                      <a:pt x="4" y="0"/>
                      <a:pt x="0" y="4"/>
                      <a:pt x="0" y="9"/>
                    </a:cubicBezTo>
                    <a:cubicBezTo>
                      <a:pt x="0" y="20"/>
                      <a:pt x="0" y="20"/>
                      <a:pt x="0" y="20"/>
                    </a:cubicBezTo>
                    <a:cubicBezTo>
                      <a:pt x="7" y="20"/>
                      <a:pt x="7" y="20"/>
                      <a:pt x="7" y="20"/>
                    </a:cubicBezTo>
                    <a:cubicBezTo>
                      <a:pt x="7" y="9"/>
                      <a:pt x="7" y="9"/>
                      <a:pt x="7" y="9"/>
                    </a:cubicBezTo>
                    <a:cubicBezTo>
                      <a:pt x="7" y="8"/>
                      <a:pt x="8" y="7"/>
                      <a:pt x="9" y="7"/>
                    </a:cubicBezTo>
                    <a:cubicBezTo>
                      <a:pt x="20" y="7"/>
                      <a:pt x="20" y="7"/>
                      <a:pt x="20" y="7"/>
                    </a:cubicBezTo>
                    <a:cubicBezTo>
                      <a:pt x="19" y="4"/>
                      <a:pt x="18" y="2"/>
                      <a:pt x="17" y="0"/>
                    </a:cubicBezTo>
                    <a:close/>
                  </a:path>
                </a:pathLst>
              </a:custGeom>
              <a:solidFill>
                <a:schemeClr val="accent3"/>
              </a:solidFill>
              <a:ln>
                <a:noFill/>
              </a:ln>
            </p:spPr>
            <p:txBody>
              <a:bodyPr anchor="ctr"/>
              <a:lstStyle/>
              <a:p>
                <a:pPr algn="ctr"/>
                <a:endParaRPr>
                  <a:cs typeface="+mn-ea"/>
                  <a:sym typeface="+mn-lt"/>
                </a:endParaRPr>
              </a:p>
            </p:txBody>
          </p:sp>
          <p:sp>
            <p:nvSpPr>
              <p:cNvPr id="241" name="Freeform: Shape 268"/>
              <p:cNvSpPr>
                <a:spLocks/>
              </p:cNvSpPr>
              <p:nvPr/>
            </p:nvSpPr>
            <p:spPr bwMode="auto">
              <a:xfrm>
                <a:off x="5708865" y="2142544"/>
                <a:ext cx="198517" cy="149500"/>
              </a:xfrm>
              <a:custGeom>
                <a:avLst/>
                <a:gdLst>
                  <a:gd name="T0" fmla="*/ 35 w 45"/>
                  <a:gd name="T1" fmla="*/ 0 h 34"/>
                  <a:gd name="T2" fmla="*/ 29 w 45"/>
                  <a:gd name="T3" fmla="*/ 0 h 34"/>
                  <a:gd name="T4" fmla="*/ 29 w 45"/>
                  <a:gd name="T5" fmla="*/ 9 h 34"/>
                  <a:gd name="T6" fmla="*/ 34 w 45"/>
                  <a:gd name="T7" fmla="*/ 15 h 34"/>
                  <a:gd name="T8" fmla="*/ 31 w 45"/>
                  <a:gd name="T9" fmla="*/ 19 h 34"/>
                  <a:gd name="T10" fmla="*/ 31 w 45"/>
                  <a:gd name="T11" fmla="*/ 19 h 34"/>
                  <a:gd name="T12" fmla="*/ 31 w 45"/>
                  <a:gd name="T13" fmla="*/ 27 h 34"/>
                  <a:gd name="T14" fmla="*/ 29 w 45"/>
                  <a:gd name="T15" fmla="*/ 27 h 34"/>
                  <a:gd name="T16" fmla="*/ 29 w 45"/>
                  <a:gd name="T17" fmla="*/ 34 h 34"/>
                  <a:gd name="T18" fmla="*/ 45 w 45"/>
                  <a:gd name="T19" fmla="*/ 34 h 34"/>
                  <a:gd name="T20" fmla="*/ 35 w 45"/>
                  <a:gd name="T21" fmla="*/ 0 h 34"/>
                  <a:gd name="T22" fmla="*/ 29 w 45"/>
                  <a:gd name="T23" fmla="*/ 0 h 34"/>
                  <a:gd name="T24" fmla="*/ 0 w 45"/>
                  <a:gd name="T25" fmla="*/ 0 h 34"/>
                  <a:gd name="T26" fmla="*/ 0 w 45"/>
                  <a:gd name="T27" fmla="*/ 34 h 34"/>
                  <a:gd name="T28" fmla="*/ 29 w 45"/>
                  <a:gd name="T29" fmla="*/ 34 h 34"/>
                  <a:gd name="T30" fmla="*/ 29 w 45"/>
                  <a:gd name="T31" fmla="*/ 27 h 34"/>
                  <a:gd name="T32" fmla="*/ 27 w 45"/>
                  <a:gd name="T33" fmla="*/ 27 h 34"/>
                  <a:gd name="T34" fmla="*/ 27 w 45"/>
                  <a:gd name="T35" fmla="*/ 19 h 34"/>
                  <a:gd name="T36" fmla="*/ 24 w 45"/>
                  <a:gd name="T37" fmla="*/ 15 h 34"/>
                  <a:gd name="T38" fmla="*/ 29 w 45"/>
                  <a:gd name="T39" fmla="*/ 9 h 34"/>
                  <a:gd name="T40" fmla="*/ 29 w 45"/>
                  <a:gd name="T41" fmla="*/ 9 h 34"/>
                  <a:gd name="T42" fmla="*/ 29 w 45"/>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34">
                    <a:moveTo>
                      <a:pt x="35" y="0"/>
                    </a:moveTo>
                    <a:cubicBezTo>
                      <a:pt x="29" y="0"/>
                      <a:pt x="29" y="0"/>
                      <a:pt x="29" y="0"/>
                    </a:cubicBezTo>
                    <a:cubicBezTo>
                      <a:pt x="29" y="9"/>
                      <a:pt x="29" y="9"/>
                      <a:pt x="29" y="9"/>
                    </a:cubicBezTo>
                    <a:cubicBezTo>
                      <a:pt x="32" y="9"/>
                      <a:pt x="34" y="12"/>
                      <a:pt x="34" y="15"/>
                    </a:cubicBezTo>
                    <a:cubicBezTo>
                      <a:pt x="34" y="17"/>
                      <a:pt x="33" y="19"/>
                      <a:pt x="31" y="19"/>
                    </a:cubicBezTo>
                    <a:cubicBezTo>
                      <a:pt x="31" y="19"/>
                      <a:pt x="31" y="19"/>
                      <a:pt x="31" y="19"/>
                    </a:cubicBezTo>
                    <a:cubicBezTo>
                      <a:pt x="31" y="27"/>
                      <a:pt x="31" y="27"/>
                      <a:pt x="31" y="27"/>
                    </a:cubicBezTo>
                    <a:cubicBezTo>
                      <a:pt x="29" y="27"/>
                      <a:pt x="29" y="27"/>
                      <a:pt x="29" y="27"/>
                    </a:cubicBezTo>
                    <a:cubicBezTo>
                      <a:pt x="29" y="34"/>
                      <a:pt x="29" y="34"/>
                      <a:pt x="29" y="34"/>
                    </a:cubicBezTo>
                    <a:cubicBezTo>
                      <a:pt x="45" y="34"/>
                      <a:pt x="45" y="34"/>
                      <a:pt x="45" y="34"/>
                    </a:cubicBezTo>
                    <a:cubicBezTo>
                      <a:pt x="42" y="22"/>
                      <a:pt x="39" y="11"/>
                      <a:pt x="35" y="0"/>
                    </a:cubicBezTo>
                    <a:close/>
                    <a:moveTo>
                      <a:pt x="29" y="0"/>
                    </a:moveTo>
                    <a:cubicBezTo>
                      <a:pt x="0" y="0"/>
                      <a:pt x="0" y="0"/>
                      <a:pt x="0" y="0"/>
                    </a:cubicBezTo>
                    <a:cubicBezTo>
                      <a:pt x="0" y="34"/>
                      <a:pt x="0" y="34"/>
                      <a:pt x="0" y="34"/>
                    </a:cubicBezTo>
                    <a:cubicBezTo>
                      <a:pt x="29" y="34"/>
                      <a:pt x="29" y="34"/>
                      <a:pt x="29" y="34"/>
                    </a:cubicBezTo>
                    <a:cubicBezTo>
                      <a:pt x="29" y="27"/>
                      <a:pt x="29" y="27"/>
                      <a:pt x="29" y="27"/>
                    </a:cubicBezTo>
                    <a:cubicBezTo>
                      <a:pt x="27" y="27"/>
                      <a:pt x="27" y="27"/>
                      <a:pt x="27" y="27"/>
                    </a:cubicBezTo>
                    <a:cubicBezTo>
                      <a:pt x="27" y="19"/>
                      <a:pt x="27" y="19"/>
                      <a:pt x="27" y="19"/>
                    </a:cubicBezTo>
                    <a:cubicBezTo>
                      <a:pt x="25" y="19"/>
                      <a:pt x="24" y="17"/>
                      <a:pt x="24" y="15"/>
                    </a:cubicBezTo>
                    <a:cubicBezTo>
                      <a:pt x="24" y="12"/>
                      <a:pt x="26" y="9"/>
                      <a:pt x="29" y="9"/>
                    </a:cubicBezTo>
                    <a:cubicBezTo>
                      <a:pt x="29" y="9"/>
                      <a:pt x="29" y="9"/>
                      <a:pt x="29" y="9"/>
                    </a:cubicBezTo>
                    <a:lnTo>
                      <a:pt x="29" y="0"/>
                    </a:lnTo>
                    <a:close/>
                  </a:path>
                </a:pathLst>
              </a:custGeom>
              <a:solidFill>
                <a:schemeClr val="accent3"/>
              </a:solidFill>
              <a:ln>
                <a:noFill/>
              </a:ln>
            </p:spPr>
            <p:txBody>
              <a:bodyPr anchor="ctr"/>
              <a:lstStyle/>
              <a:p>
                <a:pPr algn="ctr"/>
                <a:endParaRPr>
                  <a:cs typeface="+mn-ea"/>
                  <a:sym typeface="+mn-lt"/>
                </a:endParaRPr>
              </a:p>
            </p:txBody>
          </p:sp>
          <p:sp>
            <p:nvSpPr>
              <p:cNvPr id="242" name="Freeform: Shape 269"/>
              <p:cNvSpPr>
                <a:spLocks/>
              </p:cNvSpPr>
              <p:nvPr/>
            </p:nvSpPr>
            <p:spPr bwMode="auto">
              <a:xfrm>
                <a:off x="4269005" y="1537190"/>
                <a:ext cx="155627" cy="66172"/>
              </a:xfrm>
              <a:custGeom>
                <a:avLst/>
                <a:gdLst>
                  <a:gd name="T0" fmla="*/ 0 w 127"/>
                  <a:gd name="T1" fmla="*/ 29 h 54"/>
                  <a:gd name="T2" fmla="*/ 51 w 127"/>
                  <a:gd name="T3" fmla="*/ 54 h 54"/>
                  <a:gd name="T4" fmla="*/ 127 w 127"/>
                  <a:gd name="T5" fmla="*/ 54 h 54"/>
                  <a:gd name="T6" fmla="*/ 15 w 127"/>
                  <a:gd name="T7" fmla="*/ 0 h 54"/>
                  <a:gd name="T8" fmla="*/ 0 w 127"/>
                  <a:gd name="T9" fmla="*/ 29 h 54"/>
                </a:gdLst>
                <a:ahLst/>
                <a:cxnLst>
                  <a:cxn ang="0">
                    <a:pos x="T0" y="T1"/>
                  </a:cxn>
                  <a:cxn ang="0">
                    <a:pos x="T2" y="T3"/>
                  </a:cxn>
                  <a:cxn ang="0">
                    <a:pos x="T4" y="T5"/>
                  </a:cxn>
                  <a:cxn ang="0">
                    <a:pos x="T6" y="T7"/>
                  </a:cxn>
                  <a:cxn ang="0">
                    <a:pos x="T8" y="T9"/>
                  </a:cxn>
                </a:cxnLst>
                <a:rect l="0" t="0" r="r" b="b"/>
                <a:pathLst>
                  <a:path w="127" h="54">
                    <a:moveTo>
                      <a:pt x="0" y="29"/>
                    </a:moveTo>
                    <a:lnTo>
                      <a:pt x="51" y="54"/>
                    </a:lnTo>
                    <a:lnTo>
                      <a:pt x="127" y="54"/>
                    </a:lnTo>
                    <a:lnTo>
                      <a:pt x="15" y="0"/>
                    </a:lnTo>
                    <a:lnTo>
                      <a:pt x="0" y="29"/>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3" name="Freeform: Shape 270"/>
              <p:cNvSpPr>
                <a:spLocks/>
              </p:cNvSpPr>
              <p:nvPr/>
            </p:nvSpPr>
            <p:spPr bwMode="auto">
              <a:xfrm>
                <a:off x="4269005" y="1611940"/>
                <a:ext cx="376202" cy="189939"/>
              </a:xfrm>
              <a:custGeom>
                <a:avLst/>
                <a:gdLst>
                  <a:gd name="T0" fmla="*/ 123 w 307"/>
                  <a:gd name="T1" fmla="*/ 155 h 155"/>
                  <a:gd name="T2" fmla="*/ 245 w 307"/>
                  <a:gd name="T3" fmla="*/ 155 h 155"/>
                  <a:gd name="T4" fmla="*/ 245 w 307"/>
                  <a:gd name="T5" fmla="*/ 123 h 155"/>
                  <a:gd name="T6" fmla="*/ 307 w 307"/>
                  <a:gd name="T7" fmla="*/ 123 h 155"/>
                  <a:gd name="T8" fmla="*/ 307 w 307"/>
                  <a:gd name="T9" fmla="*/ 33 h 155"/>
                  <a:gd name="T10" fmla="*/ 245 w 307"/>
                  <a:gd name="T11" fmla="*/ 33 h 155"/>
                  <a:gd name="T12" fmla="*/ 245 w 307"/>
                  <a:gd name="T13" fmla="*/ 0 h 155"/>
                  <a:gd name="T14" fmla="*/ 145 w 307"/>
                  <a:gd name="T15" fmla="*/ 0 h 155"/>
                  <a:gd name="T16" fmla="*/ 123 w 307"/>
                  <a:gd name="T17" fmla="*/ 0 h 155"/>
                  <a:gd name="T18" fmla="*/ 123 w 307"/>
                  <a:gd name="T19" fmla="*/ 62 h 155"/>
                  <a:gd name="T20" fmla="*/ 184 w 307"/>
                  <a:gd name="T21" fmla="*/ 62 h 155"/>
                  <a:gd name="T22" fmla="*/ 184 w 307"/>
                  <a:gd name="T23" fmla="*/ 94 h 155"/>
                  <a:gd name="T24" fmla="*/ 123 w 307"/>
                  <a:gd name="T25" fmla="*/ 94 h 155"/>
                  <a:gd name="T26" fmla="*/ 123 w 307"/>
                  <a:gd name="T27" fmla="*/ 155 h 155"/>
                  <a:gd name="T28" fmla="*/ 0 w 307"/>
                  <a:gd name="T29" fmla="*/ 155 h 155"/>
                  <a:gd name="T30" fmla="*/ 123 w 307"/>
                  <a:gd name="T31" fmla="*/ 155 h 155"/>
                  <a:gd name="T32" fmla="*/ 123 w 307"/>
                  <a:gd name="T33" fmla="*/ 94 h 155"/>
                  <a:gd name="T34" fmla="*/ 62 w 307"/>
                  <a:gd name="T35" fmla="*/ 94 h 155"/>
                  <a:gd name="T36" fmla="*/ 62 w 307"/>
                  <a:gd name="T37" fmla="*/ 62 h 155"/>
                  <a:gd name="T38" fmla="*/ 62 w 307"/>
                  <a:gd name="T39" fmla="*/ 62 h 155"/>
                  <a:gd name="T40" fmla="*/ 123 w 307"/>
                  <a:gd name="T41" fmla="*/ 62 h 155"/>
                  <a:gd name="T42" fmla="*/ 123 w 307"/>
                  <a:gd name="T43" fmla="*/ 0 h 155"/>
                  <a:gd name="T44" fmla="*/ 65 w 307"/>
                  <a:gd name="T45" fmla="*/ 0 h 155"/>
                  <a:gd name="T46" fmla="*/ 0 w 307"/>
                  <a:gd name="T47" fmla="*/ 0 h 155"/>
                  <a:gd name="T48" fmla="*/ 0 w 307"/>
                  <a:gd name="T4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155">
                    <a:moveTo>
                      <a:pt x="123" y="155"/>
                    </a:moveTo>
                    <a:lnTo>
                      <a:pt x="245" y="155"/>
                    </a:lnTo>
                    <a:lnTo>
                      <a:pt x="245" y="123"/>
                    </a:lnTo>
                    <a:lnTo>
                      <a:pt x="307" y="123"/>
                    </a:lnTo>
                    <a:lnTo>
                      <a:pt x="307" y="33"/>
                    </a:lnTo>
                    <a:lnTo>
                      <a:pt x="245" y="33"/>
                    </a:lnTo>
                    <a:lnTo>
                      <a:pt x="245" y="0"/>
                    </a:lnTo>
                    <a:lnTo>
                      <a:pt x="145" y="0"/>
                    </a:lnTo>
                    <a:lnTo>
                      <a:pt x="123" y="0"/>
                    </a:lnTo>
                    <a:lnTo>
                      <a:pt x="123" y="62"/>
                    </a:lnTo>
                    <a:lnTo>
                      <a:pt x="184" y="62"/>
                    </a:lnTo>
                    <a:lnTo>
                      <a:pt x="184" y="94"/>
                    </a:lnTo>
                    <a:lnTo>
                      <a:pt x="123" y="94"/>
                    </a:lnTo>
                    <a:lnTo>
                      <a:pt x="123" y="155"/>
                    </a:lnTo>
                    <a:close/>
                    <a:moveTo>
                      <a:pt x="0" y="155"/>
                    </a:moveTo>
                    <a:lnTo>
                      <a:pt x="123" y="155"/>
                    </a:lnTo>
                    <a:lnTo>
                      <a:pt x="123" y="94"/>
                    </a:lnTo>
                    <a:lnTo>
                      <a:pt x="62" y="94"/>
                    </a:lnTo>
                    <a:lnTo>
                      <a:pt x="62" y="62"/>
                    </a:lnTo>
                    <a:lnTo>
                      <a:pt x="62" y="62"/>
                    </a:lnTo>
                    <a:lnTo>
                      <a:pt x="123" y="62"/>
                    </a:lnTo>
                    <a:lnTo>
                      <a:pt x="123" y="0"/>
                    </a:lnTo>
                    <a:lnTo>
                      <a:pt x="65" y="0"/>
                    </a:lnTo>
                    <a:lnTo>
                      <a:pt x="0" y="0"/>
                    </a:lnTo>
                    <a:lnTo>
                      <a:pt x="0" y="155"/>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4" name="Freeform: Shape 271"/>
              <p:cNvSpPr>
                <a:spLocks/>
              </p:cNvSpPr>
              <p:nvPr/>
            </p:nvSpPr>
            <p:spPr bwMode="auto">
              <a:xfrm>
                <a:off x="3637918" y="1788400"/>
                <a:ext cx="84553" cy="142148"/>
              </a:xfrm>
              <a:custGeom>
                <a:avLst/>
                <a:gdLst>
                  <a:gd name="T0" fmla="*/ 0 w 19"/>
                  <a:gd name="T1" fmla="*/ 22 h 32"/>
                  <a:gd name="T2" fmla="*/ 0 w 19"/>
                  <a:gd name="T3" fmla="*/ 27 h 32"/>
                  <a:gd name="T4" fmla="*/ 6 w 19"/>
                  <a:gd name="T5" fmla="*/ 32 h 32"/>
                  <a:gd name="T6" fmla="*/ 14 w 19"/>
                  <a:gd name="T7" fmla="*/ 32 h 32"/>
                  <a:gd name="T8" fmla="*/ 19 w 19"/>
                  <a:gd name="T9" fmla="*/ 27 h 32"/>
                  <a:gd name="T10" fmla="*/ 19 w 19"/>
                  <a:gd name="T11" fmla="*/ 22 h 32"/>
                  <a:gd name="T12" fmla="*/ 12 w 19"/>
                  <a:gd name="T13" fmla="*/ 22 h 32"/>
                  <a:gd name="T14" fmla="*/ 12 w 19"/>
                  <a:gd name="T15" fmla="*/ 18 h 32"/>
                  <a:gd name="T16" fmla="*/ 19 w 19"/>
                  <a:gd name="T17" fmla="*/ 18 h 32"/>
                  <a:gd name="T18" fmla="*/ 19 w 19"/>
                  <a:gd name="T19" fmla="*/ 12 h 32"/>
                  <a:gd name="T20" fmla="*/ 12 w 19"/>
                  <a:gd name="T21" fmla="*/ 12 h 32"/>
                  <a:gd name="T22" fmla="*/ 12 w 19"/>
                  <a:gd name="T23" fmla="*/ 8 h 32"/>
                  <a:gd name="T24" fmla="*/ 19 w 19"/>
                  <a:gd name="T25" fmla="*/ 8 h 32"/>
                  <a:gd name="T26" fmla="*/ 19 w 19"/>
                  <a:gd name="T27" fmla="*/ 6 h 32"/>
                  <a:gd name="T28" fmla="*/ 14 w 19"/>
                  <a:gd name="T29" fmla="*/ 0 h 32"/>
                  <a:gd name="T30" fmla="*/ 6 w 19"/>
                  <a:gd name="T31" fmla="*/ 0 h 32"/>
                  <a:gd name="T32" fmla="*/ 0 w 19"/>
                  <a:gd name="T33" fmla="*/ 6 h 32"/>
                  <a:gd name="T34" fmla="*/ 0 w 19"/>
                  <a:gd name="T35" fmla="*/ 8 h 32"/>
                  <a:gd name="T36" fmla="*/ 7 w 19"/>
                  <a:gd name="T37" fmla="*/ 8 h 32"/>
                  <a:gd name="T38" fmla="*/ 7 w 19"/>
                  <a:gd name="T39" fmla="*/ 12 h 32"/>
                  <a:gd name="T40" fmla="*/ 0 w 19"/>
                  <a:gd name="T41" fmla="*/ 12 h 32"/>
                  <a:gd name="T42" fmla="*/ 0 w 19"/>
                  <a:gd name="T43" fmla="*/ 18 h 32"/>
                  <a:gd name="T44" fmla="*/ 7 w 19"/>
                  <a:gd name="T45" fmla="*/ 18 h 32"/>
                  <a:gd name="T46" fmla="*/ 7 w 19"/>
                  <a:gd name="T47" fmla="*/ 22 h 32"/>
                  <a:gd name="T48" fmla="*/ 0 w 19"/>
                  <a:gd name="T4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2">
                    <a:moveTo>
                      <a:pt x="0" y="22"/>
                    </a:moveTo>
                    <a:cubicBezTo>
                      <a:pt x="0" y="27"/>
                      <a:pt x="0" y="27"/>
                      <a:pt x="0" y="27"/>
                    </a:cubicBezTo>
                    <a:cubicBezTo>
                      <a:pt x="0" y="30"/>
                      <a:pt x="3" y="32"/>
                      <a:pt x="6" y="32"/>
                    </a:cubicBezTo>
                    <a:cubicBezTo>
                      <a:pt x="14" y="32"/>
                      <a:pt x="14" y="32"/>
                      <a:pt x="14" y="32"/>
                    </a:cubicBezTo>
                    <a:cubicBezTo>
                      <a:pt x="17" y="32"/>
                      <a:pt x="19" y="30"/>
                      <a:pt x="19" y="27"/>
                    </a:cubicBezTo>
                    <a:cubicBezTo>
                      <a:pt x="19" y="22"/>
                      <a:pt x="19" y="22"/>
                      <a:pt x="19" y="22"/>
                    </a:cubicBezTo>
                    <a:cubicBezTo>
                      <a:pt x="12" y="22"/>
                      <a:pt x="12" y="22"/>
                      <a:pt x="12" y="22"/>
                    </a:cubicBezTo>
                    <a:cubicBezTo>
                      <a:pt x="12" y="18"/>
                      <a:pt x="12" y="18"/>
                      <a:pt x="12" y="18"/>
                    </a:cubicBezTo>
                    <a:cubicBezTo>
                      <a:pt x="19" y="18"/>
                      <a:pt x="19" y="18"/>
                      <a:pt x="19" y="18"/>
                    </a:cubicBezTo>
                    <a:cubicBezTo>
                      <a:pt x="19" y="12"/>
                      <a:pt x="19" y="12"/>
                      <a:pt x="19" y="12"/>
                    </a:cubicBezTo>
                    <a:cubicBezTo>
                      <a:pt x="12" y="12"/>
                      <a:pt x="12" y="12"/>
                      <a:pt x="12" y="12"/>
                    </a:cubicBezTo>
                    <a:cubicBezTo>
                      <a:pt x="12" y="8"/>
                      <a:pt x="12" y="8"/>
                      <a:pt x="12" y="8"/>
                    </a:cubicBezTo>
                    <a:cubicBezTo>
                      <a:pt x="19" y="8"/>
                      <a:pt x="19" y="8"/>
                      <a:pt x="19" y="8"/>
                    </a:cubicBezTo>
                    <a:cubicBezTo>
                      <a:pt x="19" y="6"/>
                      <a:pt x="19" y="6"/>
                      <a:pt x="19" y="6"/>
                    </a:cubicBezTo>
                    <a:cubicBezTo>
                      <a:pt x="19" y="3"/>
                      <a:pt x="17" y="0"/>
                      <a:pt x="14" y="0"/>
                    </a:cubicBezTo>
                    <a:cubicBezTo>
                      <a:pt x="6" y="0"/>
                      <a:pt x="6" y="0"/>
                      <a:pt x="6" y="0"/>
                    </a:cubicBezTo>
                    <a:cubicBezTo>
                      <a:pt x="3" y="0"/>
                      <a:pt x="0" y="3"/>
                      <a:pt x="0" y="6"/>
                    </a:cubicBezTo>
                    <a:cubicBezTo>
                      <a:pt x="0" y="8"/>
                      <a:pt x="0" y="8"/>
                      <a:pt x="0" y="8"/>
                    </a:cubicBezTo>
                    <a:cubicBezTo>
                      <a:pt x="7" y="8"/>
                      <a:pt x="7" y="8"/>
                      <a:pt x="7" y="8"/>
                    </a:cubicBezTo>
                    <a:cubicBezTo>
                      <a:pt x="7" y="12"/>
                      <a:pt x="7" y="12"/>
                      <a:pt x="7" y="12"/>
                    </a:cubicBezTo>
                    <a:cubicBezTo>
                      <a:pt x="0" y="12"/>
                      <a:pt x="0" y="12"/>
                      <a:pt x="0" y="12"/>
                    </a:cubicBezTo>
                    <a:cubicBezTo>
                      <a:pt x="0" y="18"/>
                      <a:pt x="0" y="18"/>
                      <a:pt x="0" y="18"/>
                    </a:cubicBezTo>
                    <a:cubicBezTo>
                      <a:pt x="7" y="18"/>
                      <a:pt x="7" y="18"/>
                      <a:pt x="7" y="18"/>
                    </a:cubicBezTo>
                    <a:cubicBezTo>
                      <a:pt x="7" y="22"/>
                      <a:pt x="7" y="22"/>
                      <a:pt x="7" y="22"/>
                    </a:cubicBezTo>
                    <a:lnTo>
                      <a:pt x="0" y="22"/>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5" name="Freeform: Shape 272"/>
              <p:cNvSpPr>
                <a:spLocks/>
              </p:cNvSpPr>
              <p:nvPr/>
            </p:nvSpPr>
            <p:spPr bwMode="auto">
              <a:xfrm>
                <a:off x="3615860" y="1917068"/>
                <a:ext cx="132345" cy="83328"/>
              </a:xfrm>
              <a:custGeom>
                <a:avLst/>
                <a:gdLst>
                  <a:gd name="T0" fmla="*/ 0 w 30"/>
                  <a:gd name="T1" fmla="*/ 0 h 19"/>
                  <a:gd name="T2" fmla="*/ 10 w 30"/>
                  <a:gd name="T3" fmla="*/ 9 h 19"/>
                  <a:gd name="T4" fmla="*/ 13 w 30"/>
                  <a:gd name="T5" fmla="*/ 9 h 19"/>
                  <a:gd name="T6" fmla="*/ 13 w 30"/>
                  <a:gd name="T7" fmla="*/ 15 h 19"/>
                  <a:gd name="T8" fmla="*/ 9 w 30"/>
                  <a:gd name="T9" fmla="*/ 15 h 19"/>
                  <a:gd name="T10" fmla="*/ 9 w 30"/>
                  <a:gd name="T11" fmla="*/ 19 h 19"/>
                  <a:gd name="T12" fmla="*/ 21 w 30"/>
                  <a:gd name="T13" fmla="*/ 19 h 19"/>
                  <a:gd name="T14" fmla="*/ 21 w 30"/>
                  <a:gd name="T15" fmla="*/ 15 h 19"/>
                  <a:gd name="T16" fmla="*/ 17 w 30"/>
                  <a:gd name="T17" fmla="*/ 15 h 19"/>
                  <a:gd name="T18" fmla="*/ 17 w 30"/>
                  <a:gd name="T19" fmla="*/ 9 h 19"/>
                  <a:gd name="T20" fmla="*/ 20 w 30"/>
                  <a:gd name="T21" fmla="*/ 9 h 19"/>
                  <a:gd name="T22" fmla="*/ 30 w 30"/>
                  <a:gd name="T23" fmla="*/ 0 h 19"/>
                  <a:gd name="T24" fmla="*/ 26 w 30"/>
                  <a:gd name="T25" fmla="*/ 0 h 19"/>
                  <a:gd name="T26" fmla="*/ 20 w 30"/>
                  <a:gd name="T27" fmla="*/ 5 h 19"/>
                  <a:gd name="T28" fmla="*/ 10 w 30"/>
                  <a:gd name="T29" fmla="*/ 5 h 19"/>
                  <a:gd name="T30" fmla="*/ 4 w 30"/>
                  <a:gd name="T31" fmla="*/ 0 h 19"/>
                  <a:gd name="T32" fmla="*/ 0 w 30"/>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9">
                    <a:moveTo>
                      <a:pt x="0" y="0"/>
                    </a:moveTo>
                    <a:cubicBezTo>
                      <a:pt x="1" y="5"/>
                      <a:pt x="5" y="9"/>
                      <a:pt x="10" y="9"/>
                    </a:cubicBezTo>
                    <a:cubicBezTo>
                      <a:pt x="13" y="9"/>
                      <a:pt x="13" y="9"/>
                      <a:pt x="13" y="9"/>
                    </a:cubicBezTo>
                    <a:cubicBezTo>
                      <a:pt x="13" y="15"/>
                      <a:pt x="13" y="15"/>
                      <a:pt x="13" y="15"/>
                    </a:cubicBezTo>
                    <a:cubicBezTo>
                      <a:pt x="9" y="15"/>
                      <a:pt x="9" y="15"/>
                      <a:pt x="9" y="15"/>
                    </a:cubicBezTo>
                    <a:cubicBezTo>
                      <a:pt x="9" y="19"/>
                      <a:pt x="9" y="19"/>
                      <a:pt x="9" y="19"/>
                    </a:cubicBezTo>
                    <a:cubicBezTo>
                      <a:pt x="21" y="19"/>
                      <a:pt x="21" y="19"/>
                      <a:pt x="21" y="19"/>
                    </a:cubicBezTo>
                    <a:cubicBezTo>
                      <a:pt x="21" y="15"/>
                      <a:pt x="21" y="15"/>
                      <a:pt x="21" y="15"/>
                    </a:cubicBezTo>
                    <a:cubicBezTo>
                      <a:pt x="17" y="15"/>
                      <a:pt x="17" y="15"/>
                      <a:pt x="17" y="15"/>
                    </a:cubicBezTo>
                    <a:cubicBezTo>
                      <a:pt x="17" y="9"/>
                      <a:pt x="17" y="9"/>
                      <a:pt x="17" y="9"/>
                    </a:cubicBezTo>
                    <a:cubicBezTo>
                      <a:pt x="20" y="9"/>
                      <a:pt x="20" y="9"/>
                      <a:pt x="20" y="9"/>
                    </a:cubicBezTo>
                    <a:cubicBezTo>
                      <a:pt x="25" y="9"/>
                      <a:pt x="29" y="5"/>
                      <a:pt x="30" y="0"/>
                    </a:cubicBezTo>
                    <a:cubicBezTo>
                      <a:pt x="26" y="0"/>
                      <a:pt x="26" y="0"/>
                      <a:pt x="26" y="0"/>
                    </a:cubicBezTo>
                    <a:cubicBezTo>
                      <a:pt x="25" y="2"/>
                      <a:pt x="23" y="5"/>
                      <a:pt x="20" y="5"/>
                    </a:cubicBezTo>
                    <a:cubicBezTo>
                      <a:pt x="10" y="5"/>
                      <a:pt x="10" y="5"/>
                      <a:pt x="10" y="5"/>
                    </a:cubicBezTo>
                    <a:cubicBezTo>
                      <a:pt x="7" y="5"/>
                      <a:pt x="4" y="2"/>
                      <a:pt x="4" y="0"/>
                    </a:cubicBezTo>
                    <a:lnTo>
                      <a:pt x="0"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6" name="Freeform: Shape 273"/>
              <p:cNvSpPr>
                <a:spLocks/>
              </p:cNvSpPr>
              <p:nvPr/>
            </p:nvSpPr>
            <p:spPr bwMode="auto">
              <a:xfrm>
                <a:off x="5369426" y="2200138"/>
                <a:ext cx="269591" cy="136021"/>
              </a:xfrm>
              <a:custGeom>
                <a:avLst/>
                <a:gdLst>
                  <a:gd name="T0" fmla="*/ 53 w 61"/>
                  <a:gd name="T1" fmla="*/ 22 h 31"/>
                  <a:gd name="T2" fmla="*/ 61 w 61"/>
                  <a:gd name="T3" fmla="*/ 11 h 31"/>
                  <a:gd name="T4" fmla="*/ 53 w 61"/>
                  <a:gd name="T5" fmla="*/ 1 h 31"/>
                  <a:gd name="T6" fmla="*/ 53 w 61"/>
                  <a:gd name="T7" fmla="*/ 5 h 31"/>
                  <a:gd name="T8" fmla="*/ 57 w 61"/>
                  <a:gd name="T9" fmla="*/ 11 h 31"/>
                  <a:gd name="T10" fmla="*/ 53 w 61"/>
                  <a:gd name="T11" fmla="*/ 17 h 31"/>
                  <a:gd name="T12" fmla="*/ 53 w 61"/>
                  <a:gd name="T13" fmla="*/ 22 h 31"/>
                  <a:gd name="T14" fmla="*/ 26 w 61"/>
                  <a:gd name="T15" fmla="*/ 31 h 31"/>
                  <a:gd name="T16" fmla="*/ 46 w 61"/>
                  <a:gd name="T17" fmla="*/ 21 h 31"/>
                  <a:gd name="T18" fmla="*/ 51 w 61"/>
                  <a:gd name="T19" fmla="*/ 22 h 31"/>
                  <a:gd name="T20" fmla="*/ 53 w 61"/>
                  <a:gd name="T21" fmla="*/ 22 h 31"/>
                  <a:gd name="T22" fmla="*/ 53 w 61"/>
                  <a:gd name="T23" fmla="*/ 17 h 31"/>
                  <a:gd name="T24" fmla="*/ 51 w 61"/>
                  <a:gd name="T25" fmla="*/ 17 h 31"/>
                  <a:gd name="T26" fmla="*/ 49 w 61"/>
                  <a:gd name="T27" fmla="*/ 17 h 31"/>
                  <a:gd name="T28" fmla="*/ 52 w 61"/>
                  <a:gd name="T29" fmla="*/ 5 h 31"/>
                  <a:gd name="T30" fmla="*/ 52 w 61"/>
                  <a:gd name="T31" fmla="*/ 5 h 31"/>
                  <a:gd name="T32" fmla="*/ 52 w 61"/>
                  <a:gd name="T33" fmla="*/ 5 h 31"/>
                  <a:gd name="T34" fmla="*/ 53 w 61"/>
                  <a:gd name="T35" fmla="*/ 5 h 31"/>
                  <a:gd name="T36" fmla="*/ 53 w 61"/>
                  <a:gd name="T37" fmla="*/ 1 h 31"/>
                  <a:gd name="T38" fmla="*/ 51 w 61"/>
                  <a:gd name="T39" fmla="*/ 0 h 31"/>
                  <a:gd name="T40" fmla="*/ 51 w 61"/>
                  <a:gd name="T41" fmla="*/ 0 h 31"/>
                  <a:gd name="T42" fmla="*/ 1 w 61"/>
                  <a:gd name="T43" fmla="*/ 0 h 31"/>
                  <a:gd name="T44" fmla="*/ 0 w 61"/>
                  <a:gd name="T45" fmla="*/ 5 h 31"/>
                  <a:gd name="T46" fmla="*/ 26 w 6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31">
                    <a:moveTo>
                      <a:pt x="53" y="22"/>
                    </a:moveTo>
                    <a:cubicBezTo>
                      <a:pt x="58" y="21"/>
                      <a:pt x="61" y="16"/>
                      <a:pt x="61" y="11"/>
                    </a:cubicBezTo>
                    <a:cubicBezTo>
                      <a:pt x="61" y="6"/>
                      <a:pt x="58" y="1"/>
                      <a:pt x="53" y="1"/>
                    </a:cubicBezTo>
                    <a:cubicBezTo>
                      <a:pt x="53" y="5"/>
                      <a:pt x="53" y="5"/>
                      <a:pt x="53" y="5"/>
                    </a:cubicBezTo>
                    <a:cubicBezTo>
                      <a:pt x="55" y="6"/>
                      <a:pt x="57" y="8"/>
                      <a:pt x="57" y="11"/>
                    </a:cubicBezTo>
                    <a:cubicBezTo>
                      <a:pt x="57" y="14"/>
                      <a:pt x="55" y="16"/>
                      <a:pt x="53" y="17"/>
                    </a:cubicBezTo>
                    <a:lnTo>
                      <a:pt x="53" y="22"/>
                    </a:lnTo>
                    <a:close/>
                    <a:moveTo>
                      <a:pt x="26" y="31"/>
                    </a:moveTo>
                    <a:cubicBezTo>
                      <a:pt x="34" y="31"/>
                      <a:pt x="41" y="27"/>
                      <a:pt x="46" y="21"/>
                    </a:cubicBezTo>
                    <a:cubicBezTo>
                      <a:pt x="47" y="22"/>
                      <a:pt x="49" y="22"/>
                      <a:pt x="51" y="22"/>
                    </a:cubicBezTo>
                    <a:cubicBezTo>
                      <a:pt x="51" y="22"/>
                      <a:pt x="52" y="22"/>
                      <a:pt x="53" y="22"/>
                    </a:cubicBezTo>
                    <a:cubicBezTo>
                      <a:pt x="53" y="17"/>
                      <a:pt x="53" y="17"/>
                      <a:pt x="53" y="17"/>
                    </a:cubicBezTo>
                    <a:cubicBezTo>
                      <a:pt x="52" y="17"/>
                      <a:pt x="51" y="17"/>
                      <a:pt x="51" y="17"/>
                    </a:cubicBezTo>
                    <a:cubicBezTo>
                      <a:pt x="50" y="17"/>
                      <a:pt x="49" y="17"/>
                      <a:pt x="49" y="17"/>
                    </a:cubicBezTo>
                    <a:cubicBezTo>
                      <a:pt x="51" y="13"/>
                      <a:pt x="52" y="9"/>
                      <a:pt x="52" y="5"/>
                    </a:cubicBezTo>
                    <a:cubicBezTo>
                      <a:pt x="52" y="5"/>
                      <a:pt x="52" y="5"/>
                      <a:pt x="52" y="5"/>
                    </a:cubicBezTo>
                    <a:cubicBezTo>
                      <a:pt x="52" y="5"/>
                      <a:pt x="52" y="5"/>
                      <a:pt x="52" y="5"/>
                    </a:cubicBezTo>
                    <a:cubicBezTo>
                      <a:pt x="52" y="5"/>
                      <a:pt x="52" y="5"/>
                      <a:pt x="53" y="5"/>
                    </a:cubicBezTo>
                    <a:cubicBezTo>
                      <a:pt x="53" y="1"/>
                      <a:pt x="53" y="1"/>
                      <a:pt x="53" y="1"/>
                    </a:cubicBezTo>
                    <a:cubicBezTo>
                      <a:pt x="52" y="0"/>
                      <a:pt x="52" y="0"/>
                      <a:pt x="51" y="0"/>
                    </a:cubicBezTo>
                    <a:cubicBezTo>
                      <a:pt x="51" y="0"/>
                      <a:pt x="51" y="0"/>
                      <a:pt x="51" y="0"/>
                    </a:cubicBezTo>
                    <a:cubicBezTo>
                      <a:pt x="1" y="0"/>
                      <a:pt x="1" y="0"/>
                      <a:pt x="1" y="0"/>
                    </a:cubicBezTo>
                    <a:cubicBezTo>
                      <a:pt x="0" y="2"/>
                      <a:pt x="0" y="3"/>
                      <a:pt x="0" y="5"/>
                    </a:cubicBezTo>
                    <a:cubicBezTo>
                      <a:pt x="0" y="19"/>
                      <a:pt x="12" y="31"/>
                      <a:pt x="26" y="31"/>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7" name="Rectangle 274"/>
              <p:cNvSpPr>
                <a:spLocks/>
              </p:cNvSpPr>
              <p:nvPr/>
            </p:nvSpPr>
            <p:spPr bwMode="auto">
              <a:xfrm>
                <a:off x="5369426" y="2345962"/>
                <a:ext cx="247533" cy="22057"/>
              </a:xfrm>
              <a:prstGeom prst="rect">
                <a:avLst/>
              </a:pr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248" name="Freeform: Shape 275"/>
              <p:cNvSpPr>
                <a:spLocks/>
              </p:cNvSpPr>
              <p:nvPr/>
            </p:nvSpPr>
            <p:spPr bwMode="auto">
              <a:xfrm>
                <a:off x="5427020" y="2080048"/>
                <a:ext cx="44115" cy="115189"/>
              </a:xfrm>
              <a:custGeom>
                <a:avLst/>
                <a:gdLst>
                  <a:gd name="T0" fmla="*/ 3 w 10"/>
                  <a:gd name="T1" fmla="*/ 19 h 26"/>
                  <a:gd name="T2" fmla="*/ 5 w 10"/>
                  <a:gd name="T3" fmla="*/ 25 h 26"/>
                  <a:gd name="T4" fmla="*/ 9 w 10"/>
                  <a:gd name="T5" fmla="*/ 16 h 26"/>
                  <a:gd name="T6" fmla="*/ 7 w 10"/>
                  <a:gd name="T7" fmla="*/ 11 h 26"/>
                  <a:gd name="T8" fmla="*/ 6 w 10"/>
                  <a:gd name="T9" fmla="*/ 7 h 26"/>
                  <a:gd name="T10" fmla="*/ 4 w 10"/>
                  <a:gd name="T11" fmla="*/ 2 h 26"/>
                  <a:gd name="T12" fmla="*/ 1 w 10"/>
                  <a:gd name="T13" fmla="*/ 11 h 26"/>
                  <a:gd name="T14" fmla="*/ 3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3" y="19"/>
                    </a:moveTo>
                    <a:cubicBezTo>
                      <a:pt x="0" y="21"/>
                      <a:pt x="2" y="26"/>
                      <a:pt x="5" y="25"/>
                    </a:cubicBezTo>
                    <a:cubicBezTo>
                      <a:pt x="9" y="23"/>
                      <a:pt x="10" y="19"/>
                      <a:pt x="9" y="16"/>
                    </a:cubicBezTo>
                    <a:cubicBezTo>
                      <a:pt x="9" y="14"/>
                      <a:pt x="7" y="12"/>
                      <a:pt x="7" y="11"/>
                    </a:cubicBezTo>
                    <a:cubicBezTo>
                      <a:pt x="6" y="10"/>
                      <a:pt x="5" y="7"/>
                      <a:pt x="6" y="7"/>
                    </a:cubicBezTo>
                    <a:cubicBezTo>
                      <a:pt x="9" y="5"/>
                      <a:pt x="7" y="0"/>
                      <a:pt x="4" y="2"/>
                    </a:cubicBezTo>
                    <a:cubicBezTo>
                      <a:pt x="1" y="4"/>
                      <a:pt x="0" y="8"/>
                      <a:pt x="1" y="11"/>
                    </a:cubicBezTo>
                    <a:cubicBezTo>
                      <a:pt x="1" y="12"/>
                      <a:pt x="6" y="19"/>
                      <a:pt x="3" y="1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49" name="Freeform: Shape 276"/>
              <p:cNvSpPr>
                <a:spLocks/>
              </p:cNvSpPr>
              <p:nvPr/>
            </p:nvSpPr>
            <p:spPr bwMode="auto">
              <a:xfrm>
                <a:off x="5488291" y="2080048"/>
                <a:ext cx="44115" cy="115189"/>
              </a:xfrm>
              <a:custGeom>
                <a:avLst/>
                <a:gdLst>
                  <a:gd name="T0" fmla="*/ 4 w 10"/>
                  <a:gd name="T1" fmla="*/ 19 h 26"/>
                  <a:gd name="T2" fmla="*/ 5 w 10"/>
                  <a:gd name="T3" fmla="*/ 25 h 26"/>
                  <a:gd name="T4" fmla="*/ 9 w 10"/>
                  <a:gd name="T5" fmla="*/ 16 h 26"/>
                  <a:gd name="T6" fmla="*/ 7 w 10"/>
                  <a:gd name="T7" fmla="*/ 11 h 26"/>
                  <a:gd name="T8" fmla="*/ 7 w 10"/>
                  <a:gd name="T9" fmla="*/ 7 h 26"/>
                  <a:gd name="T10" fmla="*/ 4 w 10"/>
                  <a:gd name="T11" fmla="*/ 2 h 26"/>
                  <a:gd name="T12" fmla="*/ 1 w 10"/>
                  <a:gd name="T13" fmla="*/ 11 h 26"/>
                  <a:gd name="T14" fmla="*/ 4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4" y="19"/>
                    </a:moveTo>
                    <a:cubicBezTo>
                      <a:pt x="1" y="21"/>
                      <a:pt x="2" y="26"/>
                      <a:pt x="5" y="25"/>
                    </a:cubicBezTo>
                    <a:cubicBezTo>
                      <a:pt x="9" y="23"/>
                      <a:pt x="10" y="19"/>
                      <a:pt x="9" y="16"/>
                    </a:cubicBezTo>
                    <a:cubicBezTo>
                      <a:pt x="9" y="14"/>
                      <a:pt x="8" y="12"/>
                      <a:pt x="7" y="11"/>
                    </a:cubicBezTo>
                    <a:cubicBezTo>
                      <a:pt x="6" y="10"/>
                      <a:pt x="5" y="7"/>
                      <a:pt x="7" y="7"/>
                    </a:cubicBezTo>
                    <a:cubicBezTo>
                      <a:pt x="10" y="5"/>
                      <a:pt x="7" y="0"/>
                      <a:pt x="4" y="2"/>
                    </a:cubicBezTo>
                    <a:cubicBezTo>
                      <a:pt x="1" y="4"/>
                      <a:pt x="0" y="8"/>
                      <a:pt x="1" y="11"/>
                    </a:cubicBezTo>
                    <a:cubicBezTo>
                      <a:pt x="2" y="12"/>
                      <a:pt x="6" y="19"/>
                      <a:pt x="4" y="1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0" name="Freeform: Shape 277"/>
              <p:cNvSpPr>
                <a:spLocks/>
              </p:cNvSpPr>
              <p:nvPr/>
            </p:nvSpPr>
            <p:spPr bwMode="auto">
              <a:xfrm>
                <a:off x="4794707" y="1638899"/>
                <a:ext cx="220574" cy="220574"/>
              </a:xfrm>
              <a:custGeom>
                <a:avLst/>
                <a:gdLst>
                  <a:gd name="T0" fmla="*/ 25 w 50"/>
                  <a:gd name="T1" fmla="*/ 47 h 50"/>
                  <a:gd name="T2" fmla="*/ 29 w 50"/>
                  <a:gd name="T3" fmla="*/ 46 h 50"/>
                  <a:gd name="T4" fmla="*/ 30 w 50"/>
                  <a:gd name="T5" fmla="*/ 50 h 50"/>
                  <a:gd name="T6" fmla="*/ 39 w 50"/>
                  <a:gd name="T7" fmla="*/ 46 h 50"/>
                  <a:gd name="T8" fmla="*/ 38 w 50"/>
                  <a:gd name="T9" fmla="*/ 43 h 50"/>
                  <a:gd name="T10" fmla="*/ 43 w 50"/>
                  <a:gd name="T11" fmla="*/ 37 h 50"/>
                  <a:gd name="T12" fmla="*/ 46 w 50"/>
                  <a:gd name="T13" fmla="*/ 39 h 50"/>
                  <a:gd name="T14" fmla="*/ 50 w 50"/>
                  <a:gd name="T15" fmla="*/ 30 h 50"/>
                  <a:gd name="T16" fmla="*/ 46 w 50"/>
                  <a:gd name="T17" fmla="*/ 29 h 50"/>
                  <a:gd name="T18" fmla="*/ 46 w 50"/>
                  <a:gd name="T19" fmla="*/ 21 h 50"/>
                  <a:gd name="T20" fmla="*/ 50 w 50"/>
                  <a:gd name="T21" fmla="*/ 20 h 50"/>
                  <a:gd name="T22" fmla="*/ 46 w 50"/>
                  <a:gd name="T23" fmla="*/ 11 h 50"/>
                  <a:gd name="T24" fmla="*/ 43 w 50"/>
                  <a:gd name="T25" fmla="*/ 12 h 50"/>
                  <a:gd name="T26" fmla="*/ 37 w 50"/>
                  <a:gd name="T27" fmla="*/ 7 h 50"/>
                  <a:gd name="T28" fmla="*/ 39 w 50"/>
                  <a:gd name="T29" fmla="*/ 4 h 50"/>
                  <a:gd name="T30" fmla="*/ 30 w 50"/>
                  <a:gd name="T31" fmla="*/ 0 h 50"/>
                  <a:gd name="T32" fmla="*/ 29 w 50"/>
                  <a:gd name="T33" fmla="*/ 4 h 50"/>
                  <a:gd name="T34" fmla="*/ 25 w 50"/>
                  <a:gd name="T35" fmla="*/ 3 h 50"/>
                  <a:gd name="T36" fmla="*/ 25 w 50"/>
                  <a:gd name="T37" fmla="*/ 10 h 50"/>
                  <a:gd name="T38" fmla="*/ 38 w 50"/>
                  <a:gd name="T39" fmla="*/ 19 h 50"/>
                  <a:gd name="T40" fmla="*/ 31 w 50"/>
                  <a:gd name="T41" fmla="*/ 38 h 50"/>
                  <a:gd name="T42" fmla="*/ 25 w 50"/>
                  <a:gd name="T43" fmla="*/ 40 h 50"/>
                  <a:gd name="T44" fmla="*/ 25 w 50"/>
                  <a:gd name="T45" fmla="*/ 40 h 50"/>
                  <a:gd name="T46" fmla="*/ 25 w 50"/>
                  <a:gd name="T47" fmla="*/ 47 h 50"/>
                  <a:gd name="T48" fmla="*/ 4 w 50"/>
                  <a:gd name="T49" fmla="*/ 29 h 50"/>
                  <a:gd name="T50" fmla="*/ 0 w 50"/>
                  <a:gd name="T51" fmla="*/ 31 h 50"/>
                  <a:gd name="T52" fmla="*/ 4 w 50"/>
                  <a:gd name="T53" fmla="*/ 39 h 50"/>
                  <a:gd name="T54" fmla="*/ 7 w 50"/>
                  <a:gd name="T55" fmla="*/ 38 h 50"/>
                  <a:gd name="T56" fmla="*/ 13 w 50"/>
                  <a:gd name="T57" fmla="*/ 43 h 50"/>
                  <a:gd name="T58" fmla="*/ 11 w 50"/>
                  <a:gd name="T59" fmla="*/ 46 h 50"/>
                  <a:gd name="T60" fmla="*/ 20 w 50"/>
                  <a:gd name="T61" fmla="*/ 50 h 50"/>
                  <a:gd name="T62" fmla="*/ 21 w 50"/>
                  <a:gd name="T63" fmla="*/ 46 h 50"/>
                  <a:gd name="T64" fmla="*/ 25 w 50"/>
                  <a:gd name="T65" fmla="*/ 47 h 50"/>
                  <a:gd name="T66" fmla="*/ 25 w 50"/>
                  <a:gd name="T67" fmla="*/ 40 h 50"/>
                  <a:gd name="T68" fmla="*/ 12 w 50"/>
                  <a:gd name="T69" fmla="*/ 31 h 50"/>
                  <a:gd name="T70" fmla="*/ 19 w 50"/>
                  <a:gd name="T71" fmla="*/ 12 h 50"/>
                  <a:gd name="T72" fmla="*/ 19 w 50"/>
                  <a:gd name="T73" fmla="*/ 12 h 50"/>
                  <a:gd name="T74" fmla="*/ 25 w 50"/>
                  <a:gd name="T75" fmla="*/ 10 h 50"/>
                  <a:gd name="T76" fmla="*/ 25 w 50"/>
                  <a:gd name="T77" fmla="*/ 10 h 50"/>
                  <a:gd name="T78" fmla="*/ 25 w 50"/>
                  <a:gd name="T79" fmla="*/ 3 h 50"/>
                  <a:gd name="T80" fmla="*/ 21 w 50"/>
                  <a:gd name="T81" fmla="*/ 4 h 50"/>
                  <a:gd name="T82" fmla="*/ 19 w 50"/>
                  <a:gd name="T83" fmla="*/ 0 h 50"/>
                  <a:gd name="T84" fmla="*/ 11 w 50"/>
                  <a:gd name="T85" fmla="*/ 4 h 50"/>
                  <a:gd name="T86" fmla="*/ 12 w 50"/>
                  <a:gd name="T87" fmla="*/ 7 h 50"/>
                  <a:gd name="T88" fmla="*/ 7 w 50"/>
                  <a:gd name="T89" fmla="*/ 13 h 50"/>
                  <a:gd name="T90" fmla="*/ 4 w 50"/>
                  <a:gd name="T91" fmla="*/ 11 h 50"/>
                  <a:gd name="T92" fmla="*/ 0 w 50"/>
                  <a:gd name="T93" fmla="*/ 20 h 50"/>
                  <a:gd name="T94" fmla="*/ 4 w 50"/>
                  <a:gd name="T95" fmla="*/ 21 h 50"/>
                  <a:gd name="T96" fmla="*/ 4 w 50"/>
                  <a:gd name="T9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0">
                    <a:moveTo>
                      <a:pt x="25" y="47"/>
                    </a:moveTo>
                    <a:cubicBezTo>
                      <a:pt x="26" y="47"/>
                      <a:pt x="28" y="47"/>
                      <a:pt x="29" y="46"/>
                    </a:cubicBezTo>
                    <a:cubicBezTo>
                      <a:pt x="30" y="50"/>
                      <a:pt x="30" y="50"/>
                      <a:pt x="30" y="50"/>
                    </a:cubicBezTo>
                    <a:cubicBezTo>
                      <a:pt x="39" y="46"/>
                      <a:pt x="39" y="46"/>
                      <a:pt x="39" y="46"/>
                    </a:cubicBezTo>
                    <a:cubicBezTo>
                      <a:pt x="38" y="43"/>
                      <a:pt x="38" y="43"/>
                      <a:pt x="38" y="43"/>
                    </a:cubicBezTo>
                    <a:cubicBezTo>
                      <a:pt x="40" y="41"/>
                      <a:pt x="41" y="39"/>
                      <a:pt x="43" y="37"/>
                    </a:cubicBezTo>
                    <a:cubicBezTo>
                      <a:pt x="46" y="39"/>
                      <a:pt x="46" y="39"/>
                      <a:pt x="46" y="39"/>
                    </a:cubicBezTo>
                    <a:cubicBezTo>
                      <a:pt x="50" y="30"/>
                      <a:pt x="50" y="30"/>
                      <a:pt x="50" y="30"/>
                    </a:cubicBezTo>
                    <a:cubicBezTo>
                      <a:pt x="46" y="29"/>
                      <a:pt x="46" y="29"/>
                      <a:pt x="46" y="29"/>
                    </a:cubicBezTo>
                    <a:cubicBezTo>
                      <a:pt x="47" y="26"/>
                      <a:pt x="47" y="24"/>
                      <a:pt x="46" y="21"/>
                    </a:cubicBezTo>
                    <a:cubicBezTo>
                      <a:pt x="50" y="20"/>
                      <a:pt x="50" y="20"/>
                      <a:pt x="50" y="20"/>
                    </a:cubicBezTo>
                    <a:cubicBezTo>
                      <a:pt x="46" y="11"/>
                      <a:pt x="46" y="11"/>
                      <a:pt x="46" y="11"/>
                    </a:cubicBezTo>
                    <a:cubicBezTo>
                      <a:pt x="43" y="12"/>
                      <a:pt x="43" y="12"/>
                      <a:pt x="43" y="12"/>
                    </a:cubicBezTo>
                    <a:cubicBezTo>
                      <a:pt x="41" y="10"/>
                      <a:pt x="39" y="9"/>
                      <a:pt x="37" y="7"/>
                    </a:cubicBezTo>
                    <a:cubicBezTo>
                      <a:pt x="39" y="4"/>
                      <a:pt x="39" y="4"/>
                      <a:pt x="39" y="4"/>
                    </a:cubicBezTo>
                    <a:cubicBezTo>
                      <a:pt x="30" y="0"/>
                      <a:pt x="30" y="0"/>
                      <a:pt x="30" y="0"/>
                    </a:cubicBezTo>
                    <a:cubicBezTo>
                      <a:pt x="29" y="4"/>
                      <a:pt x="29" y="4"/>
                      <a:pt x="29" y="4"/>
                    </a:cubicBezTo>
                    <a:cubicBezTo>
                      <a:pt x="27" y="3"/>
                      <a:pt x="26" y="3"/>
                      <a:pt x="25" y="3"/>
                    </a:cubicBezTo>
                    <a:cubicBezTo>
                      <a:pt x="25" y="10"/>
                      <a:pt x="25" y="10"/>
                      <a:pt x="25" y="10"/>
                    </a:cubicBezTo>
                    <a:cubicBezTo>
                      <a:pt x="31" y="10"/>
                      <a:pt x="36" y="14"/>
                      <a:pt x="38" y="19"/>
                    </a:cubicBezTo>
                    <a:cubicBezTo>
                      <a:pt x="42" y="27"/>
                      <a:pt x="38" y="35"/>
                      <a:pt x="31" y="38"/>
                    </a:cubicBezTo>
                    <a:cubicBezTo>
                      <a:pt x="29" y="39"/>
                      <a:pt x="27" y="40"/>
                      <a:pt x="25" y="40"/>
                    </a:cubicBezTo>
                    <a:cubicBezTo>
                      <a:pt x="25" y="40"/>
                      <a:pt x="25" y="40"/>
                      <a:pt x="25" y="40"/>
                    </a:cubicBezTo>
                    <a:lnTo>
                      <a:pt x="25" y="47"/>
                    </a:lnTo>
                    <a:close/>
                    <a:moveTo>
                      <a:pt x="4" y="29"/>
                    </a:moveTo>
                    <a:cubicBezTo>
                      <a:pt x="0" y="31"/>
                      <a:pt x="0" y="31"/>
                      <a:pt x="0" y="31"/>
                    </a:cubicBezTo>
                    <a:cubicBezTo>
                      <a:pt x="4" y="39"/>
                      <a:pt x="4" y="39"/>
                      <a:pt x="4" y="39"/>
                    </a:cubicBezTo>
                    <a:cubicBezTo>
                      <a:pt x="7" y="38"/>
                      <a:pt x="7" y="38"/>
                      <a:pt x="7" y="38"/>
                    </a:cubicBezTo>
                    <a:cubicBezTo>
                      <a:pt x="9" y="40"/>
                      <a:pt x="11" y="42"/>
                      <a:pt x="13" y="43"/>
                    </a:cubicBezTo>
                    <a:cubicBezTo>
                      <a:pt x="11" y="46"/>
                      <a:pt x="11" y="46"/>
                      <a:pt x="11" y="46"/>
                    </a:cubicBezTo>
                    <a:cubicBezTo>
                      <a:pt x="20" y="50"/>
                      <a:pt x="20" y="50"/>
                      <a:pt x="20" y="50"/>
                    </a:cubicBezTo>
                    <a:cubicBezTo>
                      <a:pt x="21" y="46"/>
                      <a:pt x="21" y="46"/>
                      <a:pt x="21" y="46"/>
                    </a:cubicBezTo>
                    <a:cubicBezTo>
                      <a:pt x="23" y="47"/>
                      <a:pt x="24" y="47"/>
                      <a:pt x="25" y="47"/>
                    </a:cubicBezTo>
                    <a:cubicBezTo>
                      <a:pt x="25" y="40"/>
                      <a:pt x="25" y="40"/>
                      <a:pt x="25" y="40"/>
                    </a:cubicBezTo>
                    <a:cubicBezTo>
                      <a:pt x="19" y="40"/>
                      <a:pt x="14" y="36"/>
                      <a:pt x="12" y="31"/>
                    </a:cubicBezTo>
                    <a:cubicBezTo>
                      <a:pt x="8" y="23"/>
                      <a:pt x="12" y="15"/>
                      <a:pt x="19" y="12"/>
                    </a:cubicBezTo>
                    <a:cubicBezTo>
                      <a:pt x="19" y="12"/>
                      <a:pt x="19" y="12"/>
                      <a:pt x="19" y="12"/>
                    </a:cubicBezTo>
                    <a:cubicBezTo>
                      <a:pt x="21" y="11"/>
                      <a:pt x="23" y="10"/>
                      <a:pt x="25" y="10"/>
                    </a:cubicBezTo>
                    <a:cubicBezTo>
                      <a:pt x="25" y="10"/>
                      <a:pt x="25" y="10"/>
                      <a:pt x="25" y="10"/>
                    </a:cubicBezTo>
                    <a:cubicBezTo>
                      <a:pt x="25" y="3"/>
                      <a:pt x="25" y="3"/>
                      <a:pt x="25" y="3"/>
                    </a:cubicBezTo>
                    <a:cubicBezTo>
                      <a:pt x="24" y="3"/>
                      <a:pt x="22" y="3"/>
                      <a:pt x="21" y="4"/>
                    </a:cubicBezTo>
                    <a:cubicBezTo>
                      <a:pt x="19" y="0"/>
                      <a:pt x="19" y="0"/>
                      <a:pt x="19" y="0"/>
                    </a:cubicBezTo>
                    <a:cubicBezTo>
                      <a:pt x="11" y="4"/>
                      <a:pt x="11" y="4"/>
                      <a:pt x="11" y="4"/>
                    </a:cubicBezTo>
                    <a:cubicBezTo>
                      <a:pt x="12" y="7"/>
                      <a:pt x="12" y="7"/>
                      <a:pt x="12" y="7"/>
                    </a:cubicBezTo>
                    <a:cubicBezTo>
                      <a:pt x="10" y="9"/>
                      <a:pt x="8" y="11"/>
                      <a:pt x="7" y="13"/>
                    </a:cubicBezTo>
                    <a:cubicBezTo>
                      <a:pt x="4" y="11"/>
                      <a:pt x="4" y="11"/>
                      <a:pt x="4" y="11"/>
                    </a:cubicBezTo>
                    <a:cubicBezTo>
                      <a:pt x="0" y="20"/>
                      <a:pt x="0" y="20"/>
                      <a:pt x="0" y="20"/>
                    </a:cubicBezTo>
                    <a:cubicBezTo>
                      <a:pt x="4" y="21"/>
                      <a:pt x="4" y="21"/>
                      <a:pt x="4" y="21"/>
                    </a:cubicBezTo>
                    <a:cubicBezTo>
                      <a:pt x="3" y="24"/>
                      <a:pt x="3" y="27"/>
                      <a:pt x="4" y="29"/>
                    </a:cubicBez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1" name="Freeform: Shape 278"/>
              <p:cNvSpPr>
                <a:spLocks/>
              </p:cNvSpPr>
              <p:nvPr/>
            </p:nvSpPr>
            <p:spPr bwMode="auto">
              <a:xfrm>
                <a:off x="4163620" y="3246641"/>
                <a:ext cx="225476" cy="229152"/>
              </a:xfrm>
              <a:custGeom>
                <a:avLst/>
                <a:gdLst>
                  <a:gd name="T0" fmla="*/ 38 w 51"/>
                  <a:gd name="T1" fmla="*/ 52 h 52"/>
                  <a:gd name="T2" fmla="*/ 35 w 51"/>
                  <a:gd name="T3" fmla="*/ 52 h 52"/>
                  <a:gd name="T4" fmla="*/ 34 w 51"/>
                  <a:gd name="T5" fmla="*/ 51 h 52"/>
                  <a:gd name="T6" fmla="*/ 30 w 51"/>
                  <a:gd name="T7" fmla="*/ 49 h 52"/>
                  <a:gd name="T8" fmla="*/ 12 w 51"/>
                  <a:gd name="T9" fmla="*/ 49 h 52"/>
                  <a:gd name="T10" fmla="*/ 8 w 51"/>
                  <a:gd name="T11" fmla="*/ 47 h 52"/>
                  <a:gd name="T12" fmla="*/ 1 w 51"/>
                  <a:gd name="T13" fmla="*/ 25 h 52"/>
                  <a:gd name="T14" fmla="*/ 4 w 51"/>
                  <a:gd name="T15" fmla="*/ 20 h 52"/>
                  <a:gd name="T16" fmla="*/ 20 w 51"/>
                  <a:gd name="T17" fmla="*/ 20 h 52"/>
                  <a:gd name="T18" fmla="*/ 19 w 51"/>
                  <a:gd name="T19" fmla="*/ 15 h 52"/>
                  <a:gd name="T20" fmla="*/ 16 w 51"/>
                  <a:gd name="T21" fmla="*/ 7 h 52"/>
                  <a:gd name="T22" fmla="*/ 18 w 51"/>
                  <a:gd name="T23" fmla="*/ 3 h 52"/>
                  <a:gd name="T24" fmla="*/ 24 w 51"/>
                  <a:gd name="T25" fmla="*/ 3 h 52"/>
                  <a:gd name="T26" fmla="*/ 28 w 51"/>
                  <a:gd name="T27" fmla="*/ 13 h 52"/>
                  <a:gd name="T28" fmla="*/ 38 w 51"/>
                  <a:gd name="T29" fmla="*/ 25 h 52"/>
                  <a:gd name="T30" fmla="*/ 40 w 51"/>
                  <a:gd name="T31" fmla="*/ 27 h 52"/>
                  <a:gd name="T32" fmla="*/ 50 w 51"/>
                  <a:gd name="T33" fmla="*/ 37 h 52"/>
                  <a:gd name="T34" fmla="*/ 50 w 51"/>
                  <a:gd name="T35" fmla="*/ 40 h 52"/>
                  <a:gd name="T36" fmla="*/ 38 w 5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2">
                    <a:moveTo>
                      <a:pt x="38" y="52"/>
                    </a:moveTo>
                    <a:cubicBezTo>
                      <a:pt x="37" y="52"/>
                      <a:pt x="36" y="52"/>
                      <a:pt x="35" y="52"/>
                    </a:cubicBezTo>
                    <a:cubicBezTo>
                      <a:pt x="34" y="51"/>
                      <a:pt x="34" y="51"/>
                      <a:pt x="34" y="51"/>
                    </a:cubicBezTo>
                    <a:cubicBezTo>
                      <a:pt x="33" y="50"/>
                      <a:pt x="31" y="49"/>
                      <a:pt x="30" y="49"/>
                    </a:cubicBezTo>
                    <a:cubicBezTo>
                      <a:pt x="12" y="49"/>
                      <a:pt x="12" y="49"/>
                      <a:pt x="12" y="49"/>
                    </a:cubicBezTo>
                    <a:cubicBezTo>
                      <a:pt x="10" y="49"/>
                      <a:pt x="9" y="48"/>
                      <a:pt x="8" y="47"/>
                    </a:cubicBezTo>
                    <a:cubicBezTo>
                      <a:pt x="1" y="25"/>
                      <a:pt x="1" y="25"/>
                      <a:pt x="1" y="25"/>
                    </a:cubicBezTo>
                    <a:cubicBezTo>
                      <a:pt x="0" y="22"/>
                      <a:pt x="1" y="20"/>
                      <a:pt x="4" y="20"/>
                    </a:cubicBezTo>
                    <a:cubicBezTo>
                      <a:pt x="20" y="20"/>
                      <a:pt x="20" y="20"/>
                      <a:pt x="20" y="20"/>
                    </a:cubicBezTo>
                    <a:cubicBezTo>
                      <a:pt x="20" y="18"/>
                      <a:pt x="20" y="16"/>
                      <a:pt x="19" y="15"/>
                    </a:cubicBezTo>
                    <a:cubicBezTo>
                      <a:pt x="18" y="14"/>
                      <a:pt x="16" y="11"/>
                      <a:pt x="16" y="7"/>
                    </a:cubicBezTo>
                    <a:cubicBezTo>
                      <a:pt x="16" y="6"/>
                      <a:pt x="17" y="4"/>
                      <a:pt x="18" y="3"/>
                    </a:cubicBezTo>
                    <a:cubicBezTo>
                      <a:pt x="20" y="0"/>
                      <a:pt x="24" y="0"/>
                      <a:pt x="24" y="3"/>
                    </a:cubicBezTo>
                    <a:cubicBezTo>
                      <a:pt x="24" y="6"/>
                      <a:pt x="22" y="10"/>
                      <a:pt x="28" y="13"/>
                    </a:cubicBezTo>
                    <a:cubicBezTo>
                      <a:pt x="34" y="17"/>
                      <a:pt x="38" y="25"/>
                      <a:pt x="38" y="25"/>
                    </a:cubicBezTo>
                    <a:cubicBezTo>
                      <a:pt x="38" y="25"/>
                      <a:pt x="39" y="26"/>
                      <a:pt x="40" y="27"/>
                    </a:cubicBezTo>
                    <a:cubicBezTo>
                      <a:pt x="50" y="37"/>
                      <a:pt x="50" y="37"/>
                      <a:pt x="50" y="37"/>
                    </a:cubicBezTo>
                    <a:cubicBezTo>
                      <a:pt x="51" y="38"/>
                      <a:pt x="51" y="39"/>
                      <a:pt x="50" y="40"/>
                    </a:cubicBezTo>
                    <a:lnTo>
                      <a:pt x="38" y="52"/>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2" name="Freeform: Shape 279"/>
              <p:cNvSpPr>
                <a:spLocks/>
              </p:cNvSpPr>
              <p:nvPr/>
            </p:nvSpPr>
            <p:spPr bwMode="auto">
              <a:xfrm>
                <a:off x="4335177" y="3428002"/>
                <a:ext cx="71074" cy="69849"/>
              </a:xfrm>
              <a:custGeom>
                <a:avLst/>
                <a:gdLst>
                  <a:gd name="T0" fmla="*/ 47 w 58"/>
                  <a:gd name="T1" fmla="*/ 0 h 57"/>
                  <a:gd name="T2" fmla="*/ 0 w 58"/>
                  <a:gd name="T3" fmla="*/ 46 h 57"/>
                  <a:gd name="T4" fmla="*/ 11 w 58"/>
                  <a:gd name="T5" fmla="*/ 57 h 57"/>
                  <a:gd name="T6" fmla="*/ 58 w 58"/>
                  <a:gd name="T7" fmla="*/ 10 h 57"/>
                  <a:gd name="T8" fmla="*/ 47 w 58"/>
                  <a:gd name="T9" fmla="*/ 0 h 57"/>
                </a:gdLst>
                <a:ahLst/>
                <a:cxnLst>
                  <a:cxn ang="0">
                    <a:pos x="T0" y="T1"/>
                  </a:cxn>
                  <a:cxn ang="0">
                    <a:pos x="T2" y="T3"/>
                  </a:cxn>
                  <a:cxn ang="0">
                    <a:pos x="T4" y="T5"/>
                  </a:cxn>
                  <a:cxn ang="0">
                    <a:pos x="T6" y="T7"/>
                  </a:cxn>
                  <a:cxn ang="0">
                    <a:pos x="T8" y="T9"/>
                  </a:cxn>
                </a:cxnLst>
                <a:rect l="0" t="0" r="r" b="b"/>
                <a:pathLst>
                  <a:path w="58" h="57">
                    <a:moveTo>
                      <a:pt x="47" y="0"/>
                    </a:moveTo>
                    <a:lnTo>
                      <a:pt x="0" y="46"/>
                    </a:lnTo>
                    <a:lnTo>
                      <a:pt x="11" y="57"/>
                    </a:lnTo>
                    <a:lnTo>
                      <a:pt x="58" y="10"/>
                    </a:lnTo>
                    <a:lnTo>
                      <a:pt x="47" y="0"/>
                    </a:lnTo>
                    <a:close/>
                  </a:path>
                </a:pathLst>
              </a:custGeom>
              <a:solidFill>
                <a:srgbClr val="497193"/>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3" name="Oval 280"/>
              <p:cNvSpPr>
                <a:spLocks/>
              </p:cNvSpPr>
              <p:nvPr/>
            </p:nvSpPr>
            <p:spPr bwMode="auto">
              <a:xfrm>
                <a:off x="6017669" y="2646188"/>
                <a:ext cx="35537" cy="34312"/>
              </a:xfrm>
              <a:prstGeom prst="ellipse">
                <a:avLst/>
              </a:pr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4" name="Freeform: Shape 281"/>
              <p:cNvSpPr>
                <a:spLocks/>
              </p:cNvSpPr>
              <p:nvPr/>
            </p:nvSpPr>
            <p:spPr bwMode="auto">
              <a:xfrm>
                <a:off x="3634242" y="1364407"/>
                <a:ext cx="74750" cy="75976"/>
              </a:xfrm>
              <a:custGeom>
                <a:avLst/>
                <a:gdLst>
                  <a:gd name="T0" fmla="*/ 9 w 17"/>
                  <a:gd name="T1" fmla="*/ 17 h 17"/>
                  <a:gd name="T2" fmla="*/ 17 w 17"/>
                  <a:gd name="T3" fmla="*/ 9 h 17"/>
                  <a:gd name="T4" fmla="*/ 9 w 17"/>
                  <a:gd name="T5" fmla="*/ 0 h 17"/>
                  <a:gd name="T6" fmla="*/ 9 w 17"/>
                  <a:gd name="T7" fmla="*/ 3 h 17"/>
                  <a:gd name="T8" fmla="*/ 14 w 17"/>
                  <a:gd name="T9" fmla="*/ 9 h 17"/>
                  <a:gd name="T10" fmla="*/ 9 w 17"/>
                  <a:gd name="T11" fmla="*/ 14 h 17"/>
                  <a:gd name="T12" fmla="*/ 9 w 17"/>
                  <a:gd name="T13" fmla="*/ 17 h 17"/>
                  <a:gd name="T14" fmla="*/ 9 w 17"/>
                  <a:gd name="T15" fmla="*/ 0 h 17"/>
                  <a:gd name="T16" fmla="*/ 0 w 17"/>
                  <a:gd name="T17" fmla="*/ 9 h 17"/>
                  <a:gd name="T18" fmla="*/ 9 w 17"/>
                  <a:gd name="T19" fmla="*/ 17 h 17"/>
                  <a:gd name="T20" fmla="*/ 9 w 17"/>
                  <a:gd name="T21" fmla="*/ 17 h 17"/>
                  <a:gd name="T22" fmla="*/ 9 w 17"/>
                  <a:gd name="T23" fmla="*/ 14 h 17"/>
                  <a:gd name="T24" fmla="*/ 9 w 17"/>
                  <a:gd name="T25" fmla="*/ 14 h 17"/>
                  <a:gd name="T26" fmla="*/ 9 w 17"/>
                  <a:gd name="T27" fmla="*/ 14 h 17"/>
                  <a:gd name="T28" fmla="*/ 3 w 17"/>
                  <a:gd name="T29" fmla="*/ 9 h 17"/>
                  <a:gd name="T30" fmla="*/ 9 w 17"/>
                  <a:gd name="T31" fmla="*/ 3 h 17"/>
                  <a:gd name="T32" fmla="*/ 9 w 17"/>
                  <a:gd name="T33" fmla="*/ 3 h 17"/>
                  <a:gd name="T34" fmla="*/ 9 w 1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7">
                    <a:moveTo>
                      <a:pt x="9" y="17"/>
                    </a:moveTo>
                    <a:cubicBezTo>
                      <a:pt x="13" y="17"/>
                      <a:pt x="17" y="13"/>
                      <a:pt x="17" y="9"/>
                    </a:cubicBezTo>
                    <a:cubicBezTo>
                      <a:pt x="17" y="4"/>
                      <a:pt x="13" y="0"/>
                      <a:pt x="9" y="0"/>
                    </a:cubicBezTo>
                    <a:cubicBezTo>
                      <a:pt x="9" y="3"/>
                      <a:pt x="9" y="3"/>
                      <a:pt x="9" y="3"/>
                    </a:cubicBezTo>
                    <a:cubicBezTo>
                      <a:pt x="12" y="3"/>
                      <a:pt x="14" y="5"/>
                      <a:pt x="14" y="9"/>
                    </a:cubicBezTo>
                    <a:cubicBezTo>
                      <a:pt x="14" y="12"/>
                      <a:pt x="12" y="14"/>
                      <a:pt x="9" y="14"/>
                    </a:cubicBezTo>
                    <a:lnTo>
                      <a:pt x="9" y="17"/>
                    </a:lnTo>
                    <a:close/>
                    <a:moveTo>
                      <a:pt x="9" y="0"/>
                    </a:moveTo>
                    <a:cubicBezTo>
                      <a:pt x="4" y="0"/>
                      <a:pt x="0" y="4"/>
                      <a:pt x="0" y="9"/>
                    </a:cubicBezTo>
                    <a:cubicBezTo>
                      <a:pt x="0" y="13"/>
                      <a:pt x="4" y="17"/>
                      <a:pt x="9" y="17"/>
                    </a:cubicBezTo>
                    <a:cubicBezTo>
                      <a:pt x="9" y="17"/>
                      <a:pt x="9" y="17"/>
                      <a:pt x="9" y="17"/>
                    </a:cubicBezTo>
                    <a:cubicBezTo>
                      <a:pt x="9" y="14"/>
                      <a:pt x="9" y="14"/>
                      <a:pt x="9" y="14"/>
                    </a:cubicBezTo>
                    <a:cubicBezTo>
                      <a:pt x="9" y="14"/>
                      <a:pt x="9" y="14"/>
                      <a:pt x="9" y="14"/>
                    </a:cubicBezTo>
                    <a:cubicBezTo>
                      <a:pt x="9" y="14"/>
                      <a:pt x="9" y="14"/>
                      <a:pt x="9" y="14"/>
                    </a:cubicBezTo>
                    <a:cubicBezTo>
                      <a:pt x="5" y="14"/>
                      <a:pt x="3" y="12"/>
                      <a:pt x="3" y="9"/>
                    </a:cubicBezTo>
                    <a:cubicBezTo>
                      <a:pt x="3" y="5"/>
                      <a:pt x="5" y="3"/>
                      <a:pt x="9" y="3"/>
                    </a:cubicBezTo>
                    <a:cubicBezTo>
                      <a:pt x="9" y="3"/>
                      <a:pt x="9" y="3"/>
                      <a:pt x="9" y="3"/>
                    </a:cubicBezTo>
                    <a:cubicBezTo>
                      <a:pt x="9" y="0"/>
                      <a:pt x="9" y="0"/>
                      <a:pt x="9" y="0"/>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255" name="Freeform: Shape 282"/>
              <p:cNvSpPr>
                <a:spLocks/>
              </p:cNvSpPr>
              <p:nvPr/>
            </p:nvSpPr>
            <p:spPr bwMode="auto">
              <a:xfrm>
                <a:off x="3588901" y="3533387"/>
                <a:ext cx="18381" cy="44115"/>
              </a:xfrm>
              <a:custGeom>
                <a:avLst/>
                <a:gdLst>
                  <a:gd name="T0" fmla="*/ 1 w 4"/>
                  <a:gd name="T1" fmla="*/ 8 h 10"/>
                  <a:gd name="T2" fmla="*/ 4 w 4"/>
                  <a:gd name="T3" fmla="*/ 3 h 10"/>
                  <a:gd name="T4" fmla="*/ 1 w 4"/>
                  <a:gd name="T5" fmla="*/ 0 h 10"/>
                  <a:gd name="T6" fmla="*/ 1 w 4"/>
                  <a:gd name="T7" fmla="*/ 8 h 10"/>
                  <a:gd name="T8" fmla="*/ 1 w 4"/>
                  <a:gd name="T9" fmla="*/ 8 h 10"/>
                </a:gdLst>
                <a:ahLst/>
                <a:cxnLst>
                  <a:cxn ang="0">
                    <a:pos x="T0" y="T1"/>
                  </a:cxn>
                  <a:cxn ang="0">
                    <a:pos x="T2" y="T3"/>
                  </a:cxn>
                  <a:cxn ang="0">
                    <a:pos x="T4" y="T5"/>
                  </a:cxn>
                  <a:cxn ang="0">
                    <a:pos x="T6" y="T7"/>
                  </a:cxn>
                  <a:cxn ang="0">
                    <a:pos x="T8" y="T9"/>
                  </a:cxn>
                </a:cxnLst>
                <a:rect l="0" t="0" r="r" b="b"/>
                <a:pathLst>
                  <a:path w="4" h="10">
                    <a:moveTo>
                      <a:pt x="1" y="8"/>
                    </a:moveTo>
                    <a:cubicBezTo>
                      <a:pt x="2" y="6"/>
                      <a:pt x="3" y="5"/>
                      <a:pt x="4" y="3"/>
                    </a:cubicBezTo>
                    <a:cubicBezTo>
                      <a:pt x="3" y="2"/>
                      <a:pt x="2" y="1"/>
                      <a:pt x="1" y="0"/>
                    </a:cubicBezTo>
                    <a:cubicBezTo>
                      <a:pt x="1" y="8"/>
                      <a:pt x="1" y="8"/>
                      <a:pt x="1" y="8"/>
                    </a:cubicBezTo>
                    <a:cubicBezTo>
                      <a:pt x="1" y="10"/>
                      <a:pt x="0" y="10"/>
                      <a:pt x="1" y="8"/>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nvGrpSpPr>
            <p:cNvPr id="31" name="Group 57"/>
            <p:cNvGrpSpPr/>
            <p:nvPr/>
          </p:nvGrpSpPr>
          <p:grpSpPr>
            <a:xfrm>
              <a:off x="6230840" y="1044862"/>
              <a:ext cx="5334632" cy="5300318"/>
              <a:chOff x="2569358" y="623032"/>
              <a:chExt cx="4000972" cy="3975239"/>
            </a:xfrm>
          </p:grpSpPr>
          <p:sp>
            <p:nvSpPr>
              <p:cNvPr id="103" name="Freeform: Shape 130"/>
              <p:cNvSpPr>
                <a:spLocks/>
              </p:cNvSpPr>
              <p:nvPr/>
            </p:nvSpPr>
            <p:spPr bwMode="auto">
              <a:xfrm>
                <a:off x="6256624" y="2084949"/>
                <a:ext cx="225476" cy="145824"/>
              </a:xfrm>
              <a:custGeom>
                <a:avLst/>
                <a:gdLst>
                  <a:gd name="T0" fmla="*/ 0 w 51"/>
                  <a:gd name="T1" fmla="*/ 1 h 33"/>
                  <a:gd name="T2" fmla="*/ 17 w 51"/>
                  <a:gd name="T3" fmla="*/ 15 h 33"/>
                  <a:gd name="T4" fmla="*/ 22 w 51"/>
                  <a:gd name="T5" fmla="*/ 15 h 33"/>
                  <a:gd name="T6" fmla="*/ 22 w 51"/>
                  <a:gd name="T7" fmla="*/ 26 h 33"/>
                  <a:gd name="T8" fmla="*/ 16 w 51"/>
                  <a:gd name="T9" fmla="*/ 26 h 33"/>
                  <a:gd name="T10" fmla="*/ 16 w 51"/>
                  <a:gd name="T11" fmla="*/ 33 h 33"/>
                  <a:gd name="T12" fmla="*/ 36 w 51"/>
                  <a:gd name="T13" fmla="*/ 33 h 33"/>
                  <a:gd name="T14" fmla="*/ 36 w 51"/>
                  <a:gd name="T15" fmla="*/ 26 h 33"/>
                  <a:gd name="T16" fmla="*/ 29 w 51"/>
                  <a:gd name="T17" fmla="*/ 26 h 33"/>
                  <a:gd name="T18" fmla="*/ 29 w 51"/>
                  <a:gd name="T19" fmla="*/ 15 h 33"/>
                  <a:gd name="T20" fmla="*/ 35 w 51"/>
                  <a:gd name="T21" fmla="*/ 15 h 33"/>
                  <a:gd name="T22" fmla="*/ 51 w 51"/>
                  <a:gd name="T23" fmla="*/ 1 h 33"/>
                  <a:gd name="T24" fmla="*/ 45 w 51"/>
                  <a:gd name="T25" fmla="*/ 0 h 33"/>
                  <a:gd name="T26" fmla="*/ 35 w 51"/>
                  <a:gd name="T27" fmla="*/ 9 h 33"/>
                  <a:gd name="T28" fmla="*/ 17 w 51"/>
                  <a:gd name="T29" fmla="*/ 9 h 33"/>
                  <a:gd name="T30" fmla="*/ 7 w 51"/>
                  <a:gd name="T31" fmla="*/ 0 h 33"/>
                  <a:gd name="T32" fmla="*/ 0 w 51"/>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3">
                    <a:moveTo>
                      <a:pt x="0" y="1"/>
                    </a:moveTo>
                    <a:cubicBezTo>
                      <a:pt x="2" y="9"/>
                      <a:pt x="9" y="15"/>
                      <a:pt x="17" y="15"/>
                    </a:cubicBezTo>
                    <a:cubicBezTo>
                      <a:pt x="22" y="15"/>
                      <a:pt x="22" y="15"/>
                      <a:pt x="22" y="15"/>
                    </a:cubicBezTo>
                    <a:cubicBezTo>
                      <a:pt x="22" y="26"/>
                      <a:pt x="22" y="26"/>
                      <a:pt x="22" y="26"/>
                    </a:cubicBezTo>
                    <a:cubicBezTo>
                      <a:pt x="16" y="26"/>
                      <a:pt x="16" y="26"/>
                      <a:pt x="16" y="26"/>
                    </a:cubicBezTo>
                    <a:cubicBezTo>
                      <a:pt x="16" y="33"/>
                      <a:pt x="16" y="33"/>
                      <a:pt x="16" y="33"/>
                    </a:cubicBezTo>
                    <a:cubicBezTo>
                      <a:pt x="36" y="33"/>
                      <a:pt x="36" y="33"/>
                      <a:pt x="36" y="33"/>
                    </a:cubicBezTo>
                    <a:cubicBezTo>
                      <a:pt x="36" y="26"/>
                      <a:pt x="36" y="26"/>
                      <a:pt x="36" y="26"/>
                    </a:cubicBezTo>
                    <a:cubicBezTo>
                      <a:pt x="29" y="26"/>
                      <a:pt x="29" y="26"/>
                      <a:pt x="29" y="26"/>
                    </a:cubicBezTo>
                    <a:cubicBezTo>
                      <a:pt x="29" y="15"/>
                      <a:pt x="29" y="15"/>
                      <a:pt x="29" y="15"/>
                    </a:cubicBezTo>
                    <a:cubicBezTo>
                      <a:pt x="35" y="15"/>
                      <a:pt x="35" y="15"/>
                      <a:pt x="35" y="15"/>
                    </a:cubicBezTo>
                    <a:cubicBezTo>
                      <a:pt x="43" y="15"/>
                      <a:pt x="50" y="8"/>
                      <a:pt x="51" y="1"/>
                    </a:cubicBezTo>
                    <a:cubicBezTo>
                      <a:pt x="45" y="0"/>
                      <a:pt x="45" y="0"/>
                      <a:pt x="45" y="0"/>
                    </a:cubicBezTo>
                    <a:cubicBezTo>
                      <a:pt x="44" y="4"/>
                      <a:pt x="39" y="9"/>
                      <a:pt x="35" y="9"/>
                    </a:cubicBezTo>
                    <a:cubicBezTo>
                      <a:pt x="17" y="9"/>
                      <a:pt x="17" y="9"/>
                      <a:pt x="17" y="9"/>
                    </a:cubicBezTo>
                    <a:cubicBezTo>
                      <a:pt x="13" y="9"/>
                      <a:pt x="8" y="5"/>
                      <a:pt x="7" y="0"/>
                    </a:cubicBezTo>
                    <a:lnTo>
                      <a:pt x="0" y="1"/>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4" name="Freeform: Shape 131"/>
              <p:cNvSpPr>
                <a:spLocks/>
              </p:cNvSpPr>
              <p:nvPr/>
            </p:nvSpPr>
            <p:spPr bwMode="auto">
              <a:xfrm>
                <a:off x="6151239" y="1925646"/>
                <a:ext cx="100484" cy="110287"/>
              </a:xfrm>
              <a:custGeom>
                <a:avLst/>
                <a:gdLst>
                  <a:gd name="T0" fmla="*/ 19 w 23"/>
                  <a:gd name="T1" fmla="*/ 17 h 25"/>
                  <a:gd name="T2" fmla="*/ 20 w 23"/>
                  <a:gd name="T3" fmla="*/ 16 h 25"/>
                  <a:gd name="T4" fmla="*/ 22 w 23"/>
                  <a:gd name="T5" fmla="*/ 16 h 25"/>
                  <a:gd name="T6" fmla="*/ 23 w 23"/>
                  <a:gd name="T7" fmla="*/ 13 h 25"/>
                  <a:gd name="T8" fmla="*/ 22 w 23"/>
                  <a:gd name="T9" fmla="*/ 7 h 25"/>
                  <a:gd name="T10" fmla="*/ 17 w 23"/>
                  <a:gd name="T11" fmla="*/ 12 h 25"/>
                  <a:gd name="T12" fmla="*/ 15 w 23"/>
                  <a:gd name="T13" fmla="*/ 14 h 25"/>
                  <a:gd name="T14" fmla="*/ 15 w 23"/>
                  <a:gd name="T15" fmla="*/ 12 h 25"/>
                  <a:gd name="T16" fmla="*/ 17 w 23"/>
                  <a:gd name="T17" fmla="*/ 8 h 25"/>
                  <a:gd name="T18" fmla="*/ 15 w 23"/>
                  <a:gd name="T19" fmla="*/ 5 h 25"/>
                  <a:gd name="T20" fmla="*/ 11 w 23"/>
                  <a:gd name="T21" fmla="*/ 0 h 25"/>
                  <a:gd name="T22" fmla="*/ 11 w 23"/>
                  <a:gd name="T23" fmla="*/ 0 h 25"/>
                  <a:gd name="T24" fmla="*/ 11 w 23"/>
                  <a:gd name="T25" fmla="*/ 0 h 25"/>
                  <a:gd name="T26" fmla="*/ 11 w 23"/>
                  <a:gd name="T27" fmla="*/ 0 h 25"/>
                  <a:gd name="T28" fmla="*/ 11 w 23"/>
                  <a:gd name="T29" fmla="*/ 0 h 25"/>
                  <a:gd name="T30" fmla="*/ 7 w 23"/>
                  <a:gd name="T31" fmla="*/ 5 h 25"/>
                  <a:gd name="T32" fmla="*/ 5 w 23"/>
                  <a:gd name="T33" fmla="*/ 8 h 25"/>
                  <a:gd name="T34" fmla="*/ 7 w 23"/>
                  <a:gd name="T35" fmla="*/ 12 h 25"/>
                  <a:gd name="T36" fmla="*/ 7 w 23"/>
                  <a:gd name="T37" fmla="*/ 14 h 25"/>
                  <a:gd name="T38" fmla="*/ 5 w 23"/>
                  <a:gd name="T39" fmla="*/ 12 h 25"/>
                  <a:gd name="T40" fmla="*/ 0 w 23"/>
                  <a:gd name="T41" fmla="*/ 7 h 25"/>
                  <a:gd name="T42" fmla="*/ 0 w 23"/>
                  <a:gd name="T43" fmla="*/ 13 h 25"/>
                  <a:gd name="T44" fmla="*/ 0 w 23"/>
                  <a:gd name="T45" fmla="*/ 16 h 25"/>
                  <a:gd name="T46" fmla="*/ 2 w 23"/>
                  <a:gd name="T47" fmla="*/ 16 h 25"/>
                  <a:gd name="T48" fmla="*/ 4 w 23"/>
                  <a:gd name="T49" fmla="*/ 17 h 25"/>
                  <a:gd name="T50" fmla="*/ 3 w 23"/>
                  <a:gd name="T51" fmla="*/ 18 h 25"/>
                  <a:gd name="T52" fmla="*/ 0 w 23"/>
                  <a:gd name="T53" fmla="*/ 17 h 25"/>
                  <a:gd name="T54" fmla="*/ 5 w 23"/>
                  <a:gd name="T55" fmla="*/ 24 h 25"/>
                  <a:gd name="T56" fmla="*/ 7 w 23"/>
                  <a:gd name="T57" fmla="*/ 24 h 25"/>
                  <a:gd name="T58" fmla="*/ 10 w 23"/>
                  <a:gd name="T59" fmla="*/ 22 h 25"/>
                  <a:gd name="T60" fmla="*/ 11 w 23"/>
                  <a:gd name="T61" fmla="*/ 22 h 25"/>
                  <a:gd name="T62" fmla="*/ 11 w 23"/>
                  <a:gd name="T63" fmla="*/ 21 h 25"/>
                  <a:gd name="T64" fmla="*/ 11 w 23"/>
                  <a:gd name="T65" fmla="*/ 11 h 25"/>
                  <a:gd name="T66" fmla="*/ 12 w 23"/>
                  <a:gd name="T67" fmla="*/ 21 h 25"/>
                  <a:gd name="T68" fmla="*/ 12 w 23"/>
                  <a:gd name="T69" fmla="*/ 22 h 25"/>
                  <a:gd name="T70" fmla="*/ 12 w 23"/>
                  <a:gd name="T71" fmla="*/ 22 h 25"/>
                  <a:gd name="T72" fmla="*/ 15 w 23"/>
                  <a:gd name="T73" fmla="*/ 24 h 25"/>
                  <a:gd name="T74" fmla="*/ 17 w 23"/>
                  <a:gd name="T75" fmla="*/ 24 h 25"/>
                  <a:gd name="T76" fmla="*/ 23 w 23"/>
                  <a:gd name="T77" fmla="*/ 17 h 25"/>
                  <a:gd name="T78" fmla="*/ 19 w 23"/>
                  <a:gd name="T79" fmla="*/ 18 h 25"/>
                  <a:gd name="T80" fmla="*/ 19 w 23"/>
                  <a:gd name="T8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5">
                    <a:moveTo>
                      <a:pt x="19" y="17"/>
                    </a:moveTo>
                    <a:cubicBezTo>
                      <a:pt x="19" y="17"/>
                      <a:pt x="20" y="17"/>
                      <a:pt x="20" y="16"/>
                    </a:cubicBezTo>
                    <a:cubicBezTo>
                      <a:pt x="21" y="16"/>
                      <a:pt x="22" y="16"/>
                      <a:pt x="22" y="16"/>
                    </a:cubicBezTo>
                    <a:cubicBezTo>
                      <a:pt x="23" y="15"/>
                      <a:pt x="23" y="14"/>
                      <a:pt x="23" y="13"/>
                    </a:cubicBezTo>
                    <a:cubicBezTo>
                      <a:pt x="22" y="11"/>
                      <a:pt x="22" y="9"/>
                      <a:pt x="22" y="7"/>
                    </a:cubicBezTo>
                    <a:cubicBezTo>
                      <a:pt x="20" y="9"/>
                      <a:pt x="17" y="9"/>
                      <a:pt x="17" y="12"/>
                    </a:cubicBezTo>
                    <a:cubicBezTo>
                      <a:pt x="17" y="12"/>
                      <a:pt x="16" y="14"/>
                      <a:pt x="15" y="14"/>
                    </a:cubicBezTo>
                    <a:cubicBezTo>
                      <a:pt x="14" y="13"/>
                      <a:pt x="15" y="12"/>
                      <a:pt x="15" y="12"/>
                    </a:cubicBezTo>
                    <a:cubicBezTo>
                      <a:pt x="16" y="11"/>
                      <a:pt x="17" y="10"/>
                      <a:pt x="17" y="8"/>
                    </a:cubicBezTo>
                    <a:cubicBezTo>
                      <a:pt x="17" y="7"/>
                      <a:pt x="16" y="6"/>
                      <a:pt x="15" y="5"/>
                    </a:cubicBezTo>
                    <a:cubicBezTo>
                      <a:pt x="14" y="3"/>
                      <a:pt x="12" y="2"/>
                      <a:pt x="11" y="0"/>
                    </a:cubicBezTo>
                    <a:cubicBezTo>
                      <a:pt x="11" y="0"/>
                      <a:pt x="11" y="0"/>
                      <a:pt x="11" y="0"/>
                    </a:cubicBezTo>
                    <a:cubicBezTo>
                      <a:pt x="11" y="0"/>
                      <a:pt x="11" y="0"/>
                      <a:pt x="11" y="0"/>
                    </a:cubicBezTo>
                    <a:cubicBezTo>
                      <a:pt x="11" y="0"/>
                      <a:pt x="11" y="0"/>
                      <a:pt x="11" y="0"/>
                    </a:cubicBezTo>
                    <a:cubicBezTo>
                      <a:pt x="11" y="0"/>
                      <a:pt x="11" y="0"/>
                      <a:pt x="11" y="0"/>
                    </a:cubicBezTo>
                    <a:cubicBezTo>
                      <a:pt x="10" y="2"/>
                      <a:pt x="8" y="3"/>
                      <a:pt x="7" y="5"/>
                    </a:cubicBezTo>
                    <a:cubicBezTo>
                      <a:pt x="6" y="6"/>
                      <a:pt x="5" y="7"/>
                      <a:pt x="5" y="8"/>
                    </a:cubicBezTo>
                    <a:cubicBezTo>
                      <a:pt x="5" y="10"/>
                      <a:pt x="6" y="11"/>
                      <a:pt x="7" y="12"/>
                    </a:cubicBezTo>
                    <a:cubicBezTo>
                      <a:pt x="7" y="12"/>
                      <a:pt x="8" y="13"/>
                      <a:pt x="7" y="14"/>
                    </a:cubicBezTo>
                    <a:cubicBezTo>
                      <a:pt x="6" y="14"/>
                      <a:pt x="6" y="12"/>
                      <a:pt x="5" y="12"/>
                    </a:cubicBezTo>
                    <a:cubicBezTo>
                      <a:pt x="5" y="9"/>
                      <a:pt x="2" y="9"/>
                      <a:pt x="0" y="7"/>
                    </a:cubicBezTo>
                    <a:cubicBezTo>
                      <a:pt x="0" y="9"/>
                      <a:pt x="0" y="11"/>
                      <a:pt x="0" y="13"/>
                    </a:cubicBezTo>
                    <a:cubicBezTo>
                      <a:pt x="0" y="14"/>
                      <a:pt x="0" y="15"/>
                      <a:pt x="0" y="16"/>
                    </a:cubicBezTo>
                    <a:cubicBezTo>
                      <a:pt x="1" y="16"/>
                      <a:pt x="1" y="16"/>
                      <a:pt x="2" y="16"/>
                    </a:cubicBezTo>
                    <a:cubicBezTo>
                      <a:pt x="2" y="17"/>
                      <a:pt x="3" y="17"/>
                      <a:pt x="4" y="17"/>
                    </a:cubicBezTo>
                    <a:cubicBezTo>
                      <a:pt x="4" y="18"/>
                      <a:pt x="4" y="18"/>
                      <a:pt x="3" y="18"/>
                    </a:cubicBezTo>
                    <a:cubicBezTo>
                      <a:pt x="2" y="18"/>
                      <a:pt x="1" y="17"/>
                      <a:pt x="0" y="17"/>
                    </a:cubicBezTo>
                    <a:cubicBezTo>
                      <a:pt x="0" y="20"/>
                      <a:pt x="2" y="23"/>
                      <a:pt x="5" y="24"/>
                    </a:cubicBezTo>
                    <a:cubicBezTo>
                      <a:pt x="6" y="25"/>
                      <a:pt x="6" y="25"/>
                      <a:pt x="7" y="24"/>
                    </a:cubicBezTo>
                    <a:cubicBezTo>
                      <a:pt x="8" y="23"/>
                      <a:pt x="9" y="23"/>
                      <a:pt x="10" y="22"/>
                    </a:cubicBezTo>
                    <a:cubicBezTo>
                      <a:pt x="10" y="22"/>
                      <a:pt x="10" y="23"/>
                      <a:pt x="11" y="22"/>
                    </a:cubicBezTo>
                    <a:cubicBezTo>
                      <a:pt x="11" y="22"/>
                      <a:pt x="11" y="21"/>
                      <a:pt x="11" y="21"/>
                    </a:cubicBezTo>
                    <a:cubicBezTo>
                      <a:pt x="11" y="17"/>
                      <a:pt x="11" y="15"/>
                      <a:pt x="11" y="11"/>
                    </a:cubicBezTo>
                    <a:cubicBezTo>
                      <a:pt x="11" y="15"/>
                      <a:pt x="12" y="17"/>
                      <a:pt x="12" y="21"/>
                    </a:cubicBezTo>
                    <a:cubicBezTo>
                      <a:pt x="12" y="21"/>
                      <a:pt x="12" y="22"/>
                      <a:pt x="12" y="22"/>
                    </a:cubicBezTo>
                    <a:cubicBezTo>
                      <a:pt x="12" y="23"/>
                      <a:pt x="12" y="22"/>
                      <a:pt x="12" y="22"/>
                    </a:cubicBezTo>
                    <a:cubicBezTo>
                      <a:pt x="13" y="23"/>
                      <a:pt x="14" y="23"/>
                      <a:pt x="15" y="24"/>
                    </a:cubicBezTo>
                    <a:cubicBezTo>
                      <a:pt x="16" y="25"/>
                      <a:pt x="16" y="25"/>
                      <a:pt x="17" y="24"/>
                    </a:cubicBezTo>
                    <a:cubicBezTo>
                      <a:pt x="20" y="23"/>
                      <a:pt x="22" y="20"/>
                      <a:pt x="23" y="17"/>
                    </a:cubicBezTo>
                    <a:cubicBezTo>
                      <a:pt x="21" y="17"/>
                      <a:pt x="20" y="18"/>
                      <a:pt x="19" y="18"/>
                    </a:cubicBezTo>
                    <a:cubicBezTo>
                      <a:pt x="18" y="18"/>
                      <a:pt x="18" y="18"/>
                      <a:pt x="19" y="17"/>
                    </a:cubicBezTo>
                    <a:close/>
                  </a:path>
                </a:pathLst>
              </a:custGeom>
              <a:solidFill>
                <a:srgbClr val="E2E2E2"/>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nvGrpSpPr>
              <p:cNvPr id="105" name="Group 132"/>
              <p:cNvGrpSpPr/>
              <p:nvPr/>
            </p:nvGrpSpPr>
            <p:grpSpPr>
              <a:xfrm>
                <a:off x="2569358" y="623032"/>
                <a:ext cx="4000972" cy="3975239"/>
                <a:chOff x="2569358" y="623032"/>
                <a:chExt cx="4000972" cy="3975239"/>
              </a:xfrm>
              <a:solidFill>
                <a:schemeClr val="bg1">
                  <a:lumMod val="95000"/>
                </a:schemeClr>
              </a:solidFill>
            </p:grpSpPr>
            <p:sp>
              <p:nvSpPr>
                <p:cNvPr id="106" name="Freeform: Shape 133"/>
                <p:cNvSpPr>
                  <a:spLocks/>
                </p:cNvSpPr>
                <p:nvPr/>
              </p:nvSpPr>
              <p:spPr bwMode="auto">
                <a:xfrm>
                  <a:off x="6256624" y="2680500"/>
                  <a:ext cx="300226" cy="301452"/>
                </a:xfrm>
                <a:custGeom>
                  <a:avLst/>
                  <a:gdLst>
                    <a:gd name="T0" fmla="*/ 67 w 68"/>
                    <a:gd name="T1" fmla="*/ 26 h 68"/>
                    <a:gd name="T2" fmla="*/ 53 w 68"/>
                    <a:gd name="T3" fmla="*/ 32 h 68"/>
                    <a:gd name="T4" fmla="*/ 48 w 68"/>
                    <a:gd name="T5" fmla="*/ 32 h 68"/>
                    <a:gd name="T6" fmla="*/ 45 w 68"/>
                    <a:gd name="T7" fmla="*/ 25 h 68"/>
                    <a:gd name="T8" fmla="*/ 49 w 68"/>
                    <a:gd name="T9" fmla="*/ 21 h 68"/>
                    <a:gd name="T10" fmla="*/ 63 w 68"/>
                    <a:gd name="T11" fmla="*/ 16 h 68"/>
                    <a:gd name="T12" fmla="*/ 56 w 68"/>
                    <a:gd name="T13" fmla="*/ 8 h 68"/>
                    <a:gd name="T14" fmla="*/ 48 w 68"/>
                    <a:gd name="T15" fmla="*/ 5 h 68"/>
                    <a:gd name="T16" fmla="*/ 46 w 68"/>
                    <a:gd name="T17" fmla="*/ 16 h 68"/>
                    <a:gd name="T18" fmla="*/ 40 w 68"/>
                    <a:gd name="T19" fmla="*/ 25 h 68"/>
                    <a:gd name="T20" fmla="*/ 40 w 68"/>
                    <a:gd name="T21" fmla="*/ 15 h 68"/>
                    <a:gd name="T22" fmla="*/ 36 w 68"/>
                    <a:gd name="T23" fmla="*/ 12 h 68"/>
                    <a:gd name="T24" fmla="*/ 36 w 68"/>
                    <a:gd name="T25" fmla="*/ 7 h 68"/>
                    <a:gd name="T26" fmla="*/ 32 w 68"/>
                    <a:gd name="T27" fmla="*/ 7 h 68"/>
                    <a:gd name="T28" fmla="*/ 32 w 68"/>
                    <a:gd name="T29" fmla="*/ 12 h 68"/>
                    <a:gd name="T30" fmla="*/ 27 w 68"/>
                    <a:gd name="T31" fmla="*/ 15 h 68"/>
                    <a:gd name="T32" fmla="*/ 28 w 68"/>
                    <a:gd name="T33" fmla="*/ 25 h 68"/>
                    <a:gd name="T34" fmla="*/ 21 w 68"/>
                    <a:gd name="T35" fmla="*/ 16 h 68"/>
                    <a:gd name="T36" fmla="*/ 20 w 68"/>
                    <a:gd name="T37" fmla="*/ 5 h 68"/>
                    <a:gd name="T38" fmla="*/ 11 w 68"/>
                    <a:gd name="T39" fmla="*/ 8 h 68"/>
                    <a:gd name="T40" fmla="*/ 5 w 68"/>
                    <a:gd name="T41" fmla="*/ 16 h 68"/>
                    <a:gd name="T42" fmla="*/ 19 w 68"/>
                    <a:gd name="T43" fmla="*/ 21 h 68"/>
                    <a:gd name="T44" fmla="*/ 22 w 68"/>
                    <a:gd name="T45" fmla="*/ 25 h 68"/>
                    <a:gd name="T46" fmla="*/ 20 w 68"/>
                    <a:gd name="T47" fmla="*/ 32 h 68"/>
                    <a:gd name="T48" fmla="*/ 14 w 68"/>
                    <a:gd name="T49" fmla="*/ 32 h 68"/>
                    <a:gd name="T50" fmla="*/ 1 w 68"/>
                    <a:gd name="T51" fmla="*/ 26 h 68"/>
                    <a:gd name="T52" fmla="*/ 0 w 68"/>
                    <a:gd name="T53" fmla="*/ 36 h 68"/>
                    <a:gd name="T54" fmla="*/ 3 w 68"/>
                    <a:gd name="T55" fmla="*/ 44 h 68"/>
                    <a:gd name="T56" fmla="*/ 12 w 68"/>
                    <a:gd name="T57" fmla="*/ 38 h 68"/>
                    <a:gd name="T58" fmla="*/ 23 w 68"/>
                    <a:gd name="T59" fmla="*/ 36 h 68"/>
                    <a:gd name="T60" fmla="*/ 16 w 68"/>
                    <a:gd name="T61" fmla="*/ 42 h 68"/>
                    <a:gd name="T62" fmla="*/ 17 w 68"/>
                    <a:gd name="T63" fmla="*/ 48 h 68"/>
                    <a:gd name="T64" fmla="*/ 13 w 68"/>
                    <a:gd name="T65" fmla="*/ 52 h 68"/>
                    <a:gd name="T66" fmla="*/ 16 w 68"/>
                    <a:gd name="T67" fmla="*/ 54 h 68"/>
                    <a:gd name="T68" fmla="*/ 20 w 68"/>
                    <a:gd name="T69" fmla="*/ 50 h 68"/>
                    <a:gd name="T70" fmla="*/ 25 w 68"/>
                    <a:gd name="T71" fmla="*/ 52 h 68"/>
                    <a:gd name="T72" fmla="*/ 32 w 68"/>
                    <a:gd name="T73" fmla="*/ 44 h 68"/>
                    <a:gd name="T74" fmla="*/ 30 w 68"/>
                    <a:gd name="T75" fmla="*/ 55 h 68"/>
                    <a:gd name="T76" fmla="*/ 23 w 68"/>
                    <a:gd name="T77" fmla="*/ 64 h 68"/>
                    <a:gd name="T78" fmla="*/ 32 w 68"/>
                    <a:gd name="T79" fmla="*/ 68 h 68"/>
                    <a:gd name="T80" fmla="*/ 42 w 68"/>
                    <a:gd name="T81" fmla="*/ 67 h 68"/>
                    <a:gd name="T82" fmla="*/ 36 w 68"/>
                    <a:gd name="T83" fmla="*/ 53 h 68"/>
                    <a:gd name="T84" fmla="*/ 36 w 68"/>
                    <a:gd name="T85" fmla="*/ 48 h 68"/>
                    <a:gd name="T86" fmla="*/ 42 w 68"/>
                    <a:gd name="T87" fmla="*/ 45 h 68"/>
                    <a:gd name="T88" fmla="*/ 46 w 68"/>
                    <a:gd name="T89" fmla="*/ 49 h 68"/>
                    <a:gd name="T90" fmla="*/ 52 w 68"/>
                    <a:gd name="T91" fmla="*/ 63 h 68"/>
                    <a:gd name="T92" fmla="*/ 59 w 68"/>
                    <a:gd name="T93" fmla="*/ 56 h 68"/>
                    <a:gd name="T94" fmla="*/ 63 w 68"/>
                    <a:gd name="T95" fmla="*/ 48 h 68"/>
                    <a:gd name="T96" fmla="*/ 52 w 68"/>
                    <a:gd name="T97" fmla="*/ 46 h 68"/>
                    <a:gd name="T98" fmla="*/ 42 w 68"/>
                    <a:gd name="T99" fmla="*/ 40 h 68"/>
                    <a:gd name="T100" fmla="*/ 53 w 68"/>
                    <a:gd name="T101" fmla="*/ 40 h 68"/>
                    <a:gd name="T102" fmla="*/ 55 w 68"/>
                    <a:gd name="T103" fmla="*/ 36 h 68"/>
                    <a:gd name="T104" fmla="*/ 61 w 68"/>
                    <a:gd name="T10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8" y="32"/>
                      </a:moveTo>
                      <a:cubicBezTo>
                        <a:pt x="61" y="32"/>
                        <a:pt x="61" y="32"/>
                        <a:pt x="61" y="32"/>
                      </a:cubicBezTo>
                      <a:cubicBezTo>
                        <a:pt x="67" y="26"/>
                        <a:pt x="67" y="26"/>
                        <a:pt x="67" y="26"/>
                      </a:cubicBezTo>
                      <a:cubicBezTo>
                        <a:pt x="64" y="23"/>
                        <a:pt x="64" y="23"/>
                        <a:pt x="64" y="23"/>
                      </a:cubicBezTo>
                      <a:cubicBezTo>
                        <a:pt x="55" y="32"/>
                        <a:pt x="55" y="32"/>
                        <a:pt x="55" y="32"/>
                      </a:cubicBezTo>
                      <a:cubicBezTo>
                        <a:pt x="53" y="32"/>
                        <a:pt x="53" y="32"/>
                        <a:pt x="53" y="32"/>
                      </a:cubicBezTo>
                      <a:cubicBezTo>
                        <a:pt x="55" y="30"/>
                        <a:pt x="55" y="30"/>
                        <a:pt x="55" y="30"/>
                      </a:cubicBezTo>
                      <a:cubicBezTo>
                        <a:pt x="53" y="27"/>
                        <a:pt x="53" y="27"/>
                        <a:pt x="53" y="27"/>
                      </a:cubicBezTo>
                      <a:cubicBezTo>
                        <a:pt x="48" y="32"/>
                        <a:pt x="48" y="32"/>
                        <a:pt x="48" y="32"/>
                      </a:cubicBezTo>
                      <a:cubicBezTo>
                        <a:pt x="44" y="32"/>
                        <a:pt x="44" y="32"/>
                        <a:pt x="44" y="32"/>
                      </a:cubicBezTo>
                      <a:cubicBezTo>
                        <a:pt x="44" y="30"/>
                        <a:pt x="43" y="29"/>
                        <a:pt x="42" y="28"/>
                      </a:cubicBezTo>
                      <a:cubicBezTo>
                        <a:pt x="45" y="25"/>
                        <a:pt x="45" y="25"/>
                        <a:pt x="45" y="25"/>
                      </a:cubicBezTo>
                      <a:cubicBezTo>
                        <a:pt x="52" y="25"/>
                        <a:pt x="52" y="25"/>
                        <a:pt x="52" y="25"/>
                      </a:cubicBezTo>
                      <a:cubicBezTo>
                        <a:pt x="52" y="21"/>
                        <a:pt x="52" y="21"/>
                        <a:pt x="52" y="21"/>
                      </a:cubicBezTo>
                      <a:cubicBezTo>
                        <a:pt x="49" y="21"/>
                        <a:pt x="49" y="21"/>
                        <a:pt x="49" y="21"/>
                      </a:cubicBezTo>
                      <a:cubicBezTo>
                        <a:pt x="50" y="20"/>
                        <a:pt x="50" y="20"/>
                        <a:pt x="50" y="20"/>
                      </a:cubicBezTo>
                      <a:cubicBezTo>
                        <a:pt x="63" y="20"/>
                        <a:pt x="63" y="20"/>
                        <a:pt x="63" y="20"/>
                      </a:cubicBezTo>
                      <a:cubicBezTo>
                        <a:pt x="63" y="16"/>
                        <a:pt x="63" y="16"/>
                        <a:pt x="63" y="16"/>
                      </a:cubicBezTo>
                      <a:cubicBezTo>
                        <a:pt x="54" y="16"/>
                        <a:pt x="54" y="16"/>
                        <a:pt x="54" y="16"/>
                      </a:cubicBezTo>
                      <a:cubicBezTo>
                        <a:pt x="59" y="11"/>
                        <a:pt x="59" y="11"/>
                        <a:pt x="59" y="11"/>
                      </a:cubicBezTo>
                      <a:cubicBezTo>
                        <a:pt x="56" y="8"/>
                        <a:pt x="56" y="8"/>
                        <a:pt x="56" y="8"/>
                      </a:cubicBezTo>
                      <a:cubicBezTo>
                        <a:pt x="52" y="13"/>
                        <a:pt x="52" y="13"/>
                        <a:pt x="52" y="13"/>
                      </a:cubicBezTo>
                      <a:cubicBezTo>
                        <a:pt x="52" y="5"/>
                        <a:pt x="52" y="5"/>
                        <a:pt x="52" y="5"/>
                      </a:cubicBezTo>
                      <a:cubicBezTo>
                        <a:pt x="48" y="5"/>
                        <a:pt x="48" y="5"/>
                        <a:pt x="48" y="5"/>
                      </a:cubicBezTo>
                      <a:cubicBezTo>
                        <a:pt x="48" y="17"/>
                        <a:pt x="48" y="17"/>
                        <a:pt x="48" y="17"/>
                      </a:cubicBezTo>
                      <a:cubicBezTo>
                        <a:pt x="46" y="19"/>
                        <a:pt x="46" y="19"/>
                        <a:pt x="46" y="19"/>
                      </a:cubicBezTo>
                      <a:cubicBezTo>
                        <a:pt x="46" y="16"/>
                        <a:pt x="46" y="16"/>
                        <a:pt x="46" y="16"/>
                      </a:cubicBezTo>
                      <a:cubicBezTo>
                        <a:pt x="42" y="16"/>
                        <a:pt x="42" y="16"/>
                        <a:pt x="42" y="16"/>
                      </a:cubicBezTo>
                      <a:cubicBezTo>
                        <a:pt x="42" y="22"/>
                        <a:pt x="42" y="22"/>
                        <a:pt x="42" y="22"/>
                      </a:cubicBezTo>
                      <a:cubicBezTo>
                        <a:pt x="40" y="25"/>
                        <a:pt x="40" y="25"/>
                        <a:pt x="40" y="25"/>
                      </a:cubicBezTo>
                      <a:cubicBezTo>
                        <a:pt x="38" y="24"/>
                        <a:pt x="37" y="24"/>
                        <a:pt x="36" y="23"/>
                      </a:cubicBezTo>
                      <a:cubicBezTo>
                        <a:pt x="36" y="20"/>
                        <a:pt x="36" y="20"/>
                        <a:pt x="36" y="20"/>
                      </a:cubicBezTo>
                      <a:cubicBezTo>
                        <a:pt x="40" y="15"/>
                        <a:pt x="40" y="15"/>
                        <a:pt x="40" y="15"/>
                      </a:cubicBezTo>
                      <a:cubicBezTo>
                        <a:pt x="38" y="12"/>
                        <a:pt x="38" y="12"/>
                        <a:pt x="38" y="12"/>
                      </a:cubicBezTo>
                      <a:cubicBezTo>
                        <a:pt x="36" y="14"/>
                        <a:pt x="36" y="14"/>
                        <a:pt x="36" y="14"/>
                      </a:cubicBezTo>
                      <a:cubicBezTo>
                        <a:pt x="36" y="12"/>
                        <a:pt x="36" y="12"/>
                        <a:pt x="36" y="12"/>
                      </a:cubicBezTo>
                      <a:cubicBezTo>
                        <a:pt x="44" y="3"/>
                        <a:pt x="44" y="3"/>
                        <a:pt x="44" y="3"/>
                      </a:cubicBezTo>
                      <a:cubicBezTo>
                        <a:pt x="42" y="1"/>
                        <a:pt x="42" y="1"/>
                        <a:pt x="42" y="1"/>
                      </a:cubicBezTo>
                      <a:cubicBezTo>
                        <a:pt x="36" y="7"/>
                        <a:pt x="36" y="7"/>
                        <a:pt x="36" y="7"/>
                      </a:cubicBezTo>
                      <a:cubicBezTo>
                        <a:pt x="36" y="0"/>
                        <a:pt x="36" y="0"/>
                        <a:pt x="36" y="0"/>
                      </a:cubicBezTo>
                      <a:cubicBezTo>
                        <a:pt x="32" y="0"/>
                        <a:pt x="32" y="0"/>
                        <a:pt x="32" y="0"/>
                      </a:cubicBezTo>
                      <a:cubicBezTo>
                        <a:pt x="32" y="7"/>
                        <a:pt x="32" y="7"/>
                        <a:pt x="32" y="7"/>
                      </a:cubicBezTo>
                      <a:cubicBezTo>
                        <a:pt x="26" y="1"/>
                        <a:pt x="26" y="1"/>
                        <a:pt x="26" y="1"/>
                      </a:cubicBezTo>
                      <a:cubicBezTo>
                        <a:pt x="23" y="3"/>
                        <a:pt x="23" y="3"/>
                        <a:pt x="23" y="3"/>
                      </a:cubicBezTo>
                      <a:cubicBezTo>
                        <a:pt x="32" y="12"/>
                        <a:pt x="32" y="12"/>
                        <a:pt x="32" y="12"/>
                      </a:cubicBezTo>
                      <a:cubicBezTo>
                        <a:pt x="32" y="14"/>
                        <a:pt x="32" y="14"/>
                        <a:pt x="32" y="14"/>
                      </a:cubicBezTo>
                      <a:cubicBezTo>
                        <a:pt x="30" y="12"/>
                        <a:pt x="30" y="12"/>
                        <a:pt x="30" y="12"/>
                      </a:cubicBezTo>
                      <a:cubicBezTo>
                        <a:pt x="27" y="15"/>
                        <a:pt x="27" y="15"/>
                        <a:pt x="27" y="15"/>
                      </a:cubicBezTo>
                      <a:cubicBezTo>
                        <a:pt x="32" y="20"/>
                        <a:pt x="32" y="20"/>
                        <a:pt x="32" y="20"/>
                      </a:cubicBezTo>
                      <a:cubicBezTo>
                        <a:pt x="32" y="23"/>
                        <a:pt x="32" y="23"/>
                        <a:pt x="32" y="23"/>
                      </a:cubicBezTo>
                      <a:cubicBezTo>
                        <a:pt x="30" y="24"/>
                        <a:pt x="29" y="24"/>
                        <a:pt x="28" y="25"/>
                      </a:cubicBezTo>
                      <a:cubicBezTo>
                        <a:pt x="25" y="22"/>
                        <a:pt x="25" y="22"/>
                        <a:pt x="25" y="22"/>
                      </a:cubicBezTo>
                      <a:cubicBezTo>
                        <a:pt x="25" y="16"/>
                        <a:pt x="25" y="16"/>
                        <a:pt x="25" y="16"/>
                      </a:cubicBezTo>
                      <a:cubicBezTo>
                        <a:pt x="21" y="16"/>
                        <a:pt x="21" y="16"/>
                        <a:pt x="21" y="16"/>
                      </a:cubicBezTo>
                      <a:cubicBezTo>
                        <a:pt x="21" y="19"/>
                        <a:pt x="21" y="19"/>
                        <a:pt x="21" y="19"/>
                      </a:cubicBezTo>
                      <a:cubicBezTo>
                        <a:pt x="20" y="17"/>
                        <a:pt x="20" y="17"/>
                        <a:pt x="20" y="17"/>
                      </a:cubicBezTo>
                      <a:cubicBezTo>
                        <a:pt x="20" y="5"/>
                        <a:pt x="20" y="5"/>
                        <a:pt x="20" y="5"/>
                      </a:cubicBezTo>
                      <a:cubicBezTo>
                        <a:pt x="16" y="5"/>
                        <a:pt x="16" y="5"/>
                        <a:pt x="16" y="5"/>
                      </a:cubicBezTo>
                      <a:cubicBezTo>
                        <a:pt x="16" y="13"/>
                        <a:pt x="16" y="13"/>
                        <a:pt x="16" y="13"/>
                      </a:cubicBezTo>
                      <a:cubicBezTo>
                        <a:pt x="11" y="8"/>
                        <a:pt x="11" y="8"/>
                        <a:pt x="11" y="8"/>
                      </a:cubicBezTo>
                      <a:cubicBezTo>
                        <a:pt x="8" y="11"/>
                        <a:pt x="8" y="11"/>
                        <a:pt x="8" y="11"/>
                      </a:cubicBezTo>
                      <a:cubicBezTo>
                        <a:pt x="13" y="16"/>
                        <a:pt x="13" y="16"/>
                        <a:pt x="13" y="16"/>
                      </a:cubicBezTo>
                      <a:cubicBezTo>
                        <a:pt x="5" y="16"/>
                        <a:pt x="5" y="16"/>
                        <a:pt x="5" y="16"/>
                      </a:cubicBezTo>
                      <a:cubicBezTo>
                        <a:pt x="5" y="20"/>
                        <a:pt x="5" y="20"/>
                        <a:pt x="5" y="20"/>
                      </a:cubicBezTo>
                      <a:cubicBezTo>
                        <a:pt x="17" y="20"/>
                        <a:pt x="17" y="20"/>
                        <a:pt x="17" y="20"/>
                      </a:cubicBezTo>
                      <a:cubicBezTo>
                        <a:pt x="19" y="21"/>
                        <a:pt x="19" y="21"/>
                        <a:pt x="19" y="21"/>
                      </a:cubicBezTo>
                      <a:cubicBezTo>
                        <a:pt x="16" y="21"/>
                        <a:pt x="16" y="21"/>
                        <a:pt x="16" y="21"/>
                      </a:cubicBezTo>
                      <a:cubicBezTo>
                        <a:pt x="16" y="25"/>
                        <a:pt x="16" y="25"/>
                        <a:pt x="16" y="25"/>
                      </a:cubicBezTo>
                      <a:cubicBezTo>
                        <a:pt x="22" y="25"/>
                        <a:pt x="22" y="25"/>
                        <a:pt x="22" y="25"/>
                      </a:cubicBezTo>
                      <a:cubicBezTo>
                        <a:pt x="25" y="28"/>
                        <a:pt x="25" y="28"/>
                        <a:pt x="25" y="28"/>
                      </a:cubicBezTo>
                      <a:cubicBezTo>
                        <a:pt x="24" y="29"/>
                        <a:pt x="24" y="30"/>
                        <a:pt x="23" y="32"/>
                      </a:cubicBezTo>
                      <a:cubicBezTo>
                        <a:pt x="20" y="32"/>
                        <a:pt x="20" y="32"/>
                        <a:pt x="20" y="32"/>
                      </a:cubicBezTo>
                      <a:cubicBezTo>
                        <a:pt x="15" y="27"/>
                        <a:pt x="15" y="27"/>
                        <a:pt x="15" y="27"/>
                      </a:cubicBezTo>
                      <a:cubicBezTo>
                        <a:pt x="12" y="30"/>
                        <a:pt x="12" y="30"/>
                        <a:pt x="12" y="30"/>
                      </a:cubicBezTo>
                      <a:cubicBezTo>
                        <a:pt x="14" y="32"/>
                        <a:pt x="14" y="32"/>
                        <a:pt x="14" y="32"/>
                      </a:cubicBezTo>
                      <a:cubicBezTo>
                        <a:pt x="12" y="32"/>
                        <a:pt x="12" y="32"/>
                        <a:pt x="12" y="32"/>
                      </a:cubicBezTo>
                      <a:cubicBezTo>
                        <a:pt x="3" y="23"/>
                        <a:pt x="3" y="23"/>
                        <a:pt x="3" y="23"/>
                      </a:cubicBezTo>
                      <a:cubicBezTo>
                        <a:pt x="1" y="26"/>
                        <a:pt x="1" y="26"/>
                        <a:pt x="1" y="26"/>
                      </a:cubicBezTo>
                      <a:cubicBezTo>
                        <a:pt x="7" y="32"/>
                        <a:pt x="7" y="32"/>
                        <a:pt x="7" y="32"/>
                      </a:cubicBezTo>
                      <a:cubicBezTo>
                        <a:pt x="0" y="32"/>
                        <a:pt x="0" y="32"/>
                        <a:pt x="0" y="32"/>
                      </a:cubicBezTo>
                      <a:cubicBezTo>
                        <a:pt x="0" y="36"/>
                        <a:pt x="0" y="36"/>
                        <a:pt x="0" y="36"/>
                      </a:cubicBezTo>
                      <a:cubicBezTo>
                        <a:pt x="7" y="36"/>
                        <a:pt x="7" y="36"/>
                        <a:pt x="7" y="36"/>
                      </a:cubicBezTo>
                      <a:cubicBezTo>
                        <a:pt x="1" y="42"/>
                        <a:pt x="1" y="42"/>
                        <a:pt x="1" y="42"/>
                      </a:cubicBezTo>
                      <a:cubicBezTo>
                        <a:pt x="3" y="44"/>
                        <a:pt x="3" y="44"/>
                        <a:pt x="3" y="44"/>
                      </a:cubicBezTo>
                      <a:cubicBezTo>
                        <a:pt x="12" y="36"/>
                        <a:pt x="12" y="36"/>
                        <a:pt x="12" y="36"/>
                      </a:cubicBezTo>
                      <a:cubicBezTo>
                        <a:pt x="14" y="36"/>
                        <a:pt x="14" y="36"/>
                        <a:pt x="14" y="36"/>
                      </a:cubicBezTo>
                      <a:cubicBezTo>
                        <a:pt x="12" y="38"/>
                        <a:pt x="12" y="38"/>
                        <a:pt x="12" y="38"/>
                      </a:cubicBezTo>
                      <a:cubicBezTo>
                        <a:pt x="15" y="40"/>
                        <a:pt x="15" y="40"/>
                        <a:pt x="15" y="40"/>
                      </a:cubicBezTo>
                      <a:cubicBezTo>
                        <a:pt x="20" y="36"/>
                        <a:pt x="20" y="36"/>
                        <a:pt x="20" y="36"/>
                      </a:cubicBezTo>
                      <a:cubicBezTo>
                        <a:pt x="23" y="36"/>
                        <a:pt x="23" y="36"/>
                        <a:pt x="23" y="36"/>
                      </a:cubicBezTo>
                      <a:cubicBezTo>
                        <a:pt x="24" y="37"/>
                        <a:pt x="24" y="38"/>
                        <a:pt x="25" y="40"/>
                      </a:cubicBezTo>
                      <a:cubicBezTo>
                        <a:pt x="22" y="42"/>
                        <a:pt x="22" y="42"/>
                        <a:pt x="22" y="42"/>
                      </a:cubicBezTo>
                      <a:cubicBezTo>
                        <a:pt x="16" y="42"/>
                        <a:pt x="16" y="42"/>
                        <a:pt x="16" y="42"/>
                      </a:cubicBezTo>
                      <a:cubicBezTo>
                        <a:pt x="16" y="46"/>
                        <a:pt x="16" y="46"/>
                        <a:pt x="16" y="46"/>
                      </a:cubicBezTo>
                      <a:cubicBezTo>
                        <a:pt x="19" y="46"/>
                        <a:pt x="19" y="46"/>
                        <a:pt x="19" y="46"/>
                      </a:cubicBezTo>
                      <a:cubicBezTo>
                        <a:pt x="17" y="48"/>
                        <a:pt x="17" y="48"/>
                        <a:pt x="17" y="48"/>
                      </a:cubicBezTo>
                      <a:cubicBezTo>
                        <a:pt x="5" y="48"/>
                        <a:pt x="5" y="48"/>
                        <a:pt x="5" y="48"/>
                      </a:cubicBezTo>
                      <a:cubicBezTo>
                        <a:pt x="5" y="52"/>
                        <a:pt x="5" y="52"/>
                        <a:pt x="5" y="52"/>
                      </a:cubicBezTo>
                      <a:cubicBezTo>
                        <a:pt x="13" y="52"/>
                        <a:pt x="13" y="52"/>
                        <a:pt x="13" y="52"/>
                      </a:cubicBezTo>
                      <a:cubicBezTo>
                        <a:pt x="8" y="56"/>
                        <a:pt x="8" y="56"/>
                        <a:pt x="8" y="56"/>
                      </a:cubicBezTo>
                      <a:cubicBezTo>
                        <a:pt x="11" y="59"/>
                        <a:pt x="11" y="59"/>
                        <a:pt x="11" y="59"/>
                      </a:cubicBezTo>
                      <a:cubicBezTo>
                        <a:pt x="16" y="54"/>
                        <a:pt x="16" y="54"/>
                        <a:pt x="16" y="54"/>
                      </a:cubicBezTo>
                      <a:cubicBezTo>
                        <a:pt x="16" y="63"/>
                        <a:pt x="16" y="63"/>
                        <a:pt x="16" y="63"/>
                      </a:cubicBezTo>
                      <a:cubicBezTo>
                        <a:pt x="20" y="63"/>
                        <a:pt x="20" y="63"/>
                        <a:pt x="20" y="63"/>
                      </a:cubicBezTo>
                      <a:cubicBezTo>
                        <a:pt x="20" y="50"/>
                        <a:pt x="20" y="50"/>
                        <a:pt x="20" y="50"/>
                      </a:cubicBezTo>
                      <a:cubicBezTo>
                        <a:pt x="21" y="49"/>
                        <a:pt x="21" y="49"/>
                        <a:pt x="21" y="49"/>
                      </a:cubicBezTo>
                      <a:cubicBezTo>
                        <a:pt x="21" y="52"/>
                        <a:pt x="21" y="52"/>
                        <a:pt x="21" y="52"/>
                      </a:cubicBezTo>
                      <a:cubicBezTo>
                        <a:pt x="25" y="52"/>
                        <a:pt x="25" y="52"/>
                        <a:pt x="25" y="52"/>
                      </a:cubicBezTo>
                      <a:cubicBezTo>
                        <a:pt x="25" y="45"/>
                        <a:pt x="25" y="45"/>
                        <a:pt x="25" y="45"/>
                      </a:cubicBezTo>
                      <a:cubicBezTo>
                        <a:pt x="28" y="42"/>
                        <a:pt x="28" y="42"/>
                        <a:pt x="28" y="42"/>
                      </a:cubicBezTo>
                      <a:cubicBezTo>
                        <a:pt x="29" y="43"/>
                        <a:pt x="30" y="44"/>
                        <a:pt x="32" y="44"/>
                      </a:cubicBezTo>
                      <a:cubicBezTo>
                        <a:pt x="32" y="48"/>
                        <a:pt x="32" y="48"/>
                        <a:pt x="32" y="48"/>
                      </a:cubicBezTo>
                      <a:cubicBezTo>
                        <a:pt x="27" y="53"/>
                        <a:pt x="27" y="53"/>
                        <a:pt x="27" y="53"/>
                      </a:cubicBezTo>
                      <a:cubicBezTo>
                        <a:pt x="30" y="55"/>
                        <a:pt x="30" y="55"/>
                        <a:pt x="30" y="55"/>
                      </a:cubicBezTo>
                      <a:cubicBezTo>
                        <a:pt x="32" y="53"/>
                        <a:pt x="32" y="53"/>
                        <a:pt x="32" y="53"/>
                      </a:cubicBezTo>
                      <a:cubicBezTo>
                        <a:pt x="32" y="55"/>
                        <a:pt x="32" y="55"/>
                        <a:pt x="32" y="55"/>
                      </a:cubicBezTo>
                      <a:cubicBezTo>
                        <a:pt x="23" y="64"/>
                        <a:pt x="23" y="64"/>
                        <a:pt x="23" y="64"/>
                      </a:cubicBezTo>
                      <a:cubicBezTo>
                        <a:pt x="26" y="67"/>
                        <a:pt x="26" y="67"/>
                        <a:pt x="26" y="67"/>
                      </a:cubicBezTo>
                      <a:cubicBezTo>
                        <a:pt x="32" y="61"/>
                        <a:pt x="32" y="61"/>
                        <a:pt x="32" y="61"/>
                      </a:cubicBezTo>
                      <a:cubicBezTo>
                        <a:pt x="32" y="68"/>
                        <a:pt x="32" y="68"/>
                        <a:pt x="32" y="68"/>
                      </a:cubicBezTo>
                      <a:cubicBezTo>
                        <a:pt x="36" y="68"/>
                        <a:pt x="36" y="68"/>
                        <a:pt x="36" y="68"/>
                      </a:cubicBezTo>
                      <a:cubicBezTo>
                        <a:pt x="36" y="61"/>
                        <a:pt x="36" y="61"/>
                        <a:pt x="36" y="61"/>
                      </a:cubicBezTo>
                      <a:cubicBezTo>
                        <a:pt x="42" y="67"/>
                        <a:pt x="42" y="67"/>
                        <a:pt x="42" y="67"/>
                      </a:cubicBezTo>
                      <a:cubicBezTo>
                        <a:pt x="44" y="64"/>
                        <a:pt x="44" y="64"/>
                        <a:pt x="44" y="64"/>
                      </a:cubicBezTo>
                      <a:cubicBezTo>
                        <a:pt x="36" y="55"/>
                        <a:pt x="36" y="55"/>
                        <a:pt x="36" y="55"/>
                      </a:cubicBezTo>
                      <a:cubicBezTo>
                        <a:pt x="36" y="53"/>
                        <a:pt x="36" y="53"/>
                        <a:pt x="36" y="53"/>
                      </a:cubicBezTo>
                      <a:cubicBezTo>
                        <a:pt x="38" y="55"/>
                        <a:pt x="38" y="55"/>
                        <a:pt x="38" y="55"/>
                      </a:cubicBezTo>
                      <a:cubicBezTo>
                        <a:pt x="40" y="53"/>
                        <a:pt x="40" y="53"/>
                        <a:pt x="40" y="53"/>
                      </a:cubicBezTo>
                      <a:cubicBezTo>
                        <a:pt x="36" y="48"/>
                        <a:pt x="36" y="48"/>
                        <a:pt x="36" y="48"/>
                      </a:cubicBezTo>
                      <a:cubicBezTo>
                        <a:pt x="36" y="44"/>
                        <a:pt x="36" y="44"/>
                        <a:pt x="36" y="44"/>
                      </a:cubicBezTo>
                      <a:cubicBezTo>
                        <a:pt x="37" y="44"/>
                        <a:pt x="38" y="43"/>
                        <a:pt x="40" y="42"/>
                      </a:cubicBezTo>
                      <a:cubicBezTo>
                        <a:pt x="42" y="45"/>
                        <a:pt x="42" y="45"/>
                        <a:pt x="42" y="45"/>
                      </a:cubicBezTo>
                      <a:cubicBezTo>
                        <a:pt x="42" y="52"/>
                        <a:pt x="42" y="52"/>
                        <a:pt x="42" y="52"/>
                      </a:cubicBezTo>
                      <a:cubicBezTo>
                        <a:pt x="46" y="52"/>
                        <a:pt x="46" y="52"/>
                        <a:pt x="46" y="52"/>
                      </a:cubicBezTo>
                      <a:cubicBezTo>
                        <a:pt x="46" y="49"/>
                        <a:pt x="46" y="49"/>
                        <a:pt x="46" y="49"/>
                      </a:cubicBezTo>
                      <a:cubicBezTo>
                        <a:pt x="48" y="50"/>
                        <a:pt x="48" y="50"/>
                        <a:pt x="48" y="50"/>
                      </a:cubicBezTo>
                      <a:cubicBezTo>
                        <a:pt x="48" y="63"/>
                        <a:pt x="48" y="63"/>
                        <a:pt x="48" y="63"/>
                      </a:cubicBezTo>
                      <a:cubicBezTo>
                        <a:pt x="52" y="63"/>
                        <a:pt x="52" y="63"/>
                        <a:pt x="52" y="63"/>
                      </a:cubicBezTo>
                      <a:cubicBezTo>
                        <a:pt x="52" y="54"/>
                        <a:pt x="52" y="54"/>
                        <a:pt x="52" y="54"/>
                      </a:cubicBezTo>
                      <a:cubicBezTo>
                        <a:pt x="56" y="59"/>
                        <a:pt x="56" y="59"/>
                        <a:pt x="56" y="59"/>
                      </a:cubicBezTo>
                      <a:cubicBezTo>
                        <a:pt x="59" y="56"/>
                        <a:pt x="59" y="56"/>
                        <a:pt x="59" y="56"/>
                      </a:cubicBezTo>
                      <a:cubicBezTo>
                        <a:pt x="54" y="52"/>
                        <a:pt x="54" y="52"/>
                        <a:pt x="54" y="52"/>
                      </a:cubicBezTo>
                      <a:cubicBezTo>
                        <a:pt x="63" y="52"/>
                        <a:pt x="63" y="52"/>
                        <a:pt x="63" y="52"/>
                      </a:cubicBezTo>
                      <a:cubicBezTo>
                        <a:pt x="63" y="48"/>
                        <a:pt x="63" y="48"/>
                        <a:pt x="63" y="48"/>
                      </a:cubicBezTo>
                      <a:cubicBezTo>
                        <a:pt x="50" y="48"/>
                        <a:pt x="50" y="48"/>
                        <a:pt x="50" y="48"/>
                      </a:cubicBezTo>
                      <a:cubicBezTo>
                        <a:pt x="49" y="46"/>
                        <a:pt x="49" y="46"/>
                        <a:pt x="49" y="46"/>
                      </a:cubicBezTo>
                      <a:cubicBezTo>
                        <a:pt x="52" y="46"/>
                        <a:pt x="52" y="46"/>
                        <a:pt x="52" y="46"/>
                      </a:cubicBezTo>
                      <a:cubicBezTo>
                        <a:pt x="52" y="42"/>
                        <a:pt x="52" y="42"/>
                        <a:pt x="52" y="42"/>
                      </a:cubicBezTo>
                      <a:cubicBezTo>
                        <a:pt x="45" y="42"/>
                        <a:pt x="45" y="42"/>
                        <a:pt x="45" y="42"/>
                      </a:cubicBezTo>
                      <a:cubicBezTo>
                        <a:pt x="42" y="40"/>
                        <a:pt x="42" y="40"/>
                        <a:pt x="42" y="40"/>
                      </a:cubicBezTo>
                      <a:cubicBezTo>
                        <a:pt x="43" y="38"/>
                        <a:pt x="44" y="37"/>
                        <a:pt x="44" y="36"/>
                      </a:cubicBezTo>
                      <a:cubicBezTo>
                        <a:pt x="48" y="36"/>
                        <a:pt x="48" y="36"/>
                        <a:pt x="48" y="36"/>
                      </a:cubicBezTo>
                      <a:cubicBezTo>
                        <a:pt x="53" y="40"/>
                        <a:pt x="53" y="40"/>
                        <a:pt x="53" y="40"/>
                      </a:cubicBezTo>
                      <a:cubicBezTo>
                        <a:pt x="55" y="38"/>
                        <a:pt x="55" y="38"/>
                        <a:pt x="55" y="38"/>
                      </a:cubicBezTo>
                      <a:cubicBezTo>
                        <a:pt x="53" y="36"/>
                        <a:pt x="53" y="36"/>
                        <a:pt x="53" y="36"/>
                      </a:cubicBezTo>
                      <a:cubicBezTo>
                        <a:pt x="55" y="36"/>
                        <a:pt x="55" y="36"/>
                        <a:pt x="55" y="36"/>
                      </a:cubicBezTo>
                      <a:cubicBezTo>
                        <a:pt x="64" y="44"/>
                        <a:pt x="64" y="44"/>
                        <a:pt x="64" y="44"/>
                      </a:cubicBezTo>
                      <a:cubicBezTo>
                        <a:pt x="67" y="42"/>
                        <a:pt x="67" y="42"/>
                        <a:pt x="67" y="42"/>
                      </a:cubicBezTo>
                      <a:cubicBezTo>
                        <a:pt x="61" y="36"/>
                        <a:pt x="61" y="36"/>
                        <a:pt x="61" y="36"/>
                      </a:cubicBezTo>
                      <a:cubicBezTo>
                        <a:pt x="68" y="36"/>
                        <a:pt x="68" y="36"/>
                        <a:pt x="68" y="36"/>
                      </a:cubicBezTo>
                      <a:lnTo>
                        <a:pt x="68" y="3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7" name="Freeform: Shape 134"/>
                <p:cNvSpPr>
                  <a:spLocks/>
                </p:cNvSpPr>
                <p:nvPr/>
              </p:nvSpPr>
              <p:spPr bwMode="auto">
                <a:xfrm>
                  <a:off x="2582838" y="2159700"/>
                  <a:ext cx="344341" cy="401935"/>
                </a:xfrm>
                <a:custGeom>
                  <a:avLst/>
                  <a:gdLst>
                    <a:gd name="T0" fmla="*/ 73 w 78"/>
                    <a:gd name="T1" fmla="*/ 84 h 91"/>
                    <a:gd name="T2" fmla="*/ 78 w 78"/>
                    <a:gd name="T3" fmla="*/ 16 h 91"/>
                    <a:gd name="T4" fmla="*/ 66 w 78"/>
                    <a:gd name="T5" fmla="*/ 12 h 91"/>
                    <a:gd name="T6" fmla="*/ 77 w 78"/>
                    <a:gd name="T7" fmla="*/ 1 h 91"/>
                    <a:gd name="T8" fmla="*/ 65 w 78"/>
                    <a:gd name="T9" fmla="*/ 7 h 91"/>
                    <a:gd name="T10" fmla="*/ 71 w 78"/>
                    <a:gd name="T11" fmla="*/ 23 h 91"/>
                    <a:gd name="T12" fmla="*/ 65 w 78"/>
                    <a:gd name="T13" fmla="*/ 63 h 91"/>
                    <a:gd name="T14" fmla="*/ 70 w 78"/>
                    <a:gd name="T15" fmla="*/ 74 h 91"/>
                    <a:gd name="T16" fmla="*/ 65 w 78"/>
                    <a:gd name="T17" fmla="*/ 91 h 91"/>
                    <a:gd name="T18" fmla="*/ 65 w 78"/>
                    <a:gd name="T19" fmla="*/ 7 h 91"/>
                    <a:gd name="T20" fmla="*/ 60 w 78"/>
                    <a:gd name="T21" fmla="*/ 8 h 91"/>
                    <a:gd name="T22" fmla="*/ 50 w 78"/>
                    <a:gd name="T23" fmla="*/ 4 h 91"/>
                    <a:gd name="T24" fmla="*/ 53 w 78"/>
                    <a:gd name="T25" fmla="*/ 12 h 91"/>
                    <a:gd name="T26" fmla="*/ 50 w 78"/>
                    <a:gd name="T27" fmla="*/ 16 h 91"/>
                    <a:gd name="T28" fmla="*/ 65 w 78"/>
                    <a:gd name="T29" fmla="*/ 23 h 91"/>
                    <a:gd name="T30" fmla="*/ 50 w 78"/>
                    <a:gd name="T31" fmla="*/ 84 h 91"/>
                    <a:gd name="T32" fmla="*/ 63 w 78"/>
                    <a:gd name="T33" fmla="*/ 91 h 91"/>
                    <a:gd name="T34" fmla="*/ 65 w 78"/>
                    <a:gd name="T35" fmla="*/ 78 h 91"/>
                    <a:gd name="T36" fmla="*/ 61 w 78"/>
                    <a:gd name="T37" fmla="*/ 74 h 91"/>
                    <a:gd name="T38" fmla="*/ 65 w 78"/>
                    <a:gd name="T39" fmla="*/ 69 h 91"/>
                    <a:gd name="T40" fmla="*/ 65 w 78"/>
                    <a:gd name="T41" fmla="*/ 63 h 91"/>
                    <a:gd name="T42" fmla="*/ 50 w 78"/>
                    <a:gd name="T43" fmla="*/ 69 h 91"/>
                    <a:gd name="T44" fmla="*/ 55 w 78"/>
                    <a:gd name="T45" fmla="*/ 74 h 91"/>
                    <a:gd name="T46" fmla="*/ 50 w 78"/>
                    <a:gd name="T47" fmla="*/ 78 h 91"/>
                    <a:gd name="T48" fmla="*/ 50 w 78"/>
                    <a:gd name="T49" fmla="*/ 84 h 91"/>
                    <a:gd name="T50" fmla="*/ 46 w 78"/>
                    <a:gd name="T51" fmla="*/ 0 h 91"/>
                    <a:gd name="T52" fmla="*/ 43 w 78"/>
                    <a:gd name="T53" fmla="*/ 4 h 91"/>
                    <a:gd name="T54" fmla="*/ 50 w 78"/>
                    <a:gd name="T55" fmla="*/ 4 h 91"/>
                    <a:gd name="T56" fmla="*/ 39 w 78"/>
                    <a:gd name="T57" fmla="*/ 16 h 91"/>
                    <a:gd name="T58" fmla="*/ 50 w 78"/>
                    <a:gd name="T59" fmla="*/ 23 h 91"/>
                    <a:gd name="T60" fmla="*/ 39 w 78"/>
                    <a:gd name="T61" fmla="*/ 84 h 91"/>
                    <a:gd name="T62" fmla="*/ 50 w 78"/>
                    <a:gd name="T63" fmla="*/ 78 h 91"/>
                    <a:gd name="T64" fmla="*/ 50 w 78"/>
                    <a:gd name="T65" fmla="*/ 69 h 91"/>
                    <a:gd name="T66" fmla="*/ 39 w 78"/>
                    <a:gd name="T67" fmla="*/ 63 h 91"/>
                    <a:gd name="T68" fmla="*/ 39 w 78"/>
                    <a:gd name="T69" fmla="*/ 16 h 91"/>
                    <a:gd name="T70" fmla="*/ 0 w 78"/>
                    <a:gd name="T71" fmla="*/ 84 h 91"/>
                    <a:gd name="T72" fmla="*/ 6 w 78"/>
                    <a:gd name="T73" fmla="*/ 91 h 91"/>
                    <a:gd name="T74" fmla="*/ 16 w 78"/>
                    <a:gd name="T75" fmla="*/ 84 h 91"/>
                    <a:gd name="T76" fmla="*/ 39 w 78"/>
                    <a:gd name="T77" fmla="*/ 63 h 91"/>
                    <a:gd name="T78" fmla="*/ 7 w 78"/>
                    <a:gd name="T79" fmla="*/ 23 h 91"/>
                    <a:gd name="T80" fmla="*/ 39 w 78"/>
                    <a:gd name="T8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91">
                      <a:moveTo>
                        <a:pt x="73" y="91"/>
                      </a:moveTo>
                      <a:cubicBezTo>
                        <a:pt x="73" y="84"/>
                        <a:pt x="73" y="84"/>
                        <a:pt x="73" y="84"/>
                      </a:cubicBezTo>
                      <a:cubicBezTo>
                        <a:pt x="78" y="84"/>
                        <a:pt x="78" y="84"/>
                        <a:pt x="78" y="84"/>
                      </a:cubicBezTo>
                      <a:cubicBezTo>
                        <a:pt x="78" y="16"/>
                        <a:pt x="78" y="16"/>
                        <a:pt x="78" y="16"/>
                      </a:cubicBezTo>
                      <a:cubicBezTo>
                        <a:pt x="67" y="16"/>
                        <a:pt x="67" y="16"/>
                        <a:pt x="67" y="16"/>
                      </a:cubicBezTo>
                      <a:cubicBezTo>
                        <a:pt x="67" y="15"/>
                        <a:pt x="67" y="13"/>
                        <a:pt x="66" y="12"/>
                      </a:cubicBezTo>
                      <a:cubicBezTo>
                        <a:pt x="77" y="4"/>
                        <a:pt x="77" y="4"/>
                        <a:pt x="77" y="4"/>
                      </a:cubicBezTo>
                      <a:cubicBezTo>
                        <a:pt x="78" y="3"/>
                        <a:pt x="78" y="2"/>
                        <a:pt x="77" y="1"/>
                      </a:cubicBezTo>
                      <a:cubicBezTo>
                        <a:pt x="76" y="0"/>
                        <a:pt x="75" y="0"/>
                        <a:pt x="74" y="0"/>
                      </a:cubicBezTo>
                      <a:cubicBezTo>
                        <a:pt x="65" y="7"/>
                        <a:pt x="65" y="7"/>
                        <a:pt x="65" y="7"/>
                      </a:cubicBezTo>
                      <a:cubicBezTo>
                        <a:pt x="65" y="23"/>
                        <a:pt x="65" y="23"/>
                        <a:pt x="65" y="23"/>
                      </a:cubicBezTo>
                      <a:cubicBezTo>
                        <a:pt x="71" y="23"/>
                        <a:pt x="71" y="23"/>
                        <a:pt x="71" y="23"/>
                      </a:cubicBezTo>
                      <a:cubicBezTo>
                        <a:pt x="71" y="63"/>
                        <a:pt x="71" y="63"/>
                        <a:pt x="71" y="63"/>
                      </a:cubicBezTo>
                      <a:cubicBezTo>
                        <a:pt x="65" y="63"/>
                        <a:pt x="65" y="63"/>
                        <a:pt x="65" y="63"/>
                      </a:cubicBezTo>
                      <a:cubicBezTo>
                        <a:pt x="65" y="69"/>
                        <a:pt x="65" y="69"/>
                        <a:pt x="65" y="69"/>
                      </a:cubicBezTo>
                      <a:cubicBezTo>
                        <a:pt x="68" y="69"/>
                        <a:pt x="70" y="71"/>
                        <a:pt x="70" y="74"/>
                      </a:cubicBezTo>
                      <a:cubicBezTo>
                        <a:pt x="70" y="76"/>
                        <a:pt x="68" y="78"/>
                        <a:pt x="65" y="78"/>
                      </a:cubicBezTo>
                      <a:cubicBezTo>
                        <a:pt x="65" y="91"/>
                        <a:pt x="65" y="91"/>
                        <a:pt x="65" y="91"/>
                      </a:cubicBezTo>
                      <a:lnTo>
                        <a:pt x="73" y="91"/>
                      </a:lnTo>
                      <a:close/>
                      <a:moveTo>
                        <a:pt x="65" y="7"/>
                      </a:moveTo>
                      <a:cubicBezTo>
                        <a:pt x="63" y="9"/>
                        <a:pt x="63" y="9"/>
                        <a:pt x="63" y="9"/>
                      </a:cubicBezTo>
                      <a:cubicBezTo>
                        <a:pt x="62" y="9"/>
                        <a:pt x="61" y="8"/>
                        <a:pt x="60" y="8"/>
                      </a:cubicBezTo>
                      <a:cubicBezTo>
                        <a:pt x="59" y="8"/>
                        <a:pt x="58" y="9"/>
                        <a:pt x="57" y="9"/>
                      </a:cubicBezTo>
                      <a:cubicBezTo>
                        <a:pt x="50" y="4"/>
                        <a:pt x="50" y="4"/>
                        <a:pt x="50" y="4"/>
                      </a:cubicBezTo>
                      <a:cubicBezTo>
                        <a:pt x="50" y="10"/>
                        <a:pt x="50" y="10"/>
                        <a:pt x="50" y="10"/>
                      </a:cubicBezTo>
                      <a:cubicBezTo>
                        <a:pt x="53" y="12"/>
                        <a:pt x="53" y="12"/>
                        <a:pt x="53" y="12"/>
                      </a:cubicBezTo>
                      <a:cubicBezTo>
                        <a:pt x="52" y="13"/>
                        <a:pt x="52" y="15"/>
                        <a:pt x="52" y="16"/>
                      </a:cubicBezTo>
                      <a:cubicBezTo>
                        <a:pt x="50" y="16"/>
                        <a:pt x="50" y="16"/>
                        <a:pt x="50" y="16"/>
                      </a:cubicBezTo>
                      <a:cubicBezTo>
                        <a:pt x="50" y="23"/>
                        <a:pt x="50" y="23"/>
                        <a:pt x="50" y="23"/>
                      </a:cubicBezTo>
                      <a:cubicBezTo>
                        <a:pt x="65" y="23"/>
                        <a:pt x="65" y="23"/>
                        <a:pt x="65" y="23"/>
                      </a:cubicBezTo>
                      <a:cubicBezTo>
                        <a:pt x="65" y="7"/>
                        <a:pt x="65" y="7"/>
                        <a:pt x="65" y="7"/>
                      </a:cubicBezTo>
                      <a:close/>
                      <a:moveTo>
                        <a:pt x="50" y="84"/>
                      </a:moveTo>
                      <a:cubicBezTo>
                        <a:pt x="63" y="84"/>
                        <a:pt x="63" y="84"/>
                        <a:pt x="63" y="84"/>
                      </a:cubicBezTo>
                      <a:cubicBezTo>
                        <a:pt x="63" y="91"/>
                        <a:pt x="63" y="91"/>
                        <a:pt x="63" y="91"/>
                      </a:cubicBezTo>
                      <a:cubicBezTo>
                        <a:pt x="65" y="91"/>
                        <a:pt x="65" y="91"/>
                        <a:pt x="65" y="91"/>
                      </a:cubicBezTo>
                      <a:cubicBezTo>
                        <a:pt x="65" y="78"/>
                        <a:pt x="65" y="78"/>
                        <a:pt x="65" y="78"/>
                      </a:cubicBezTo>
                      <a:cubicBezTo>
                        <a:pt x="65" y="78"/>
                        <a:pt x="65" y="78"/>
                        <a:pt x="65" y="78"/>
                      </a:cubicBezTo>
                      <a:cubicBezTo>
                        <a:pt x="63" y="78"/>
                        <a:pt x="61" y="76"/>
                        <a:pt x="61" y="74"/>
                      </a:cubicBezTo>
                      <a:cubicBezTo>
                        <a:pt x="61" y="74"/>
                        <a:pt x="61" y="74"/>
                        <a:pt x="61" y="74"/>
                      </a:cubicBezTo>
                      <a:cubicBezTo>
                        <a:pt x="61" y="71"/>
                        <a:pt x="63" y="69"/>
                        <a:pt x="65" y="69"/>
                      </a:cubicBezTo>
                      <a:cubicBezTo>
                        <a:pt x="65" y="69"/>
                        <a:pt x="65" y="69"/>
                        <a:pt x="65" y="69"/>
                      </a:cubicBezTo>
                      <a:cubicBezTo>
                        <a:pt x="65" y="63"/>
                        <a:pt x="65" y="63"/>
                        <a:pt x="65" y="63"/>
                      </a:cubicBezTo>
                      <a:cubicBezTo>
                        <a:pt x="50" y="63"/>
                        <a:pt x="50" y="63"/>
                        <a:pt x="50" y="63"/>
                      </a:cubicBezTo>
                      <a:cubicBezTo>
                        <a:pt x="50" y="69"/>
                        <a:pt x="50" y="69"/>
                        <a:pt x="50" y="69"/>
                      </a:cubicBezTo>
                      <a:cubicBezTo>
                        <a:pt x="50" y="69"/>
                        <a:pt x="50" y="69"/>
                        <a:pt x="50" y="69"/>
                      </a:cubicBezTo>
                      <a:cubicBezTo>
                        <a:pt x="53" y="69"/>
                        <a:pt x="55" y="71"/>
                        <a:pt x="55" y="74"/>
                      </a:cubicBezTo>
                      <a:cubicBezTo>
                        <a:pt x="55" y="76"/>
                        <a:pt x="53" y="78"/>
                        <a:pt x="50" y="78"/>
                      </a:cubicBezTo>
                      <a:cubicBezTo>
                        <a:pt x="50" y="78"/>
                        <a:pt x="50" y="78"/>
                        <a:pt x="50" y="78"/>
                      </a:cubicBezTo>
                      <a:cubicBezTo>
                        <a:pt x="50" y="78"/>
                        <a:pt x="50" y="78"/>
                        <a:pt x="50" y="78"/>
                      </a:cubicBezTo>
                      <a:lnTo>
                        <a:pt x="50" y="84"/>
                      </a:lnTo>
                      <a:close/>
                      <a:moveTo>
                        <a:pt x="50" y="4"/>
                      </a:moveTo>
                      <a:cubicBezTo>
                        <a:pt x="46" y="0"/>
                        <a:pt x="46" y="0"/>
                        <a:pt x="46" y="0"/>
                      </a:cubicBezTo>
                      <a:cubicBezTo>
                        <a:pt x="45" y="0"/>
                        <a:pt x="43" y="0"/>
                        <a:pt x="42" y="1"/>
                      </a:cubicBezTo>
                      <a:cubicBezTo>
                        <a:pt x="42" y="2"/>
                        <a:pt x="42" y="3"/>
                        <a:pt x="43" y="4"/>
                      </a:cubicBezTo>
                      <a:cubicBezTo>
                        <a:pt x="50" y="10"/>
                        <a:pt x="50" y="10"/>
                        <a:pt x="50" y="10"/>
                      </a:cubicBezTo>
                      <a:cubicBezTo>
                        <a:pt x="50" y="4"/>
                        <a:pt x="50" y="4"/>
                        <a:pt x="50" y="4"/>
                      </a:cubicBezTo>
                      <a:close/>
                      <a:moveTo>
                        <a:pt x="50" y="16"/>
                      </a:moveTo>
                      <a:cubicBezTo>
                        <a:pt x="39" y="16"/>
                        <a:pt x="39" y="16"/>
                        <a:pt x="39" y="16"/>
                      </a:cubicBezTo>
                      <a:cubicBezTo>
                        <a:pt x="39" y="23"/>
                        <a:pt x="39" y="23"/>
                        <a:pt x="39" y="23"/>
                      </a:cubicBezTo>
                      <a:cubicBezTo>
                        <a:pt x="50" y="23"/>
                        <a:pt x="50" y="23"/>
                        <a:pt x="50" y="23"/>
                      </a:cubicBezTo>
                      <a:cubicBezTo>
                        <a:pt x="50" y="16"/>
                        <a:pt x="50" y="16"/>
                        <a:pt x="50" y="16"/>
                      </a:cubicBezTo>
                      <a:close/>
                      <a:moveTo>
                        <a:pt x="39" y="84"/>
                      </a:moveTo>
                      <a:cubicBezTo>
                        <a:pt x="50" y="84"/>
                        <a:pt x="50" y="84"/>
                        <a:pt x="50" y="84"/>
                      </a:cubicBezTo>
                      <a:cubicBezTo>
                        <a:pt x="50" y="78"/>
                        <a:pt x="50" y="78"/>
                        <a:pt x="50" y="78"/>
                      </a:cubicBezTo>
                      <a:cubicBezTo>
                        <a:pt x="48" y="78"/>
                        <a:pt x="46" y="76"/>
                        <a:pt x="46" y="74"/>
                      </a:cubicBezTo>
                      <a:cubicBezTo>
                        <a:pt x="46" y="71"/>
                        <a:pt x="48" y="69"/>
                        <a:pt x="50" y="69"/>
                      </a:cubicBezTo>
                      <a:cubicBezTo>
                        <a:pt x="50" y="63"/>
                        <a:pt x="50" y="63"/>
                        <a:pt x="50" y="63"/>
                      </a:cubicBezTo>
                      <a:cubicBezTo>
                        <a:pt x="39" y="63"/>
                        <a:pt x="39" y="63"/>
                        <a:pt x="39" y="63"/>
                      </a:cubicBezTo>
                      <a:lnTo>
                        <a:pt x="39" y="84"/>
                      </a:lnTo>
                      <a:close/>
                      <a:moveTo>
                        <a:pt x="39" y="16"/>
                      </a:moveTo>
                      <a:cubicBezTo>
                        <a:pt x="0" y="16"/>
                        <a:pt x="0" y="16"/>
                        <a:pt x="0" y="16"/>
                      </a:cubicBezTo>
                      <a:cubicBezTo>
                        <a:pt x="0" y="84"/>
                        <a:pt x="0" y="84"/>
                        <a:pt x="0" y="84"/>
                      </a:cubicBezTo>
                      <a:cubicBezTo>
                        <a:pt x="6" y="84"/>
                        <a:pt x="6" y="84"/>
                        <a:pt x="6" y="84"/>
                      </a:cubicBezTo>
                      <a:cubicBezTo>
                        <a:pt x="6" y="91"/>
                        <a:pt x="6" y="91"/>
                        <a:pt x="6" y="91"/>
                      </a:cubicBezTo>
                      <a:cubicBezTo>
                        <a:pt x="16" y="91"/>
                        <a:pt x="16" y="91"/>
                        <a:pt x="16" y="91"/>
                      </a:cubicBezTo>
                      <a:cubicBezTo>
                        <a:pt x="16" y="84"/>
                        <a:pt x="16" y="84"/>
                        <a:pt x="16" y="84"/>
                      </a:cubicBezTo>
                      <a:cubicBezTo>
                        <a:pt x="39" y="84"/>
                        <a:pt x="39" y="84"/>
                        <a:pt x="39" y="84"/>
                      </a:cubicBezTo>
                      <a:cubicBezTo>
                        <a:pt x="39" y="63"/>
                        <a:pt x="39" y="63"/>
                        <a:pt x="39" y="63"/>
                      </a:cubicBezTo>
                      <a:cubicBezTo>
                        <a:pt x="7" y="63"/>
                        <a:pt x="7" y="63"/>
                        <a:pt x="7" y="63"/>
                      </a:cubicBezTo>
                      <a:cubicBezTo>
                        <a:pt x="7" y="23"/>
                        <a:pt x="7" y="23"/>
                        <a:pt x="7" y="23"/>
                      </a:cubicBezTo>
                      <a:cubicBezTo>
                        <a:pt x="7" y="23"/>
                        <a:pt x="7" y="23"/>
                        <a:pt x="7" y="23"/>
                      </a:cubicBezTo>
                      <a:cubicBezTo>
                        <a:pt x="39" y="23"/>
                        <a:pt x="39" y="23"/>
                        <a:pt x="39" y="23"/>
                      </a:cubicBezTo>
                      <a:lnTo>
                        <a:pt x="39" y="1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8" name="Freeform: Shape 135"/>
                <p:cNvSpPr>
                  <a:spLocks/>
                </p:cNvSpPr>
                <p:nvPr/>
              </p:nvSpPr>
              <p:spPr bwMode="auto">
                <a:xfrm>
                  <a:off x="6110800" y="1687916"/>
                  <a:ext cx="208320" cy="122541"/>
                </a:xfrm>
                <a:custGeom>
                  <a:avLst/>
                  <a:gdLst>
                    <a:gd name="T0" fmla="*/ 170 w 170"/>
                    <a:gd name="T1" fmla="*/ 0 h 100"/>
                    <a:gd name="T2" fmla="*/ 11 w 170"/>
                    <a:gd name="T3" fmla="*/ 0 h 100"/>
                    <a:gd name="T4" fmla="*/ 11 w 170"/>
                    <a:gd name="T5" fmla="*/ 28 h 100"/>
                    <a:gd name="T6" fmla="*/ 0 w 170"/>
                    <a:gd name="T7" fmla="*/ 28 h 100"/>
                    <a:gd name="T8" fmla="*/ 0 w 170"/>
                    <a:gd name="T9" fmla="*/ 72 h 100"/>
                    <a:gd name="T10" fmla="*/ 11 w 170"/>
                    <a:gd name="T11" fmla="*/ 72 h 100"/>
                    <a:gd name="T12" fmla="*/ 11 w 170"/>
                    <a:gd name="T13" fmla="*/ 100 h 100"/>
                    <a:gd name="T14" fmla="*/ 170 w 170"/>
                    <a:gd name="T15" fmla="*/ 100 h 100"/>
                    <a:gd name="T16" fmla="*/ 170 w 17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00">
                      <a:moveTo>
                        <a:pt x="170" y="0"/>
                      </a:moveTo>
                      <a:lnTo>
                        <a:pt x="11" y="0"/>
                      </a:lnTo>
                      <a:lnTo>
                        <a:pt x="11" y="28"/>
                      </a:lnTo>
                      <a:lnTo>
                        <a:pt x="0" y="28"/>
                      </a:lnTo>
                      <a:lnTo>
                        <a:pt x="0" y="72"/>
                      </a:lnTo>
                      <a:lnTo>
                        <a:pt x="11" y="72"/>
                      </a:lnTo>
                      <a:lnTo>
                        <a:pt x="11" y="100"/>
                      </a:lnTo>
                      <a:lnTo>
                        <a:pt x="170" y="100"/>
                      </a:lnTo>
                      <a:lnTo>
                        <a:pt x="17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09" name="Oval 136"/>
                <p:cNvSpPr>
                  <a:spLocks/>
                </p:cNvSpPr>
                <p:nvPr/>
              </p:nvSpPr>
              <p:spPr bwMode="auto">
                <a:xfrm>
                  <a:off x="5983357" y="1709973"/>
                  <a:ext cx="66172" cy="66172"/>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0" name="Freeform: Shape 137"/>
                <p:cNvSpPr>
                  <a:spLocks/>
                </p:cNvSpPr>
                <p:nvPr/>
              </p:nvSpPr>
              <p:spPr bwMode="auto">
                <a:xfrm>
                  <a:off x="5925763" y="1660957"/>
                  <a:ext cx="176459" cy="330861"/>
                </a:xfrm>
                <a:custGeom>
                  <a:avLst/>
                  <a:gdLst>
                    <a:gd name="T0" fmla="*/ 20 w 40"/>
                    <a:gd name="T1" fmla="*/ 75 h 75"/>
                    <a:gd name="T2" fmla="*/ 40 w 40"/>
                    <a:gd name="T3" fmla="*/ 75 h 75"/>
                    <a:gd name="T4" fmla="*/ 40 w 40"/>
                    <a:gd name="T5" fmla="*/ 26 h 75"/>
                    <a:gd name="T6" fmla="*/ 40 w 40"/>
                    <a:gd name="T7" fmla="*/ 14 h 75"/>
                    <a:gd name="T8" fmla="*/ 40 w 40"/>
                    <a:gd name="T9" fmla="*/ 0 h 75"/>
                    <a:gd name="T10" fmla="*/ 20 w 40"/>
                    <a:gd name="T11" fmla="*/ 0 h 75"/>
                    <a:gd name="T12" fmla="*/ 20 w 40"/>
                    <a:gd name="T13" fmla="*/ 4 h 75"/>
                    <a:gd name="T14" fmla="*/ 35 w 40"/>
                    <a:gd name="T15" fmla="*/ 19 h 75"/>
                    <a:gd name="T16" fmla="*/ 20 w 40"/>
                    <a:gd name="T17" fmla="*/ 33 h 75"/>
                    <a:gd name="T18" fmla="*/ 20 w 40"/>
                    <a:gd name="T19" fmla="*/ 75 h 75"/>
                    <a:gd name="T20" fmla="*/ 0 w 40"/>
                    <a:gd name="T21" fmla="*/ 75 h 75"/>
                    <a:gd name="T22" fmla="*/ 20 w 40"/>
                    <a:gd name="T23" fmla="*/ 75 h 75"/>
                    <a:gd name="T24" fmla="*/ 20 w 40"/>
                    <a:gd name="T25" fmla="*/ 33 h 75"/>
                    <a:gd name="T26" fmla="*/ 20 w 40"/>
                    <a:gd name="T27" fmla="*/ 33 h 75"/>
                    <a:gd name="T28" fmla="*/ 5 w 40"/>
                    <a:gd name="T29" fmla="*/ 19 h 75"/>
                    <a:gd name="T30" fmla="*/ 20 w 40"/>
                    <a:gd name="T31" fmla="*/ 4 h 75"/>
                    <a:gd name="T32" fmla="*/ 20 w 40"/>
                    <a:gd name="T33" fmla="*/ 4 h 75"/>
                    <a:gd name="T34" fmla="*/ 20 w 40"/>
                    <a:gd name="T35" fmla="*/ 4 h 75"/>
                    <a:gd name="T36" fmla="*/ 20 w 40"/>
                    <a:gd name="T37" fmla="*/ 0 h 75"/>
                    <a:gd name="T38" fmla="*/ 0 w 40"/>
                    <a:gd name="T39" fmla="*/ 0 h 75"/>
                    <a:gd name="T40" fmla="*/ 0 w 40"/>
                    <a:gd name="T4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5">
                      <a:moveTo>
                        <a:pt x="20" y="75"/>
                      </a:moveTo>
                      <a:cubicBezTo>
                        <a:pt x="40" y="75"/>
                        <a:pt x="40" y="75"/>
                        <a:pt x="40" y="75"/>
                      </a:cubicBezTo>
                      <a:cubicBezTo>
                        <a:pt x="40" y="26"/>
                        <a:pt x="40" y="26"/>
                        <a:pt x="40" y="26"/>
                      </a:cubicBezTo>
                      <a:cubicBezTo>
                        <a:pt x="40" y="14"/>
                        <a:pt x="40" y="14"/>
                        <a:pt x="40" y="14"/>
                      </a:cubicBezTo>
                      <a:cubicBezTo>
                        <a:pt x="40" y="0"/>
                        <a:pt x="40" y="0"/>
                        <a:pt x="40" y="0"/>
                      </a:cubicBezTo>
                      <a:cubicBezTo>
                        <a:pt x="20" y="0"/>
                        <a:pt x="20" y="0"/>
                        <a:pt x="20" y="0"/>
                      </a:cubicBezTo>
                      <a:cubicBezTo>
                        <a:pt x="20" y="4"/>
                        <a:pt x="20" y="4"/>
                        <a:pt x="20" y="4"/>
                      </a:cubicBezTo>
                      <a:cubicBezTo>
                        <a:pt x="28" y="4"/>
                        <a:pt x="35" y="10"/>
                        <a:pt x="35" y="19"/>
                      </a:cubicBezTo>
                      <a:cubicBezTo>
                        <a:pt x="35" y="27"/>
                        <a:pt x="28" y="33"/>
                        <a:pt x="20" y="33"/>
                      </a:cubicBezTo>
                      <a:lnTo>
                        <a:pt x="20" y="75"/>
                      </a:lnTo>
                      <a:close/>
                      <a:moveTo>
                        <a:pt x="0" y="75"/>
                      </a:moveTo>
                      <a:cubicBezTo>
                        <a:pt x="20" y="75"/>
                        <a:pt x="20" y="75"/>
                        <a:pt x="20" y="75"/>
                      </a:cubicBezTo>
                      <a:cubicBezTo>
                        <a:pt x="20" y="33"/>
                        <a:pt x="20" y="33"/>
                        <a:pt x="20" y="33"/>
                      </a:cubicBezTo>
                      <a:cubicBezTo>
                        <a:pt x="20" y="33"/>
                        <a:pt x="20" y="33"/>
                        <a:pt x="20" y="33"/>
                      </a:cubicBezTo>
                      <a:cubicBezTo>
                        <a:pt x="12" y="33"/>
                        <a:pt x="5" y="27"/>
                        <a:pt x="5" y="19"/>
                      </a:cubicBezTo>
                      <a:cubicBezTo>
                        <a:pt x="5" y="10"/>
                        <a:pt x="12" y="4"/>
                        <a:pt x="20" y="4"/>
                      </a:cubicBezTo>
                      <a:cubicBezTo>
                        <a:pt x="20" y="4"/>
                        <a:pt x="20" y="4"/>
                        <a:pt x="20" y="4"/>
                      </a:cubicBezTo>
                      <a:cubicBezTo>
                        <a:pt x="20" y="4"/>
                        <a:pt x="20" y="4"/>
                        <a:pt x="20" y="4"/>
                      </a:cubicBezTo>
                      <a:cubicBezTo>
                        <a:pt x="20" y="0"/>
                        <a:pt x="20" y="0"/>
                        <a:pt x="20" y="0"/>
                      </a:cubicBezTo>
                      <a:cubicBezTo>
                        <a:pt x="0" y="0"/>
                        <a:pt x="0" y="0"/>
                        <a:pt x="0" y="0"/>
                      </a:cubicBezTo>
                      <a:lnTo>
                        <a:pt x="0" y="7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1" name="Freeform: Shape 138"/>
                <p:cNvSpPr>
                  <a:spLocks/>
                </p:cNvSpPr>
                <p:nvPr/>
              </p:nvSpPr>
              <p:spPr bwMode="auto">
                <a:xfrm>
                  <a:off x="5360848" y="4169377"/>
                  <a:ext cx="202193" cy="203419"/>
                </a:xfrm>
                <a:custGeom>
                  <a:avLst/>
                  <a:gdLst>
                    <a:gd name="T0" fmla="*/ 41 w 46"/>
                    <a:gd name="T1" fmla="*/ 32 h 46"/>
                    <a:gd name="T2" fmla="*/ 43 w 46"/>
                    <a:gd name="T3" fmla="*/ 34 h 46"/>
                    <a:gd name="T4" fmla="*/ 38 w 46"/>
                    <a:gd name="T5" fmla="*/ 41 h 46"/>
                    <a:gd name="T6" fmla="*/ 35 w 46"/>
                    <a:gd name="T7" fmla="*/ 38 h 46"/>
                    <a:gd name="T8" fmla="*/ 29 w 46"/>
                    <a:gd name="T9" fmla="*/ 42 h 46"/>
                    <a:gd name="T10" fmla="*/ 29 w 46"/>
                    <a:gd name="T11" fmla="*/ 45 h 46"/>
                    <a:gd name="T12" fmla="*/ 23 w 46"/>
                    <a:gd name="T13" fmla="*/ 45 h 46"/>
                    <a:gd name="T14" fmla="*/ 23 w 46"/>
                    <a:gd name="T15" fmla="*/ 36 h 46"/>
                    <a:gd name="T16" fmla="*/ 33 w 46"/>
                    <a:gd name="T17" fmla="*/ 31 h 46"/>
                    <a:gd name="T18" fmla="*/ 32 w 46"/>
                    <a:gd name="T19" fmla="*/ 13 h 46"/>
                    <a:gd name="T20" fmla="*/ 32 w 46"/>
                    <a:gd name="T21" fmla="*/ 13 h 46"/>
                    <a:gd name="T22" fmla="*/ 27 w 46"/>
                    <a:gd name="T23" fmla="*/ 10 h 46"/>
                    <a:gd name="T24" fmla="*/ 23 w 46"/>
                    <a:gd name="T25" fmla="*/ 10 h 46"/>
                    <a:gd name="T26" fmla="*/ 23 w 46"/>
                    <a:gd name="T27" fmla="*/ 0 h 46"/>
                    <a:gd name="T28" fmla="*/ 26 w 46"/>
                    <a:gd name="T29" fmla="*/ 0 h 46"/>
                    <a:gd name="T30" fmla="*/ 26 w 46"/>
                    <a:gd name="T31" fmla="*/ 3 h 46"/>
                    <a:gd name="T32" fmla="*/ 32 w 46"/>
                    <a:gd name="T33" fmla="*/ 5 h 46"/>
                    <a:gd name="T34" fmla="*/ 35 w 46"/>
                    <a:gd name="T35" fmla="*/ 3 h 46"/>
                    <a:gd name="T36" fmla="*/ 41 w 46"/>
                    <a:gd name="T37" fmla="*/ 8 h 46"/>
                    <a:gd name="T38" fmla="*/ 39 w 46"/>
                    <a:gd name="T39" fmla="*/ 11 h 46"/>
                    <a:gd name="T40" fmla="*/ 42 w 46"/>
                    <a:gd name="T41" fmla="*/ 17 h 46"/>
                    <a:gd name="T42" fmla="*/ 45 w 46"/>
                    <a:gd name="T43" fmla="*/ 17 h 46"/>
                    <a:gd name="T44" fmla="*/ 46 w 46"/>
                    <a:gd name="T45" fmla="*/ 25 h 46"/>
                    <a:gd name="T46" fmla="*/ 43 w 46"/>
                    <a:gd name="T47" fmla="*/ 25 h 46"/>
                    <a:gd name="T48" fmla="*/ 41 w 46"/>
                    <a:gd name="T49" fmla="*/ 32 h 46"/>
                    <a:gd name="T50" fmla="*/ 23 w 46"/>
                    <a:gd name="T51" fmla="*/ 45 h 46"/>
                    <a:gd name="T52" fmla="*/ 21 w 46"/>
                    <a:gd name="T53" fmla="*/ 46 h 46"/>
                    <a:gd name="T54" fmla="*/ 21 w 46"/>
                    <a:gd name="T55" fmla="*/ 42 h 46"/>
                    <a:gd name="T56" fmla="*/ 14 w 46"/>
                    <a:gd name="T57" fmla="*/ 40 h 46"/>
                    <a:gd name="T58" fmla="*/ 12 w 46"/>
                    <a:gd name="T59" fmla="*/ 43 h 46"/>
                    <a:gd name="T60" fmla="*/ 6 w 46"/>
                    <a:gd name="T61" fmla="*/ 37 h 46"/>
                    <a:gd name="T62" fmla="*/ 8 w 46"/>
                    <a:gd name="T63" fmla="*/ 35 h 46"/>
                    <a:gd name="T64" fmla="*/ 5 w 46"/>
                    <a:gd name="T65" fmla="*/ 29 h 46"/>
                    <a:gd name="T66" fmla="*/ 1 w 46"/>
                    <a:gd name="T67" fmla="*/ 29 h 46"/>
                    <a:gd name="T68" fmla="*/ 0 w 46"/>
                    <a:gd name="T69" fmla="*/ 21 h 46"/>
                    <a:gd name="T70" fmla="*/ 4 w 46"/>
                    <a:gd name="T71" fmla="*/ 20 h 46"/>
                    <a:gd name="T72" fmla="*/ 6 w 46"/>
                    <a:gd name="T73" fmla="*/ 14 h 46"/>
                    <a:gd name="T74" fmla="*/ 3 w 46"/>
                    <a:gd name="T75" fmla="*/ 12 h 46"/>
                    <a:gd name="T76" fmla="*/ 9 w 46"/>
                    <a:gd name="T77" fmla="*/ 5 h 46"/>
                    <a:gd name="T78" fmla="*/ 11 w 46"/>
                    <a:gd name="T79" fmla="*/ 7 h 46"/>
                    <a:gd name="T80" fmla="*/ 17 w 46"/>
                    <a:gd name="T81" fmla="*/ 4 h 46"/>
                    <a:gd name="T82" fmla="*/ 17 w 46"/>
                    <a:gd name="T83" fmla="*/ 1 h 46"/>
                    <a:gd name="T84" fmla="*/ 23 w 46"/>
                    <a:gd name="T85" fmla="*/ 0 h 46"/>
                    <a:gd name="T86" fmla="*/ 23 w 46"/>
                    <a:gd name="T87" fmla="*/ 10 h 46"/>
                    <a:gd name="T88" fmla="*/ 13 w 46"/>
                    <a:gd name="T89" fmla="*/ 14 h 46"/>
                    <a:gd name="T90" fmla="*/ 15 w 46"/>
                    <a:gd name="T91" fmla="*/ 33 h 46"/>
                    <a:gd name="T92" fmla="*/ 19 w 46"/>
                    <a:gd name="T93" fmla="*/ 35 h 46"/>
                    <a:gd name="T94" fmla="*/ 23 w 46"/>
                    <a:gd name="T95" fmla="*/ 36 h 46"/>
                    <a:gd name="T96" fmla="*/ 23 w 46"/>
                    <a:gd name="T9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46">
                      <a:moveTo>
                        <a:pt x="41" y="32"/>
                      </a:moveTo>
                      <a:cubicBezTo>
                        <a:pt x="43" y="34"/>
                        <a:pt x="43" y="34"/>
                        <a:pt x="43" y="34"/>
                      </a:cubicBezTo>
                      <a:cubicBezTo>
                        <a:pt x="38" y="41"/>
                        <a:pt x="38" y="41"/>
                        <a:pt x="38" y="41"/>
                      </a:cubicBezTo>
                      <a:cubicBezTo>
                        <a:pt x="35" y="38"/>
                        <a:pt x="35" y="38"/>
                        <a:pt x="35" y="38"/>
                      </a:cubicBezTo>
                      <a:cubicBezTo>
                        <a:pt x="33" y="40"/>
                        <a:pt x="31" y="41"/>
                        <a:pt x="29" y="42"/>
                      </a:cubicBezTo>
                      <a:cubicBezTo>
                        <a:pt x="29" y="45"/>
                        <a:pt x="29" y="45"/>
                        <a:pt x="29" y="45"/>
                      </a:cubicBezTo>
                      <a:cubicBezTo>
                        <a:pt x="23" y="45"/>
                        <a:pt x="23" y="45"/>
                        <a:pt x="23" y="45"/>
                      </a:cubicBezTo>
                      <a:cubicBezTo>
                        <a:pt x="23" y="36"/>
                        <a:pt x="23" y="36"/>
                        <a:pt x="23" y="36"/>
                      </a:cubicBezTo>
                      <a:cubicBezTo>
                        <a:pt x="27" y="36"/>
                        <a:pt x="31" y="34"/>
                        <a:pt x="33" y="31"/>
                      </a:cubicBezTo>
                      <a:cubicBezTo>
                        <a:pt x="38" y="26"/>
                        <a:pt x="37" y="17"/>
                        <a:pt x="32" y="13"/>
                      </a:cubicBezTo>
                      <a:cubicBezTo>
                        <a:pt x="32" y="13"/>
                        <a:pt x="32" y="13"/>
                        <a:pt x="32" y="13"/>
                      </a:cubicBezTo>
                      <a:cubicBezTo>
                        <a:pt x="30" y="12"/>
                        <a:pt x="29" y="11"/>
                        <a:pt x="27" y="10"/>
                      </a:cubicBezTo>
                      <a:cubicBezTo>
                        <a:pt x="26" y="10"/>
                        <a:pt x="25" y="10"/>
                        <a:pt x="23" y="10"/>
                      </a:cubicBezTo>
                      <a:cubicBezTo>
                        <a:pt x="23" y="0"/>
                        <a:pt x="23" y="0"/>
                        <a:pt x="23" y="0"/>
                      </a:cubicBezTo>
                      <a:cubicBezTo>
                        <a:pt x="26" y="0"/>
                        <a:pt x="26" y="0"/>
                        <a:pt x="26" y="0"/>
                      </a:cubicBezTo>
                      <a:cubicBezTo>
                        <a:pt x="26" y="3"/>
                        <a:pt x="26" y="3"/>
                        <a:pt x="26" y="3"/>
                      </a:cubicBezTo>
                      <a:cubicBezTo>
                        <a:pt x="28" y="4"/>
                        <a:pt x="30" y="4"/>
                        <a:pt x="32" y="5"/>
                      </a:cubicBezTo>
                      <a:cubicBezTo>
                        <a:pt x="35" y="3"/>
                        <a:pt x="35" y="3"/>
                        <a:pt x="35" y="3"/>
                      </a:cubicBezTo>
                      <a:cubicBezTo>
                        <a:pt x="41" y="8"/>
                        <a:pt x="41" y="8"/>
                        <a:pt x="41" y="8"/>
                      </a:cubicBezTo>
                      <a:cubicBezTo>
                        <a:pt x="39" y="11"/>
                        <a:pt x="39" y="11"/>
                        <a:pt x="39" y="11"/>
                      </a:cubicBezTo>
                      <a:cubicBezTo>
                        <a:pt x="40" y="13"/>
                        <a:pt x="41" y="15"/>
                        <a:pt x="42" y="17"/>
                      </a:cubicBezTo>
                      <a:cubicBezTo>
                        <a:pt x="45" y="17"/>
                        <a:pt x="45" y="17"/>
                        <a:pt x="45" y="17"/>
                      </a:cubicBezTo>
                      <a:cubicBezTo>
                        <a:pt x="46" y="25"/>
                        <a:pt x="46" y="25"/>
                        <a:pt x="46" y="25"/>
                      </a:cubicBezTo>
                      <a:cubicBezTo>
                        <a:pt x="43" y="25"/>
                        <a:pt x="43" y="25"/>
                        <a:pt x="43" y="25"/>
                      </a:cubicBezTo>
                      <a:cubicBezTo>
                        <a:pt x="42" y="28"/>
                        <a:pt x="42" y="30"/>
                        <a:pt x="41" y="32"/>
                      </a:cubicBezTo>
                      <a:close/>
                      <a:moveTo>
                        <a:pt x="23" y="45"/>
                      </a:moveTo>
                      <a:cubicBezTo>
                        <a:pt x="21" y="46"/>
                        <a:pt x="21" y="46"/>
                        <a:pt x="21" y="46"/>
                      </a:cubicBezTo>
                      <a:cubicBezTo>
                        <a:pt x="21" y="42"/>
                        <a:pt x="21" y="42"/>
                        <a:pt x="21" y="42"/>
                      </a:cubicBezTo>
                      <a:cubicBezTo>
                        <a:pt x="18" y="42"/>
                        <a:pt x="16" y="41"/>
                        <a:pt x="14" y="40"/>
                      </a:cubicBezTo>
                      <a:cubicBezTo>
                        <a:pt x="12" y="43"/>
                        <a:pt x="12" y="43"/>
                        <a:pt x="12" y="43"/>
                      </a:cubicBezTo>
                      <a:cubicBezTo>
                        <a:pt x="6" y="37"/>
                        <a:pt x="6" y="37"/>
                        <a:pt x="6" y="37"/>
                      </a:cubicBezTo>
                      <a:cubicBezTo>
                        <a:pt x="8" y="35"/>
                        <a:pt x="8" y="35"/>
                        <a:pt x="8" y="35"/>
                      </a:cubicBezTo>
                      <a:cubicBezTo>
                        <a:pt x="6" y="33"/>
                        <a:pt x="5" y="31"/>
                        <a:pt x="5" y="29"/>
                      </a:cubicBezTo>
                      <a:cubicBezTo>
                        <a:pt x="1" y="29"/>
                        <a:pt x="1" y="29"/>
                        <a:pt x="1" y="29"/>
                      </a:cubicBezTo>
                      <a:cubicBezTo>
                        <a:pt x="0" y="21"/>
                        <a:pt x="0" y="21"/>
                        <a:pt x="0" y="21"/>
                      </a:cubicBezTo>
                      <a:cubicBezTo>
                        <a:pt x="4" y="20"/>
                        <a:pt x="4" y="20"/>
                        <a:pt x="4" y="20"/>
                      </a:cubicBezTo>
                      <a:cubicBezTo>
                        <a:pt x="4" y="18"/>
                        <a:pt x="5" y="16"/>
                        <a:pt x="6" y="14"/>
                      </a:cubicBezTo>
                      <a:cubicBezTo>
                        <a:pt x="3" y="12"/>
                        <a:pt x="3" y="12"/>
                        <a:pt x="3" y="12"/>
                      </a:cubicBezTo>
                      <a:cubicBezTo>
                        <a:pt x="9" y="5"/>
                        <a:pt x="9" y="5"/>
                        <a:pt x="9" y="5"/>
                      </a:cubicBezTo>
                      <a:cubicBezTo>
                        <a:pt x="11" y="7"/>
                        <a:pt x="11" y="7"/>
                        <a:pt x="11" y="7"/>
                      </a:cubicBezTo>
                      <a:cubicBezTo>
                        <a:pt x="13" y="6"/>
                        <a:pt x="15" y="5"/>
                        <a:pt x="17" y="4"/>
                      </a:cubicBezTo>
                      <a:cubicBezTo>
                        <a:pt x="17" y="1"/>
                        <a:pt x="17" y="1"/>
                        <a:pt x="17" y="1"/>
                      </a:cubicBezTo>
                      <a:cubicBezTo>
                        <a:pt x="23" y="0"/>
                        <a:pt x="23" y="0"/>
                        <a:pt x="23" y="0"/>
                      </a:cubicBezTo>
                      <a:cubicBezTo>
                        <a:pt x="23" y="10"/>
                        <a:pt x="23" y="10"/>
                        <a:pt x="23" y="10"/>
                      </a:cubicBezTo>
                      <a:cubicBezTo>
                        <a:pt x="19" y="10"/>
                        <a:pt x="16" y="11"/>
                        <a:pt x="13" y="14"/>
                      </a:cubicBezTo>
                      <a:cubicBezTo>
                        <a:pt x="9" y="20"/>
                        <a:pt x="9" y="28"/>
                        <a:pt x="15" y="33"/>
                      </a:cubicBezTo>
                      <a:cubicBezTo>
                        <a:pt x="16" y="34"/>
                        <a:pt x="18" y="35"/>
                        <a:pt x="19" y="35"/>
                      </a:cubicBezTo>
                      <a:cubicBezTo>
                        <a:pt x="21" y="36"/>
                        <a:pt x="22" y="36"/>
                        <a:pt x="23" y="36"/>
                      </a:cubicBezTo>
                      <a:lnTo>
                        <a:pt x="23" y="4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2" name="Freeform: Shape 139"/>
                <p:cNvSpPr>
                  <a:spLocks/>
                </p:cNvSpPr>
                <p:nvPr/>
              </p:nvSpPr>
              <p:spPr bwMode="auto">
                <a:xfrm>
                  <a:off x="6066685" y="3104493"/>
                  <a:ext cx="208320" cy="398259"/>
                </a:xfrm>
                <a:custGeom>
                  <a:avLst/>
                  <a:gdLst>
                    <a:gd name="T0" fmla="*/ 24 w 47"/>
                    <a:gd name="T1" fmla="*/ 90 h 90"/>
                    <a:gd name="T2" fmla="*/ 47 w 47"/>
                    <a:gd name="T3" fmla="*/ 90 h 90"/>
                    <a:gd name="T4" fmla="*/ 47 w 47"/>
                    <a:gd name="T5" fmla="*/ 0 h 90"/>
                    <a:gd name="T6" fmla="*/ 24 w 47"/>
                    <a:gd name="T7" fmla="*/ 0 h 90"/>
                    <a:gd name="T8" fmla="*/ 24 w 47"/>
                    <a:gd name="T9" fmla="*/ 5 h 90"/>
                    <a:gd name="T10" fmla="*/ 42 w 47"/>
                    <a:gd name="T11" fmla="*/ 5 h 90"/>
                    <a:gd name="T12" fmla="*/ 42 w 47"/>
                    <a:gd name="T13" fmla="*/ 23 h 90"/>
                    <a:gd name="T14" fmla="*/ 24 w 47"/>
                    <a:gd name="T15" fmla="*/ 23 h 90"/>
                    <a:gd name="T16" fmla="*/ 24 w 47"/>
                    <a:gd name="T17" fmla="*/ 27 h 90"/>
                    <a:gd name="T18" fmla="*/ 42 w 47"/>
                    <a:gd name="T19" fmla="*/ 27 h 90"/>
                    <a:gd name="T20" fmla="*/ 42 w 47"/>
                    <a:gd name="T21" fmla="*/ 44 h 90"/>
                    <a:gd name="T22" fmla="*/ 24 w 47"/>
                    <a:gd name="T23" fmla="*/ 44 h 90"/>
                    <a:gd name="T24" fmla="*/ 24 w 47"/>
                    <a:gd name="T25" fmla="*/ 51 h 90"/>
                    <a:gd name="T26" fmla="*/ 24 w 47"/>
                    <a:gd name="T27" fmla="*/ 51 h 90"/>
                    <a:gd name="T28" fmla="*/ 29 w 47"/>
                    <a:gd name="T29" fmla="*/ 57 h 90"/>
                    <a:gd name="T30" fmla="*/ 24 w 47"/>
                    <a:gd name="T31" fmla="*/ 62 h 90"/>
                    <a:gd name="T32" fmla="*/ 24 w 47"/>
                    <a:gd name="T33" fmla="*/ 62 h 90"/>
                    <a:gd name="T34" fmla="*/ 24 w 47"/>
                    <a:gd name="T35" fmla="*/ 62 h 90"/>
                    <a:gd name="T36" fmla="*/ 24 w 47"/>
                    <a:gd name="T37" fmla="*/ 71 h 90"/>
                    <a:gd name="T38" fmla="*/ 24 w 47"/>
                    <a:gd name="T39" fmla="*/ 71 h 90"/>
                    <a:gd name="T40" fmla="*/ 29 w 47"/>
                    <a:gd name="T41" fmla="*/ 77 h 90"/>
                    <a:gd name="T42" fmla="*/ 24 w 47"/>
                    <a:gd name="T43" fmla="*/ 82 h 90"/>
                    <a:gd name="T44" fmla="*/ 24 w 47"/>
                    <a:gd name="T45" fmla="*/ 82 h 90"/>
                    <a:gd name="T46" fmla="*/ 24 w 47"/>
                    <a:gd name="T47" fmla="*/ 82 h 90"/>
                    <a:gd name="T48" fmla="*/ 24 w 47"/>
                    <a:gd name="T49" fmla="*/ 90 h 90"/>
                    <a:gd name="T50" fmla="*/ 0 w 47"/>
                    <a:gd name="T51" fmla="*/ 90 h 90"/>
                    <a:gd name="T52" fmla="*/ 24 w 47"/>
                    <a:gd name="T53" fmla="*/ 90 h 90"/>
                    <a:gd name="T54" fmla="*/ 24 w 47"/>
                    <a:gd name="T55" fmla="*/ 82 h 90"/>
                    <a:gd name="T56" fmla="*/ 18 w 47"/>
                    <a:gd name="T57" fmla="*/ 77 h 90"/>
                    <a:gd name="T58" fmla="*/ 24 w 47"/>
                    <a:gd name="T59" fmla="*/ 71 h 90"/>
                    <a:gd name="T60" fmla="*/ 24 w 47"/>
                    <a:gd name="T61" fmla="*/ 62 h 90"/>
                    <a:gd name="T62" fmla="*/ 18 w 47"/>
                    <a:gd name="T63" fmla="*/ 57 h 90"/>
                    <a:gd name="T64" fmla="*/ 24 w 47"/>
                    <a:gd name="T65" fmla="*/ 51 h 90"/>
                    <a:gd name="T66" fmla="*/ 24 w 47"/>
                    <a:gd name="T67" fmla="*/ 44 h 90"/>
                    <a:gd name="T68" fmla="*/ 5 w 47"/>
                    <a:gd name="T69" fmla="*/ 44 h 90"/>
                    <a:gd name="T70" fmla="*/ 5 w 47"/>
                    <a:gd name="T71" fmla="*/ 27 h 90"/>
                    <a:gd name="T72" fmla="*/ 5 w 47"/>
                    <a:gd name="T73" fmla="*/ 27 h 90"/>
                    <a:gd name="T74" fmla="*/ 24 w 47"/>
                    <a:gd name="T75" fmla="*/ 27 h 90"/>
                    <a:gd name="T76" fmla="*/ 24 w 47"/>
                    <a:gd name="T77" fmla="*/ 23 h 90"/>
                    <a:gd name="T78" fmla="*/ 5 w 47"/>
                    <a:gd name="T79" fmla="*/ 23 h 90"/>
                    <a:gd name="T80" fmla="*/ 5 w 47"/>
                    <a:gd name="T81" fmla="*/ 5 h 90"/>
                    <a:gd name="T82" fmla="*/ 5 w 47"/>
                    <a:gd name="T83" fmla="*/ 5 h 90"/>
                    <a:gd name="T84" fmla="*/ 24 w 47"/>
                    <a:gd name="T85" fmla="*/ 5 h 90"/>
                    <a:gd name="T86" fmla="*/ 24 w 47"/>
                    <a:gd name="T87" fmla="*/ 0 h 90"/>
                    <a:gd name="T88" fmla="*/ 0 w 47"/>
                    <a:gd name="T89" fmla="*/ 0 h 90"/>
                    <a:gd name="T90" fmla="*/ 0 w 47"/>
                    <a:gd name="T9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90">
                      <a:moveTo>
                        <a:pt x="24" y="90"/>
                      </a:moveTo>
                      <a:cubicBezTo>
                        <a:pt x="47" y="90"/>
                        <a:pt x="47" y="90"/>
                        <a:pt x="47" y="90"/>
                      </a:cubicBezTo>
                      <a:cubicBezTo>
                        <a:pt x="47" y="0"/>
                        <a:pt x="47" y="0"/>
                        <a:pt x="47" y="0"/>
                      </a:cubicBezTo>
                      <a:cubicBezTo>
                        <a:pt x="24" y="0"/>
                        <a:pt x="24" y="0"/>
                        <a:pt x="24" y="0"/>
                      </a:cubicBezTo>
                      <a:cubicBezTo>
                        <a:pt x="24" y="5"/>
                        <a:pt x="24" y="5"/>
                        <a:pt x="24" y="5"/>
                      </a:cubicBezTo>
                      <a:cubicBezTo>
                        <a:pt x="42" y="5"/>
                        <a:pt x="42" y="5"/>
                        <a:pt x="42" y="5"/>
                      </a:cubicBezTo>
                      <a:cubicBezTo>
                        <a:pt x="42" y="23"/>
                        <a:pt x="42" y="23"/>
                        <a:pt x="42" y="23"/>
                      </a:cubicBezTo>
                      <a:cubicBezTo>
                        <a:pt x="24" y="23"/>
                        <a:pt x="24" y="23"/>
                        <a:pt x="24" y="23"/>
                      </a:cubicBezTo>
                      <a:cubicBezTo>
                        <a:pt x="24" y="27"/>
                        <a:pt x="24" y="27"/>
                        <a:pt x="24" y="27"/>
                      </a:cubicBezTo>
                      <a:cubicBezTo>
                        <a:pt x="42" y="27"/>
                        <a:pt x="42" y="27"/>
                        <a:pt x="42" y="27"/>
                      </a:cubicBezTo>
                      <a:cubicBezTo>
                        <a:pt x="42" y="44"/>
                        <a:pt x="42" y="44"/>
                        <a:pt x="42" y="44"/>
                      </a:cubicBezTo>
                      <a:cubicBezTo>
                        <a:pt x="24" y="44"/>
                        <a:pt x="24" y="44"/>
                        <a:pt x="24" y="44"/>
                      </a:cubicBezTo>
                      <a:cubicBezTo>
                        <a:pt x="24" y="51"/>
                        <a:pt x="24" y="51"/>
                        <a:pt x="24" y="51"/>
                      </a:cubicBezTo>
                      <a:cubicBezTo>
                        <a:pt x="24" y="51"/>
                        <a:pt x="24" y="51"/>
                        <a:pt x="24" y="51"/>
                      </a:cubicBezTo>
                      <a:cubicBezTo>
                        <a:pt x="27" y="51"/>
                        <a:pt x="29" y="54"/>
                        <a:pt x="29" y="57"/>
                      </a:cubicBezTo>
                      <a:cubicBezTo>
                        <a:pt x="29" y="60"/>
                        <a:pt x="27" y="62"/>
                        <a:pt x="24" y="62"/>
                      </a:cubicBezTo>
                      <a:cubicBezTo>
                        <a:pt x="24" y="62"/>
                        <a:pt x="24" y="62"/>
                        <a:pt x="24" y="62"/>
                      </a:cubicBezTo>
                      <a:cubicBezTo>
                        <a:pt x="24" y="62"/>
                        <a:pt x="24" y="62"/>
                        <a:pt x="24" y="62"/>
                      </a:cubicBezTo>
                      <a:cubicBezTo>
                        <a:pt x="24" y="71"/>
                        <a:pt x="24" y="71"/>
                        <a:pt x="24" y="71"/>
                      </a:cubicBezTo>
                      <a:cubicBezTo>
                        <a:pt x="24" y="71"/>
                        <a:pt x="24" y="71"/>
                        <a:pt x="24" y="71"/>
                      </a:cubicBezTo>
                      <a:cubicBezTo>
                        <a:pt x="27" y="71"/>
                        <a:pt x="29" y="74"/>
                        <a:pt x="29" y="77"/>
                      </a:cubicBezTo>
                      <a:cubicBezTo>
                        <a:pt x="29" y="80"/>
                        <a:pt x="27" y="82"/>
                        <a:pt x="24" y="82"/>
                      </a:cubicBezTo>
                      <a:cubicBezTo>
                        <a:pt x="24" y="82"/>
                        <a:pt x="24" y="82"/>
                        <a:pt x="24" y="82"/>
                      </a:cubicBezTo>
                      <a:cubicBezTo>
                        <a:pt x="24" y="82"/>
                        <a:pt x="24" y="82"/>
                        <a:pt x="24" y="82"/>
                      </a:cubicBezTo>
                      <a:lnTo>
                        <a:pt x="24" y="90"/>
                      </a:lnTo>
                      <a:close/>
                      <a:moveTo>
                        <a:pt x="0" y="90"/>
                      </a:moveTo>
                      <a:cubicBezTo>
                        <a:pt x="24" y="90"/>
                        <a:pt x="24" y="90"/>
                        <a:pt x="24" y="90"/>
                      </a:cubicBezTo>
                      <a:cubicBezTo>
                        <a:pt x="24" y="82"/>
                        <a:pt x="24" y="82"/>
                        <a:pt x="24" y="82"/>
                      </a:cubicBezTo>
                      <a:cubicBezTo>
                        <a:pt x="21" y="82"/>
                        <a:pt x="18" y="80"/>
                        <a:pt x="18" y="77"/>
                      </a:cubicBezTo>
                      <a:cubicBezTo>
                        <a:pt x="18" y="74"/>
                        <a:pt x="21" y="71"/>
                        <a:pt x="24" y="71"/>
                      </a:cubicBezTo>
                      <a:cubicBezTo>
                        <a:pt x="24" y="62"/>
                        <a:pt x="24" y="62"/>
                        <a:pt x="24" y="62"/>
                      </a:cubicBezTo>
                      <a:cubicBezTo>
                        <a:pt x="21" y="62"/>
                        <a:pt x="18" y="60"/>
                        <a:pt x="18" y="57"/>
                      </a:cubicBezTo>
                      <a:cubicBezTo>
                        <a:pt x="18" y="54"/>
                        <a:pt x="21" y="51"/>
                        <a:pt x="24" y="51"/>
                      </a:cubicBezTo>
                      <a:cubicBezTo>
                        <a:pt x="24" y="44"/>
                        <a:pt x="24" y="44"/>
                        <a:pt x="24" y="44"/>
                      </a:cubicBezTo>
                      <a:cubicBezTo>
                        <a:pt x="5" y="44"/>
                        <a:pt x="5" y="44"/>
                        <a:pt x="5" y="44"/>
                      </a:cubicBezTo>
                      <a:cubicBezTo>
                        <a:pt x="5" y="27"/>
                        <a:pt x="5" y="27"/>
                        <a:pt x="5" y="27"/>
                      </a:cubicBezTo>
                      <a:cubicBezTo>
                        <a:pt x="5" y="27"/>
                        <a:pt x="5" y="27"/>
                        <a:pt x="5" y="27"/>
                      </a:cubicBezTo>
                      <a:cubicBezTo>
                        <a:pt x="24" y="27"/>
                        <a:pt x="24" y="27"/>
                        <a:pt x="24" y="27"/>
                      </a:cubicBezTo>
                      <a:cubicBezTo>
                        <a:pt x="24" y="23"/>
                        <a:pt x="24" y="23"/>
                        <a:pt x="24" y="23"/>
                      </a:cubicBezTo>
                      <a:cubicBezTo>
                        <a:pt x="5" y="23"/>
                        <a:pt x="5" y="23"/>
                        <a:pt x="5" y="23"/>
                      </a:cubicBezTo>
                      <a:cubicBezTo>
                        <a:pt x="5" y="5"/>
                        <a:pt x="5" y="5"/>
                        <a:pt x="5" y="5"/>
                      </a:cubicBezTo>
                      <a:cubicBezTo>
                        <a:pt x="5" y="5"/>
                        <a:pt x="5" y="5"/>
                        <a:pt x="5" y="5"/>
                      </a:cubicBezTo>
                      <a:cubicBezTo>
                        <a:pt x="24" y="5"/>
                        <a:pt x="24" y="5"/>
                        <a:pt x="24" y="5"/>
                      </a:cubicBezTo>
                      <a:cubicBezTo>
                        <a:pt x="24" y="0"/>
                        <a:pt x="24" y="0"/>
                        <a:pt x="24" y="0"/>
                      </a:cubicBezTo>
                      <a:cubicBezTo>
                        <a:pt x="0" y="0"/>
                        <a:pt x="0" y="0"/>
                        <a:pt x="0" y="0"/>
                      </a:cubicBezTo>
                      <a:lnTo>
                        <a:pt x="0" y="9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3" name="Freeform: Shape 140"/>
                <p:cNvSpPr>
                  <a:spLocks/>
                </p:cNvSpPr>
                <p:nvPr/>
              </p:nvSpPr>
              <p:spPr bwMode="auto">
                <a:xfrm>
                  <a:off x="6292161" y="3104493"/>
                  <a:ext cx="83328" cy="398259"/>
                </a:xfrm>
                <a:custGeom>
                  <a:avLst/>
                  <a:gdLst>
                    <a:gd name="T0" fmla="*/ 68 w 68"/>
                    <a:gd name="T1" fmla="*/ 307 h 325"/>
                    <a:gd name="T2" fmla="*/ 68 w 68"/>
                    <a:gd name="T3" fmla="*/ 55 h 325"/>
                    <a:gd name="T4" fmla="*/ 0 w 68"/>
                    <a:gd name="T5" fmla="*/ 0 h 325"/>
                    <a:gd name="T6" fmla="*/ 0 w 68"/>
                    <a:gd name="T7" fmla="*/ 325 h 325"/>
                    <a:gd name="T8" fmla="*/ 68 w 68"/>
                    <a:gd name="T9" fmla="*/ 307 h 325"/>
                  </a:gdLst>
                  <a:ahLst/>
                  <a:cxnLst>
                    <a:cxn ang="0">
                      <a:pos x="T0" y="T1"/>
                    </a:cxn>
                    <a:cxn ang="0">
                      <a:pos x="T2" y="T3"/>
                    </a:cxn>
                    <a:cxn ang="0">
                      <a:pos x="T4" y="T5"/>
                    </a:cxn>
                    <a:cxn ang="0">
                      <a:pos x="T6" y="T7"/>
                    </a:cxn>
                    <a:cxn ang="0">
                      <a:pos x="T8" y="T9"/>
                    </a:cxn>
                  </a:cxnLst>
                  <a:rect l="0" t="0" r="r" b="b"/>
                  <a:pathLst>
                    <a:path w="68" h="325">
                      <a:moveTo>
                        <a:pt x="68" y="307"/>
                      </a:moveTo>
                      <a:lnTo>
                        <a:pt x="68" y="55"/>
                      </a:lnTo>
                      <a:lnTo>
                        <a:pt x="0" y="0"/>
                      </a:lnTo>
                      <a:lnTo>
                        <a:pt x="0" y="325"/>
                      </a:lnTo>
                      <a:lnTo>
                        <a:pt x="68" y="30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4" name="Rectangle 141"/>
                <p:cNvSpPr>
                  <a:spLocks/>
                </p:cNvSpPr>
                <p:nvPr/>
              </p:nvSpPr>
              <p:spPr bwMode="auto">
                <a:xfrm>
                  <a:off x="6102222" y="3140030"/>
                  <a:ext cx="140922" cy="5391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5" name="Rectangle 142"/>
                <p:cNvSpPr>
                  <a:spLocks/>
                </p:cNvSpPr>
                <p:nvPr/>
              </p:nvSpPr>
              <p:spPr bwMode="auto">
                <a:xfrm>
                  <a:off x="6102222" y="3233161"/>
                  <a:ext cx="140922" cy="52693"/>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6" name="Freeform: Shape 143"/>
                <p:cNvSpPr>
                  <a:spLocks/>
                </p:cNvSpPr>
                <p:nvPr/>
              </p:nvSpPr>
              <p:spPr bwMode="auto">
                <a:xfrm>
                  <a:off x="6300739" y="1872953"/>
                  <a:ext cx="140922" cy="238955"/>
                </a:xfrm>
                <a:custGeom>
                  <a:avLst/>
                  <a:gdLst>
                    <a:gd name="T0" fmla="*/ 0 w 32"/>
                    <a:gd name="T1" fmla="*/ 37 h 54"/>
                    <a:gd name="T2" fmla="*/ 0 w 32"/>
                    <a:gd name="T3" fmla="*/ 45 h 54"/>
                    <a:gd name="T4" fmla="*/ 9 w 32"/>
                    <a:gd name="T5" fmla="*/ 54 h 54"/>
                    <a:gd name="T6" fmla="*/ 23 w 32"/>
                    <a:gd name="T7" fmla="*/ 54 h 54"/>
                    <a:gd name="T8" fmla="*/ 32 w 32"/>
                    <a:gd name="T9" fmla="*/ 45 h 54"/>
                    <a:gd name="T10" fmla="*/ 32 w 32"/>
                    <a:gd name="T11" fmla="*/ 37 h 54"/>
                    <a:gd name="T12" fmla="*/ 20 w 32"/>
                    <a:gd name="T13" fmla="*/ 37 h 54"/>
                    <a:gd name="T14" fmla="*/ 20 w 32"/>
                    <a:gd name="T15" fmla="*/ 30 h 54"/>
                    <a:gd name="T16" fmla="*/ 32 w 32"/>
                    <a:gd name="T17" fmla="*/ 30 h 54"/>
                    <a:gd name="T18" fmla="*/ 32 w 32"/>
                    <a:gd name="T19" fmla="*/ 20 h 54"/>
                    <a:gd name="T20" fmla="*/ 20 w 32"/>
                    <a:gd name="T21" fmla="*/ 20 h 54"/>
                    <a:gd name="T22" fmla="*/ 20 w 32"/>
                    <a:gd name="T23" fmla="*/ 13 h 54"/>
                    <a:gd name="T24" fmla="*/ 32 w 32"/>
                    <a:gd name="T25" fmla="*/ 13 h 54"/>
                    <a:gd name="T26" fmla="*/ 32 w 32"/>
                    <a:gd name="T27" fmla="*/ 9 h 54"/>
                    <a:gd name="T28" fmla="*/ 23 w 32"/>
                    <a:gd name="T29" fmla="*/ 0 h 54"/>
                    <a:gd name="T30" fmla="*/ 9 w 32"/>
                    <a:gd name="T31" fmla="*/ 0 h 54"/>
                    <a:gd name="T32" fmla="*/ 0 w 32"/>
                    <a:gd name="T33" fmla="*/ 9 h 54"/>
                    <a:gd name="T34" fmla="*/ 0 w 32"/>
                    <a:gd name="T35" fmla="*/ 13 h 54"/>
                    <a:gd name="T36" fmla="*/ 11 w 32"/>
                    <a:gd name="T37" fmla="*/ 13 h 54"/>
                    <a:gd name="T38" fmla="*/ 11 w 32"/>
                    <a:gd name="T39" fmla="*/ 20 h 54"/>
                    <a:gd name="T40" fmla="*/ 0 w 32"/>
                    <a:gd name="T41" fmla="*/ 20 h 54"/>
                    <a:gd name="T42" fmla="*/ 0 w 32"/>
                    <a:gd name="T43" fmla="*/ 30 h 54"/>
                    <a:gd name="T44" fmla="*/ 11 w 32"/>
                    <a:gd name="T45" fmla="*/ 30 h 54"/>
                    <a:gd name="T46" fmla="*/ 11 w 32"/>
                    <a:gd name="T47" fmla="*/ 37 h 54"/>
                    <a:gd name="T48" fmla="*/ 0 w 32"/>
                    <a:gd name="T49"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54">
                      <a:moveTo>
                        <a:pt x="0" y="37"/>
                      </a:moveTo>
                      <a:cubicBezTo>
                        <a:pt x="0" y="45"/>
                        <a:pt x="0" y="45"/>
                        <a:pt x="0" y="45"/>
                      </a:cubicBezTo>
                      <a:cubicBezTo>
                        <a:pt x="0" y="50"/>
                        <a:pt x="4" y="54"/>
                        <a:pt x="9" y="54"/>
                      </a:cubicBezTo>
                      <a:cubicBezTo>
                        <a:pt x="23" y="54"/>
                        <a:pt x="23" y="54"/>
                        <a:pt x="23" y="54"/>
                      </a:cubicBezTo>
                      <a:cubicBezTo>
                        <a:pt x="28" y="54"/>
                        <a:pt x="32" y="50"/>
                        <a:pt x="32" y="45"/>
                      </a:cubicBezTo>
                      <a:cubicBezTo>
                        <a:pt x="32" y="37"/>
                        <a:pt x="32" y="37"/>
                        <a:pt x="32" y="37"/>
                      </a:cubicBezTo>
                      <a:cubicBezTo>
                        <a:pt x="20" y="37"/>
                        <a:pt x="20" y="37"/>
                        <a:pt x="20" y="37"/>
                      </a:cubicBezTo>
                      <a:cubicBezTo>
                        <a:pt x="20" y="30"/>
                        <a:pt x="20" y="30"/>
                        <a:pt x="20" y="30"/>
                      </a:cubicBezTo>
                      <a:cubicBezTo>
                        <a:pt x="32" y="30"/>
                        <a:pt x="32" y="30"/>
                        <a:pt x="32" y="30"/>
                      </a:cubicBezTo>
                      <a:cubicBezTo>
                        <a:pt x="32" y="20"/>
                        <a:pt x="32" y="20"/>
                        <a:pt x="32" y="20"/>
                      </a:cubicBezTo>
                      <a:cubicBezTo>
                        <a:pt x="20" y="20"/>
                        <a:pt x="20" y="20"/>
                        <a:pt x="20" y="20"/>
                      </a:cubicBezTo>
                      <a:cubicBezTo>
                        <a:pt x="20" y="13"/>
                        <a:pt x="20" y="13"/>
                        <a:pt x="20" y="13"/>
                      </a:cubicBezTo>
                      <a:cubicBezTo>
                        <a:pt x="32" y="13"/>
                        <a:pt x="32" y="13"/>
                        <a:pt x="32" y="13"/>
                      </a:cubicBezTo>
                      <a:cubicBezTo>
                        <a:pt x="32" y="9"/>
                        <a:pt x="32" y="9"/>
                        <a:pt x="32" y="9"/>
                      </a:cubicBezTo>
                      <a:cubicBezTo>
                        <a:pt x="32" y="4"/>
                        <a:pt x="28" y="0"/>
                        <a:pt x="23" y="0"/>
                      </a:cubicBezTo>
                      <a:cubicBezTo>
                        <a:pt x="9" y="0"/>
                        <a:pt x="9" y="0"/>
                        <a:pt x="9" y="0"/>
                      </a:cubicBezTo>
                      <a:cubicBezTo>
                        <a:pt x="4" y="0"/>
                        <a:pt x="0" y="4"/>
                        <a:pt x="0" y="9"/>
                      </a:cubicBezTo>
                      <a:cubicBezTo>
                        <a:pt x="0" y="13"/>
                        <a:pt x="0" y="13"/>
                        <a:pt x="0" y="13"/>
                      </a:cubicBezTo>
                      <a:cubicBezTo>
                        <a:pt x="11" y="13"/>
                        <a:pt x="11" y="13"/>
                        <a:pt x="11" y="13"/>
                      </a:cubicBezTo>
                      <a:cubicBezTo>
                        <a:pt x="11" y="20"/>
                        <a:pt x="11" y="20"/>
                        <a:pt x="11" y="20"/>
                      </a:cubicBezTo>
                      <a:cubicBezTo>
                        <a:pt x="0" y="20"/>
                        <a:pt x="0" y="20"/>
                        <a:pt x="0" y="20"/>
                      </a:cubicBezTo>
                      <a:cubicBezTo>
                        <a:pt x="0" y="30"/>
                        <a:pt x="0" y="30"/>
                        <a:pt x="0" y="30"/>
                      </a:cubicBezTo>
                      <a:cubicBezTo>
                        <a:pt x="11" y="30"/>
                        <a:pt x="11" y="30"/>
                        <a:pt x="11" y="30"/>
                      </a:cubicBezTo>
                      <a:cubicBezTo>
                        <a:pt x="11" y="37"/>
                        <a:pt x="11" y="37"/>
                        <a:pt x="11" y="37"/>
                      </a:cubicBezTo>
                      <a:lnTo>
                        <a:pt x="0" y="37"/>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17" name="Rectangle 144"/>
                <p:cNvSpPr>
                  <a:spLocks/>
                </p:cNvSpPr>
                <p:nvPr/>
              </p:nvSpPr>
              <p:spPr bwMode="auto">
                <a:xfrm>
                  <a:off x="4202833" y="680626"/>
                  <a:ext cx="44115" cy="101709"/>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8" name="Rectangle 145"/>
                <p:cNvSpPr>
                  <a:spLocks/>
                </p:cNvSpPr>
                <p:nvPr/>
              </p:nvSpPr>
              <p:spPr bwMode="auto">
                <a:xfrm>
                  <a:off x="4202833" y="835028"/>
                  <a:ext cx="44115" cy="18136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19" name="Rectangle 146"/>
                <p:cNvSpPr>
                  <a:spLocks/>
                </p:cNvSpPr>
                <p:nvPr/>
              </p:nvSpPr>
              <p:spPr bwMode="auto">
                <a:xfrm>
                  <a:off x="4092546" y="680626"/>
                  <a:ext cx="49017" cy="185037"/>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0" name="Rectangle 147"/>
                <p:cNvSpPr>
                  <a:spLocks/>
                </p:cNvSpPr>
                <p:nvPr/>
              </p:nvSpPr>
              <p:spPr bwMode="auto">
                <a:xfrm>
                  <a:off x="4092546" y="923258"/>
                  <a:ext cx="49017" cy="9313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1" name="Rectangle 148"/>
                <p:cNvSpPr>
                  <a:spLocks/>
                </p:cNvSpPr>
                <p:nvPr/>
              </p:nvSpPr>
              <p:spPr bwMode="auto">
                <a:xfrm>
                  <a:off x="3987160" y="680626"/>
                  <a:ext cx="44115" cy="3063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2" name="Rectangle 149"/>
                <p:cNvSpPr>
                  <a:spLocks/>
                </p:cNvSpPr>
                <p:nvPr/>
              </p:nvSpPr>
              <p:spPr bwMode="auto">
                <a:xfrm>
                  <a:off x="3987160" y="763954"/>
                  <a:ext cx="44115" cy="25243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23" name="Freeform: Shape 150"/>
                <p:cNvSpPr>
                  <a:spLocks/>
                </p:cNvSpPr>
                <p:nvPr/>
              </p:nvSpPr>
              <p:spPr bwMode="auto">
                <a:xfrm>
                  <a:off x="3968779" y="719840"/>
                  <a:ext cx="79652" cy="35537"/>
                </a:xfrm>
                <a:custGeom>
                  <a:avLst/>
                  <a:gdLst>
                    <a:gd name="T0" fmla="*/ 0 w 65"/>
                    <a:gd name="T1" fmla="*/ 0 h 29"/>
                    <a:gd name="T2" fmla="*/ 0 w 65"/>
                    <a:gd name="T3" fmla="*/ 29 h 29"/>
                    <a:gd name="T4" fmla="*/ 15 w 65"/>
                    <a:gd name="T5" fmla="*/ 29 h 29"/>
                    <a:gd name="T6" fmla="*/ 51 w 65"/>
                    <a:gd name="T7" fmla="*/ 29 h 29"/>
                    <a:gd name="T8" fmla="*/ 65 w 65"/>
                    <a:gd name="T9" fmla="*/ 29 h 29"/>
                    <a:gd name="T10" fmla="*/ 65 w 65"/>
                    <a:gd name="T11" fmla="*/ 0 h 29"/>
                    <a:gd name="T12" fmla="*/ 51 w 65"/>
                    <a:gd name="T13" fmla="*/ 0 h 29"/>
                    <a:gd name="T14" fmla="*/ 15 w 65"/>
                    <a:gd name="T15" fmla="*/ 0 h 29"/>
                    <a:gd name="T16" fmla="*/ 0 w 6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29">
                      <a:moveTo>
                        <a:pt x="0" y="0"/>
                      </a:moveTo>
                      <a:lnTo>
                        <a:pt x="0" y="29"/>
                      </a:lnTo>
                      <a:lnTo>
                        <a:pt x="15" y="29"/>
                      </a:lnTo>
                      <a:lnTo>
                        <a:pt x="51" y="29"/>
                      </a:lnTo>
                      <a:lnTo>
                        <a:pt x="65" y="29"/>
                      </a:lnTo>
                      <a:lnTo>
                        <a:pt x="65" y="0"/>
                      </a:lnTo>
                      <a:lnTo>
                        <a:pt x="51" y="0"/>
                      </a:lnTo>
                      <a:lnTo>
                        <a:pt x="15" y="0"/>
                      </a:ln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4" name="Freeform: Shape 151"/>
                <p:cNvSpPr>
                  <a:spLocks/>
                </p:cNvSpPr>
                <p:nvPr/>
              </p:nvSpPr>
              <p:spPr bwMode="auto">
                <a:xfrm>
                  <a:off x="4075390" y="874242"/>
                  <a:ext cx="83328" cy="35537"/>
                </a:xfrm>
                <a:custGeom>
                  <a:avLst/>
                  <a:gdLst>
                    <a:gd name="T0" fmla="*/ 0 w 68"/>
                    <a:gd name="T1" fmla="*/ 0 h 29"/>
                    <a:gd name="T2" fmla="*/ 0 w 68"/>
                    <a:gd name="T3" fmla="*/ 29 h 29"/>
                    <a:gd name="T4" fmla="*/ 14 w 68"/>
                    <a:gd name="T5" fmla="*/ 29 h 29"/>
                    <a:gd name="T6" fmla="*/ 54 w 68"/>
                    <a:gd name="T7" fmla="*/ 29 h 29"/>
                    <a:gd name="T8" fmla="*/ 68 w 68"/>
                    <a:gd name="T9" fmla="*/ 29 h 29"/>
                    <a:gd name="T10" fmla="*/ 68 w 68"/>
                    <a:gd name="T11" fmla="*/ 0 h 29"/>
                    <a:gd name="T12" fmla="*/ 54 w 68"/>
                    <a:gd name="T13" fmla="*/ 0 h 29"/>
                    <a:gd name="T14" fmla="*/ 14 w 68"/>
                    <a:gd name="T15" fmla="*/ 0 h 29"/>
                    <a:gd name="T16" fmla="*/ 0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0" y="0"/>
                      </a:moveTo>
                      <a:lnTo>
                        <a:pt x="0" y="29"/>
                      </a:lnTo>
                      <a:lnTo>
                        <a:pt x="14" y="29"/>
                      </a:lnTo>
                      <a:lnTo>
                        <a:pt x="54" y="29"/>
                      </a:lnTo>
                      <a:lnTo>
                        <a:pt x="68" y="29"/>
                      </a:lnTo>
                      <a:lnTo>
                        <a:pt x="68" y="0"/>
                      </a:lnTo>
                      <a:lnTo>
                        <a:pt x="54" y="0"/>
                      </a:lnTo>
                      <a:lnTo>
                        <a:pt x="14" y="0"/>
                      </a:ln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5" name="Freeform: Shape 152"/>
                <p:cNvSpPr>
                  <a:spLocks/>
                </p:cNvSpPr>
                <p:nvPr/>
              </p:nvSpPr>
              <p:spPr bwMode="auto">
                <a:xfrm>
                  <a:off x="4185677" y="790914"/>
                  <a:ext cx="83328" cy="35537"/>
                </a:xfrm>
                <a:custGeom>
                  <a:avLst/>
                  <a:gdLst>
                    <a:gd name="T0" fmla="*/ 14 w 68"/>
                    <a:gd name="T1" fmla="*/ 0 h 29"/>
                    <a:gd name="T2" fmla="*/ 0 w 68"/>
                    <a:gd name="T3" fmla="*/ 0 h 29"/>
                    <a:gd name="T4" fmla="*/ 0 w 68"/>
                    <a:gd name="T5" fmla="*/ 29 h 29"/>
                    <a:gd name="T6" fmla="*/ 14 w 68"/>
                    <a:gd name="T7" fmla="*/ 29 h 29"/>
                    <a:gd name="T8" fmla="*/ 50 w 68"/>
                    <a:gd name="T9" fmla="*/ 29 h 29"/>
                    <a:gd name="T10" fmla="*/ 68 w 68"/>
                    <a:gd name="T11" fmla="*/ 29 h 29"/>
                    <a:gd name="T12" fmla="*/ 68 w 68"/>
                    <a:gd name="T13" fmla="*/ 0 h 29"/>
                    <a:gd name="T14" fmla="*/ 50 w 68"/>
                    <a:gd name="T15" fmla="*/ 0 h 29"/>
                    <a:gd name="T16" fmla="*/ 14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14" y="0"/>
                      </a:moveTo>
                      <a:lnTo>
                        <a:pt x="0" y="0"/>
                      </a:lnTo>
                      <a:lnTo>
                        <a:pt x="0" y="29"/>
                      </a:lnTo>
                      <a:lnTo>
                        <a:pt x="14" y="29"/>
                      </a:lnTo>
                      <a:lnTo>
                        <a:pt x="50" y="29"/>
                      </a:lnTo>
                      <a:lnTo>
                        <a:pt x="68" y="29"/>
                      </a:lnTo>
                      <a:lnTo>
                        <a:pt x="68" y="0"/>
                      </a:lnTo>
                      <a:lnTo>
                        <a:pt x="50" y="0"/>
                      </a:lnTo>
                      <a:lnTo>
                        <a:pt x="14"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6" name="Freeform: Shape 153"/>
                <p:cNvSpPr>
                  <a:spLocks/>
                </p:cNvSpPr>
                <p:nvPr/>
              </p:nvSpPr>
              <p:spPr bwMode="auto">
                <a:xfrm>
                  <a:off x="4335177" y="623032"/>
                  <a:ext cx="442374" cy="344341"/>
                </a:xfrm>
                <a:custGeom>
                  <a:avLst/>
                  <a:gdLst>
                    <a:gd name="T0" fmla="*/ 89 w 100"/>
                    <a:gd name="T1" fmla="*/ 17 h 78"/>
                    <a:gd name="T2" fmla="*/ 81 w 100"/>
                    <a:gd name="T3" fmla="*/ 18 h 78"/>
                    <a:gd name="T4" fmla="*/ 81 w 100"/>
                    <a:gd name="T5" fmla="*/ 22 h 78"/>
                    <a:gd name="T6" fmla="*/ 91 w 100"/>
                    <a:gd name="T7" fmla="*/ 44 h 78"/>
                    <a:gd name="T8" fmla="*/ 91 w 100"/>
                    <a:gd name="T9" fmla="*/ 55 h 78"/>
                    <a:gd name="T10" fmla="*/ 81 w 100"/>
                    <a:gd name="T11" fmla="*/ 78 h 78"/>
                    <a:gd name="T12" fmla="*/ 100 w 100"/>
                    <a:gd name="T13" fmla="*/ 74 h 78"/>
                    <a:gd name="T14" fmla="*/ 100 w 100"/>
                    <a:gd name="T15" fmla="*/ 28 h 78"/>
                    <a:gd name="T16" fmla="*/ 80 w 100"/>
                    <a:gd name="T17" fmla="*/ 0 h 78"/>
                    <a:gd name="T18" fmla="*/ 50 w 100"/>
                    <a:gd name="T19" fmla="*/ 6 h 78"/>
                    <a:gd name="T20" fmla="*/ 81 w 100"/>
                    <a:gd name="T21" fmla="*/ 18 h 78"/>
                    <a:gd name="T22" fmla="*/ 50 w 100"/>
                    <a:gd name="T23" fmla="*/ 63 h 78"/>
                    <a:gd name="T24" fmla="*/ 76 w 100"/>
                    <a:gd name="T25" fmla="*/ 74 h 78"/>
                    <a:gd name="T26" fmla="*/ 81 w 100"/>
                    <a:gd name="T27" fmla="*/ 78 h 78"/>
                    <a:gd name="T28" fmla="*/ 71 w 100"/>
                    <a:gd name="T29" fmla="*/ 55 h 78"/>
                    <a:gd name="T30" fmla="*/ 81 w 100"/>
                    <a:gd name="T31" fmla="*/ 44 h 78"/>
                    <a:gd name="T32" fmla="*/ 50 w 100"/>
                    <a:gd name="T33" fmla="*/ 22 h 78"/>
                    <a:gd name="T34" fmla="*/ 50 w 100"/>
                    <a:gd name="T35" fmla="*/ 0 h 78"/>
                    <a:gd name="T36" fmla="*/ 19 w 100"/>
                    <a:gd name="T37" fmla="*/ 1 h 78"/>
                    <a:gd name="T38" fmla="*/ 25 w 100"/>
                    <a:gd name="T39" fmla="*/ 6 h 78"/>
                    <a:gd name="T40" fmla="*/ 50 w 100"/>
                    <a:gd name="T41" fmla="*/ 6 h 78"/>
                    <a:gd name="T42" fmla="*/ 19 w 100"/>
                    <a:gd name="T43" fmla="*/ 78 h 78"/>
                    <a:gd name="T44" fmla="*/ 24 w 100"/>
                    <a:gd name="T45" fmla="*/ 74 h 78"/>
                    <a:gd name="T46" fmla="*/ 50 w 100"/>
                    <a:gd name="T47" fmla="*/ 63 h 78"/>
                    <a:gd name="T48" fmla="*/ 19 w 100"/>
                    <a:gd name="T49" fmla="*/ 22 h 78"/>
                    <a:gd name="T50" fmla="*/ 29 w 100"/>
                    <a:gd name="T51" fmla="*/ 44 h 78"/>
                    <a:gd name="T52" fmla="*/ 29 w 100"/>
                    <a:gd name="T53" fmla="*/ 55 h 78"/>
                    <a:gd name="T54" fmla="*/ 19 w 100"/>
                    <a:gd name="T55" fmla="*/ 78 h 78"/>
                    <a:gd name="T56" fmla="*/ 10 w 100"/>
                    <a:gd name="T57" fmla="*/ 17 h 78"/>
                    <a:gd name="T58" fmla="*/ 0 w 100"/>
                    <a:gd name="T59" fmla="*/ 60 h 78"/>
                    <a:gd name="T60" fmla="*/ 0 w 100"/>
                    <a:gd name="T61" fmla="*/ 74 h 78"/>
                    <a:gd name="T62" fmla="*/ 19 w 100"/>
                    <a:gd name="T63" fmla="*/ 78 h 78"/>
                    <a:gd name="T64" fmla="*/ 9 w 100"/>
                    <a:gd name="T65" fmla="*/ 55 h 78"/>
                    <a:gd name="T66" fmla="*/ 19 w 100"/>
                    <a:gd name="T67" fmla="*/ 44 h 78"/>
                    <a:gd name="T68" fmla="*/ 17 w 100"/>
                    <a:gd name="T69" fmla="*/ 22 h 78"/>
                    <a:gd name="T70" fmla="*/ 19 w 100"/>
                    <a:gd name="T7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78">
                      <a:moveTo>
                        <a:pt x="100" y="28"/>
                      </a:moveTo>
                      <a:cubicBezTo>
                        <a:pt x="89" y="17"/>
                        <a:pt x="89" y="17"/>
                        <a:pt x="89" y="17"/>
                      </a:cubicBezTo>
                      <a:cubicBezTo>
                        <a:pt x="81" y="1"/>
                        <a:pt x="81" y="1"/>
                        <a:pt x="81" y="1"/>
                      </a:cubicBezTo>
                      <a:cubicBezTo>
                        <a:pt x="81" y="18"/>
                        <a:pt x="81" y="18"/>
                        <a:pt x="81" y="18"/>
                      </a:cubicBezTo>
                      <a:cubicBezTo>
                        <a:pt x="83" y="22"/>
                        <a:pt x="83" y="22"/>
                        <a:pt x="83" y="22"/>
                      </a:cubicBezTo>
                      <a:cubicBezTo>
                        <a:pt x="81" y="22"/>
                        <a:pt x="81" y="22"/>
                        <a:pt x="81" y="22"/>
                      </a:cubicBezTo>
                      <a:cubicBezTo>
                        <a:pt x="81" y="44"/>
                        <a:pt x="81" y="44"/>
                        <a:pt x="81" y="44"/>
                      </a:cubicBezTo>
                      <a:cubicBezTo>
                        <a:pt x="91" y="44"/>
                        <a:pt x="91" y="44"/>
                        <a:pt x="91" y="44"/>
                      </a:cubicBezTo>
                      <a:cubicBezTo>
                        <a:pt x="91" y="55"/>
                        <a:pt x="91" y="55"/>
                        <a:pt x="91" y="55"/>
                      </a:cubicBezTo>
                      <a:cubicBezTo>
                        <a:pt x="91" y="55"/>
                        <a:pt x="91" y="55"/>
                        <a:pt x="91" y="55"/>
                      </a:cubicBezTo>
                      <a:cubicBezTo>
                        <a:pt x="81" y="55"/>
                        <a:pt x="81" y="55"/>
                        <a:pt x="81" y="55"/>
                      </a:cubicBezTo>
                      <a:cubicBezTo>
                        <a:pt x="81" y="78"/>
                        <a:pt x="81" y="78"/>
                        <a:pt x="81" y="78"/>
                      </a:cubicBezTo>
                      <a:cubicBezTo>
                        <a:pt x="95" y="78"/>
                        <a:pt x="95" y="78"/>
                        <a:pt x="95" y="78"/>
                      </a:cubicBezTo>
                      <a:cubicBezTo>
                        <a:pt x="97" y="78"/>
                        <a:pt x="100" y="76"/>
                        <a:pt x="100" y="74"/>
                      </a:cubicBezTo>
                      <a:cubicBezTo>
                        <a:pt x="100" y="63"/>
                        <a:pt x="100" y="63"/>
                        <a:pt x="100" y="63"/>
                      </a:cubicBezTo>
                      <a:lnTo>
                        <a:pt x="100" y="28"/>
                      </a:lnTo>
                      <a:close/>
                      <a:moveTo>
                        <a:pt x="81" y="1"/>
                      </a:moveTo>
                      <a:cubicBezTo>
                        <a:pt x="80" y="0"/>
                        <a:pt x="80" y="0"/>
                        <a:pt x="80" y="0"/>
                      </a:cubicBezTo>
                      <a:cubicBezTo>
                        <a:pt x="50" y="0"/>
                        <a:pt x="50" y="0"/>
                        <a:pt x="50" y="0"/>
                      </a:cubicBezTo>
                      <a:cubicBezTo>
                        <a:pt x="50" y="6"/>
                        <a:pt x="50" y="6"/>
                        <a:pt x="50" y="6"/>
                      </a:cubicBezTo>
                      <a:cubicBezTo>
                        <a:pt x="75" y="6"/>
                        <a:pt x="75" y="6"/>
                        <a:pt x="75" y="6"/>
                      </a:cubicBezTo>
                      <a:cubicBezTo>
                        <a:pt x="81" y="18"/>
                        <a:pt x="81" y="18"/>
                        <a:pt x="81" y="18"/>
                      </a:cubicBezTo>
                      <a:cubicBezTo>
                        <a:pt x="81" y="1"/>
                        <a:pt x="81" y="1"/>
                        <a:pt x="81" y="1"/>
                      </a:cubicBezTo>
                      <a:close/>
                      <a:moveTo>
                        <a:pt x="50" y="63"/>
                      </a:moveTo>
                      <a:cubicBezTo>
                        <a:pt x="76" y="63"/>
                        <a:pt x="76" y="63"/>
                        <a:pt x="76" y="63"/>
                      </a:cubicBezTo>
                      <a:cubicBezTo>
                        <a:pt x="76" y="74"/>
                        <a:pt x="76" y="74"/>
                        <a:pt x="76" y="74"/>
                      </a:cubicBezTo>
                      <a:cubicBezTo>
                        <a:pt x="76" y="76"/>
                        <a:pt x="78" y="78"/>
                        <a:pt x="80" y="78"/>
                      </a:cubicBezTo>
                      <a:cubicBezTo>
                        <a:pt x="81" y="78"/>
                        <a:pt x="81" y="78"/>
                        <a:pt x="81" y="78"/>
                      </a:cubicBezTo>
                      <a:cubicBezTo>
                        <a:pt x="81" y="55"/>
                        <a:pt x="81" y="55"/>
                        <a:pt x="81" y="55"/>
                      </a:cubicBezTo>
                      <a:cubicBezTo>
                        <a:pt x="71" y="55"/>
                        <a:pt x="71" y="55"/>
                        <a:pt x="71" y="55"/>
                      </a:cubicBezTo>
                      <a:cubicBezTo>
                        <a:pt x="71" y="44"/>
                        <a:pt x="71" y="44"/>
                        <a:pt x="71" y="44"/>
                      </a:cubicBezTo>
                      <a:cubicBezTo>
                        <a:pt x="81" y="44"/>
                        <a:pt x="81" y="44"/>
                        <a:pt x="81" y="44"/>
                      </a:cubicBezTo>
                      <a:cubicBezTo>
                        <a:pt x="81" y="22"/>
                        <a:pt x="81" y="22"/>
                        <a:pt x="81" y="22"/>
                      </a:cubicBezTo>
                      <a:cubicBezTo>
                        <a:pt x="50" y="22"/>
                        <a:pt x="50" y="22"/>
                        <a:pt x="50" y="22"/>
                      </a:cubicBezTo>
                      <a:lnTo>
                        <a:pt x="50" y="63"/>
                      </a:lnTo>
                      <a:close/>
                      <a:moveTo>
                        <a:pt x="50" y="0"/>
                      </a:moveTo>
                      <a:cubicBezTo>
                        <a:pt x="20" y="0"/>
                        <a:pt x="20" y="0"/>
                        <a:pt x="20" y="0"/>
                      </a:cubicBezTo>
                      <a:cubicBezTo>
                        <a:pt x="19" y="1"/>
                        <a:pt x="19" y="1"/>
                        <a:pt x="19" y="1"/>
                      </a:cubicBezTo>
                      <a:cubicBezTo>
                        <a:pt x="19" y="18"/>
                        <a:pt x="19" y="18"/>
                        <a:pt x="19" y="18"/>
                      </a:cubicBezTo>
                      <a:cubicBezTo>
                        <a:pt x="25" y="6"/>
                        <a:pt x="25" y="6"/>
                        <a:pt x="25" y="6"/>
                      </a:cubicBezTo>
                      <a:cubicBezTo>
                        <a:pt x="25" y="6"/>
                        <a:pt x="25" y="6"/>
                        <a:pt x="25" y="6"/>
                      </a:cubicBezTo>
                      <a:cubicBezTo>
                        <a:pt x="50" y="6"/>
                        <a:pt x="50" y="6"/>
                        <a:pt x="50" y="6"/>
                      </a:cubicBezTo>
                      <a:cubicBezTo>
                        <a:pt x="50" y="0"/>
                        <a:pt x="50" y="0"/>
                        <a:pt x="50" y="0"/>
                      </a:cubicBezTo>
                      <a:close/>
                      <a:moveTo>
                        <a:pt x="19" y="78"/>
                      </a:moveTo>
                      <a:cubicBezTo>
                        <a:pt x="19" y="78"/>
                        <a:pt x="19" y="78"/>
                        <a:pt x="19" y="78"/>
                      </a:cubicBezTo>
                      <a:cubicBezTo>
                        <a:pt x="22" y="78"/>
                        <a:pt x="24" y="76"/>
                        <a:pt x="24" y="74"/>
                      </a:cubicBezTo>
                      <a:cubicBezTo>
                        <a:pt x="24" y="63"/>
                        <a:pt x="24" y="63"/>
                        <a:pt x="24" y="63"/>
                      </a:cubicBezTo>
                      <a:cubicBezTo>
                        <a:pt x="50" y="63"/>
                        <a:pt x="50" y="63"/>
                        <a:pt x="50" y="63"/>
                      </a:cubicBezTo>
                      <a:cubicBezTo>
                        <a:pt x="50" y="22"/>
                        <a:pt x="50" y="22"/>
                        <a:pt x="50" y="22"/>
                      </a:cubicBezTo>
                      <a:cubicBezTo>
                        <a:pt x="19" y="22"/>
                        <a:pt x="19" y="22"/>
                        <a:pt x="19" y="22"/>
                      </a:cubicBezTo>
                      <a:cubicBezTo>
                        <a:pt x="19" y="44"/>
                        <a:pt x="19" y="44"/>
                        <a:pt x="19" y="44"/>
                      </a:cubicBezTo>
                      <a:cubicBezTo>
                        <a:pt x="29" y="44"/>
                        <a:pt x="29" y="44"/>
                        <a:pt x="29" y="44"/>
                      </a:cubicBezTo>
                      <a:cubicBezTo>
                        <a:pt x="29" y="55"/>
                        <a:pt x="29" y="55"/>
                        <a:pt x="29" y="55"/>
                      </a:cubicBezTo>
                      <a:cubicBezTo>
                        <a:pt x="29" y="55"/>
                        <a:pt x="29" y="55"/>
                        <a:pt x="29" y="55"/>
                      </a:cubicBezTo>
                      <a:cubicBezTo>
                        <a:pt x="19" y="55"/>
                        <a:pt x="19" y="55"/>
                        <a:pt x="19" y="55"/>
                      </a:cubicBezTo>
                      <a:lnTo>
                        <a:pt x="19" y="78"/>
                      </a:lnTo>
                      <a:close/>
                      <a:moveTo>
                        <a:pt x="19" y="1"/>
                      </a:moveTo>
                      <a:cubicBezTo>
                        <a:pt x="10" y="17"/>
                        <a:pt x="10" y="17"/>
                        <a:pt x="10" y="17"/>
                      </a:cubicBezTo>
                      <a:cubicBezTo>
                        <a:pt x="0" y="28"/>
                        <a:pt x="0" y="28"/>
                        <a:pt x="0" y="28"/>
                      </a:cubicBezTo>
                      <a:cubicBezTo>
                        <a:pt x="0" y="60"/>
                        <a:pt x="0" y="60"/>
                        <a:pt x="0" y="60"/>
                      </a:cubicBezTo>
                      <a:cubicBezTo>
                        <a:pt x="0" y="63"/>
                        <a:pt x="0" y="63"/>
                        <a:pt x="0" y="63"/>
                      </a:cubicBezTo>
                      <a:cubicBezTo>
                        <a:pt x="0" y="74"/>
                        <a:pt x="0" y="74"/>
                        <a:pt x="0" y="74"/>
                      </a:cubicBezTo>
                      <a:cubicBezTo>
                        <a:pt x="0" y="76"/>
                        <a:pt x="2" y="78"/>
                        <a:pt x="5" y="78"/>
                      </a:cubicBezTo>
                      <a:cubicBezTo>
                        <a:pt x="19" y="78"/>
                        <a:pt x="19" y="78"/>
                        <a:pt x="19" y="78"/>
                      </a:cubicBezTo>
                      <a:cubicBezTo>
                        <a:pt x="19" y="55"/>
                        <a:pt x="19" y="55"/>
                        <a:pt x="19" y="55"/>
                      </a:cubicBezTo>
                      <a:cubicBezTo>
                        <a:pt x="9" y="55"/>
                        <a:pt x="9" y="55"/>
                        <a:pt x="9" y="55"/>
                      </a:cubicBezTo>
                      <a:cubicBezTo>
                        <a:pt x="9" y="44"/>
                        <a:pt x="9" y="44"/>
                        <a:pt x="9" y="44"/>
                      </a:cubicBezTo>
                      <a:cubicBezTo>
                        <a:pt x="19" y="44"/>
                        <a:pt x="19" y="44"/>
                        <a:pt x="19" y="44"/>
                      </a:cubicBezTo>
                      <a:cubicBezTo>
                        <a:pt x="19" y="22"/>
                        <a:pt x="19" y="22"/>
                        <a:pt x="19" y="22"/>
                      </a:cubicBezTo>
                      <a:cubicBezTo>
                        <a:pt x="17" y="22"/>
                        <a:pt x="17" y="22"/>
                        <a:pt x="17" y="22"/>
                      </a:cubicBezTo>
                      <a:cubicBezTo>
                        <a:pt x="19" y="18"/>
                        <a:pt x="19" y="18"/>
                        <a:pt x="19" y="18"/>
                      </a:cubicBezTo>
                      <a:lnTo>
                        <a:pt x="19" y="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7" name="Freeform: Shape 154"/>
                <p:cNvSpPr>
                  <a:spLocks/>
                </p:cNvSpPr>
                <p:nvPr/>
              </p:nvSpPr>
              <p:spPr bwMode="auto">
                <a:xfrm>
                  <a:off x="2913699" y="3453735"/>
                  <a:ext cx="374976" cy="379878"/>
                </a:xfrm>
                <a:custGeom>
                  <a:avLst/>
                  <a:gdLst>
                    <a:gd name="T0" fmla="*/ 64 w 85"/>
                    <a:gd name="T1" fmla="*/ 80 h 86"/>
                    <a:gd name="T2" fmla="*/ 79 w 85"/>
                    <a:gd name="T3" fmla="*/ 64 h 86"/>
                    <a:gd name="T4" fmla="*/ 84 w 85"/>
                    <a:gd name="T5" fmla="*/ 52 h 86"/>
                    <a:gd name="T6" fmla="*/ 84 w 85"/>
                    <a:gd name="T7" fmla="*/ 34 h 86"/>
                    <a:gd name="T8" fmla="*/ 79 w 85"/>
                    <a:gd name="T9" fmla="*/ 22 h 86"/>
                    <a:gd name="T10" fmla="*/ 64 w 85"/>
                    <a:gd name="T11" fmla="*/ 6 h 86"/>
                    <a:gd name="T12" fmla="*/ 58 w 85"/>
                    <a:gd name="T13" fmla="*/ 3 h 86"/>
                    <a:gd name="T14" fmla="*/ 45 w 85"/>
                    <a:gd name="T15" fmla="*/ 0 h 86"/>
                    <a:gd name="T16" fmla="*/ 47 w 85"/>
                    <a:gd name="T17" fmla="*/ 5 h 86"/>
                    <a:gd name="T18" fmla="*/ 53 w 85"/>
                    <a:gd name="T19" fmla="*/ 5 h 86"/>
                    <a:gd name="T20" fmla="*/ 57 w 85"/>
                    <a:gd name="T21" fmla="*/ 6 h 86"/>
                    <a:gd name="T22" fmla="*/ 56 w 85"/>
                    <a:gd name="T23" fmla="*/ 7 h 86"/>
                    <a:gd name="T24" fmla="*/ 49 w 85"/>
                    <a:gd name="T25" fmla="*/ 9 h 86"/>
                    <a:gd name="T26" fmla="*/ 50 w 85"/>
                    <a:gd name="T27" fmla="*/ 14 h 86"/>
                    <a:gd name="T28" fmla="*/ 54 w 85"/>
                    <a:gd name="T29" fmla="*/ 17 h 86"/>
                    <a:gd name="T30" fmla="*/ 60 w 85"/>
                    <a:gd name="T31" fmla="*/ 9 h 86"/>
                    <a:gd name="T32" fmla="*/ 65 w 85"/>
                    <a:gd name="T33" fmla="*/ 10 h 86"/>
                    <a:gd name="T34" fmla="*/ 68 w 85"/>
                    <a:gd name="T35" fmla="*/ 12 h 86"/>
                    <a:gd name="T36" fmla="*/ 70 w 85"/>
                    <a:gd name="T37" fmla="*/ 18 h 86"/>
                    <a:gd name="T38" fmla="*/ 69 w 85"/>
                    <a:gd name="T39" fmla="*/ 21 h 86"/>
                    <a:gd name="T40" fmla="*/ 67 w 85"/>
                    <a:gd name="T41" fmla="*/ 19 h 86"/>
                    <a:gd name="T42" fmla="*/ 61 w 85"/>
                    <a:gd name="T43" fmla="*/ 19 h 86"/>
                    <a:gd name="T44" fmla="*/ 65 w 85"/>
                    <a:gd name="T45" fmla="*/ 21 h 86"/>
                    <a:gd name="T46" fmla="*/ 56 w 85"/>
                    <a:gd name="T47" fmla="*/ 25 h 86"/>
                    <a:gd name="T48" fmla="*/ 52 w 85"/>
                    <a:gd name="T49" fmla="*/ 28 h 86"/>
                    <a:gd name="T50" fmla="*/ 46 w 85"/>
                    <a:gd name="T51" fmla="*/ 33 h 86"/>
                    <a:gd name="T52" fmla="*/ 49 w 85"/>
                    <a:gd name="T53" fmla="*/ 51 h 86"/>
                    <a:gd name="T54" fmla="*/ 54 w 85"/>
                    <a:gd name="T55" fmla="*/ 52 h 86"/>
                    <a:gd name="T56" fmla="*/ 59 w 85"/>
                    <a:gd name="T57" fmla="*/ 54 h 86"/>
                    <a:gd name="T58" fmla="*/ 66 w 85"/>
                    <a:gd name="T59" fmla="*/ 58 h 86"/>
                    <a:gd name="T60" fmla="*/ 71 w 85"/>
                    <a:gd name="T61" fmla="*/ 62 h 86"/>
                    <a:gd name="T62" fmla="*/ 77 w 85"/>
                    <a:gd name="T63" fmla="*/ 64 h 86"/>
                    <a:gd name="T64" fmla="*/ 49 w 85"/>
                    <a:gd name="T65" fmla="*/ 75 h 86"/>
                    <a:gd name="T66" fmla="*/ 0 w 85"/>
                    <a:gd name="T67" fmla="*/ 36 h 86"/>
                    <a:gd name="T68" fmla="*/ 1 w 85"/>
                    <a:gd name="T69" fmla="*/ 54 h 86"/>
                    <a:gd name="T70" fmla="*/ 9 w 85"/>
                    <a:gd name="T71" fmla="*/ 69 h 86"/>
                    <a:gd name="T72" fmla="*/ 27 w 85"/>
                    <a:gd name="T73" fmla="*/ 83 h 86"/>
                    <a:gd name="T74" fmla="*/ 43 w 85"/>
                    <a:gd name="T75" fmla="*/ 68 h 86"/>
                    <a:gd name="T76" fmla="*/ 42 w 85"/>
                    <a:gd name="T77" fmla="*/ 61 h 86"/>
                    <a:gd name="T78" fmla="*/ 44 w 85"/>
                    <a:gd name="T79" fmla="*/ 55 h 86"/>
                    <a:gd name="T80" fmla="*/ 39 w 85"/>
                    <a:gd name="T81" fmla="*/ 53 h 86"/>
                    <a:gd name="T82" fmla="*/ 33 w 85"/>
                    <a:gd name="T83" fmla="*/ 49 h 86"/>
                    <a:gd name="T84" fmla="*/ 24 w 85"/>
                    <a:gd name="T85" fmla="*/ 46 h 86"/>
                    <a:gd name="T86" fmla="*/ 21 w 85"/>
                    <a:gd name="T87" fmla="*/ 38 h 86"/>
                    <a:gd name="T88" fmla="*/ 18 w 85"/>
                    <a:gd name="T89" fmla="*/ 37 h 86"/>
                    <a:gd name="T90" fmla="*/ 18 w 85"/>
                    <a:gd name="T91" fmla="*/ 39 h 86"/>
                    <a:gd name="T92" fmla="*/ 15 w 85"/>
                    <a:gd name="T93" fmla="*/ 32 h 86"/>
                    <a:gd name="T94" fmla="*/ 15 w 85"/>
                    <a:gd name="T95" fmla="*/ 25 h 86"/>
                    <a:gd name="T96" fmla="*/ 19 w 85"/>
                    <a:gd name="T97" fmla="*/ 17 h 86"/>
                    <a:gd name="T98" fmla="*/ 18 w 85"/>
                    <a:gd name="T99" fmla="*/ 12 h 86"/>
                    <a:gd name="T100" fmla="*/ 38 w 85"/>
                    <a:gd name="T101" fmla="*/ 3 h 86"/>
                    <a:gd name="T102" fmla="*/ 45 w 85"/>
                    <a:gd name="T103" fmla="*/ 0 h 86"/>
                    <a:gd name="T104" fmla="*/ 26 w 85"/>
                    <a:gd name="T105" fmla="*/ 3 h 86"/>
                    <a:gd name="T106" fmla="*/ 12 w 85"/>
                    <a:gd name="T107" fmla="*/ 13 h 86"/>
                    <a:gd name="T108" fmla="*/ 3 w 85"/>
                    <a:gd name="T109" fmla="*/ 27 h 86"/>
                    <a:gd name="T110" fmla="*/ 45 w 85"/>
                    <a:gd name="T111" fmla="*/ 54 h 86"/>
                    <a:gd name="T112" fmla="*/ 39 w 85"/>
                    <a:gd name="T113" fmla="*/ 47 h 86"/>
                    <a:gd name="T114" fmla="*/ 38 w 85"/>
                    <a:gd name="T115" fmla="*/ 44 h 86"/>
                    <a:gd name="T116" fmla="*/ 30 w 85"/>
                    <a:gd name="T117" fmla="*/ 45 h 86"/>
                    <a:gd name="T118" fmla="*/ 34 w 85"/>
                    <a:gd name="T119" fmla="*/ 36 h 86"/>
                    <a:gd name="T120" fmla="*/ 42 w 85"/>
                    <a:gd name="T121" fmla="*/ 36 h 86"/>
                    <a:gd name="T122" fmla="*/ 44 w 85"/>
                    <a:gd name="T12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6">
                      <a:moveTo>
                        <a:pt x="45" y="85"/>
                      </a:moveTo>
                      <a:cubicBezTo>
                        <a:pt x="48" y="85"/>
                        <a:pt x="50" y="85"/>
                        <a:pt x="52" y="84"/>
                      </a:cubicBezTo>
                      <a:cubicBezTo>
                        <a:pt x="53" y="84"/>
                        <a:pt x="55" y="84"/>
                        <a:pt x="56" y="83"/>
                      </a:cubicBezTo>
                      <a:cubicBezTo>
                        <a:pt x="57" y="83"/>
                        <a:pt x="57" y="83"/>
                        <a:pt x="58" y="83"/>
                      </a:cubicBezTo>
                      <a:cubicBezTo>
                        <a:pt x="59" y="82"/>
                        <a:pt x="61" y="82"/>
                        <a:pt x="62" y="81"/>
                      </a:cubicBezTo>
                      <a:cubicBezTo>
                        <a:pt x="63" y="81"/>
                        <a:pt x="63" y="80"/>
                        <a:pt x="64" y="80"/>
                      </a:cubicBezTo>
                      <a:cubicBezTo>
                        <a:pt x="66" y="78"/>
                        <a:pt x="69" y="77"/>
                        <a:pt x="71" y="74"/>
                      </a:cubicBezTo>
                      <a:cubicBezTo>
                        <a:pt x="72" y="74"/>
                        <a:pt x="72" y="74"/>
                        <a:pt x="73" y="73"/>
                      </a:cubicBezTo>
                      <a:cubicBezTo>
                        <a:pt x="73" y="73"/>
                        <a:pt x="74" y="72"/>
                        <a:pt x="74" y="72"/>
                      </a:cubicBezTo>
                      <a:cubicBezTo>
                        <a:pt x="75" y="71"/>
                        <a:pt x="75" y="70"/>
                        <a:pt x="76" y="69"/>
                      </a:cubicBezTo>
                      <a:cubicBezTo>
                        <a:pt x="77" y="68"/>
                        <a:pt x="78" y="67"/>
                        <a:pt x="79" y="65"/>
                      </a:cubicBezTo>
                      <a:cubicBezTo>
                        <a:pt x="79" y="65"/>
                        <a:pt x="79" y="65"/>
                        <a:pt x="79" y="64"/>
                      </a:cubicBezTo>
                      <a:cubicBezTo>
                        <a:pt x="80" y="64"/>
                        <a:pt x="80" y="63"/>
                        <a:pt x="80" y="62"/>
                      </a:cubicBezTo>
                      <a:cubicBezTo>
                        <a:pt x="81" y="62"/>
                        <a:pt x="81" y="62"/>
                        <a:pt x="81" y="61"/>
                      </a:cubicBezTo>
                      <a:cubicBezTo>
                        <a:pt x="81" y="61"/>
                        <a:pt x="82" y="60"/>
                        <a:pt x="82" y="60"/>
                      </a:cubicBezTo>
                      <a:cubicBezTo>
                        <a:pt x="82" y="59"/>
                        <a:pt x="82" y="58"/>
                        <a:pt x="83" y="58"/>
                      </a:cubicBezTo>
                      <a:cubicBezTo>
                        <a:pt x="83" y="56"/>
                        <a:pt x="83" y="55"/>
                        <a:pt x="84" y="54"/>
                      </a:cubicBezTo>
                      <a:cubicBezTo>
                        <a:pt x="84" y="53"/>
                        <a:pt x="84" y="52"/>
                        <a:pt x="84" y="52"/>
                      </a:cubicBezTo>
                      <a:cubicBezTo>
                        <a:pt x="84" y="51"/>
                        <a:pt x="85" y="50"/>
                        <a:pt x="85" y="49"/>
                      </a:cubicBezTo>
                      <a:cubicBezTo>
                        <a:pt x="85" y="49"/>
                        <a:pt x="85" y="48"/>
                        <a:pt x="85" y="47"/>
                      </a:cubicBezTo>
                      <a:cubicBezTo>
                        <a:pt x="85" y="46"/>
                        <a:pt x="85" y="44"/>
                        <a:pt x="85" y="43"/>
                      </a:cubicBezTo>
                      <a:cubicBezTo>
                        <a:pt x="85" y="41"/>
                        <a:pt x="85" y="40"/>
                        <a:pt x="85" y="39"/>
                      </a:cubicBezTo>
                      <a:cubicBezTo>
                        <a:pt x="85" y="38"/>
                        <a:pt x="85" y="37"/>
                        <a:pt x="85" y="36"/>
                      </a:cubicBezTo>
                      <a:cubicBezTo>
                        <a:pt x="85" y="36"/>
                        <a:pt x="84" y="35"/>
                        <a:pt x="84" y="34"/>
                      </a:cubicBezTo>
                      <a:cubicBezTo>
                        <a:pt x="84" y="34"/>
                        <a:pt x="84" y="33"/>
                        <a:pt x="84" y="32"/>
                      </a:cubicBezTo>
                      <a:cubicBezTo>
                        <a:pt x="83" y="31"/>
                        <a:pt x="83" y="30"/>
                        <a:pt x="83" y="28"/>
                      </a:cubicBezTo>
                      <a:cubicBezTo>
                        <a:pt x="82" y="28"/>
                        <a:pt x="82" y="28"/>
                        <a:pt x="82" y="27"/>
                      </a:cubicBezTo>
                      <a:cubicBezTo>
                        <a:pt x="82" y="26"/>
                        <a:pt x="81" y="25"/>
                        <a:pt x="81" y="24"/>
                      </a:cubicBezTo>
                      <a:cubicBezTo>
                        <a:pt x="81" y="24"/>
                        <a:pt x="81" y="24"/>
                        <a:pt x="80" y="23"/>
                      </a:cubicBezTo>
                      <a:cubicBezTo>
                        <a:pt x="80" y="23"/>
                        <a:pt x="80" y="22"/>
                        <a:pt x="79" y="22"/>
                      </a:cubicBezTo>
                      <a:cubicBezTo>
                        <a:pt x="78" y="20"/>
                        <a:pt x="77" y="18"/>
                        <a:pt x="76" y="17"/>
                      </a:cubicBezTo>
                      <a:cubicBezTo>
                        <a:pt x="75" y="16"/>
                        <a:pt x="75" y="15"/>
                        <a:pt x="74" y="14"/>
                      </a:cubicBezTo>
                      <a:cubicBezTo>
                        <a:pt x="74" y="14"/>
                        <a:pt x="73" y="13"/>
                        <a:pt x="73" y="13"/>
                      </a:cubicBezTo>
                      <a:cubicBezTo>
                        <a:pt x="72" y="12"/>
                        <a:pt x="72" y="12"/>
                        <a:pt x="71" y="11"/>
                      </a:cubicBezTo>
                      <a:cubicBezTo>
                        <a:pt x="70" y="10"/>
                        <a:pt x="69" y="10"/>
                        <a:pt x="68" y="9"/>
                      </a:cubicBezTo>
                      <a:cubicBezTo>
                        <a:pt x="67" y="8"/>
                        <a:pt x="65" y="7"/>
                        <a:pt x="64" y="6"/>
                      </a:cubicBezTo>
                      <a:cubicBezTo>
                        <a:pt x="63" y="6"/>
                        <a:pt x="63" y="5"/>
                        <a:pt x="62" y="5"/>
                      </a:cubicBezTo>
                      <a:cubicBezTo>
                        <a:pt x="62" y="5"/>
                        <a:pt x="61" y="5"/>
                        <a:pt x="61" y="5"/>
                      </a:cubicBezTo>
                      <a:cubicBezTo>
                        <a:pt x="61" y="4"/>
                        <a:pt x="60" y="4"/>
                        <a:pt x="60" y="4"/>
                      </a:cubicBezTo>
                      <a:cubicBezTo>
                        <a:pt x="60" y="4"/>
                        <a:pt x="60" y="4"/>
                        <a:pt x="60" y="4"/>
                      </a:cubicBezTo>
                      <a:cubicBezTo>
                        <a:pt x="59" y="4"/>
                        <a:pt x="59" y="3"/>
                        <a:pt x="58" y="3"/>
                      </a:cubicBezTo>
                      <a:cubicBezTo>
                        <a:pt x="58" y="3"/>
                        <a:pt x="58" y="3"/>
                        <a:pt x="58" y="3"/>
                      </a:cubicBezTo>
                      <a:cubicBezTo>
                        <a:pt x="58" y="3"/>
                        <a:pt x="57" y="3"/>
                        <a:pt x="56" y="3"/>
                      </a:cubicBezTo>
                      <a:cubicBezTo>
                        <a:pt x="56" y="3"/>
                        <a:pt x="56" y="3"/>
                        <a:pt x="56" y="3"/>
                      </a:cubicBezTo>
                      <a:cubicBezTo>
                        <a:pt x="55" y="2"/>
                        <a:pt x="54" y="2"/>
                        <a:pt x="52" y="1"/>
                      </a:cubicBezTo>
                      <a:cubicBezTo>
                        <a:pt x="52" y="1"/>
                        <a:pt x="51" y="1"/>
                        <a:pt x="51" y="1"/>
                      </a:cubicBezTo>
                      <a:cubicBezTo>
                        <a:pt x="51" y="1"/>
                        <a:pt x="50" y="1"/>
                        <a:pt x="50" y="1"/>
                      </a:cubicBezTo>
                      <a:cubicBezTo>
                        <a:pt x="49" y="1"/>
                        <a:pt x="47" y="0"/>
                        <a:pt x="45" y="0"/>
                      </a:cubicBezTo>
                      <a:cubicBezTo>
                        <a:pt x="45" y="3"/>
                        <a:pt x="45" y="3"/>
                        <a:pt x="45" y="3"/>
                      </a:cubicBezTo>
                      <a:cubicBezTo>
                        <a:pt x="47" y="3"/>
                        <a:pt x="49" y="3"/>
                        <a:pt x="51" y="3"/>
                      </a:cubicBezTo>
                      <a:cubicBezTo>
                        <a:pt x="50" y="4"/>
                        <a:pt x="50" y="4"/>
                        <a:pt x="50" y="4"/>
                      </a:cubicBezTo>
                      <a:cubicBezTo>
                        <a:pt x="49" y="4"/>
                        <a:pt x="49" y="4"/>
                        <a:pt x="49" y="4"/>
                      </a:cubicBezTo>
                      <a:cubicBezTo>
                        <a:pt x="48" y="4"/>
                        <a:pt x="48" y="4"/>
                        <a:pt x="47" y="4"/>
                      </a:cubicBezTo>
                      <a:cubicBezTo>
                        <a:pt x="47" y="4"/>
                        <a:pt x="47" y="4"/>
                        <a:pt x="47" y="5"/>
                      </a:cubicBezTo>
                      <a:cubicBezTo>
                        <a:pt x="48" y="5"/>
                        <a:pt x="49" y="5"/>
                        <a:pt x="49" y="5"/>
                      </a:cubicBezTo>
                      <a:cubicBezTo>
                        <a:pt x="50" y="5"/>
                        <a:pt x="51" y="5"/>
                        <a:pt x="51" y="5"/>
                      </a:cubicBezTo>
                      <a:cubicBezTo>
                        <a:pt x="51" y="4"/>
                        <a:pt x="51" y="4"/>
                        <a:pt x="51" y="4"/>
                      </a:cubicBezTo>
                      <a:cubicBezTo>
                        <a:pt x="51" y="4"/>
                        <a:pt x="52" y="4"/>
                        <a:pt x="52" y="4"/>
                      </a:cubicBezTo>
                      <a:cubicBezTo>
                        <a:pt x="52" y="4"/>
                        <a:pt x="53" y="4"/>
                        <a:pt x="53" y="4"/>
                      </a:cubicBezTo>
                      <a:cubicBezTo>
                        <a:pt x="53" y="4"/>
                        <a:pt x="53" y="4"/>
                        <a:pt x="53" y="5"/>
                      </a:cubicBezTo>
                      <a:cubicBezTo>
                        <a:pt x="53" y="5"/>
                        <a:pt x="54" y="5"/>
                        <a:pt x="54" y="4"/>
                      </a:cubicBezTo>
                      <a:cubicBezTo>
                        <a:pt x="54" y="4"/>
                        <a:pt x="54" y="4"/>
                        <a:pt x="54" y="4"/>
                      </a:cubicBezTo>
                      <a:cubicBezTo>
                        <a:pt x="55" y="4"/>
                        <a:pt x="55" y="5"/>
                        <a:pt x="56" y="5"/>
                      </a:cubicBezTo>
                      <a:cubicBezTo>
                        <a:pt x="57" y="5"/>
                        <a:pt x="58" y="6"/>
                        <a:pt x="59" y="6"/>
                      </a:cubicBezTo>
                      <a:cubicBezTo>
                        <a:pt x="59" y="6"/>
                        <a:pt x="58" y="6"/>
                        <a:pt x="58" y="6"/>
                      </a:cubicBezTo>
                      <a:cubicBezTo>
                        <a:pt x="58" y="6"/>
                        <a:pt x="58" y="6"/>
                        <a:pt x="57" y="6"/>
                      </a:cubicBezTo>
                      <a:cubicBezTo>
                        <a:pt x="57" y="6"/>
                        <a:pt x="58" y="7"/>
                        <a:pt x="58" y="7"/>
                      </a:cubicBezTo>
                      <a:cubicBezTo>
                        <a:pt x="59" y="7"/>
                        <a:pt x="59" y="7"/>
                        <a:pt x="59" y="8"/>
                      </a:cubicBezTo>
                      <a:cubicBezTo>
                        <a:pt x="59" y="9"/>
                        <a:pt x="58" y="8"/>
                        <a:pt x="58" y="8"/>
                      </a:cubicBezTo>
                      <a:cubicBezTo>
                        <a:pt x="57" y="8"/>
                        <a:pt x="56" y="9"/>
                        <a:pt x="55" y="8"/>
                      </a:cubicBezTo>
                      <a:cubicBezTo>
                        <a:pt x="56" y="7"/>
                        <a:pt x="56" y="7"/>
                        <a:pt x="56" y="7"/>
                      </a:cubicBezTo>
                      <a:cubicBezTo>
                        <a:pt x="56" y="7"/>
                        <a:pt x="56" y="7"/>
                        <a:pt x="56" y="7"/>
                      </a:cubicBezTo>
                      <a:cubicBezTo>
                        <a:pt x="56" y="7"/>
                        <a:pt x="55" y="7"/>
                        <a:pt x="55" y="7"/>
                      </a:cubicBezTo>
                      <a:cubicBezTo>
                        <a:pt x="55" y="7"/>
                        <a:pt x="55" y="8"/>
                        <a:pt x="54" y="8"/>
                      </a:cubicBezTo>
                      <a:cubicBezTo>
                        <a:pt x="54" y="8"/>
                        <a:pt x="54" y="8"/>
                        <a:pt x="53" y="8"/>
                      </a:cubicBezTo>
                      <a:cubicBezTo>
                        <a:pt x="53" y="8"/>
                        <a:pt x="52" y="8"/>
                        <a:pt x="52" y="9"/>
                      </a:cubicBezTo>
                      <a:cubicBezTo>
                        <a:pt x="52" y="9"/>
                        <a:pt x="51" y="9"/>
                        <a:pt x="51" y="9"/>
                      </a:cubicBezTo>
                      <a:cubicBezTo>
                        <a:pt x="51" y="9"/>
                        <a:pt x="50" y="9"/>
                        <a:pt x="49" y="9"/>
                      </a:cubicBezTo>
                      <a:cubicBezTo>
                        <a:pt x="49" y="10"/>
                        <a:pt x="48" y="10"/>
                        <a:pt x="48" y="10"/>
                      </a:cubicBezTo>
                      <a:cubicBezTo>
                        <a:pt x="48" y="11"/>
                        <a:pt x="47" y="11"/>
                        <a:pt x="47" y="11"/>
                      </a:cubicBezTo>
                      <a:cubicBezTo>
                        <a:pt x="47" y="12"/>
                        <a:pt x="48" y="12"/>
                        <a:pt x="48" y="12"/>
                      </a:cubicBezTo>
                      <a:cubicBezTo>
                        <a:pt x="48" y="12"/>
                        <a:pt x="47" y="13"/>
                        <a:pt x="48" y="13"/>
                      </a:cubicBezTo>
                      <a:cubicBezTo>
                        <a:pt x="48" y="13"/>
                        <a:pt x="48" y="13"/>
                        <a:pt x="48" y="13"/>
                      </a:cubicBezTo>
                      <a:cubicBezTo>
                        <a:pt x="49" y="13"/>
                        <a:pt x="50" y="14"/>
                        <a:pt x="50" y="14"/>
                      </a:cubicBezTo>
                      <a:cubicBezTo>
                        <a:pt x="51" y="14"/>
                        <a:pt x="51" y="14"/>
                        <a:pt x="52" y="14"/>
                      </a:cubicBezTo>
                      <a:cubicBezTo>
                        <a:pt x="52" y="14"/>
                        <a:pt x="53" y="14"/>
                        <a:pt x="53" y="15"/>
                      </a:cubicBezTo>
                      <a:cubicBezTo>
                        <a:pt x="53" y="15"/>
                        <a:pt x="52" y="15"/>
                        <a:pt x="52" y="16"/>
                      </a:cubicBezTo>
                      <a:cubicBezTo>
                        <a:pt x="53" y="16"/>
                        <a:pt x="52" y="16"/>
                        <a:pt x="52" y="17"/>
                      </a:cubicBezTo>
                      <a:cubicBezTo>
                        <a:pt x="52" y="17"/>
                        <a:pt x="53" y="18"/>
                        <a:pt x="53" y="18"/>
                      </a:cubicBezTo>
                      <a:cubicBezTo>
                        <a:pt x="53" y="18"/>
                        <a:pt x="54" y="17"/>
                        <a:pt x="54" y="17"/>
                      </a:cubicBezTo>
                      <a:cubicBezTo>
                        <a:pt x="54" y="16"/>
                        <a:pt x="54" y="15"/>
                        <a:pt x="55" y="15"/>
                      </a:cubicBezTo>
                      <a:cubicBezTo>
                        <a:pt x="57" y="15"/>
                        <a:pt x="59" y="14"/>
                        <a:pt x="59" y="12"/>
                      </a:cubicBezTo>
                      <a:cubicBezTo>
                        <a:pt x="59" y="12"/>
                        <a:pt x="58" y="11"/>
                        <a:pt x="59" y="11"/>
                      </a:cubicBezTo>
                      <a:cubicBezTo>
                        <a:pt x="59" y="11"/>
                        <a:pt x="59" y="10"/>
                        <a:pt x="59" y="10"/>
                      </a:cubicBezTo>
                      <a:cubicBezTo>
                        <a:pt x="59" y="10"/>
                        <a:pt x="59" y="10"/>
                        <a:pt x="60" y="10"/>
                      </a:cubicBezTo>
                      <a:cubicBezTo>
                        <a:pt x="60" y="9"/>
                        <a:pt x="60" y="9"/>
                        <a:pt x="60" y="9"/>
                      </a:cubicBezTo>
                      <a:cubicBezTo>
                        <a:pt x="60" y="9"/>
                        <a:pt x="60" y="9"/>
                        <a:pt x="60" y="9"/>
                      </a:cubicBezTo>
                      <a:cubicBezTo>
                        <a:pt x="60" y="9"/>
                        <a:pt x="61" y="9"/>
                        <a:pt x="61" y="9"/>
                      </a:cubicBezTo>
                      <a:cubicBezTo>
                        <a:pt x="61" y="9"/>
                        <a:pt x="62" y="9"/>
                        <a:pt x="62" y="9"/>
                      </a:cubicBezTo>
                      <a:cubicBezTo>
                        <a:pt x="62" y="9"/>
                        <a:pt x="63" y="9"/>
                        <a:pt x="63" y="9"/>
                      </a:cubicBezTo>
                      <a:cubicBezTo>
                        <a:pt x="63" y="9"/>
                        <a:pt x="64" y="9"/>
                        <a:pt x="64" y="10"/>
                      </a:cubicBezTo>
                      <a:cubicBezTo>
                        <a:pt x="64" y="10"/>
                        <a:pt x="64" y="10"/>
                        <a:pt x="65" y="10"/>
                      </a:cubicBezTo>
                      <a:cubicBezTo>
                        <a:pt x="64" y="11"/>
                        <a:pt x="64" y="11"/>
                        <a:pt x="64" y="11"/>
                      </a:cubicBezTo>
                      <a:cubicBezTo>
                        <a:pt x="64" y="11"/>
                        <a:pt x="64" y="11"/>
                        <a:pt x="64" y="11"/>
                      </a:cubicBezTo>
                      <a:cubicBezTo>
                        <a:pt x="64" y="12"/>
                        <a:pt x="65" y="12"/>
                        <a:pt x="65" y="12"/>
                      </a:cubicBezTo>
                      <a:cubicBezTo>
                        <a:pt x="65" y="12"/>
                        <a:pt x="66" y="12"/>
                        <a:pt x="66" y="12"/>
                      </a:cubicBezTo>
                      <a:cubicBezTo>
                        <a:pt x="66" y="11"/>
                        <a:pt x="67" y="11"/>
                        <a:pt x="67" y="11"/>
                      </a:cubicBezTo>
                      <a:cubicBezTo>
                        <a:pt x="67" y="11"/>
                        <a:pt x="68" y="12"/>
                        <a:pt x="68" y="12"/>
                      </a:cubicBezTo>
                      <a:cubicBezTo>
                        <a:pt x="68" y="12"/>
                        <a:pt x="68" y="12"/>
                        <a:pt x="68" y="12"/>
                      </a:cubicBezTo>
                      <a:cubicBezTo>
                        <a:pt x="68" y="13"/>
                        <a:pt x="68" y="13"/>
                        <a:pt x="68" y="14"/>
                      </a:cubicBezTo>
                      <a:cubicBezTo>
                        <a:pt x="68" y="15"/>
                        <a:pt x="69" y="14"/>
                        <a:pt x="70" y="15"/>
                      </a:cubicBezTo>
                      <a:cubicBezTo>
                        <a:pt x="70" y="15"/>
                        <a:pt x="70" y="15"/>
                        <a:pt x="70" y="15"/>
                      </a:cubicBezTo>
                      <a:cubicBezTo>
                        <a:pt x="70" y="16"/>
                        <a:pt x="71" y="16"/>
                        <a:pt x="71" y="16"/>
                      </a:cubicBezTo>
                      <a:cubicBezTo>
                        <a:pt x="71" y="17"/>
                        <a:pt x="70" y="17"/>
                        <a:pt x="70" y="18"/>
                      </a:cubicBezTo>
                      <a:cubicBezTo>
                        <a:pt x="70" y="18"/>
                        <a:pt x="70" y="18"/>
                        <a:pt x="70" y="19"/>
                      </a:cubicBezTo>
                      <a:cubicBezTo>
                        <a:pt x="70" y="19"/>
                        <a:pt x="71" y="19"/>
                        <a:pt x="71" y="19"/>
                      </a:cubicBezTo>
                      <a:cubicBezTo>
                        <a:pt x="71" y="20"/>
                        <a:pt x="71" y="20"/>
                        <a:pt x="71" y="20"/>
                      </a:cubicBezTo>
                      <a:cubicBezTo>
                        <a:pt x="71" y="21"/>
                        <a:pt x="71" y="21"/>
                        <a:pt x="71" y="21"/>
                      </a:cubicBezTo>
                      <a:cubicBezTo>
                        <a:pt x="70" y="21"/>
                        <a:pt x="70" y="21"/>
                        <a:pt x="70" y="21"/>
                      </a:cubicBezTo>
                      <a:cubicBezTo>
                        <a:pt x="69" y="21"/>
                        <a:pt x="69" y="21"/>
                        <a:pt x="69" y="21"/>
                      </a:cubicBezTo>
                      <a:cubicBezTo>
                        <a:pt x="69" y="21"/>
                        <a:pt x="68" y="21"/>
                        <a:pt x="68" y="21"/>
                      </a:cubicBezTo>
                      <a:cubicBezTo>
                        <a:pt x="68" y="21"/>
                        <a:pt x="67" y="21"/>
                        <a:pt x="67" y="20"/>
                      </a:cubicBezTo>
                      <a:cubicBezTo>
                        <a:pt x="67" y="20"/>
                        <a:pt x="68" y="19"/>
                        <a:pt x="69" y="18"/>
                      </a:cubicBezTo>
                      <a:cubicBezTo>
                        <a:pt x="69" y="18"/>
                        <a:pt x="69" y="18"/>
                        <a:pt x="69" y="18"/>
                      </a:cubicBezTo>
                      <a:cubicBezTo>
                        <a:pt x="69" y="17"/>
                        <a:pt x="68" y="18"/>
                        <a:pt x="68" y="18"/>
                      </a:cubicBezTo>
                      <a:cubicBezTo>
                        <a:pt x="68" y="18"/>
                        <a:pt x="67" y="18"/>
                        <a:pt x="67" y="19"/>
                      </a:cubicBezTo>
                      <a:cubicBezTo>
                        <a:pt x="66" y="19"/>
                        <a:pt x="65" y="18"/>
                        <a:pt x="64" y="19"/>
                      </a:cubicBezTo>
                      <a:cubicBezTo>
                        <a:pt x="64" y="19"/>
                        <a:pt x="65" y="19"/>
                        <a:pt x="65" y="19"/>
                      </a:cubicBezTo>
                      <a:cubicBezTo>
                        <a:pt x="65" y="19"/>
                        <a:pt x="64" y="20"/>
                        <a:pt x="64" y="19"/>
                      </a:cubicBezTo>
                      <a:cubicBezTo>
                        <a:pt x="64" y="19"/>
                        <a:pt x="64" y="19"/>
                        <a:pt x="64" y="19"/>
                      </a:cubicBezTo>
                      <a:cubicBezTo>
                        <a:pt x="64" y="19"/>
                        <a:pt x="63" y="18"/>
                        <a:pt x="62" y="19"/>
                      </a:cubicBezTo>
                      <a:cubicBezTo>
                        <a:pt x="62" y="19"/>
                        <a:pt x="61" y="19"/>
                        <a:pt x="61" y="19"/>
                      </a:cubicBezTo>
                      <a:cubicBezTo>
                        <a:pt x="62" y="20"/>
                        <a:pt x="63" y="19"/>
                        <a:pt x="63" y="20"/>
                      </a:cubicBezTo>
                      <a:cubicBezTo>
                        <a:pt x="63" y="20"/>
                        <a:pt x="62" y="21"/>
                        <a:pt x="62" y="21"/>
                      </a:cubicBezTo>
                      <a:cubicBezTo>
                        <a:pt x="62" y="22"/>
                        <a:pt x="62" y="22"/>
                        <a:pt x="63" y="22"/>
                      </a:cubicBezTo>
                      <a:cubicBezTo>
                        <a:pt x="63" y="22"/>
                        <a:pt x="63" y="22"/>
                        <a:pt x="63" y="22"/>
                      </a:cubicBezTo>
                      <a:cubicBezTo>
                        <a:pt x="64" y="22"/>
                        <a:pt x="64" y="22"/>
                        <a:pt x="64" y="22"/>
                      </a:cubicBezTo>
                      <a:cubicBezTo>
                        <a:pt x="64" y="22"/>
                        <a:pt x="65" y="21"/>
                        <a:pt x="65" y="21"/>
                      </a:cubicBezTo>
                      <a:cubicBezTo>
                        <a:pt x="66" y="22"/>
                        <a:pt x="65" y="22"/>
                        <a:pt x="64" y="23"/>
                      </a:cubicBezTo>
                      <a:cubicBezTo>
                        <a:pt x="63" y="23"/>
                        <a:pt x="62" y="23"/>
                        <a:pt x="62" y="23"/>
                      </a:cubicBezTo>
                      <a:cubicBezTo>
                        <a:pt x="61" y="23"/>
                        <a:pt x="60" y="25"/>
                        <a:pt x="60" y="24"/>
                      </a:cubicBezTo>
                      <a:cubicBezTo>
                        <a:pt x="60" y="23"/>
                        <a:pt x="61" y="23"/>
                        <a:pt x="61" y="23"/>
                      </a:cubicBezTo>
                      <a:cubicBezTo>
                        <a:pt x="60" y="23"/>
                        <a:pt x="59" y="23"/>
                        <a:pt x="59" y="23"/>
                      </a:cubicBezTo>
                      <a:cubicBezTo>
                        <a:pt x="58" y="24"/>
                        <a:pt x="56" y="24"/>
                        <a:pt x="56" y="25"/>
                      </a:cubicBezTo>
                      <a:cubicBezTo>
                        <a:pt x="56" y="25"/>
                        <a:pt x="56" y="26"/>
                        <a:pt x="56" y="26"/>
                      </a:cubicBezTo>
                      <a:cubicBezTo>
                        <a:pt x="56" y="26"/>
                        <a:pt x="55" y="26"/>
                        <a:pt x="55" y="26"/>
                      </a:cubicBezTo>
                      <a:cubicBezTo>
                        <a:pt x="55" y="26"/>
                        <a:pt x="54" y="26"/>
                        <a:pt x="54" y="26"/>
                      </a:cubicBezTo>
                      <a:cubicBezTo>
                        <a:pt x="54" y="27"/>
                        <a:pt x="53" y="27"/>
                        <a:pt x="53" y="27"/>
                      </a:cubicBezTo>
                      <a:cubicBezTo>
                        <a:pt x="53" y="27"/>
                        <a:pt x="53" y="27"/>
                        <a:pt x="52" y="28"/>
                      </a:cubicBezTo>
                      <a:cubicBezTo>
                        <a:pt x="52" y="28"/>
                        <a:pt x="52" y="28"/>
                        <a:pt x="52" y="28"/>
                      </a:cubicBezTo>
                      <a:cubicBezTo>
                        <a:pt x="51" y="28"/>
                        <a:pt x="51" y="29"/>
                        <a:pt x="51" y="29"/>
                      </a:cubicBezTo>
                      <a:cubicBezTo>
                        <a:pt x="51" y="29"/>
                        <a:pt x="50" y="29"/>
                        <a:pt x="50" y="29"/>
                      </a:cubicBezTo>
                      <a:cubicBezTo>
                        <a:pt x="50" y="29"/>
                        <a:pt x="50" y="30"/>
                        <a:pt x="50" y="31"/>
                      </a:cubicBezTo>
                      <a:cubicBezTo>
                        <a:pt x="50" y="31"/>
                        <a:pt x="49" y="31"/>
                        <a:pt x="48" y="32"/>
                      </a:cubicBezTo>
                      <a:cubicBezTo>
                        <a:pt x="48" y="32"/>
                        <a:pt x="48" y="32"/>
                        <a:pt x="47" y="32"/>
                      </a:cubicBezTo>
                      <a:cubicBezTo>
                        <a:pt x="47" y="33"/>
                        <a:pt x="46" y="33"/>
                        <a:pt x="46" y="33"/>
                      </a:cubicBezTo>
                      <a:cubicBezTo>
                        <a:pt x="46" y="33"/>
                        <a:pt x="46" y="33"/>
                        <a:pt x="45" y="34"/>
                      </a:cubicBezTo>
                      <a:cubicBezTo>
                        <a:pt x="45" y="53"/>
                        <a:pt x="45" y="53"/>
                        <a:pt x="45" y="53"/>
                      </a:cubicBezTo>
                      <a:cubicBezTo>
                        <a:pt x="46" y="53"/>
                        <a:pt x="46" y="53"/>
                        <a:pt x="46" y="53"/>
                      </a:cubicBezTo>
                      <a:cubicBezTo>
                        <a:pt x="46" y="52"/>
                        <a:pt x="46" y="52"/>
                        <a:pt x="47" y="52"/>
                      </a:cubicBezTo>
                      <a:cubicBezTo>
                        <a:pt x="47" y="51"/>
                        <a:pt x="48" y="52"/>
                        <a:pt x="48" y="51"/>
                      </a:cubicBezTo>
                      <a:cubicBezTo>
                        <a:pt x="49" y="51"/>
                        <a:pt x="49" y="51"/>
                        <a:pt x="49" y="51"/>
                      </a:cubicBezTo>
                      <a:cubicBezTo>
                        <a:pt x="49" y="51"/>
                        <a:pt x="49" y="50"/>
                        <a:pt x="50" y="51"/>
                      </a:cubicBezTo>
                      <a:cubicBezTo>
                        <a:pt x="50" y="51"/>
                        <a:pt x="49" y="51"/>
                        <a:pt x="50" y="52"/>
                      </a:cubicBezTo>
                      <a:cubicBezTo>
                        <a:pt x="50" y="52"/>
                        <a:pt x="51" y="51"/>
                        <a:pt x="51" y="51"/>
                      </a:cubicBezTo>
                      <a:cubicBezTo>
                        <a:pt x="51" y="51"/>
                        <a:pt x="52" y="51"/>
                        <a:pt x="52" y="51"/>
                      </a:cubicBezTo>
                      <a:cubicBezTo>
                        <a:pt x="52" y="52"/>
                        <a:pt x="52" y="52"/>
                        <a:pt x="53" y="52"/>
                      </a:cubicBezTo>
                      <a:cubicBezTo>
                        <a:pt x="53" y="52"/>
                        <a:pt x="53" y="52"/>
                        <a:pt x="54" y="52"/>
                      </a:cubicBezTo>
                      <a:cubicBezTo>
                        <a:pt x="54" y="52"/>
                        <a:pt x="55" y="52"/>
                        <a:pt x="55" y="52"/>
                      </a:cubicBezTo>
                      <a:cubicBezTo>
                        <a:pt x="55" y="52"/>
                        <a:pt x="56" y="52"/>
                        <a:pt x="56" y="52"/>
                      </a:cubicBezTo>
                      <a:cubicBezTo>
                        <a:pt x="57" y="52"/>
                        <a:pt x="57" y="52"/>
                        <a:pt x="57" y="52"/>
                      </a:cubicBezTo>
                      <a:cubicBezTo>
                        <a:pt x="58" y="53"/>
                        <a:pt x="58" y="52"/>
                        <a:pt x="58" y="52"/>
                      </a:cubicBezTo>
                      <a:cubicBezTo>
                        <a:pt x="58" y="53"/>
                        <a:pt x="58" y="53"/>
                        <a:pt x="58" y="53"/>
                      </a:cubicBezTo>
                      <a:cubicBezTo>
                        <a:pt x="59" y="53"/>
                        <a:pt x="59" y="53"/>
                        <a:pt x="59" y="54"/>
                      </a:cubicBezTo>
                      <a:cubicBezTo>
                        <a:pt x="59" y="54"/>
                        <a:pt x="59" y="54"/>
                        <a:pt x="60" y="54"/>
                      </a:cubicBezTo>
                      <a:cubicBezTo>
                        <a:pt x="60" y="54"/>
                        <a:pt x="60" y="55"/>
                        <a:pt x="60" y="55"/>
                      </a:cubicBezTo>
                      <a:cubicBezTo>
                        <a:pt x="61" y="55"/>
                        <a:pt x="62" y="56"/>
                        <a:pt x="62" y="56"/>
                      </a:cubicBezTo>
                      <a:cubicBezTo>
                        <a:pt x="63" y="56"/>
                        <a:pt x="63" y="56"/>
                        <a:pt x="63" y="56"/>
                      </a:cubicBezTo>
                      <a:cubicBezTo>
                        <a:pt x="64" y="56"/>
                        <a:pt x="65" y="56"/>
                        <a:pt x="66" y="57"/>
                      </a:cubicBezTo>
                      <a:cubicBezTo>
                        <a:pt x="66" y="57"/>
                        <a:pt x="66" y="57"/>
                        <a:pt x="66" y="58"/>
                      </a:cubicBezTo>
                      <a:cubicBezTo>
                        <a:pt x="67" y="58"/>
                        <a:pt x="66" y="58"/>
                        <a:pt x="67" y="59"/>
                      </a:cubicBezTo>
                      <a:cubicBezTo>
                        <a:pt x="67" y="59"/>
                        <a:pt x="68" y="59"/>
                        <a:pt x="67" y="60"/>
                      </a:cubicBezTo>
                      <a:cubicBezTo>
                        <a:pt x="67" y="61"/>
                        <a:pt x="68" y="61"/>
                        <a:pt x="68" y="61"/>
                      </a:cubicBezTo>
                      <a:cubicBezTo>
                        <a:pt x="68" y="61"/>
                        <a:pt x="69" y="62"/>
                        <a:pt x="69" y="62"/>
                      </a:cubicBezTo>
                      <a:cubicBezTo>
                        <a:pt x="69" y="62"/>
                        <a:pt x="69" y="62"/>
                        <a:pt x="69" y="62"/>
                      </a:cubicBezTo>
                      <a:cubicBezTo>
                        <a:pt x="70" y="62"/>
                        <a:pt x="70" y="62"/>
                        <a:pt x="71" y="62"/>
                      </a:cubicBezTo>
                      <a:cubicBezTo>
                        <a:pt x="71" y="62"/>
                        <a:pt x="71" y="62"/>
                        <a:pt x="72" y="62"/>
                      </a:cubicBezTo>
                      <a:cubicBezTo>
                        <a:pt x="72" y="62"/>
                        <a:pt x="72" y="63"/>
                        <a:pt x="72" y="63"/>
                      </a:cubicBezTo>
                      <a:cubicBezTo>
                        <a:pt x="72" y="63"/>
                        <a:pt x="73" y="63"/>
                        <a:pt x="73" y="63"/>
                      </a:cubicBezTo>
                      <a:cubicBezTo>
                        <a:pt x="74" y="63"/>
                        <a:pt x="74" y="63"/>
                        <a:pt x="75" y="63"/>
                      </a:cubicBezTo>
                      <a:cubicBezTo>
                        <a:pt x="75" y="63"/>
                        <a:pt x="75" y="63"/>
                        <a:pt x="75" y="63"/>
                      </a:cubicBezTo>
                      <a:cubicBezTo>
                        <a:pt x="76" y="63"/>
                        <a:pt x="76" y="64"/>
                        <a:pt x="77" y="64"/>
                      </a:cubicBezTo>
                      <a:cubicBezTo>
                        <a:pt x="71" y="73"/>
                        <a:pt x="62" y="80"/>
                        <a:pt x="52" y="82"/>
                      </a:cubicBezTo>
                      <a:cubicBezTo>
                        <a:pt x="52" y="82"/>
                        <a:pt x="52" y="81"/>
                        <a:pt x="52" y="81"/>
                      </a:cubicBezTo>
                      <a:cubicBezTo>
                        <a:pt x="52" y="80"/>
                        <a:pt x="52" y="79"/>
                        <a:pt x="52" y="79"/>
                      </a:cubicBezTo>
                      <a:cubicBezTo>
                        <a:pt x="52" y="78"/>
                        <a:pt x="52" y="77"/>
                        <a:pt x="51" y="77"/>
                      </a:cubicBezTo>
                      <a:cubicBezTo>
                        <a:pt x="51" y="76"/>
                        <a:pt x="50" y="76"/>
                        <a:pt x="50" y="75"/>
                      </a:cubicBezTo>
                      <a:cubicBezTo>
                        <a:pt x="49" y="75"/>
                        <a:pt x="49" y="75"/>
                        <a:pt x="49" y="75"/>
                      </a:cubicBezTo>
                      <a:cubicBezTo>
                        <a:pt x="48" y="75"/>
                        <a:pt x="46" y="74"/>
                        <a:pt x="46" y="73"/>
                      </a:cubicBezTo>
                      <a:cubicBezTo>
                        <a:pt x="46" y="73"/>
                        <a:pt x="46" y="73"/>
                        <a:pt x="46" y="72"/>
                      </a:cubicBezTo>
                      <a:cubicBezTo>
                        <a:pt x="46" y="72"/>
                        <a:pt x="46" y="72"/>
                        <a:pt x="45" y="72"/>
                      </a:cubicBezTo>
                      <a:lnTo>
                        <a:pt x="45" y="85"/>
                      </a:lnTo>
                      <a:close/>
                      <a:moveTo>
                        <a:pt x="1" y="34"/>
                      </a:moveTo>
                      <a:cubicBezTo>
                        <a:pt x="1" y="35"/>
                        <a:pt x="0" y="36"/>
                        <a:pt x="0" y="36"/>
                      </a:cubicBezTo>
                      <a:cubicBezTo>
                        <a:pt x="0" y="37"/>
                        <a:pt x="0" y="38"/>
                        <a:pt x="0" y="39"/>
                      </a:cubicBezTo>
                      <a:cubicBezTo>
                        <a:pt x="0" y="40"/>
                        <a:pt x="0" y="41"/>
                        <a:pt x="0" y="43"/>
                      </a:cubicBezTo>
                      <a:cubicBezTo>
                        <a:pt x="0" y="44"/>
                        <a:pt x="0" y="46"/>
                        <a:pt x="0" y="47"/>
                      </a:cubicBezTo>
                      <a:cubicBezTo>
                        <a:pt x="0" y="48"/>
                        <a:pt x="0" y="49"/>
                        <a:pt x="0" y="49"/>
                      </a:cubicBezTo>
                      <a:cubicBezTo>
                        <a:pt x="0" y="50"/>
                        <a:pt x="1" y="51"/>
                        <a:pt x="1" y="52"/>
                      </a:cubicBezTo>
                      <a:cubicBezTo>
                        <a:pt x="1" y="52"/>
                        <a:pt x="1" y="53"/>
                        <a:pt x="1" y="54"/>
                      </a:cubicBezTo>
                      <a:cubicBezTo>
                        <a:pt x="2" y="55"/>
                        <a:pt x="2" y="56"/>
                        <a:pt x="2" y="58"/>
                      </a:cubicBezTo>
                      <a:cubicBezTo>
                        <a:pt x="3" y="58"/>
                        <a:pt x="3" y="59"/>
                        <a:pt x="3" y="60"/>
                      </a:cubicBezTo>
                      <a:cubicBezTo>
                        <a:pt x="3" y="60"/>
                        <a:pt x="4" y="61"/>
                        <a:pt x="4" y="61"/>
                      </a:cubicBezTo>
                      <a:cubicBezTo>
                        <a:pt x="4" y="62"/>
                        <a:pt x="4" y="62"/>
                        <a:pt x="5" y="62"/>
                      </a:cubicBezTo>
                      <a:cubicBezTo>
                        <a:pt x="5" y="63"/>
                        <a:pt x="5" y="64"/>
                        <a:pt x="5" y="64"/>
                      </a:cubicBezTo>
                      <a:cubicBezTo>
                        <a:pt x="7" y="66"/>
                        <a:pt x="8" y="68"/>
                        <a:pt x="9" y="69"/>
                      </a:cubicBezTo>
                      <a:cubicBezTo>
                        <a:pt x="10" y="70"/>
                        <a:pt x="10" y="71"/>
                        <a:pt x="11" y="72"/>
                      </a:cubicBezTo>
                      <a:cubicBezTo>
                        <a:pt x="11" y="72"/>
                        <a:pt x="12" y="73"/>
                        <a:pt x="12" y="73"/>
                      </a:cubicBezTo>
                      <a:cubicBezTo>
                        <a:pt x="13" y="74"/>
                        <a:pt x="13" y="74"/>
                        <a:pt x="14" y="74"/>
                      </a:cubicBezTo>
                      <a:cubicBezTo>
                        <a:pt x="16" y="77"/>
                        <a:pt x="19" y="78"/>
                        <a:pt x="21" y="80"/>
                      </a:cubicBezTo>
                      <a:cubicBezTo>
                        <a:pt x="22" y="80"/>
                        <a:pt x="22" y="81"/>
                        <a:pt x="23" y="81"/>
                      </a:cubicBezTo>
                      <a:cubicBezTo>
                        <a:pt x="24" y="82"/>
                        <a:pt x="26" y="82"/>
                        <a:pt x="27" y="83"/>
                      </a:cubicBezTo>
                      <a:cubicBezTo>
                        <a:pt x="27" y="83"/>
                        <a:pt x="28" y="83"/>
                        <a:pt x="29" y="83"/>
                      </a:cubicBezTo>
                      <a:cubicBezTo>
                        <a:pt x="33" y="85"/>
                        <a:pt x="38" y="86"/>
                        <a:pt x="42" y="86"/>
                      </a:cubicBezTo>
                      <a:cubicBezTo>
                        <a:pt x="43" y="86"/>
                        <a:pt x="44" y="86"/>
                        <a:pt x="45" y="85"/>
                      </a:cubicBezTo>
                      <a:cubicBezTo>
                        <a:pt x="45" y="72"/>
                        <a:pt x="45" y="72"/>
                        <a:pt x="45" y="72"/>
                      </a:cubicBezTo>
                      <a:cubicBezTo>
                        <a:pt x="45" y="71"/>
                        <a:pt x="45" y="71"/>
                        <a:pt x="45" y="71"/>
                      </a:cubicBezTo>
                      <a:cubicBezTo>
                        <a:pt x="44" y="70"/>
                        <a:pt x="44" y="69"/>
                        <a:pt x="43" y="68"/>
                      </a:cubicBezTo>
                      <a:cubicBezTo>
                        <a:pt x="43" y="68"/>
                        <a:pt x="43" y="67"/>
                        <a:pt x="42" y="67"/>
                      </a:cubicBezTo>
                      <a:cubicBezTo>
                        <a:pt x="42" y="67"/>
                        <a:pt x="42" y="66"/>
                        <a:pt x="42" y="66"/>
                      </a:cubicBezTo>
                      <a:cubicBezTo>
                        <a:pt x="41" y="66"/>
                        <a:pt x="41" y="65"/>
                        <a:pt x="41" y="65"/>
                      </a:cubicBezTo>
                      <a:cubicBezTo>
                        <a:pt x="41" y="64"/>
                        <a:pt x="42" y="64"/>
                        <a:pt x="42" y="64"/>
                      </a:cubicBezTo>
                      <a:cubicBezTo>
                        <a:pt x="42" y="63"/>
                        <a:pt x="42" y="63"/>
                        <a:pt x="42" y="63"/>
                      </a:cubicBezTo>
                      <a:cubicBezTo>
                        <a:pt x="41" y="62"/>
                        <a:pt x="42" y="62"/>
                        <a:pt x="42" y="61"/>
                      </a:cubicBezTo>
                      <a:cubicBezTo>
                        <a:pt x="42" y="61"/>
                        <a:pt x="42" y="61"/>
                        <a:pt x="42" y="60"/>
                      </a:cubicBezTo>
                      <a:cubicBezTo>
                        <a:pt x="42" y="60"/>
                        <a:pt x="43" y="60"/>
                        <a:pt x="43" y="60"/>
                      </a:cubicBezTo>
                      <a:cubicBezTo>
                        <a:pt x="43" y="60"/>
                        <a:pt x="43" y="59"/>
                        <a:pt x="43" y="59"/>
                      </a:cubicBezTo>
                      <a:cubicBezTo>
                        <a:pt x="44" y="59"/>
                        <a:pt x="44" y="58"/>
                        <a:pt x="44" y="58"/>
                      </a:cubicBezTo>
                      <a:cubicBezTo>
                        <a:pt x="45" y="58"/>
                        <a:pt x="45" y="56"/>
                        <a:pt x="44" y="55"/>
                      </a:cubicBezTo>
                      <a:cubicBezTo>
                        <a:pt x="44" y="55"/>
                        <a:pt x="44" y="55"/>
                        <a:pt x="44" y="55"/>
                      </a:cubicBezTo>
                      <a:cubicBezTo>
                        <a:pt x="44" y="54"/>
                        <a:pt x="44" y="53"/>
                        <a:pt x="43" y="53"/>
                      </a:cubicBezTo>
                      <a:cubicBezTo>
                        <a:pt x="43" y="53"/>
                        <a:pt x="43" y="54"/>
                        <a:pt x="42" y="54"/>
                      </a:cubicBezTo>
                      <a:cubicBezTo>
                        <a:pt x="42" y="54"/>
                        <a:pt x="42" y="55"/>
                        <a:pt x="42" y="55"/>
                      </a:cubicBezTo>
                      <a:cubicBezTo>
                        <a:pt x="41" y="55"/>
                        <a:pt x="41" y="54"/>
                        <a:pt x="41" y="54"/>
                      </a:cubicBezTo>
                      <a:cubicBezTo>
                        <a:pt x="40" y="54"/>
                        <a:pt x="40" y="54"/>
                        <a:pt x="40" y="54"/>
                      </a:cubicBezTo>
                      <a:cubicBezTo>
                        <a:pt x="39" y="54"/>
                        <a:pt x="39" y="53"/>
                        <a:pt x="39" y="53"/>
                      </a:cubicBezTo>
                      <a:cubicBezTo>
                        <a:pt x="38" y="53"/>
                        <a:pt x="38" y="53"/>
                        <a:pt x="38" y="52"/>
                      </a:cubicBezTo>
                      <a:cubicBezTo>
                        <a:pt x="38" y="52"/>
                        <a:pt x="38" y="52"/>
                        <a:pt x="38" y="51"/>
                      </a:cubicBezTo>
                      <a:cubicBezTo>
                        <a:pt x="37" y="51"/>
                        <a:pt x="37" y="50"/>
                        <a:pt x="36" y="50"/>
                      </a:cubicBezTo>
                      <a:cubicBezTo>
                        <a:pt x="36" y="50"/>
                        <a:pt x="35" y="50"/>
                        <a:pt x="35" y="50"/>
                      </a:cubicBezTo>
                      <a:cubicBezTo>
                        <a:pt x="35" y="49"/>
                        <a:pt x="34" y="49"/>
                        <a:pt x="34" y="49"/>
                      </a:cubicBezTo>
                      <a:cubicBezTo>
                        <a:pt x="34" y="49"/>
                        <a:pt x="34" y="49"/>
                        <a:pt x="33" y="49"/>
                      </a:cubicBezTo>
                      <a:cubicBezTo>
                        <a:pt x="32" y="49"/>
                        <a:pt x="32" y="47"/>
                        <a:pt x="31" y="47"/>
                      </a:cubicBezTo>
                      <a:cubicBezTo>
                        <a:pt x="30" y="47"/>
                        <a:pt x="30" y="48"/>
                        <a:pt x="29" y="48"/>
                      </a:cubicBezTo>
                      <a:cubicBezTo>
                        <a:pt x="29" y="48"/>
                        <a:pt x="28" y="47"/>
                        <a:pt x="28" y="47"/>
                      </a:cubicBezTo>
                      <a:cubicBezTo>
                        <a:pt x="27" y="47"/>
                        <a:pt x="27" y="47"/>
                        <a:pt x="26" y="46"/>
                      </a:cubicBezTo>
                      <a:cubicBezTo>
                        <a:pt x="26" y="46"/>
                        <a:pt x="25" y="46"/>
                        <a:pt x="25" y="46"/>
                      </a:cubicBezTo>
                      <a:cubicBezTo>
                        <a:pt x="25" y="46"/>
                        <a:pt x="25" y="46"/>
                        <a:pt x="24" y="46"/>
                      </a:cubicBezTo>
                      <a:cubicBezTo>
                        <a:pt x="24" y="45"/>
                        <a:pt x="24" y="45"/>
                        <a:pt x="23" y="45"/>
                      </a:cubicBezTo>
                      <a:cubicBezTo>
                        <a:pt x="23" y="45"/>
                        <a:pt x="23" y="44"/>
                        <a:pt x="23" y="44"/>
                      </a:cubicBezTo>
                      <a:cubicBezTo>
                        <a:pt x="23" y="44"/>
                        <a:pt x="23" y="43"/>
                        <a:pt x="23" y="43"/>
                      </a:cubicBezTo>
                      <a:cubicBezTo>
                        <a:pt x="23" y="42"/>
                        <a:pt x="22" y="41"/>
                        <a:pt x="22" y="40"/>
                      </a:cubicBezTo>
                      <a:cubicBezTo>
                        <a:pt x="21" y="40"/>
                        <a:pt x="21" y="40"/>
                        <a:pt x="21" y="39"/>
                      </a:cubicBezTo>
                      <a:cubicBezTo>
                        <a:pt x="21" y="39"/>
                        <a:pt x="21" y="39"/>
                        <a:pt x="21" y="38"/>
                      </a:cubicBezTo>
                      <a:cubicBezTo>
                        <a:pt x="20" y="38"/>
                        <a:pt x="20" y="38"/>
                        <a:pt x="20" y="37"/>
                      </a:cubicBezTo>
                      <a:cubicBezTo>
                        <a:pt x="19" y="37"/>
                        <a:pt x="19" y="37"/>
                        <a:pt x="19" y="36"/>
                      </a:cubicBezTo>
                      <a:cubicBezTo>
                        <a:pt x="19" y="36"/>
                        <a:pt x="19" y="35"/>
                        <a:pt x="19" y="35"/>
                      </a:cubicBezTo>
                      <a:cubicBezTo>
                        <a:pt x="19" y="34"/>
                        <a:pt x="17" y="34"/>
                        <a:pt x="18" y="35"/>
                      </a:cubicBezTo>
                      <a:cubicBezTo>
                        <a:pt x="18" y="36"/>
                        <a:pt x="18" y="36"/>
                        <a:pt x="18" y="36"/>
                      </a:cubicBezTo>
                      <a:cubicBezTo>
                        <a:pt x="18" y="37"/>
                        <a:pt x="18" y="37"/>
                        <a:pt x="18" y="37"/>
                      </a:cubicBezTo>
                      <a:cubicBezTo>
                        <a:pt x="19" y="38"/>
                        <a:pt x="19" y="38"/>
                        <a:pt x="19" y="38"/>
                      </a:cubicBezTo>
                      <a:cubicBezTo>
                        <a:pt x="19" y="39"/>
                        <a:pt x="19" y="40"/>
                        <a:pt x="19" y="40"/>
                      </a:cubicBezTo>
                      <a:cubicBezTo>
                        <a:pt x="20" y="40"/>
                        <a:pt x="20" y="41"/>
                        <a:pt x="20" y="41"/>
                      </a:cubicBezTo>
                      <a:cubicBezTo>
                        <a:pt x="19" y="41"/>
                        <a:pt x="19" y="41"/>
                        <a:pt x="19" y="41"/>
                      </a:cubicBezTo>
                      <a:cubicBezTo>
                        <a:pt x="19" y="41"/>
                        <a:pt x="18" y="40"/>
                        <a:pt x="18" y="40"/>
                      </a:cubicBezTo>
                      <a:cubicBezTo>
                        <a:pt x="18" y="40"/>
                        <a:pt x="18" y="39"/>
                        <a:pt x="18" y="39"/>
                      </a:cubicBezTo>
                      <a:cubicBezTo>
                        <a:pt x="18" y="38"/>
                        <a:pt x="17" y="38"/>
                        <a:pt x="17" y="38"/>
                      </a:cubicBezTo>
                      <a:cubicBezTo>
                        <a:pt x="17" y="37"/>
                        <a:pt x="17" y="37"/>
                        <a:pt x="17" y="37"/>
                      </a:cubicBezTo>
                      <a:cubicBezTo>
                        <a:pt x="17" y="36"/>
                        <a:pt x="17" y="36"/>
                        <a:pt x="17" y="36"/>
                      </a:cubicBezTo>
                      <a:cubicBezTo>
                        <a:pt x="16" y="35"/>
                        <a:pt x="16" y="35"/>
                        <a:pt x="16" y="34"/>
                      </a:cubicBezTo>
                      <a:cubicBezTo>
                        <a:pt x="16" y="34"/>
                        <a:pt x="16" y="33"/>
                        <a:pt x="16" y="33"/>
                      </a:cubicBezTo>
                      <a:cubicBezTo>
                        <a:pt x="16" y="33"/>
                        <a:pt x="16" y="32"/>
                        <a:pt x="15" y="32"/>
                      </a:cubicBezTo>
                      <a:cubicBezTo>
                        <a:pt x="15" y="32"/>
                        <a:pt x="15" y="32"/>
                        <a:pt x="14" y="32"/>
                      </a:cubicBezTo>
                      <a:cubicBezTo>
                        <a:pt x="14" y="31"/>
                        <a:pt x="14" y="31"/>
                        <a:pt x="14" y="30"/>
                      </a:cubicBezTo>
                      <a:cubicBezTo>
                        <a:pt x="14" y="30"/>
                        <a:pt x="14" y="29"/>
                        <a:pt x="14" y="29"/>
                      </a:cubicBezTo>
                      <a:cubicBezTo>
                        <a:pt x="14" y="28"/>
                        <a:pt x="14" y="27"/>
                        <a:pt x="14" y="27"/>
                      </a:cubicBezTo>
                      <a:cubicBezTo>
                        <a:pt x="14" y="26"/>
                        <a:pt x="15" y="26"/>
                        <a:pt x="15" y="26"/>
                      </a:cubicBezTo>
                      <a:cubicBezTo>
                        <a:pt x="15" y="25"/>
                        <a:pt x="15" y="25"/>
                        <a:pt x="15" y="25"/>
                      </a:cubicBezTo>
                      <a:cubicBezTo>
                        <a:pt x="16" y="24"/>
                        <a:pt x="16" y="24"/>
                        <a:pt x="17" y="23"/>
                      </a:cubicBezTo>
                      <a:cubicBezTo>
                        <a:pt x="17" y="22"/>
                        <a:pt x="18" y="22"/>
                        <a:pt x="18" y="21"/>
                      </a:cubicBezTo>
                      <a:cubicBezTo>
                        <a:pt x="18" y="21"/>
                        <a:pt x="19" y="20"/>
                        <a:pt x="19" y="20"/>
                      </a:cubicBezTo>
                      <a:cubicBezTo>
                        <a:pt x="19" y="19"/>
                        <a:pt x="18" y="19"/>
                        <a:pt x="18" y="19"/>
                      </a:cubicBezTo>
                      <a:cubicBezTo>
                        <a:pt x="18" y="18"/>
                        <a:pt x="18" y="18"/>
                        <a:pt x="18" y="18"/>
                      </a:cubicBezTo>
                      <a:cubicBezTo>
                        <a:pt x="19" y="18"/>
                        <a:pt x="19" y="17"/>
                        <a:pt x="19" y="17"/>
                      </a:cubicBezTo>
                      <a:cubicBezTo>
                        <a:pt x="19" y="17"/>
                        <a:pt x="18" y="16"/>
                        <a:pt x="18" y="16"/>
                      </a:cubicBezTo>
                      <a:cubicBezTo>
                        <a:pt x="19" y="15"/>
                        <a:pt x="19" y="15"/>
                        <a:pt x="19" y="15"/>
                      </a:cubicBezTo>
                      <a:cubicBezTo>
                        <a:pt x="19" y="14"/>
                        <a:pt x="18" y="15"/>
                        <a:pt x="18" y="15"/>
                      </a:cubicBezTo>
                      <a:cubicBezTo>
                        <a:pt x="17" y="14"/>
                        <a:pt x="18" y="14"/>
                        <a:pt x="18" y="14"/>
                      </a:cubicBezTo>
                      <a:cubicBezTo>
                        <a:pt x="18" y="13"/>
                        <a:pt x="18" y="13"/>
                        <a:pt x="18" y="13"/>
                      </a:cubicBezTo>
                      <a:cubicBezTo>
                        <a:pt x="18" y="13"/>
                        <a:pt x="18" y="12"/>
                        <a:pt x="18" y="12"/>
                      </a:cubicBezTo>
                      <a:cubicBezTo>
                        <a:pt x="18" y="12"/>
                        <a:pt x="18" y="12"/>
                        <a:pt x="17" y="11"/>
                      </a:cubicBezTo>
                      <a:cubicBezTo>
                        <a:pt x="22" y="7"/>
                        <a:pt x="29" y="4"/>
                        <a:pt x="35" y="3"/>
                      </a:cubicBezTo>
                      <a:cubicBezTo>
                        <a:pt x="35" y="3"/>
                        <a:pt x="35" y="3"/>
                        <a:pt x="35" y="3"/>
                      </a:cubicBezTo>
                      <a:cubicBezTo>
                        <a:pt x="35" y="3"/>
                        <a:pt x="35" y="4"/>
                        <a:pt x="36" y="4"/>
                      </a:cubicBezTo>
                      <a:cubicBezTo>
                        <a:pt x="36" y="3"/>
                        <a:pt x="36" y="4"/>
                        <a:pt x="37" y="4"/>
                      </a:cubicBezTo>
                      <a:cubicBezTo>
                        <a:pt x="37" y="4"/>
                        <a:pt x="38" y="3"/>
                        <a:pt x="38" y="3"/>
                      </a:cubicBezTo>
                      <a:cubicBezTo>
                        <a:pt x="39" y="4"/>
                        <a:pt x="40" y="4"/>
                        <a:pt x="41" y="4"/>
                      </a:cubicBezTo>
                      <a:cubicBezTo>
                        <a:pt x="41" y="4"/>
                        <a:pt x="41" y="4"/>
                        <a:pt x="41" y="3"/>
                      </a:cubicBezTo>
                      <a:cubicBezTo>
                        <a:pt x="41" y="3"/>
                        <a:pt x="41" y="3"/>
                        <a:pt x="41" y="3"/>
                      </a:cubicBezTo>
                      <a:cubicBezTo>
                        <a:pt x="42" y="3"/>
                        <a:pt x="42" y="3"/>
                        <a:pt x="42" y="3"/>
                      </a:cubicBezTo>
                      <a:cubicBezTo>
                        <a:pt x="43" y="3"/>
                        <a:pt x="44" y="3"/>
                        <a:pt x="45" y="3"/>
                      </a:cubicBezTo>
                      <a:cubicBezTo>
                        <a:pt x="45" y="0"/>
                        <a:pt x="45" y="0"/>
                        <a:pt x="45" y="0"/>
                      </a:cubicBezTo>
                      <a:cubicBezTo>
                        <a:pt x="45" y="0"/>
                        <a:pt x="44" y="0"/>
                        <a:pt x="43" y="0"/>
                      </a:cubicBezTo>
                      <a:cubicBezTo>
                        <a:pt x="43" y="0"/>
                        <a:pt x="43" y="0"/>
                        <a:pt x="42" y="0"/>
                      </a:cubicBezTo>
                      <a:cubicBezTo>
                        <a:pt x="42" y="0"/>
                        <a:pt x="42" y="0"/>
                        <a:pt x="41" y="0"/>
                      </a:cubicBezTo>
                      <a:cubicBezTo>
                        <a:pt x="37" y="0"/>
                        <a:pt x="33" y="1"/>
                        <a:pt x="29" y="3"/>
                      </a:cubicBezTo>
                      <a:cubicBezTo>
                        <a:pt x="28" y="3"/>
                        <a:pt x="27" y="3"/>
                        <a:pt x="27" y="3"/>
                      </a:cubicBezTo>
                      <a:cubicBezTo>
                        <a:pt x="27" y="3"/>
                        <a:pt x="26" y="3"/>
                        <a:pt x="26" y="3"/>
                      </a:cubicBezTo>
                      <a:cubicBezTo>
                        <a:pt x="26" y="4"/>
                        <a:pt x="25" y="4"/>
                        <a:pt x="25" y="4"/>
                      </a:cubicBezTo>
                      <a:cubicBezTo>
                        <a:pt x="24" y="4"/>
                        <a:pt x="24" y="5"/>
                        <a:pt x="23" y="5"/>
                      </a:cubicBezTo>
                      <a:cubicBezTo>
                        <a:pt x="22" y="5"/>
                        <a:pt x="22" y="6"/>
                        <a:pt x="21" y="6"/>
                      </a:cubicBezTo>
                      <a:cubicBezTo>
                        <a:pt x="19" y="7"/>
                        <a:pt x="17" y="9"/>
                        <a:pt x="15" y="11"/>
                      </a:cubicBezTo>
                      <a:cubicBezTo>
                        <a:pt x="14" y="11"/>
                        <a:pt x="14" y="11"/>
                        <a:pt x="14" y="11"/>
                      </a:cubicBezTo>
                      <a:cubicBezTo>
                        <a:pt x="13" y="12"/>
                        <a:pt x="13" y="12"/>
                        <a:pt x="12" y="13"/>
                      </a:cubicBezTo>
                      <a:cubicBezTo>
                        <a:pt x="12" y="13"/>
                        <a:pt x="11" y="14"/>
                        <a:pt x="11" y="14"/>
                      </a:cubicBezTo>
                      <a:cubicBezTo>
                        <a:pt x="10" y="15"/>
                        <a:pt x="10" y="16"/>
                        <a:pt x="9" y="17"/>
                      </a:cubicBezTo>
                      <a:cubicBezTo>
                        <a:pt x="8" y="18"/>
                        <a:pt x="7" y="20"/>
                        <a:pt x="5" y="22"/>
                      </a:cubicBezTo>
                      <a:cubicBezTo>
                        <a:pt x="5" y="22"/>
                        <a:pt x="5" y="23"/>
                        <a:pt x="5" y="23"/>
                      </a:cubicBezTo>
                      <a:cubicBezTo>
                        <a:pt x="4" y="24"/>
                        <a:pt x="4" y="24"/>
                        <a:pt x="4" y="24"/>
                      </a:cubicBezTo>
                      <a:cubicBezTo>
                        <a:pt x="4" y="25"/>
                        <a:pt x="3" y="26"/>
                        <a:pt x="3" y="27"/>
                      </a:cubicBezTo>
                      <a:cubicBezTo>
                        <a:pt x="3" y="28"/>
                        <a:pt x="3" y="28"/>
                        <a:pt x="2" y="28"/>
                      </a:cubicBezTo>
                      <a:cubicBezTo>
                        <a:pt x="2" y="30"/>
                        <a:pt x="2" y="31"/>
                        <a:pt x="1" y="32"/>
                      </a:cubicBezTo>
                      <a:cubicBezTo>
                        <a:pt x="1" y="33"/>
                        <a:pt x="1" y="34"/>
                        <a:pt x="1" y="34"/>
                      </a:cubicBezTo>
                      <a:close/>
                      <a:moveTo>
                        <a:pt x="45" y="34"/>
                      </a:moveTo>
                      <a:cubicBezTo>
                        <a:pt x="45" y="53"/>
                        <a:pt x="45" y="53"/>
                        <a:pt x="45" y="53"/>
                      </a:cubicBezTo>
                      <a:cubicBezTo>
                        <a:pt x="45" y="54"/>
                        <a:pt x="45" y="54"/>
                        <a:pt x="45" y="54"/>
                      </a:cubicBezTo>
                      <a:cubicBezTo>
                        <a:pt x="45" y="54"/>
                        <a:pt x="44" y="53"/>
                        <a:pt x="44" y="53"/>
                      </a:cubicBezTo>
                      <a:cubicBezTo>
                        <a:pt x="43" y="53"/>
                        <a:pt x="42" y="53"/>
                        <a:pt x="41" y="53"/>
                      </a:cubicBezTo>
                      <a:cubicBezTo>
                        <a:pt x="41" y="53"/>
                        <a:pt x="40" y="52"/>
                        <a:pt x="40" y="51"/>
                      </a:cubicBezTo>
                      <a:cubicBezTo>
                        <a:pt x="40" y="51"/>
                        <a:pt x="40" y="50"/>
                        <a:pt x="40" y="50"/>
                      </a:cubicBezTo>
                      <a:cubicBezTo>
                        <a:pt x="40" y="49"/>
                        <a:pt x="40" y="49"/>
                        <a:pt x="40" y="49"/>
                      </a:cubicBezTo>
                      <a:cubicBezTo>
                        <a:pt x="40" y="48"/>
                        <a:pt x="40" y="48"/>
                        <a:pt x="39" y="47"/>
                      </a:cubicBezTo>
                      <a:cubicBezTo>
                        <a:pt x="38" y="47"/>
                        <a:pt x="37" y="48"/>
                        <a:pt x="36" y="47"/>
                      </a:cubicBezTo>
                      <a:cubicBezTo>
                        <a:pt x="36" y="47"/>
                        <a:pt x="36" y="47"/>
                        <a:pt x="36" y="47"/>
                      </a:cubicBezTo>
                      <a:cubicBezTo>
                        <a:pt x="37" y="46"/>
                        <a:pt x="36" y="46"/>
                        <a:pt x="37" y="46"/>
                      </a:cubicBezTo>
                      <a:cubicBezTo>
                        <a:pt x="37" y="46"/>
                        <a:pt x="37" y="45"/>
                        <a:pt x="37" y="45"/>
                      </a:cubicBezTo>
                      <a:cubicBezTo>
                        <a:pt x="37" y="45"/>
                        <a:pt x="37" y="45"/>
                        <a:pt x="37" y="44"/>
                      </a:cubicBezTo>
                      <a:cubicBezTo>
                        <a:pt x="37" y="44"/>
                        <a:pt x="38" y="44"/>
                        <a:pt x="38" y="44"/>
                      </a:cubicBezTo>
                      <a:cubicBezTo>
                        <a:pt x="38" y="43"/>
                        <a:pt x="38" y="43"/>
                        <a:pt x="37" y="43"/>
                      </a:cubicBezTo>
                      <a:cubicBezTo>
                        <a:pt x="37" y="43"/>
                        <a:pt x="36" y="43"/>
                        <a:pt x="36" y="43"/>
                      </a:cubicBezTo>
                      <a:cubicBezTo>
                        <a:pt x="35" y="43"/>
                        <a:pt x="35" y="45"/>
                        <a:pt x="34" y="45"/>
                      </a:cubicBezTo>
                      <a:cubicBezTo>
                        <a:pt x="34" y="45"/>
                        <a:pt x="33" y="45"/>
                        <a:pt x="33" y="45"/>
                      </a:cubicBezTo>
                      <a:cubicBezTo>
                        <a:pt x="32" y="45"/>
                        <a:pt x="32" y="45"/>
                        <a:pt x="32" y="45"/>
                      </a:cubicBezTo>
                      <a:cubicBezTo>
                        <a:pt x="31" y="45"/>
                        <a:pt x="31" y="45"/>
                        <a:pt x="30" y="45"/>
                      </a:cubicBezTo>
                      <a:cubicBezTo>
                        <a:pt x="30" y="45"/>
                        <a:pt x="30" y="43"/>
                        <a:pt x="30" y="43"/>
                      </a:cubicBezTo>
                      <a:cubicBezTo>
                        <a:pt x="29" y="42"/>
                        <a:pt x="30" y="41"/>
                        <a:pt x="30" y="40"/>
                      </a:cubicBezTo>
                      <a:cubicBezTo>
                        <a:pt x="30" y="40"/>
                        <a:pt x="30" y="39"/>
                        <a:pt x="30" y="39"/>
                      </a:cubicBezTo>
                      <a:cubicBezTo>
                        <a:pt x="31" y="39"/>
                        <a:pt x="30" y="38"/>
                        <a:pt x="31" y="38"/>
                      </a:cubicBezTo>
                      <a:cubicBezTo>
                        <a:pt x="31" y="37"/>
                        <a:pt x="32" y="37"/>
                        <a:pt x="32" y="37"/>
                      </a:cubicBezTo>
                      <a:cubicBezTo>
                        <a:pt x="33" y="36"/>
                        <a:pt x="33" y="36"/>
                        <a:pt x="34" y="36"/>
                      </a:cubicBezTo>
                      <a:cubicBezTo>
                        <a:pt x="35" y="36"/>
                        <a:pt x="35" y="36"/>
                        <a:pt x="36" y="36"/>
                      </a:cubicBezTo>
                      <a:cubicBezTo>
                        <a:pt x="36" y="36"/>
                        <a:pt x="36" y="36"/>
                        <a:pt x="36" y="36"/>
                      </a:cubicBezTo>
                      <a:cubicBezTo>
                        <a:pt x="37" y="36"/>
                        <a:pt x="37" y="36"/>
                        <a:pt x="38" y="35"/>
                      </a:cubicBezTo>
                      <a:cubicBezTo>
                        <a:pt x="39" y="35"/>
                        <a:pt x="39" y="35"/>
                        <a:pt x="40" y="35"/>
                      </a:cubicBezTo>
                      <a:cubicBezTo>
                        <a:pt x="40" y="35"/>
                        <a:pt x="41" y="36"/>
                        <a:pt x="41" y="36"/>
                      </a:cubicBezTo>
                      <a:cubicBezTo>
                        <a:pt x="41" y="36"/>
                        <a:pt x="42" y="35"/>
                        <a:pt x="42" y="36"/>
                      </a:cubicBezTo>
                      <a:cubicBezTo>
                        <a:pt x="42" y="36"/>
                        <a:pt x="43" y="36"/>
                        <a:pt x="43" y="36"/>
                      </a:cubicBezTo>
                      <a:cubicBezTo>
                        <a:pt x="43" y="37"/>
                        <a:pt x="42" y="37"/>
                        <a:pt x="43" y="38"/>
                      </a:cubicBezTo>
                      <a:cubicBezTo>
                        <a:pt x="43" y="38"/>
                        <a:pt x="44" y="38"/>
                        <a:pt x="44" y="38"/>
                      </a:cubicBezTo>
                      <a:cubicBezTo>
                        <a:pt x="45" y="38"/>
                        <a:pt x="44" y="38"/>
                        <a:pt x="44" y="37"/>
                      </a:cubicBezTo>
                      <a:cubicBezTo>
                        <a:pt x="44" y="37"/>
                        <a:pt x="44" y="37"/>
                        <a:pt x="44" y="36"/>
                      </a:cubicBezTo>
                      <a:cubicBezTo>
                        <a:pt x="44" y="36"/>
                        <a:pt x="44" y="36"/>
                        <a:pt x="44" y="36"/>
                      </a:cubicBezTo>
                      <a:cubicBezTo>
                        <a:pt x="44" y="35"/>
                        <a:pt x="45" y="34"/>
                        <a:pt x="45" y="3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8" name="Freeform: Shape 155"/>
                <p:cNvSpPr>
                  <a:spLocks/>
                </p:cNvSpPr>
                <p:nvPr/>
              </p:nvSpPr>
              <p:spPr bwMode="auto">
                <a:xfrm>
                  <a:off x="2569358" y="2646188"/>
                  <a:ext cx="137246" cy="388456"/>
                </a:xfrm>
                <a:custGeom>
                  <a:avLst/>
                  <a:gdLst>
                    <a:gd name="T0" fmla="*/ 4 w 31"/>
                    <a:gd name="T1" fmla="*/ 11 h 88"/>
                    <a:gd name="T2" fmla="*/ 1 w 31"/>
                    <a:gd name="T3" fmla="*/ 22 h 88"/>
                    <a:gd name="T4" fmla="*/ 3 w 31"/>
                    <a:gd name="T5" fmla="*/ 31 h 88"/>
                    <a:gd name="T6" fmla="*/ 11 w 31"/>
                    <a:gd name="T7" fmla="*/ 40 h 88"/>
                    <a:gd name="T8" fmla="*/ 11 w 31"/>
                    <a:gd name="T9" fmla="*/ 88 h 88"/>
                    <a:gd name="T10" fmla="*/ 20 w 31"/>
                    <a:gd name="T11" fmla="*/ 88 h 88"/>
                    <a:gd name="T12" fmla="*/ 20 w 31"/>
                    <a:gd name="T13" fmla="*/ 40 h 88"/>
                    <a:gd name="T14" fmla="*/ 28 w 31"/>
                    <a:gd name="T15" fmla="*/ 31 h 88"/>
                    <a:gd name="T16" fmla="*/ 30 w 31"/>
                    <a:gd name="T17" fmla="*/ 22 h 88"/>
                    <a:gd name="T18" fmla="*/ 27 w 31"/>
                    <a:gd name="T19" fmla="*/ 11 h 88"/>
                    <a:gd name="T20" fmla="*/ 20 w 31"/>
                    <a:gd name="T21" fmla="*/ 0 h 88"/>
                    <a:gd name="T22" fmla="*/ 23 w 31"/>
                    <a:gd name="T23" fmla="*/ 21 h 88"/>
                    <a:gd name="T24" fmla="*/ 20 w 31"/>
                    <a:gd name="T25" fmla="*/ 21 h 88"/>
                    <a:gd name="T26" fmla="*/ 18 w 31"/>
                    <a:gd name="T27" fmla="*/ 0 h 88"/>
                    <a:gd name="T28" fmla="*/ 15 w 31"/>
                    <a:gd name="T29" fmla="*/ 0 h 88"/>
                    <a:gd name="T30" fmla="*/ 13 w 31"/>
                    <a:gd name="T31" fmla="*/ 0 h 88"/>
                    <a:gd name="T32" fmla="*/ 11 w 31"/>
                    <a:gd name="T33" fmla="*/ 21 h 88"/>
                    <a:gd name="T34" fmla="*/ 8 w 31"/>
                    <a:gd name="T35" fmla="*/ 21 h 88"/>
                    <a:gd name="T36" fmla="*/ 10 w 31"/>
                    <a:gd name="T37" fmla="*/ 0 h 88"/>
                    <a:gd name="T38" fmla="*/ 4 w 31"/>
                    <a:gd name="T39"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8">
                      <a:moveTo>
                        <a:pt x="4" y="11"/>
                      </a:moveTo>
                      <a:cubicBezTo>
                        <a:pt x="2" y="14"/>
                        <a:pt x="1" y="18"/>
                        <a:pt x="1" y="22"/>
                      </a:cubicBezTo>
                      <a:cubicBezTo>
                        <a:pt x="0" y="25"/>
                        <a:pt x="1" y="28"/>
                        <a:pt x="3" y="31"/>
                      </a:cubicBezTo>
                      <a:cubicBezTo>
                        <a:pt x="4" y="34"/>
                        <a:pt x="8" y="38"/>
                        <a:pt x="11" y="40"/>
                      </a:cubicBezTo>
                      <a:cubicBezTo>
                        <a:pt x="11" y="88"/>
                        <a:pt x="11" y="88"/>
                        <a:pt x="11" y="88"/>
                      </a:cubicBezTo>
                      <a:cubicBezTo>
                        <a:pt x="20" y="88"/>
                        <a:pt x="20" y="88"/>
                        <a:pt x="20" y="88"/>
                      </a:cubicBezTo>
                      <a:cubicBezTo>
                        <a:pt x="20" y="40"/>
                        <a:pt x="20" y="40"/>
                        <a:pt x="20" y="40"/>
                      </a:cubicBezTo>
                      <a:cubicBezTo>
                        <a:pt x="23" y="38"/>
                        <a:pt x="26" y="34"/>
                        <a:pt x="28" y="31"/>
                      </a:cubicBezTo>
                      <a:cubicBezTo>
                        <a:pt x="30" y="28"/>
                        <a:pt x="31" y="25"/>
                        <a:pt x="30" y="22"/>
                      </a:cubicBezTo>
                      <a:cubicBezTo>
                        <a:pt x="30" y="18"/>
                        <a:pt x="28" y="14"/>
                        <a:pt x="27" y="11"/>
                      </a:cubicBezTo>
                      <a:cubicBezTo>
                        <a:pt x="26" y="8"/>
                        <a:pt x="24" y="1"/>
                        <a:pt x="20" y="0"/>
                      </a:cubicBezTo>
                      <a:cubicBezTo>
                        <a:pt x="23" y="21"/>
                        <a:pt x="23" y="21"/>
                        <a:pt x="23" y="21"/>
                      </a:cubicBezTo>
                      <a:cubicBezTo>
                        <a:pt x="20" y="21"/>
                        <a:pt x="20" y="21"/>
                        <a:pt x="20" y="21"/>
                      </a:cubicBezTo>
                      <a:cubicBezTo>
                        <a:pt x="18" y="0"/>
                        <a:pt x="18" y="0"/>
                        <a:pt x="18" y="0"/>
                      </a:cubicBezTo>
                      <a:cubicBezTo>
                        <a:pt x="15" y="0"/>
                        <a:pt x="15" y="0"/>
                        <a:pt x="15" y="0"/>
                      </a:cubicBezTo>
                      <a:cubicBezTo>
                        <a:pt x="13" y="0"/>
                        <a:pt x="13" y="0"/>
                        <a:pt x="13" y="0"/>
                      </a:cubicBezTo>
                      <a:cubicBezTo>
                        <a:pt x="11" y="21"/>
                        <a:pt x="11" y="21"/>
                        <a:pt x="11" y="21"/>
                      </a:cubicBezTo>
                      <a:cubicBezTo>
                        <a:pt x="8" y="21"/>
                        <a:pt x="8" y="21"/>
                        <a:pt x="8" y="21"/>
                      </a:cubicBezTo>
                      <a:cubicBezTo>
                        <a:pt x="10" y="0"/>
                        <a:pt x="10" y="0"/>
                        <a:pt x="10" y="0"/>
                      </a:cubicBezTo>
                      <a:cubicBezTo>
                        <a:pt x="7" y="1"/>
                        <a:pt x="5" y="8"/>
                        <a:pt x="4" y="1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29" name="Freeform: Shape 156"/>
                <p:cNvSpPr>
                  <a:spLocks/>
                </p:cNvSpPr>
                <p:nvPr/>
              </p:nvSpPr>
              <p:spPr bwMode="auto">
                <a:xfrm>
                  <a:off x="2745817" y="2636385"/>
                  <a:ext cx="140922" cy="398259"/>
                </a:xfrm>
                <a:custGeom>
                  <a:avLst/>
                  <a:gdLst>
                    <a:gd name="T0" fmla="*/ 20 w 32"/>
                    <a:gd name="T1" fmla="*/ 90 h 90"/>
                    <a:gd name="T2" fmla="*/ 20 w 32"/>
                    <a:gd name="T3" fmla="*/ 43 h 90"/>
                    <a:gd name="T4" fmla="*/ 32 w 32"/>
                    <a:gd name="T5" fmla="*/ 24 h 90"/>
                    <a:gd name="T6" fmla="*/ 16 w 32"/>
                    <a:gd name="T7" fmla="*/ 0 h 90"/>
                    <a:gd name="T8" fmla="*/ 0 w 32"/>
                    <a:gd name="T9" fmla="*/ 24 h 90"/>
                    <a:gd name="T10" fmla="*/ 12 w 32"/>
                    <a:gd name="T11" fmla="*/ 43 h 90"/>
                    <a:gd name="T12" fmla="*/ 12 w 32"/>
                    <a:gd name="T13" fmla="*/ 90 h 90"/>
                    <a:gd name="T14" fmla="*/ 20 w 32"/>
                    <a:gd name="T15" fmla="*/ 9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0">
                      <a:moveTo>
                        <a:pt x="20" y="90"/>
                      </a:moveTo>
                      <a:cubicBezTo>
                        <a:pt x="20" y="43"/>
                        <a:pt x="20" y="43"/>
                        <a:pt x="20" y="43"/>
                      </a:cubicBezTo>
                      <a:cubicBezTo>
                        <a:pt x="27" y="41"/>
                        <a:pt x="32" y="33"/>
                        <a:pt x="32" y="24"/>
                      </a:cubicBezTo>
                      <a:cubicBezTo>
                        <a:pt x="32" y="14"/>
                        <a:pt x="25" y="0"/>
                        <a:pt x="16" y="0"/>
                      </a:cubicBezTo>
                      <a:cubicBezTo>
                        <a:pt x="7" y="0"/>
                        <a:pt x="0" y="14"/>
                        <a:pt x="0" y="24"/>
                      </a:cubicBezTo>
                      <a:cubicBezTo>
                        <a:pt x="0" y="33"/>
                        <a:pt x="5" y="41"/>
                        <a:pt x="12" y="43"/>
                      </a:cubicBezTo>
                      <a:cubicBezTo>
                        <a:pt x="12" y="90"/>
                        <a:pt x="12" y="90"/>
                        <a:pt x="12" y="90"/>
                      </a:cubicBezTo>
                      <a:lnTo>
                        <a:pt x="20" y="9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0" name="Freeform: Shape 157"/>
                <p:cNvSpPr>
                  <a:spLocks/>
                </p:cNvSpPr>
                <p:nvPr/>
              </p:nvSpPr>
              <p:spPr bwMode="auto">
                <a:xfrm>
                  <a:off x="2896543" y="3078759"/>
                  <a:ext cx="162980" cy="167882"/>
                </a:xfrm>
                <a:custGeom>
                  <a:avLst/>
                  <a:gdLst>
                    <a:gd name="T0" fmla="*/ 8 w 37"/>
                    <a:gd name="T1" fmla="*/ 35 h 38"/>
                    <a:gd name="T2" fmla="*/ 18 w 37"/>
                    <a:gd name="T3" fmla="*/ 38 h 38"/>
                    <a:gd name="T4" fmla="*/ 37 w 37"/>
                    <a:gd name="T5" fmla="*/ 19 h 38"/>
                    <a:gd name="T6" fmla="*/ 18 w 37"/>
                    <a:gd name="T7" fmla="*/ 0 h 38"/>
                    <a:gd name="T8" fmla="*/ 0 w 37"/>
                    <a:gd name="T9" fmla="*/ 17 h 38"/>
                    <a:gd name="T10" fmla="*/ 18 w 37"/>
                    <a:gd name="T11" fmla="*/ 17 h 38"/>
                    <a:gd name="T12" fmla="*/ 24 w 37"/>
                    <a:gd name="T13" fmla="*/ 17 h 38"/>
                    <a:gd name="T14" fmla="*/ 20 w 37"/>
                    <a:gd name="T15" fmla="*/ 21 h 38"/>
                    <a:gd name="T16" fmla="*/ 8 w 37"/>
                    <a:gd name="T17"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8" y="35"/>
                      </a:moveTo>
                      <a:cubicBezTo>
                        <a:pt x="11" y="37"/>
                        <a:pt x="14" y="38"/>
                        <a:pt x="18" y="38"/>
                      </a:cubicBezTo>
                      <a:cubicBezTo>
                        <a:pt x="29" y="38"/>
                        <a:pt x="37" y="30"/>
                        <a:pt x="37" y="19"/>
                      </a:cubicBezTo>
                      <a:cubicBezTo>
                        <a:pt x="37" y="9"/>
                        <a:pt x="29" y="0"/>
                        <a:pt x="18" y="0"/>
                      </a:cubicBezTo>
                      <a:cubicBezTo>
                        <a:pt x="9" y="0"/>
                        <a:pt x="1" y="7"/>
                        <a:pt x="0" y="17"/>
                      </a:cubicBezTo>
                      <a:cubicBezTo>
                        <a:pt x="18" y="17"/>
                        <a:pt x="18" y="17"/>
                        <a:pt x="18" y="17"/>
                      </a:cubicBezTo>
                      <a:cubicBezTo>
                        <a:pt x="24" y="17"/>
                        <a:pt x="24" y="17"/>
                        <a:pt x="24" y="17"/>
                      </a:cubicBezTo>
                      <a:cubicBezTo>
                        <a:pt x="20" y="21"/>
                        <a:pt x="20" y="21"/>
                        <a:pt x="20" y="21"/>
                      </a:cubicBezTo>
                      <a:lnTo>
                        <a:pt x="8" y="35"/>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1" name="Freeform: Shape 158"/>
                <p:cNvSpPr>
                  <a:spLocks/>
                </p:cNvSpPr>
                <p:nvPr/>
              </p:nvSpPr>
              <p:spPr bwMode="auto">
                <a:xfrm>
                  <a:off x="2635530" y="3162087"/>
                  <a:ext cx="340665" cy="322284"/>
                </a:xfrm>
                <a:custGeom>
                  <a:avLst/>
                  <a:gdLst>
                    <a:gd name="T0" fmla="*/ 34 w 77"/>
                    <a:gd name="T1" fmla="*/ 39 h 73"/>
                    <a:gd name="T2" fmla="*/ 34 w 77"/>
                    <a:gd name="T3" fmla="*/ 41 h 73"/>
                    <a:gd name="T4" fmla="*/ 34 w 77"/>
                    <a:gd name="T5" fmla="*/ 43 h 73"/>
                    <a:gd name="T6" fmla="*/ 34 w 77"/>
                    <a:gd name="T7" fmla="*/ 67 h 73"/>
                    <a:gd name="T8" fmla="*/ 25 w 77"/>
                    <a:gd name="T9" fmla="*/ 73 h 73"/>
                    <a:gd name="T10" fmla="*/ 51 w 77"/>
                    <a:gd name="T11" fmla="*/ 73 h 73"/>
                    <a:gd name="T12" fmla="*/ 43 w 77"/>
                    <a:gd name="T13" fmla="*/ 67 h 73"/>
                    <a:gd name="T14" fmla="*/ 43 w 77"/>
                    <a:gd name="T15" fmla="*/ 43 h 73"/>
                    <a:gd name="T16" fmla="*/ 43 w 77"/>
                    <a:gd name="T17" fmla="*/ 41 h 73"/>
                    <a:gd name="T18" fmla="*/ 43 w 77"/>
                    <a:gd name="T19" fmla="*/ 39 h 73"/>
                    <a:gd name="T20" fmla="*/ 65 w 77"/>
                    <a:gd name="T21" fmla="*/ 14 h 73"/>
                    <a:gd name="T22" fmla="*/ 77 w 77"/>
                    <a:gd name="T23" fmla="*/ 0 h 73"/>
                    <a:gd name="T24" fmla="*/ 58 w 77"/>
                    <a:gd name="T25" fmla="*/ 0 h 73"/>
                    <a:gd name="T26" fmla="*/ 0 w 77"/>
                    <a:gd name="T27" fmla="*/ 0 h 73"/>
                    <a:gd name="T28" fmla="*/ 34 w 77"/>
                    <a:gd name="T29"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3">
                      <a:moveTo>
                        <a:pt x="34" y="39"/>
                      </a:moveTo>
                      <a:cubicBezTo>
                        <a:pt x="34" y="41"/>
                        <a:pt x="34" y="41"/>
                        <a:pt x="34" y="41"/>
                      </a:cubicBezTo>
                      <a:cubicBezTo>
                        <a:pt x="34" y="43"/>
                        <a:pt x="34" y="43"/>
                        <a:pt x="34" y="43"/>
                      </a:cubicBezTo>
                      <a:cubicBezTo>
                        <a:pt x="34" y="67"/>
                        <a:pt x="34" y="67"/>
                        <a:pt x="34" y="67"/>
                      </a:cubicBezTo>
                      <a:cubicBezTo>
                        <a:pt x="29" y="68"/>
                        <a:pt x="25" y="70"/>
                        <a:pt x="25" y="73"/>
                      </a:cubicBezTo>
                      <a:cubicBezTo>
                        <a:pt x="51" y="73"/>
                        <a:pt x="51" y="73"/>
                        <a:pt x="51" y="73"/>
                      </a:cubicBezTo>
                      <a:cubicBezTo>
                        <a:pt x="51" y="70"/>
                        <a:pt x="47" y="68"/>
                        <a:pt x="43" y="67"/>
                      </a:cubicBezTo>
                      <a:cubicBezTo>
                        <a:pt x="43" y="43"/>
                        <a:pt x="43" y="43"/>
                        <a:pt x="43" y="43"/>
                      </a:cubicBezTo>
                      <a:cubicBezTo>
                        <a:pt x="43" y="41"/>
                        <a:pt x="43" y="41"/>
                        <a:pt x="43" y="41"/>
                      </a:cubicBezTo>
                      <a:cubicBezTo>
                        <a:pt x="43" y="39"/>
                        <a:pt x="43" y="39"/>
                        <a:pt x="43" y="39"/>
                      </a:cubicBezTo>
                      <a:cubicBezTo>
                        <a:pt x="65" y="14"/>
                        <a:pt x="65" y="14"/>
                        <a:pt x="65" y="14"/>
                      </a:cubicBezTo>
                      <a:cubicBezTo>
                        <a:pt x="77" y="0"/>
                        <a:pt x="77" y="0"/>
                        <a:pt x="77" y="0"/>
                      </a:cubicBezTo>
                      <a:cubicBezTo>
                        <a:pt x="58" y="0"/>
                        <a:pt x="58" y="0"/>
                        <a:pt x="58" y="0"/>
                      </a:cubicBezTo>
                      <a:cubicBezTo>
                        <a:pt x="0" y="0"/>
                        <a:pt x="0" y="0"/>
                        <a:pt x="0" y="0"/>
                      </a:cubicBezTo>
                      <a:lnTo>
                        <a:pt x="34" y="39"/>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2" name="Freeform: Shape 159"/>
                <p:cNvSpPr>
                  <a:spLocks/>
                </p:cNvSpPr>
                <p:nvPr/>
              </p:nvSpPr>
              <p:spPr bwMode="auto">
                <a:xfrm>
                  <a:off x="4879261" y="892623"/>
                  <a:ext cx="366398" cy="93131"/>
                </a:xfrm>
                <a:custGeom>
                  <a:avLst/>
                  <a:gdLst>
                    <a:gd name="T0" fmla="*/ 198 w 299"/>
                    <a:gd name="T1" fmla="*/ 39 h 76"/>
                    <a:gd name="T2" fmla="*/ 104 w 299"/>
                    <a:gd name="T3" fmla="*/ 39 h 76"/>
                    <a:gd name="T4" fmla="*/ 104 w 299"/>
                    <a:gd name="T5" fmla="*/ 0 h 76"/>
                    <a:gd name="T6" fmla="*/ 0 w 299"/>
                    <a:gd name="T7" fmla="*/ 0 h 76"/>
                    <a:gd name="T8" fmla="*/ 0 w 299"/>
                    <a:gd name="T9" fmla="*/ 76 h 76"/>
                    <a:gd name="T10" fmla="*/ 299 w 299"/>
                    <a:gd name="T11" fmla="*/ 76 h 76"/>
                    <a:gd name="T12" fmla="*/ 299 w 299"/>
                    <a:gd name="T13" fmla="*/ 0 h 76"/>
                    <a:gd name="T14" fmla="*/ 198 w 299"/>
                    <a:gd name="T15" fmla="*/ 0 h 76"/>
                    <a:gd name="T16" fmla="*/ 198 w 299"/>
                    <a:gd name="T1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76">
                      <a:moveTo>
                        <a:pt x="198" y="39"/>
                      </a:moveTo>
                      <a:lnTo>
                        <a:pt x="104" y="39"/>
                      </a:lnTo>
                      <a:lnTo>
                        <a:pt x="104" y="0"/>
                      </a:lnTo>
                      <a:lnTo>
                        <a:pt x="0" y="0"/>
                      </a:lnTo>
                      <a:lnTo>
                        <a:pt x="0" y="76"/>
                      </a:lnTo>
                      <a:lnTo>
                        <a:pt x="299" y="76"/>
                      </a:lnTo>
                      <a:lnTo>
                        <a:pt x="299" y="0"/>
                      </a:lnTo>
                      <a:lnTo>
                        <a:pt x="198" y="0"/>
                      </a:lnTo>
                      <a:lnTo>
                        <a:pt x="198" y="39"/>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3" name="Rectangle 160"/>
                <p:cNvSpPr>
                  <a:spLocks/>
                </p:cNvSpPr>
                <p:nvPr/>
              </p:nvSpPr>
              <p:spPr bwMode="auto">
                <a:xfrm>
                  <a:off x="5028761" y="892623"/>
                  <a:ext cx="71074" cy="2573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34" name="Freeform: Shape 161"/>
                <p:cNvSpPr>
                  <a:spLocks/>
                </p:cNvSpPr>
                <p:nvPr/>
              </p:nvSpPr>
              <p:spPr bwMode="auto">
                <a:xfrm>
                  <a:off x="4879261" y="675725"/>
                  <a:ext cx="366398" cy="194841"/>
                </a:xfrm>
                <a:custGeom>
                  <a:avLst/>
                  <a:gdLst>
                    <a:gd name="T0" fmla="*/ 223 w 299"/>
                    <a:gd name="T1" fmla="*/ 0 h 159"/>
                    <a:gd name="T2" fmla="*/ 151 w 299"/>
                    <a:gd name="T3" fmla="*/ 0 h 159"/>
                    <a:gd name="T4" fmla="*/ 151 w 299"/>
                    <a:gd name="T5" fmla="*/ 29 h 159"/>
                    <a:gd name="T6" fmla="*/ 198 w 299"/>
                    <a:gd name="T7" fmla="*/ 29 h 159"/>
                    <a:gd name="T8" fmla="*/ 198 w 299"/>
                    <a:gd name="T9" fmla="*/ 58 h 159"/>
                    <a:gd name="T10" fmla="*/ 151 w 299"/>
                    <a:gd name="T11" fmla="*/ 58 h 159"/>
                    <a:gd name="T12" fmla="*/ 151 w 299"/>
                    <a:gd name="T13" fmla="*/ 159 h 159"/>
                    <a:gd name="T14" fmla="*/ 198 w 299"/>
                    <a:gd name="T15" fmla="*/ 159 h 159"/>
                    <a:gd name="T16" fmla="*/ 299 w 299"/>
                    <a:gd name="T17" fmla="*/ 159 h 159"/>
                    <a:gd name="T18" fmla="*/ 299 w 299"/>
                    <a:gd name="T19" fmla="*/ 58 h 159"/>
                    <a:gd name="T20" fmla="*/ 223 w 299"/>
                    <a:gd name="T21" fmla="*/ 58 h 159"/>
                    <a:gd name="T22" fmla="*/ 223 w 299"/>
                    <a:gd name="T23" fmla="*/ 0 h 159"/>
                    <a:gd name="T24" fmla="*/ 151 w 299"/>
                    <a:gd name="T25" fmla="*/ 0 h 159"/>
                    <a:gd name="T26" fmla="*/ 79 w 299"/>
                    <a:gd name="T27" fmla="*/ 0 h 159"/>
                    <a:gd name="T28" fmla="*/ 79 w 299"/>
                    <a:gd name="T29" fmla="*/ 58 h 159"/>
                    <a:gd name="T30" fmla="*/ 0 w 299"/>
                    <a:gd name="T31" fmla="*/ 58 h 159"/>
                    <a:gd name="T32" fmla="*/ 0 w 299"/>
                    <a:gd name="T33" fmla="*/ 159 h 159"/>
                    <a:gd name="T34" fmla="*/ 104 w 299"/>
                    <a:gd name="T35" fmla="*/ 159 h 159"/>
                    <a:gd name="T36" fmla="*/ 151 w 299"/>
                    <a:gd name="T37" fmla="*/ 159 h 159"/>
                    <a:gd name="T38" fmla="*/ 151 w 299"/>
                    <a:gd name="T39" fmla="*/ 58 h 159"/>
                    <a:gd name="T40" fmla="*/ 104 w 299"/>
                    <a:gd name="T41" fmla="*/ 58 h 159"/>
                    <a:gd name="T42" fmla="*/ 104 w 299"/>
                    <a:gd name="T43" fmla="*/ 58 h 159"/>
                    <a:gd name="T44" fmla="*/ 104 w 299"/>
                    <a:gd name="T45" fmla="*/ 29 h 159"/>
                    <a:gd name="T46" fmla="*/ 151 w 299"/>
                    <a:gd name="T47" fmla="*/ 29 h 159"/>
                    <a:gd name="T48" fmla="*/ 151 w 299"/>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159">
                      <a:moveTo>
                        <a:pt x="223" y="0"/>
                      </a:moveTo>
                      <a:lnTo>
                        <a:pt x="151" y="0"/>
                      </a:lnTo>
                      <a:lnTo>
                        <a:pt x="151" y="29"/>
                      </a:lnTo>
                      <a:lnTo>
                        <a:pt x="198" y="29"/>
                      </a:lnTo>
                      <a:lnTo>
                        <a:pt x="198" y="58"/>
                      </a:lnTo>
                      <a:lnTo>
                        <a:pt x="151" y="58"/>
                      </a:lnTo>
                      <a:lnTo>
                        <a:pt x="151" y="159"/>
                      </a:lnTo>
                      <a:lnTo>
                        <a:pt x="198" y="159"/>
                      </a:lnTo>
                      <a:lnTo>
                        <a:pt x="299" y="159"/>
                      </a:lnTo>
                      <a:lnTo>
                        <a:pt x="299" y="58"/>
                      </a:lnTo>
                      <a:lnTo>
                        <a:pt x="223" y="58"/>
                      </a:lnTo>
                      <a:lnTo>
                        <a:pt x="223" y="0"/>
                      </a:lnTo>
                      <a:close/>
                      <a:moveTo>
                        <a:pt x="151" y="0"/>
                      </a:moveTo>
                      <a:lnTo>
                        <a:pt x="79" y="0"/>
                      </a:lnTo>
                      <a:lnTo>
                        <a:pt x="79" y="58"/>
                      </a:lnTo>
                      <a:lnTo>
                        <a:pt x="0" y="58"/>
                      </a:lnTo>
                      <a:lnTo>
                        <a:pt x="0" y="159"/>
                      </a:lnTo>
                      <a:lnTo>
                        <a:pt x="104" y="159"/>
                      </a:lnTo>
                      <a:lnTo>
                        <a:pt x="151" y="159"/>
                      </a:lnTo>
                      <a:lnTo>
                        <a:pt x="151" y="58"/>
                      </a:lnTo>
                      <a:lnTo>
                        <a:pt x="104" y="58"/>
                      </a:lnTo>
                      <a:lnTo>
                        <a:pt x="104" y="58"/>
                      </a:lnTo>
                      <a:lnTo>
                        <a:pt x="104" y="29"/>
                      </a:lnTo>
                      <a:lnTo>
                        <a:pt x="151" y="29"/>
                      </a:lnTo>
                      <a:lnTo>
                        <a:pt x="151" y="0"/>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5" name="Freeform: Shape 162"/>
                <p:cNvSpPr>
                  <a:spLocks/>
                </p:cNvSpPr>
                <p:nvPr/>
              </p:nvSpPr>
              <p:spPr bwMode="auto">
                <a:xfrm>
                  <a:off x="2908797" y="1272501"/>
                  <a:ext cx="371300" cy="379878"/>
                </a:xfrm>
                <a:custGeom>
                  <a:avLst/>
                  <a:gdLst>
                    <a:gd name="T0" fmla="*/ 42 w 84"/>
                    <a:gd name="T1" fmla="*/ 0 h 86"/>
                    <a:gd name="T2" fmla="*/ 33 w 84"/>
                    <a:gd name="T3" fmla="*/ 18 h 86"/>
                    <a:gd name="T4" fmla="*/ 33 w 84"/>
                    <a:gd name="T5" fmla="*/ 32 h 86"/>
                    <a:gd name="T6" fmla="*/ 0 w 84"/>
                    <a:gd name="T7" fmla="*/ 46 h 86"/>
                    <a:gd name="T8" fmla="*/ 0 w 84"/>
                    <a:gd name="T9" fmla="*/ 55 h 86"/>
                    <a:gd name="T10" fmla="*/ 33 w 84"/>
                    <a:gd name="T11" fmla="*/ 48 h 86"/>
                    <a:gd name="T12" fmla="*/ 33 w 84"/>
                    <a:gd name="T13" fmla="*/ 67 h 86"/>
                    <a:gd name="T14" fmla="*/ 19 w 84"/>
                    <a:gd name="T15" fmla="*/ 77 h 86"/>
                    <a:gd name="T16" fmla="*/ 19 w 84"/>
                    <a:gd name="T17" fmla="*/ 86 h 86"/>
                    <a:gd name="T18" fmla="*/ 42 w 84"/>
                    <a:gd name="T19" fmla="*/ 78 h 86"/>
                    <a:gd name="T20" fmla="*/ 65 w 84"/>
                    <a:gd name="T21" fmla="*/ 86 h 86"/>
                    <a:gd name="T22" fmla="*/ 65 w 84"/>
                    <a:gd name="T23" fmla="*/ 77 h 86"/>
                    <a:gd name="T24" fmla="*/ 52 w 84"/>
                    <a:gd name="T25" fmla="*/ 67 h 86"/>
                    <a:gd name="T26" fmla="*/ 52 w 84"/>
                    <a:gd name="T27" fmla="*/ 48 h 86"/>
                    <a:gd name="T28" fmla="*/ 84 w 84"/>
                    <a:gd name="T29" fmla="*/ 55 h 86"/>
                    <a:gd name="T30" fmla="*/ 84 w 84"/>
                    <a:gd name="T31" fmla="*/ 46 h 86"/>
                    <a:gd name="T32" fmla="*/ 52 w 84"/>
                    <a:gd name="T33" fmla="*/ 32 h 86"/>
                    <a:gd name="T34" fmla="*/ 52 w 84"/>
                    <a:gd name="T35" fmla="*/ 18 h 86"/>
                    <a:gd name="T36" fmla="*/ 42 w 84"/>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6">
                      <a:moveTo>
                        <a:pt x="42" y="0"/>
                      </a:moveTo>
                      <a:cubicBezTo>
                        <a:pt x="37" y="0"/>
                        <a:pt x="33" y="13"/>
                        <a:pt x="33" y="18"/>
                      </a:cubicBezTo>
                      <a:cubicBezTo>
                        <a:pt x="33" y="32"/>
                        <a:pt x="33" y="32"/>
                        <a:pt x="33" y="32"/>
                      </a:cubicBezTo>
                      <a:cubicBezTo>
                        <a:pt x="0" y="46"/>
                        <a:pt x="0" y="46"/>
                        <a:pt x="0" y="46"/>
                      </a:cubicBezTo>
                      <a:cubicBezTo>
                        <a:pt x="0" y="55"/>
                        <a:pt x="0" y="55"/>
                        <a:pt x="0" y="55"/>
                      </a:cubicBezTo>
                      <a:cubicBezTo>
                        <a:pt x="33" y="48"/>
                        <a:pt x="33" y="48"/>
                        <a:pt x="33" y="48"/>
                      </a:cubicBezTo>
                      <a:cubicBezTo>
                        <a:pt x="33" y="67"/>
                        <a:pt x="33" y="67"/>
                        <a:pt x="33" y="67"/>
                      </a:cubicBezTo>
                      <a:cubicBezTo>
                        <a:pt x="19" y="77"/>
                        <a:pt x="19" y="77"/>
                        <a:pt x="19" y="77"/>
                      </a:cubicBezTo>
                      <a:cubicBezTo>
                        <a:pt x="19" y="86"/>
                        <a:pt x="19" y="86"/>
                        <a:pt x="19" y="86"/>
                      </a:cubicBezTo>
                      <a:cubicBezTo>
                        <a:pt x="42" y="78"/>
                        <a:pt x="42" y="78"/>
                        <a:pt x="42" y="78"/>
                      </a:cubicBezTo>
                      <a:cubicBezTo>
                        <a:pt x="65" y="86"/>
                        <a:pt x="65" y="86"/>
                        <a:pt x="65" y="86"/>
                      </a:cubicBezTo>
                      <a:cubicBezTo>
                        <a:pt x="65" y="77"/>
                        <a:pt x="65" y="77"/>
                        <a:pt x="65" y="77"/>
                      </a:cubicBezTo>
                      <a:cubicBezTo>
                        <a:pt x="52" y="67"/>
                        <a:pt x="52" y="67"/>
                        <a:pt x="52" y="67"/>
                      </a:cubicBezTo>
                      <a:cubicBezTo>
                        <a:pt x="52" y="48"/>
                        <a:pt x="52" y="48"/>
                        <a:pt x="52" y="48"/>
                      </a:cubicBezTo>
                      <a:cubicBezTo>
                        <a:pt x="84" y="55"/>
                        <a:pt x="84" y="55"/>
                        <a:pt x="84" y="55"/>
                      </a:cubicBezTo>
                      <a:cubicBezTo>
                        <a:pt x="84" y="46"/>
                        <a:pt x="84" y="46"/>
                        <a:pt x="84" y="46"/>
                      </a:cubicBezTo>
                      <a:cubicBezTo>
                        <a:pt x="52" y="32"/>
                        <a:pt x="52" y="32"/>
                        <a:pt x="52" y="32"/>
                      </a:cubicBezTo>
                      <a:cubicBezTo>
                        <a:pt x="52" y="18"/>
                        <a:pt x="52" y="18"/>
                        <a:pt x="52" y="18"/>
                      </a:cubicBezTo>
                      <a:cubicBezTo>
                        <a:pt x="52" y="13"/>
                        <a:pt x="48" y="0"/>
                        <a:pt x="42"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6" name="Freeform: Shape 163"/>
                <p:cNvSpPr>
                  <a:spLocks/>
                </p:cNvSpPr>
                <p:nvPr/>
              </p:nvSpPr>
              <p:spPr bwMode="auto">
                <a:xfrm>
                  <a:off x="6251723" y="2292044"/>
                  <a:ext cx="269591" cy="216898"/>
                </a:xfrm>
                <a:custGeom>
                  <a:avLst/>
                  <a:gdLst>
                    <a:gd name="T0" fmla="*/ 48 w 61"/>
                    <a:gd name="T1" fmla="*/ 49 h 49"/>
                    <a:gd name="T2" fmla="*/ 48 w 61"/>
                    <a:gd name="T3" fmla="*/ 32 h 49"/>
                    <a:gd name="T4" fmla="*/ 56 w 61"/>
                    <a:gd name="T5" fmla="*/ 24 h 49"/>
                    <a:gd name="T6" fmla="*/ 61 w 61"/>
                    <a:gd name="T7" fmla="*/ 24 h 49"/>
                    <a:gd name="T8" fmla="*/ 61 w 61"/>
                    <a:gd name="T9" fmla="*/ 6 h 49"/>
                    <a:gd name="T10" fmla="*/ 54 w 61"/>
                    <a:gd name="T11" fmla="*/ 0 h 49"/>
                    <a:gd name="T12" fmla="*/ 39 w 61"/>
                    <a:gd name="T13" fmla="*/ 0 h 49"/>
                    <a:gd name="T14" fmla="*/ 39 w 61"/>
                    <a:gd name="T15" fmla="*/ 8 h 49"/>
                    <a:gd name="T16" fmla="*/ 45 w 61"/>
                    <a:gd name="T17" fmla="*/ 13 h 49"/>
                    <a:gd name="T18" fmla="*/ 39 w 61"/>
                    <a:gd name="T19" fmla="*/ 19 h 49"/>
                    <a:gd name="T20" fmla="*/ 39 w 61"/>
                    <a:gd name="T21" fmla="*/ 22 h 49"/>
                    <a:gd name="T22" fmla="*/ 45 w 61"/>
                    <a:gd name="T23" fmla="*/ 28 h 49"/>
                    <a:gd name="T24" fmla="*/ 39 w 61"/>
                    <a:gd name="T25" fmla="*/ 33 h 49"/>
                    <a:gd name="T26" fmla="*/ 39 w 61"/>
                    <a:gd name="T27" fmla="*/ 49 h 49"/>
                    <a:gd name="T28" fmla="*/ 48 w 61"/>
                    <a:gd name="T29" fmla="*/ 49 h 49"/>
                    <a:gd name="T30" fmla="*/ 39 w 61"/>
                    <a:gd name="T31" fmla="*/ 0 h 49"/>
                    <a:gd name="T32" fmla="*/ 22 w 61"/>
                    <a:gd name="T33" fmla="*/ 0 h 49"/>
                    <a:gd name="T34" fmla="*/ 22 w 61"/>
                    <a:gd name="T35" fmla="*/ 8 h 49"/>
                    <a:gd name="T36" fmla="*/ 22 w 61"/>
                    <a:gd name="T37" fmla="*/ 8 h 49"/>
                    <a:gd name="T38" fmla="*/ 22 w 61"/>
                    <a:gd name="T39" fmla="*/ 8 h 49"/>
                    <a:gd name="T40" fmla="*/ 27 w 61"/>
                    <a:gd name="T41" fmla="*/ 13 h 49"/>
                    <a:gd name="T42" fmla="*/ 22 w 61"/>
                    <a:gd name="T43" fmla="*/ 19 h 49"/>
                    <a:gd name="T44" fmla="*/ 22 w 61"/>
                    <a:gd name="T45" fmla="*/ 19 h 49"/>
                    <a:gd name="T46" fmla="*/ 22 w 61"/>
                    <a:gd name="T47" fmla="*/ 22 h 49"/>
                    <a:gd name="T48" fmla="*/ 22 w 61"/>
                    <a:gd name="T49" fmla="*/ 22 h 49"/>
                    <a:gd name="T50" fmla="*/ 22 w 61"/>
                    <a:gd name="T51" fmla="*/ 22 h 49"/>
                    <a:gd name="T52" fmla="*/ 27 w 61"/>
                    <a:gd name="T53" fmla="*/ 28 h 49"/>
                    <a:gd name="T54" fmla="*/ 22 w 61"/>
                    <a:gd name="T55" fmla="*/ 33 h 49"/>
                    <a:gd name="T56" fmla="*/ 22 w 61"/>
                    <a:gd name="T57" fmla="*/ 33 h 49"/>
                    <a:gd name="T58" fmla="*/ 22 w 61"/>
                    <a:gd name="T59" fmla="*/ 49 h 49"/>
                    <a:gd name="T60" fmla="*/ 39 w 61"/>
                    <a:gd name="T61" fmla="*/ 49 h 49"/>
                    <a:gd name="T62" fmla="*/ 39 w 61"/>
                    <a:gd name="T63" fmla="*/ 33 h 49"/>
                    <a:gd name="T64" fmla="*/ 39 w 61"/>
                    <a:gd name="T65" fmla="*/ 33 h 49"/>
                    <a:gd name="T66" fmla="*/ 34 w 61"/>
                    <a:gd name="T67" fmla="*/ 28 h 49"/>
                    <a:gd name="T68" fmla="*/ 39 w 61"/>
                    <a:gd name="T69" fmla="*/ 22 h 49"/>
                    <a:gd name="T70" fmla="*/ 39 w 61"/>
                    <a:gd name="T71" fmla="*/ 22 h 49"/>
                    <a:gd name="T72" fmla="*/ 39 w 61"/>
                    <a:gd name="T73" fmla="*/ 22 h 49"/>
                    <a:gd name="T74" fmla="*/ 39 w 61"/>
                    <a:gd name="T75" fmla="*/ 19 h 49"/>
                    <a:gd name="T76" fmla="*/ 39 w 61"/>
                    <a:gd name="T77" fmla="*/ 19 h 49"/>
                    <a:gd name="T78" fmla="*/ 34 w 61"/>
                    <a:gd name="T79" fmla="*/ 13 h 49"/>
                    <a:gd name="T80" fmla="*/ 39 w 61"/>
                    <a:gd name="T81" fmla="*/ 8 h 49"/>
                    <a:gd name="T82" fmla="*/ 39 w 61"/>
                    <a:gd name="T83" fmla="*/ 8 h 49"/>
                    <a:gd name="T84" fmla="*/ 39 w 61"/>
                    <a:gd name="T85" fmla="*/ 8 h 49"/>
                    <a:gd name="T86" fmla="*/ 39 w 61"/>
                    <a:gd name="T87" fmla="*/ 0 h 49"/>
                    <a:gd name="T88" fmla="*/ 22 w 61"/>
                    <a:gd name="T89" fmla="*/ 0 h 49"/>
                    <a:gd name="T90" fmla="*/ 6 w 61"/>
                    <a:gd name="T91" fmla="*/ 0 h 49"/>
                    <a:gd name="T92" fmla="*/ 0 w 61"/>
                    <a:gd name="T93" fmla="*/ 6 h 49"/>
                    <a:gd name="T94" fmla="*/ 0 w 61"/>
                    <a:gd name="T95" fmla="*/ 24 h 49"/>
                    <a:gd name="T96" fmla="*/ 5 w 61"/>
                    <a:gd name="T97" fmla="*/ 24 h 49"/>
                    <a:gd name="T98" fmla="*/ 13 w 61"/>
                    <a:gd name="T99" fmla="*/ 32 h 49"/>
                    <a:gd name="T100" fmla="*/ 13 w 61"/>
                    <a:gd name="T101" fmla="*/ 49 h 49"/>
                    <a:gd name="T102" fmla="*/ 22 w 61"/>
                    <a:gd name="T103" fmla="*/ 49 h 49"/>
                    <a:gd name="T104" fmla="*/ 22 w 61"/>
                    <a:gd name="T105" fmla="*/ 33 h 49"/>
                    <a:gd name="T106" fmla="*/ 16 w 61"/>
                    <a:gd name="T107" fmla="*/ 28 h 49"/>
                    <a:gd name="T108" fmla="*/ 22 w 61"/>
                    <a:gd name="T109" fmla="*/ 22 h 49"/>
                    <a:gd name="T110" fmla="*/ 22 w 61"/>
                    <a:gd name="T111" fmla="*/ 19 h 49"/>
                    <a:gd name="T112" fmla="*/ 16 w 61"/>
                    <a:gd name="T113" fmla="*/ 13 h 49"/>
                    <a:gd name="T114" fmla="*/ 22 w 61"/>
                    <a:gd name="T115" fmla="*/ 8 h 49"/>
                    <a:gd name="T116" fmla="*/ 22 w 61"/>
                    <a:gd name="T1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49">
                      <a:moveTo>
                        <a:pt x="48" y="49"/>
                      </a:moveTo>
                      <a:cubicBezTo>
                        <a:pt x="48" y="32"/>
                        <a:pt x="48" y="32"/>
                        <a:pt x="48" y="32"/>
                      </a:cubicBezTo>
                      <a:cubicBezTo>
                        <a:pt x="48" y="27"/>
                        <a:pt x="51" y="24"/>
                        <a:pt x="56" y="24"/>
                      </a:cubicBezTo>
                      <a:cubicBezTo>
                        <a:pt x="61" y="24"/>
                        <a:pt x="61" y="24"/>
                        <a:pt x="61" y="24"/>
                      </a:cubicBezTo>
                      <a:cubicBezTo>
                        <a:pt x="61" y="6"/>
                        <a:pt x="61" y="6"/>
                        <a:pt x="61" y="6"/>
                      </a:cubicBezTo>
                      <a:cubicBezTo>
                        <a:pt x="61" y="3"/>
                        <a:pt x="58" y="0"/>
                        <a:pt x="54" y="0"/>
                      </a:cubicBezTo>
                      <a:cubicBezTo>
                        <a:pt x="39" y="0"/>
                        <a:pt x="39" y="0"/>
                        <a:pt x="39" y="0"/>
                      </a:cubicBezTo>
                      <a:cubicBezTo>
                        <a:pt x="39" y="8"/>
                        <a:pt x="39" y="8"/>
                        <a:pt x="39" y="8"/>
                      </a:cubicBezTo>
                      <a:cubicBezTo>
                        <a:pt x="42" y="8"/>
                        <a:pt x="45" y="10"/>
                        <a:pt x="45" y="13"/>
                      </a:cubicBezTo>
                      <a:cubicBezTo>
                        <a:pt x="45" y="16"/>
                        <a:pt x="42" y="19"/>
                        <a:pt x="39" y="19"/>
                      </a:cubicBezTo>
                      <a:cubicBezTo>
                        <a:pt x="39" y="22"/>
                        <a:pt x="39" y="22"/>
                        <a:pt x="39" y="22"/>
                      </a:cubicBezTo>
                      <a:cubicBezTo>
                        <a:pt x="42" y="22"/>
                        <a:pt x="45" y="25"/>
                        <a:pt x="45" y="28"/>
                      </a:cubicBezTo>
                      <a:cubicBezTo>
                        <a:pt x="45" y="31"/>
                        <a:pt x="42" y="33"/>
                        <a:pt x="39" y="33"/>
                      </a:cubicBezTo>
                      <a:cubicBezTo>
                        <a:pt x="39" y="49"/>
                        <a:pt x="39" y="49"/>
                        <a:pt x="39" y="49"/>
                      </a:cubicBezTo>
                      <a:lnTo>
                        <a:pt x="48" y="49"/>
                      </a:lnTo>
                      <a:close/>
                      <a:moveTo>
                        <a:pt x="39" y="0"/>
                      </a:moveTo>
                      <a:cubicBezTo>
                        <a:pt x="22" y="0"/>
                        <a:pt x="22" y="0"/>
                        <a:pt x="22" y="0"/>
                      </a:cubicBezTo>
                      <a:cubicBezTo>
                        <a:pt x="22" y="8"/>
                        <a:pt x="22" y="8"/>
                        <a:pt x="22" y="8"/>
                      </a:cubicBezTo>
                      <a:cubicBezTo>
                        <a:pt x="22" y="8"/>
                        <a:pt x="22" y="8"/>
                        <a:pt x="22" y="8"/>
                      </a:cubicBezTo>
                      <a:cubicBezTo>
                        <a:pt x="22" y="8"/>
                        <a:pt x="22" y="8"/>
                        <a:pt x="22" y="8"/>
                      </a:cubicBezTo>
                      <a:cubicBezTo>
                        <a:pt x="25" y="8"/>
                        <a:pt x="27" y="10"/>
                        <a:pt x="27" y="13"/>
                      </a:cubicBezTo>
                      <a:cubicBezTo>
                        <a:pt x="27" y="16"/>
                        <a:pt x="25" y="19"/>
                        <a:pt x="22" y="19"/>
                      </a:cubicBezTo>
                      <a:cubicBezTo>
                        <a:pt x="22" y="19"/>
                        <a:pt x="22" y="19"/>
                        <a:pt x="22" y="19"/>
                      </a:cubicBezTo>
                      <a:cubicBezTo>
                        <a:pt x="22" y="22"/>
                        <a:pt x="22" y="22"/>
                        <a:pt x="22" y="22"/>
                      </a:cubicBezTo>
                      <a:cubicBezTo>
                        <a:pt x="22" y="22"/>
                        <a:pt x="22" y="22"/>
                        <a:pt x="22" y="22"/>
                      </a:cubicBezTo>
                      <a:cubicBezTo>
                        <a:pt x="22" y="22"/>
                        <a:pt x="22" y="22"/>
                        <a:pt x="22" y="22"/>
                      </a:cubicBezTo>
                      <a:cubicBezTo>
                        <a:pt x="25" y="22"/>
                        <a:pt x="27" y="25"/>
                        <a:pt x="27" y="28"/>
                      </a:cubicBezTo>
                      <a:cubicBezTo>
                        <a:pt x="27" y="31"/>
                        <a:pt x="25" y="33"/>
                        <a:pt x="22" y="33"/>
                      </a:cubicBezTo>
                      <a:cubicBezTo>
                        <a:pt x="22" y="33"/>
                        <a:pt x="22" y="33"/>
                        <a:pt x="22" y="33"/>
                      </a:cubicBezTo>
                      <a:cubicBezTo>
                        <a:pt x="22" y="49"/>
                        <a:pt x="22" y="49"/>
                        <a:pt x="22" y="49"/>
                      </a:cubicBezTo>
                      <a:cubicBezTo>
                        <a:pt x="39" y="49"/>
                        <a:pt x="39" y="49"/>
                        <a:pt x="39" y="49"/>
                      </a:cubicBezTo>
                      <a:cubicBezTo>
                        <a:pt x="39" y="33"/>
                        <a:pt x="39" y="33"/>
                        <a:pt x="39" y="33"/>
                      </a:cubicBezTo>
                      <a:cubicBezTo>
                        <a:pt x="39" y="33"/>
                        <a:pt x="39" y="33"/>
                        <a:pt x="39" y="33"/>
                      </a:cubicBezTo>
                      <a:cubicBezTo>
                        <a:pt x="36" y="33"/>
                        <a:pt x="34" y="31"/>
                        <a:pt x="34" y="28"/>
                      </a:cubicBezTo>
                      <a:cubicBezTo>
                        <a:pt x="34" y="25"/>
                        <a:pt x="36" y="22"/>
                        <a:pt x="39" y="22"/>
                      </a:cubicBezTo>
                      <a:cubicBezTo>
                        <a:pt x="39" y="22"/>
                        <a:pt x="39" y="22"/>
                        <a:pt x="39" y="22"/>
                      </a:cubicBezTo>
                      <a:cubicBezTo>
                        <a:pt x="39" y="22"/>
                        <a:pt x="39" y="22"/>
                        <a:pt x="39" y="22"/>
                      </a:cubicBezTo>
                      <a:cubicBezTo>
                        <a:pt x="39" y="19"/>
                        <a:pt x="39" y="19"/>
                        <a:pt x="39" y="19"/>
                      </a:cubicBezTo>
                      <a:cubicBezTo>
                        <a:pt x="39" y="19"/>
                        <a:pt x="39" y="19"/>
                        <a:pt x="39" y="19"/>
                      </a:cubicBezTo>
                      <a:cubicBezTo>
                        <a:pt x="36" y="19"/>
                        <a:pt x="34" y="16"/>
                        <a:pt x="34" y="13"/>
                      </a:cubicBezTo>
                      <a:cubicBezTo>
                        <a:pt x="34" y="10"/>
                        <a:pt x="36" y="8"/>
                        <a:pt x="39" y="8"/>
                      </a:cubicBezTo>
                      <a:cubicBezTo>
                        <a:pt x="39" y="8"/>
                        <a:pt x="39" y="8"/>
                        <a:pt x="39" y="8"/>
                      </a:cubicBezTo>
                      <a:cubicBezTo>
                        <a:pt x="39" y="8"/>
                        <a:pt x="39" y="8"/>
                        <a:pt x="39" y="8"/>
                      </a:cubicBezTo>
                      <a:lnTo>
                        <a:pt x="39" y="0"/>
                      </a:lnTo>
                      <a:close/>
                      <a:moveTo>
                        <a:pt x="22" y="0"/>
                      </a:moveTo>
                      <a:cubicBezTo>
                        <a:pt x="6" y="0"/>
                        <a:pt x="6" y="0"/>
                        <a:pt x="6" y="0"/>
                      </a:cubicBezTo>
                      <a:cubicBezTo>
                        <a:pt x="3" y="0"/>
                        <a:pt x="0" y="3"/>
                        <a:pt x="0" y="6"/>
                      </a:cubicBezTo>
                      <a:cubicBezTo>
                        <a:pt x="0" y="24"/>
                        <a:pt x="0" y="24"/>
                        <a:pt x="0" y="24"/>
                      </a:cubicBezTo>
                      <a:cubicBezTo>
                        <a:pt x="5" y="24"/>
                        <a:pt x="5" y="24"/>
                        <a:pt x="5" y="24"/>
                      </a:cubicBezTo>
                      <a:cubicBezTo>
                        <a:pt x="10" y="24"/>
                        <a:pt x="13" y="27"/>
                        <a:pt x="13" y="32"/>
                      </a:cubicBezTo>
                      <a:cubicBezTo>
                        <a:pt x="13" y="49"/>
                        <a:pt x="13" y="49"/>
                        <a:pt x="13" y="49"/>
                      </a:cubicBezTo>
                      <a:cubicBezTo>
                        <a:pt x="22" y="49"/>
                        <a:pt x="22" y="49"/>
                        <a:pt x="22" y="49"/>
                      </a:cubicBezTo>
                      <a:cubicBezTo>
                        <a:pt x="22" y="33"/>
                        <a:pt x="22" y="33"/>
                        <a:pt x="22" y="33"/>
                      </a:cubicBezTo>
                      <a:cubicBezTo>
                        <a:pt x="19" y="33"/>
                        <a:pt x="16" y="31"/>
                        <a:pt x="16" y="28"/>
                      </a:cubicBezTo>
                      <a:cubicBezTo>
                        <a:pt x="16" y="25"/>
                        <a:pt x="19" y="22"/>
                        <a:pt x="22" y="22"/>
                      </a:cubicBezTo>
                      <a:cubicBezTo>
                        <a:pt x="22" y="19"/>
                        <a:pt x="22" y="19"/>
                        <a:pt x="22" y="19"/>
                      </a:cubicBezTo>
                      <a:cubicBezTo>
                        <a:pt x="19" y="19"/>
                        <a:pt x="16" y="16"/>
                        <a:pt x="16" y="13"/>
                      </a:cubicBezTo>
                      <a:cubicBezTo>
                        <a:pt x="16" y="10"/>
                        <a:pt x="19" y="8"/>
                        <a:pt x="22" y="8"/>
                      </a:cubicBezTo>
                      <a:lnTo>
                        <a:pt x="22" y="0"/>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7" name="Freeform: Shape 164"/>
                <p:cNvSpPr>
                  <a:spLocks/>
                </p:cNvSpPr>
                <p:nvPr/>
              </p:nvSpPr>
              <p:spPr bwMode="auto">
                <a:xfrm>
                  <a:off x="6203932" y="2412135"/>
                  <a:ext cx="366398" cy="193615"/>
                </a:xfrm>
                <a:custGeom>
                  <a:avLst/>
                  <a:gdLst>
                    <a:gd name="T0" fmla="*/ 78 w 83"/>
                    <a:gd name="T1" fmla="*/ 0 h 44"/>
                    <a:gd name="T2" fmla="*/ 72 w 83"/>
                    <a:gd name="T3" fmla="*/ 0 h 44"/>
                    <a:gd name="T4" fmla="*/ 67 w 83"/>
                    <a:gd name="T5" fmla="*/ 0 h 44"/>
                    <a:gd name="T6" fmla="*/ 61 w 83"/>
                    <a:gd name="T7" fmla="*/ 5 h 44"/>
                    <a:gd name="T8" fmla="*/ 61 w 83"/>
                    <a:gd name="T9" fmla="*/ 24 h 44"/>
                    <a:gd name="T10" fmla="*/ 21 w 83"/>
                    <a:gd name="T11" fmla="*/ 24 h 44"/>
                    <a:gd name="T12" fmla="*/ 21 w 83"/>
                    <a:gd name="T13" fmla="*/ 5 h 44"/>
                    <a:gd name="T14" fmla="*/ 16 w 83"/>
                    <a:gd name="T15" fmla="*/ 0 h 44"/>
                    <a:gd name="T16" fmla="*/ 11 w 83"/>
                    <a:gd name="T17" fmla="*/ 0 h 44"/>
                    <a:gd name="T18" fmla="*/ 6 w 83"/>
                    <a:gd name="T19" fmla="*/ 0 h 44"/>
                    <a:gd name="T20" fmla="*/ 0 w 83"/>
                    <a:gd name="T21" fmla="*/ 5 h 44"/>
                    <a:gd name="T22" fmla="*/ 0 w 83"/>
                    <a:gd name="T23" fmla="*/ 33 h 44"/>
                    <a:gd name="T24" fmla="*/ 8 w 83"/>
                    <a:gd name="T25" fmla="*/ 41 h 44"/>
                    <a:gd name="T26" fmla="*/ 8 w 83"/>
                    <a:gd name="T27" fmla="*/ 41 h 44"/>
                    <a:gd name="T28" fmla="*/ 9 w 83"/>
                    <a:gd name="T29" fmla="*/ 43 h 44"/>
                    <a:gd name="T30" fmla="*/ 11 w 83"/>
                    <a:gd name="T31" fmla="*/ 44 h 44"/>
                    <a:gd name="T32" fmla="*/ 13 w 83"/>
                    <a:gd name="T33" fmla="*/ 44 h 44"/>
                    <a:gd name="T34" fmla="*/ 15 w 83"/>
                    <a:gd name="T35" fmla="*/ 43 h 44"/>
                    <a:gd name="T36" fmla="*/ 16 w 83"/>
                    <a:gd name="T37" fmla="*/ 41 h 44"/>
                    <a:gd name="T38" fmla="*/ 16 w 83"/>
                    <a:gd name="T39" fmla="*/ 41 h 44"/>
                    <a:gd name="T40" fmla="*/ 67 w 83"/>
                    <a:gd name="T41" fmla="*/ 41 h 44"/>
                    <a:gd name="T42" fmla="*/ 67 w 83"/>
                    <a:gd name="T43" fmla="*/ 41 h 44"/>
                    <a:gd name="T44" fmla="*/ 68 w 83"/>
                    <a:gd name="T45" fmla="*/ 43 h 44"/>
                    <a:gd name="T46" fmla="*/ 70 w 83"/>
                    <a:gd name="T47" fmla="*/ 44 h 44"/>
                    <a:gd name="T48" fmla="*/ 72 w 83"/>
                    <a:gd name="T49" fmla="*/ 44 h 44"/>
                    <a:gd name="T50" fmla="*/ 74 w 83"/>
                    <a:gd name="T51" fmla="*/ 43 h 44"/>
                    <a:gd name="T52" fmla="*/ 75 w 83"/>
                    <a:gd name="T53" fmla="*/ 41 h 44"/>
                    <a:gd name="T54" fmla="*/ 75 w 83"/>
                    <a:gd name="T55" fmla="*/ 41 h 44"/>
                    <a:gd name="T56" fmla="*/ 78 w 83"/>
                    <a:gd name="T57" fmla="*/ 41 h 44"/>
                    <a:gd name="T58" fmla="*/ 83 w 83"/>
                    <a:gd name="T59" fmla="*/ 33 h 44"/>
                    <a:gd name="T60" fmla="*/ 83 w 83"/>
                    <a:gd name="T61" fmla="*/ 5 h 44"/>
                    <a:gd name="T62" fmla="*/ 78 w 83"/>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44">
                      <a:moveTo>
                        <a:pt x="78" y="0"/>
                      </a:moveTo>
                      <a:cubicBezTo>
                        <a:pt x="72" y="0"/>
                        <a:pt x="72" y="0"/>
                        <a:pt x="72" y="0"/>
                      </a:cubicBezTo>
                      <a:cubicBezTo>
                        <a:pt x="67" y="0"/>
                        <a:pt x="67" y="0"/>
                        <a:pt x="67" y="0"/>
                      </a:cubicBezTo>
                      <a:cubicBezTo>
                        <a:pt x="64" y="0"/>
                        <a:pt x="61" y="1"/>
                        <a:pt x="61" y="5"/>
                      </a:cubicBezTo>
                      <a:cubicBezTo>
                        <a:pt x="61" y="24"/>
                        <a:pt x="61" y="24"/>
                        <a:pt x="61" y="24"/>
                      </a:cubicBezTo>
                      <a:cubicBezTo>
                        <a:pt x="21" y="24"/>
                        <a:pt x="21" y="24"/>
                        <a:pt x="21" y="24"/>
                      </a:cubicBezTo>
                      <a:cubicBezTo>
                        <a:pt x="21" y="5"/>
                        <a:pt x="21" y="5"/>
                        <a:pt x="21" y="5"/>
                      </a:cubicBezTo>
                      <a:cubicBezTo>
                        <a:pt x="21" y="1"/>
                        <a:pt x="20" y="0"/>
                        <a:pt x="16" y="0"/>
                      </a:cubicBezTo>
                      <a:cubicBezTo>
                        <a:pt x="11" y="0"/>
                        <a:pt x="11" y="0"/>
                        <a:pt x="11" y="0"/>
                      </a:cubicBezTo>
                      <a:cubicBezTo>
                        <a:pt x="6" y="0"/>
                        <a:pt x="6" y="0"/>
                        <a:pt x="6" y="0"/>
                      </a:cubicBezTo>
                      <a:cubicBezTo>
                        <a:pt x="2" y="0"/>
                        <a:pt x="0" y="1"/>
                        <a:pt x="0" y="5"/>
                      </a:cubicBezTo>
                      <a:cubicBezTo>
                        <a:pt x="0" y="33"/>
                        <a:pt x="0" y="33"/>
                        <a:pt x="0" y="33"/>
                      </a:cubicBezTo>
                      <a:cubicBezTo>
                        <a:pt x="0" y="36"/>
                        <a:pt x="4" y="41"/>
                        <a:pt x="8" y="41"/>
                      </a:cubicBezTo>
                      <a:cubicBezTo>
                        <a:pt x="8" y="41"/>
                        <a:pt x="8" y="41"/>
                        <a:pt x="8" y="41"/>
                      </a:cubicBezTo>
                      <a:cubicBezTo>
                        <a:pt x="8" y="42"/>
                        <a:pt x="8" y="42"/>
                        <a:pt x="9" y="43"/>
                      </a:cubicBezTo>
                      <a:cubicBezTo>
                        <a:pt x="9" y="44"/>
                        <a:pt x="10" y="44"/>
                        <a:pt x="11" y="44"/>
                      </a:cubicBezTo>
                      <a:cubicBezTo>
                        <a:pt x="13" y="44"/>
                        <a:pt x="13" y="44"/>
                        <a:pt x="13" y="44"/>
                      </a:cubicBezTo>
                      <a:cubicBezTo>
                        <a:pt x="14" y="44"/>
                        <a:pt x="15" y="44"/>
                        <a:pt x="15" y="43"/>
                      </a:cubicBezTo>
                      <a:cubicBezTo>
                        <a:pt x="16" y="42"/>
                        <a:pt x="16" y="42"/>
                        <a:pt x="16" y="41"/>
                      </a:cubicBezTo>
                      <a:cubicBezTo>
                        <a:pt x="16" y="41"/>
                        <a:pt x="16" y="41"/>
                        <a:pt x="16" y="41"/>
                      </a:cubicBezTo>
                      <a:cubicBezTo>
                        <a:pt x="67" y="41"/>
                        <a:pt x="67" y="41"/>
                        <a:pt x="67" y="41"/>
                      </a:cubicBezTo>
                      <a:cubicBezTo>
                        <a:pt x="67" y="41"/>
                        <a:pt x="67" y="41"/>
                        <a:pt x="67" y="41"/>
                      </a:cubicBezTo>
                      <a:cubicBezTo>
                        <a:pt x="67" y="42"/>
                        <a:pt x="67" y="42"/>
                        <a:pt x="68" y="43"/>
                      </a:cubicBezTo>
                      <a:cubicBezTo>
                        <a:pt x="68" y="44"/>
                        <a:pt x="69" y="44"/>
                        <a:pt x="70" y="44"/>
                      </a:cubicBezTo>
                      <a:cubicBezTo>
                        <a:pt x="72" y="44"/>
                        <a:pt x="72" y="44"/>
                        <a:pt x="72" y="44"/>
                      </a:cubicBezTo>
                      <a:cubicBezTo>
                        <a:pt x="73" y="44"/>
                        <a:pt x="74" y="44"/>
                        <a:pt x="74" y="43"/>
                      </a:cubicBezTo>
                      <a:cubicBezTo>
                        <a:pt x="75" y="42"/>
                        <a:pt x="75" y="42"/>
                        <a:pt x="75" y="41"/>
                      </a:cubicBezTo>
                      <a:cubicBezTo>
                        <a:pt x="75" y="41"/>
                        <a:pt x="75" y="41"/>
                        <a:pt x="75" y="41"/>
                      </a:cubicBezTo>
                      <a:cubicBezTo>
                        <a:pt x="78" y="41"/>
                        <a:pt x="78" y="41"/>
                        <a:pt x="78" y="41"/>
                      </a:cubicBezTo>
                      <a:cubicBezTo>
                        <a:pt x="81" y="41"/>
                        <a:pt x="83" y="36"/>
                        <a:pt x="83" y="33"/>
                      </a:cubicBezTo>
                      <a:cubicBezTo>
                        <a:pt x="83" y="5"/>
                        <a:pt x="83" y="5"/>
                        <a:pt x="83" y="5"/>
                      </a:cubicBezTo>
                      <a:cubicBezTo>
                        <a:pt x="83" y="1"/>
                        <a:pt x="81" y="0"/>
                        <a:pt x="78"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8" name="Oval 165"/>
                <p:cNvSpPr>
                  <a:spLocks/>
                </p:cNvSpPr>
                <p:nvPr/>
              </p:nvSpPr>
              <p:spPr bwMode="auto">
                <a:xfrm>
                  <a:off x="6331375" y="2336159"/>
                  <a:ext cx="31861" cy="26959"/>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39" name="Oval 166"/>
                <p:cNvSpPr>
                  <a:spLocks/>
                </p:cNvSpPr>
                <p:nvPr/>
              </p:nvSpPr>
              <p:spPr bwMode="auto">
                <a:xfrm>
                  <a:off x="6411026" y="2336159"/>
                  <a:ext cx="30635" cy="26959"/>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0" name="Oval 167"/>
                <p:cNvSpPr>
                  <a:spLocks/>
                </p:cNvSpPr>
                <p:nvPr/>
              </p:nvSpPr>
              <p:spPr bwMode="auto">
                <a:xfrm>
                  <a:off x="6331375" y="2398655"/>
                  <a:ext cx="31861" cy="30635"/>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1" name="Oval 168"/>
                <p:cNvSpPr>
                  <a:spLocks/>
                </p:cNvSpPr>
                <p:nvPr/>
              </p:nvSpPr>
              <p:spPr bwMode="auto">
                <a:xfrm>
                  <a:off x="6411026" y="2398655"/>
                  <a:ext cx="30635" cy="30635"/>
                </a:xfrm>
                <a:prstGeom prst="ellipse">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2" name="Freeform: Shape 169"/>
                <p:cNvSpPr>
                  <a:spLocks/>
                </p:cNvSpPr>
                <p:nvPr/>
              </p:nvSpPr>
              <p:spPr bwMode="auto">
                <a:xfrm>
                  <a:off x="3514151" y="808069"/>
                  <a:ext cx="384780" cy="322284"/>
                </a:xfrm>
                <a:custGeom>
                  <a:avLst/>
                  <a:gdLst>
                    <a:gd name="T0" fmla="*/ 58 w 87"/>
                    <a:gd name="T1" fmla="*/ 0 h 73"/>
                    <a:gd name="T2" fmla="*/ 31 w 87"/>
                    <a:gd name="T3" fmla="*/ 0 h 73"/>
                    <a:gd name="T4" fmla="*/ 0 w 87"/>
                    <a:gd name="T5" fmla="*/ 26 h 73"/>
                    <a:gd name="T6" fmla="*/ 9 w 87"/>
                    <a:gd name="T7" fmla="*/ 38 h 73"/>
                    <a:gd name="T8" fmla="*/ 20 w 87"/>
                    <a:gd name="T9" fmla="*/ 27 h 73"/>
                    <a:gd name="T10" fmla="*/ 20 w 87"/>
                    <a:gd name="T11" fmla="*/ 73 h 73"/>
                    <a:gd name="T12" fmla="*/ 44 w 87"/>
                    <a:gd name="T13" fmla="*/ 73 h 73"/>
                    <a:gd name="T14" fmla="*/ 68 w 87"/>
                    <a:gd name="T15" fmla="*/ 73 h 73"/>
                    <a:gd name="T16" fmla="*/ 67 w 87"/>
                    <a:gd name="T17" fmla="*/ 27 h 73"/>
                    <a:gd name="T18" fmla="*/ 79 w 87"/>
                    <a:gd name="T19" fmla="*/ 38 h 73"/>
                    <a:gd name="T20" fmla="*/ 87 w 87"/>
                    <a:gd name="T21" fmla="*/ 26 h 73"/>
                    <a:gd name="T22" fmla="*/ 58 w 87"/>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73">
                      <a:moveTo>
                        <a:pt x="58" y="0"/>
                      </a:moveTo>
                      <a:cubicBezTo>
                        <a:pt x="53" y="8"/>
                        <a:pt x="36" y="8"/>
                        <a:pt x="31" y="0"/>
                      </a:cubicBezTo>
                      <a:cubicBezTo>
                        <a:pt x="31" y="0"/>
                        <a:pt x="5" y="15"/>
                        <a:pt x="0" y="26"/>
                      </a:cubicBezTo>
                      <a:cubicBezTo>
                        <a:pt x="9" y="38"/>
                        <a:pt x="9" y="38"/>
                        <a:pt x="9" y="38"/>
                      </a:cubicBezTo>
                      <a:cubicBezTo>
                        <a:pt x="9" y="38"/>
                        <a:pt x="16" y="30"/>
                        <a:pt x="20" y="27"/>
                      </a:cubicBezTo>
                      <a:cubicBezTo>
                        <a:pt x="20" y="73"/>
                        <a:pt x="20" y="73"/>
                        <a:pt x="20" y="73"/>
                      </a:cubicBezTo>
                      <a:cubicBezTo>
                        <a:pt x="44" y="73"/>
                        <a:pt x="44" y="73"/>
                        <a:pt x="44" y="73"/>
                      </a:cubicBezTo>
                      <a:cubicBezTo>
                        <a:pt x="68" y="73"/>
                        <a:pt x="68" y="73"/>
                        <a:pt x="68" y="73"/>
                      </a:cubicBezTo>
                      <a:cubicBezTo>
                        <a:pt x="67" y="27"/>
                        <a:pt x="67" y="27"/>
                        <a:pt x="67" y="27"/>
                      </a:cubicBezTo>
                      <a:cubicBezTo>
                        <a:pt x="71" y="30"/>
                        <a:pt x="79" y="38"/>
                        <a:pt x="79" y="38"/>
                      </a:cubicBezTo>
                      <a:cubicBezTo>
                        <a:pt x="87" y="26"/>
                        <a:pt x="87" y="26"/>
                        <a:pt x="87" y="26"/>
                      </a:cubicBezTo>
                      <a:cubicBezTo>
                        <a:pt x="82" y="15"/>
                        <a:pt x="58" y="0"/>
                        <a:pt x="58" y="0"/>
                      </a:cubicBez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3" name="Freeform: Shape 170"/>
                <p:cNvSpPr>
                  <a:spLocks/>
                </p:cNvSpPr>
                <p:nvPr/>
              </p:nvSpPr>
              <p:spPr bwMode="auto">
                <a:xfrm>
                  <a:off x="3656299" y="795815"/>
                  <a:ext cx="110287" cy="30635"/>
                </a:xfrm>
                <a:custGeom>
                  <a:avLst/>
                  <a:gdLst>
                    <a:gd name="T0" fmla="*/ 13 w 25"/>
                    <a:gd name="T1" fmla="*/ 7 h 7"/>
                    <a:gd name="T2" fmla="*/ 24 w 25"/>
                    <a:gd name="T3" fmla="*/ 2 h 7"/>
                    <a:gd name="T4" fmla="*/ 24 w 25"/>
                    <a:gd name="T5" fmla="*/ 0 h 7"/>
                    <a:gd name="T6" fmla="*/ 22 w 25"/>
                    <a:gd name="T7" fmla="*/ 1 h 7"/>
                    <a:gd name="T8" fmla="*/ 13 w 25"/>
                    <a:gd name="T9" fmla="*/ 5 h 7"/>
                    <a:gd name="T10" fmla="*/ 3 w 25"/>
                    <a:gd name="T11" fmla="*/ 1 h 7"/>
                    <a:gd name="T12" fmla="*/ 1 w 25"/>
                    <a:gd name="T13" fmla="*/ 0 h 7"/>
                    <a:gd name="T14" fmla="*/ 1 w 25"/>
                    <a:gd name="T15" fmla="*/ 2 h 7"/>
                    <a:gd name="T16" fmla="*/ 13 w 2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3" y="7"/>
                      </a:moveTo>
                      <a:cubicBezTo>
                        <a:pt x="18" y="7"/>
                        <a:pt x="23" y="5"/>
                        <a:pt x="24" y="2"/>
                      </a:cubicBezTo>
                      <a:cubicBezTo>
                        <a:pt x="25" y="2"/>
                        <a:pt x="24" y="1"/>
                        <a:pt x="24" y="0"/>
                      </a:cubicBezTo>
                      <a:cubicBezTo>
                        <a:pt x="23" y="0"/>
                        <a:pt x="22" y="0"/>
                        <a:pt x="22" y="1"/>
                      </a:cubicBezTo>
                      <a:cubicBezTo>
                        <a:pt x="21" y="3"/>
                        <a:pt x="17" y="5"/>
                        <a:pt x="13" y="5"/>
                      </a:cubicBezTo>
                      <a:cubicBezTo>
                        <a:pt x="8" y="5"/>
                        <a:pt x="4" y="3"/>
                        <a:pt x="3" y="1"/>
                      </a:cubicBezTo>
                      <a:cubicBezTo>
                        <a:pt x="3" y="0"/>
                        <a:pt x="2" y="0"/>
                        <a:pt x="1" y="0"/>
                      </a:cubicBezTo>
                      <a:cubicBezTo>
                        <a:pt x="1" y="1"/>
                        <a:pt x="0" y="2"/>
                        <a:pt x="1" y="2"/>
                      </a:cubicBezTo>
                      <a:cubicBezTo>
                        <a:pt x="2" y="5"/>
                        <a:pt x="7" y="7"/>
                        <a:pt x="13" y="7"/>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4" name="Freeform: Shape 171"/>
                <p:cNvSpPr>
                  <a:spLocks/>
                </p:cNvSpPr>
                <p:nvPr/>
              </p:nvSpPr>
              <p:spPr bwMode="auto">
                <a:xfrm>
                  <a:off x="5859591" y="3626519"/>
                  <a:ext cx="322284" cy="335763"/>
                </a:xfrm>
                <a:custGeom>
                  <a:avLst/>
                  <a:gdLst>
                    <a:gd name="T0" fmla="*/ 56 w 73"/>
                    <a:gd name="T1" fmla="*/ 2 h 76"/>
                    <a:gd name="T2" fmla="*/ 51 w 73"/>
                    <a:gd name="T3" fmla="*/ 2 h 76"/>
                    <a:gd name="T4" fmla="*/ 50 w 73"/>
                    <a:gd name="T5" fmla="*/ 3 h 76"/>
                    <a:gd name="T6" fmla="*/ 44 w 73"/>
                    <a:gd name="T7" fmla="*/ 5 h 76"/>
                    <a:gd name="T8" fmla="*/ 17 w 73"/>
                    <a:gd name="T9" fmla="*/ 5 h 76"/>
                    <a:gd name="T10" fmla="*/ 13 w 73"/>
                    <a:gd name="T11" fmla="*/ 8 h 76"/>
                    <a:gd name="T12" fmla="*/ 1 w 73"/>
                    <a:gd name="T13" fmla="*/ 40 h 76"/>
                    <a:gd name="T14" fmla="*/ 7 w 73"/>
                    <a:gd name="T15" fmla="*/ 47 h 76"/>
                    <a:gd name="T16" fmla="*/ 29 w 73"/>
                    <a:gd name="T17" fmla="*/ 47 h 76"/>
                    <a:gd name="T18" fmla="*/ 28 w 73"/>
                    <a:gd name="T19" fmla="*/ 54 h 76"/>
                    <a:gd name="T20" fmla="*/ 24 w 73"/>
                    <a:gd name="T21" fmla="*/ 66 h 76"/>
                    <a:gd name="T22" fmla="*/ 26 w 73"/>
                    <a:gd name="T23" fmla="*/ 72 h 76"/>
                    <a:gd name="T24" fmla="*/ 34 w 73"/>
                    <a:gd name="T25" fmla="*/ 72 h 76"/>
                    <a:gd name="T26" fmla="*/ 41 w 73"/>
                    <a:gd name="T27" fmla="*/ 57 h 76"/>
                    <a:gd name="T28" fmla="*/ 55 w 73"/>
                    <a:gd name="T29" fmla="*/ 40 h 76"/>
                    <a:gd name="T30" fmla="*/ 57 w 73"/>
                    <a:gd name="T31" fmla="*/ 37 h 76"/>
                    <a:gd name="T32" fmla="*/ 72 w 73"/>
                    <a:gd name="T33" fmla="*/ 23 h 76"/>
                    <a:gd name="T34" fmla="*/ 72 w 73"/>
                    <a:gd name="T35" fmla="*/ 18 h 76"/>
                    <a:gd name="T36" fmla="*/ 56 w 73"/>
                    <a:gd name="T3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6">
                      <a:moveTo>
                        <a:pt x="56" y="2"/>
                      </a:moveTo>
                      <a:cubicBezTo>
                        <a:pt x="54" y="0"/>
                        <a:pt x="52" y="0"/>
                        <a:pt x="51" y="2"/>
                      </a:cubicBezTo>
                      <a:cubicBezTo>
                        <a:pt x="50" y="3"/>
                        <a:pt x="50" y="3"/>
                        <a:pt x="50" y="3"/>
                      </a:cubicBezTo>
                      <a:cubicBezTo>
                        <a:pt x="48" y="4"/>
                        <a:pt x="46" y="5"/>
                        <a:pt x="44" y="5"/>
                      </a:cubicBezTo>
                      <a:cubicBezTo>
                        <a:pt x="17" y="5"/>
                        <a:pt x="17" y="5"/>
                        <a:pt x="17" y="5"/>
                      </a:cubicBezTo>
                      <a:cubicBezTo>
                        <a:pt x="15" y="5"/>
                        <a:pt x="13" y="7"/>
                        <a:pt x="13" y="8"/>
                      </a:cubicBezTo>
                      <a:cubicBezTo>
                        <a:pt x="1" y="40"/>
                        <a:pt x="1" y="40"/>
                        <a:pt x="1" y="40"/>
                      </a:cubicBezTo>
                      <a:cubicBezTo>
                        <a:pt x="0" y="44"/>
                        <a:pt x="2" y="47"/>
                        <a:pt x="7" y="47"/>
                      </a:cubicBezTo>
                      <a:cubicBezTo>
                        <a:pt x="29" y="47"/>
                        <a:pt x="29" y="47"/>
                        <a:pt x="29" y="47"/>
                      </a:cubicBezTo>
                      <a:cubicBezTo>
                        <a:pt x="30" y="50"/>
                        <a:pt x="29" y="53"/>
                        <a:pt x="28" y="54"/>
                      </a:cubicBezTo>
                      <a:cubicBezTo>
                        <a:pt x="27" y="56"/>
                        <a:pt x="23" y="60"/>
                        <a:pt x="24" y="66"/>
                      </a:cubicBezTo>
                      <a:cubicBezTo>
                        <a:pt x="24" y="68"/>
                        <a:pt x="25" y="71"/>
                        <a:pt x="26" y="72"/>
                      </a:cubicBezTo>
                      <a:cubicBezTo>
                        <a:pt x="30" y="76"/>
                        <a:pt x="34" y="75"/>
                        <a:pt x="34" y="72"/>
                      </a:cubicBezTo>
                      <a:cubicBezTo>
                        <a:pt x="34" y="67"/>
                        <a:pt x="32" y="62"/>
                        <a:pt x="41" y="57"/>
                      </a:cubicBezTo>
                      <a:cubicBezTo>
                        <a:pt x="49" y="51"/>
                        <a:pt x="55" y="40"/>
                        <a:pt x="55" y="40"/>
                      </a:cubicBezTo>
                      <a:cubicBezTo>
                        <a:pt x="55" y="40"/>
                        <a:pt x="56" y="39"/>
                        <a:pt x="57" y="37"/>
                      </a:cubicBezTo>
                      <a:cubicBezTo>
                        <a:pt x="72" y="23"/>
                        <a:pt x="72" y="23"/>
                        <a:pt x="72" y="23"/>
                      </a:cubicBezTo>
                      <a:cubicBezTo>
                        <a:pt x="73" y="22"/>
                        <a:pt x="73" y="19"/>
                        <a:pt x="72" y="18"/>
                      </a:cubicBezTo>
                      <a:lnTo>
                        <a:pt x="56" y="2"/>
                      </a:lnTo>
                      <a:close/>
                    </a:path>
                  </a:pathLst>
                </a:custGeom>
                <a:solidFill>
                  <a:srgbClr val="E2E2E2">
                    <a:alpha val="40000"/>
                  </a:srgb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5" name="Freeform: Shape 172"/>
                <p:cNvSpPr>
                  <a:spLocks/>
                </p:cNvSpPr>
                <p:nvPr/>
              </p:nvSpPr>
              <p:spPr bwMode="auto">
                <a:xfrm>
                  <a:off x="3183290" y="1029869"/>
                  <a:ext cx="366398" cy="348017"/>
                </a:xfrm>
                <a:custGeom>
                  <a:avLst/>
                  <a:gdLst>
                    <a:gd name="T0" fmla="*/ 11 w 83"/>
                    <a:gd name="T1" fmla="*/ 63 h 79"/>
                    <a:gd name="T2" fmla="*/ 34 w 83"/>
                    <a:gd name="T3" fmla="*/ 52 h 79"/>
                    <a:gd name="T4" fmla="*/ 38 w 83"/>
                    <a:gd name="T5" fmla="*/ 51 h 79"/>
                    <a:gd name="T6" fmla="*/ 39 w 83"/>
                    <a:gd name="T7" fmla="*/ 55 h 79"/>
                    <a:gd name="T8" fmla="*/ 38 w 83"/>
                    <a:gd name="T9" fmla="*/ 65 h 79"/>
                    <a:gd name="T10" fmla="*/ 38 w 83"/>
                    <a:gd name="T11" fmla="*/ 79 h 79"/>
                    <a:gd name="T12" fmla="*/ 45 w 83"/>
                    <a:gd name="T13" fmla="*/ 79 h 79"/>
                    <a:gd name="T14" fmla="*/ 44 w 83"/>
                    <a:gd name="T15" fmla="*/ 65 h 79"/>
                    <a:gd name="T16" fmla="*/ 44 w 83"/>
                    <a:gd name="T17" fmla="*/ 55 h 79"/>
                    <a:gd name="T18" fmla="*/ 44 w 83"/>
                    <a:gd name="T19" fmla="*/ 51 h 79"/>
                    <a:gd name="T20" fmla="*/ 48 w 83"/>
                    <a:gd name="T21" fmla="*/ 52 h 79"/>
                    <a:gd name="T22" fmla="*/ 71 w 83"/>
                    <a:gd name="T23" fmla="*/ 63 h 79"/>
                    <a:gd name="T24" fmla="*/ 80 w 83"/>
                    <a:gd name="T25" fmla="*/ 54 h 79"/>
                    <a:gd name="T26" fmla="*/ 74 w 83"/>
                    <a:gd name="T27" fmla="*/ 26 h 79"/>
                    <a:gd name="T28" fmla="*/ 46 w 83"/>
                    <a:gd name="T29" fmla="*/ 44 h 79"/>
                    <a:gd name="T30" fmla="*/ 45 w 83"/>
                    <a:gd name="T31" fmla="*/ 41 h 79"/>
                    <a:gd name="T32" fmla="*/ 50 w 83"/>
                    <a:gd name="T33" fmla="*/ 32 h 79"/>
                    <a:gd name="T34" fmla="*/ 59 w 83"/>
                    <a:gd name="T35" fmla="*/ 10 h 79"/>
                    <a:gd name="T36" fmla="*/ 41 w 83"/>
                    <a:gd name="T37" fmla="*/ 0 h 79"/>
                    <a:gd name="T38" fmla="*/ 23 w 83"/>
                    <a:gd name="T39" fmla="*/ 10 h 79"/>
                    <a:gd name="T40" fmla="*/ 33 w 83"/>
                    <a:gd name="T41" fmla="*/ 32 h 79"/>
                    <a:gd name="T42" fmla="*/ 38 w 83"/>
                    <a:gd name="T43" fmla="*/ 41 h 79"/>
                    <a:gd name="T44" fmla="*/ 36 w 83"/>
                    <a:gd name="T45" fmla="*/ 44 h 79"/>
                    <a:gd name="T46" fmla="*/ 8 w 83"/>
                    <a:gd name="T47" fmla="*/ 26 h 79"/>
                    <a:gd name="T48" fmla="*/ 2 w 83"/>
                    <a:gd name="T49" fmla="*/ 54 h 79"/>
                    <a:gd name="T50" fmla="*/ 11 w 83"/>
                    <a:gd name="T51"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79">
                      <a:moveTo>
                        <a:pt x="11" y="63"/>
                      </a:moveTo>
                      <a:cubicBezTo>
                        <a:pt x="20" y="64"/>
                        <a:pt x="27" y="55"/>
                        <a:pt x="34" y="52"/>
                      </a:cubicBezTo>
                      <a:cubicBezTo>
                        <a:pt x="35" y="51"/>
                        <a:pt x="38" y="50"/>
                        <a:pt x="38" y="51"/>
                      </a:cubicBezTo>
                      <a:cubicBezTo>
                        <a:pt x="39" y="52"/>
                        <a:pt x="39" y="54"/>
                        <a:pt x="39" y="55"/>
                      </a:cubicBezTo>
                      <a:cubicBezTo>
                        <a:pt x="39" y="59"/>
                        <a:pt x="38" y="62"/>
                        <a:pt x="38" y="65"/>
                      </a:cubicBezTo>
                      <a:cubicBezTo>
                        <a:pt x="38" y="69"/>
                        <a:pt x="38" y="75"/>
                        <a:pt x="38" y="79"/>
                      </a:cubicBezTo>
                      <a:cubicBezTo>
                        <a:pt x="45" y="79"/>
                        <a:pt x="45" y="79"/>
                        <a:pt x="45" y="79"/>
                      </a:cubicBezTo>
                      <a:cubicBezTo>
                        <a:pt x="44" y="75"/>
                        <a:pt x="44" y="69"/>
                        <a:pt x="44" y="65"/>
                      </a:cubicBezTo>
                      <a:cubicBezTo>
                        <a:pt x="44" y="62"/>
                        <a:pt x="44" y="59"/>
                        <a:pt x="44" y="55"/>
                      </a:cubicBezTo>
                      <a:cubicBezTo>
                        <a:pt x="44" y="54"/>
                        <a:pt x="43" y="52"/>
                        <a:pt x="44" y="51"/>
                      </a:cubicBezTo>
                      <a:cubicBezTo>
                        <a:pt x="45" y="50"/>
                        <a:pt x="47" y="51"/>
                        <a:pt x="48" y="52"/>
                      </a:cubicBezTo>
                      <a:cubicBezTo>
                        <a:pt x="55" y="55"/>
                        <a:pt x="62" y="64"/>
                        <a:pt x="71" y="63"/>
                      </a:cubicBezTo>
                      <a:cubicBezTo>
                        <a:pt x="76" y="63"/>
                        <a:pt x="78" y="59"/>
                        <a:pt x="80" y="54"/>
                      </a:cubicBezTo>
                      <a:cubicBezTo>
                        <a:pt x="83" y="46"/>
                        <a:pt x="83" y="31"/>
                        <a:pt x="74" y="26"/>
                      </a:cubicBezTo>
                      <a:cubicBezTo>
                        <a:pt x="61" y="18"/>
                        <a:pt x="57" y="43"/>
                        <a:pt x="46" y="44"/>
                      </a:cubicBezTo>
                      <a:cubicBezTo>
                        <a:pt x="44" y="44"/>
                        <a:pt x="44" y="43"/>
                        <a:pt x="45" y="41"/>
                      </a:cubicBezTo>
                      <a:cubicBezTo>
                        <a:pt x="46" y="38"/>
                        <a:pt x="48" y="35"/>
                        <a:pt x="50" y="32"/>
                      </a:cubicBezTo>
                      <a:cubicBezTo>
                        <a:pt x="54" y="26"/>
                        <a:pt x="60" y="18"/>
                        <a:pt x="59" y="10"/>
                      </a:cubicBezTo>
                      <a:cubicBezTo>
                        <a:pt x="58" y="2"/>
                        <a:pt x="49" y="0"/>
                        <a:pt x="41" y="0"/>
                      </a:cubicBezTo>
                      <a:cubicBezTo>
                        <a:pt x="33" y="0"/>
                        <a:pt x="24" y="2"/>
                        <a:pt x="23" y="10"/>
                      </a:cubicBezTo>
                      <a:cubicBezTo>
                        <a:pt x="22" y="18"/>
                        <a:pt x="28" y="26"/>
                        <a:pt x="33" y="32"/>
                      </a:cubicBezTo>
                      <a:cubicBezTo>
                        <a:pt x="35" y="35"/>
                        <a:pt x="37" y="38"/>
                        <a:pt x="38" y="41"/>
                      </a:cubicBezTo>
                      <a:cubicBezTo>
                        <a:pt x="38" y="43"/>
                        <a:pt x="39" y="44"/>
                        <a:pt x="36" y="44"/>
                      </a:cubicBezTo>
                      <a:cubicBezTo>
                        <a:pt x="25" y="43"/>
                        <a:pt x="21" y="18"/>
                        <a:pt x="8" y="26"/>
                      </a:cubicBezTo>
                      <a:cubicBezTo>
                        <a:pt x="0" y="31"/>
                        <a:pt x="0" y="46"/>
                        <a:pt x="2" y="54"/>
                      </a:cubicBezTo>
                      <a:cubicBezTo>
                        <a:pt x="4" y="59"/>
                        <a:pt x="7" y="63"/>
                        <a:pt x="11" y="6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6" name="Freeform: Shape 173"/>
                <p:cNvSpPr>
                  <a:spLocks/>
                </p:cNvSpPr>
                <p:nvPr/>
              </p:nvSpPr>
              <p:spPr bwMode="auto">
                <a:xfrm>
                  <a:off x="2732338" y="1652379"/>
                  <a:ext cx="318607" cy="339439"/>
                </a:xfrm>
                <a:custGeom>
                  <a:avLst/>
                  <a:gdLst>
                    <a:gd name="T0" fmla="*/ 59 w 72"/>
                    <a:gd name="T1" fmla="*/ 53 h 77"/>
                    <a:gd name="T2" fmla="*/ 64 w 72"/>
                    <a:gd name="T3" fmla="*/ 50 h 77"/>
                    <a:gd name="T4" fmla="*/ 71 w 72"/>
                    <a:gd name="T5" fmla="*/ 48 h 77"/>
                    <a:gd name="T6" fmla="*/ 71 w 72"/>
                    <a:gd name="T7" fmla="*/ 38 h 77"/>
                    <a:gd name="T8" fmla="*/ 70 w 72"/>
                    <a:gd name="T9" fmla="*/ 22 h 77"/>
                    <a:gd name="T10" fmla="*/ 53 w 72"/>
                    <a:gd name="T11" fmla="*/ 36 h 77"/>
                    <a:gd name="T12" fmla="*/ 48 w 72"/>
                    <a:gd name="T13" fmla="*/ 42 h 77"/>
                    <a:gd name="T14" fmla="*/ 48 w 72"/>
                    <a:gd name="T15" fmla="*/ 36 h 77"/>
                    <a:gd name="T16" fmla="*/ 54 w 72"/>
                    <a:gd name="T17" fmla="*/ 25 h 77"/>
                    <a:gd name="T18" fmla="*/ 49 w 72"/>
                    <a:gd name="T19" fmla="*/ 15 h 77"/>
                    <a:gd name="T20" fmla="*/ 36 w 72"/>
                    <a:gd name="T21" fmla="*/ 0 h 77"/>
                    <a:gd name="T22" fmla="*/ 36 w 72"/>
                    <a:gd name="T23" fmla="*/ 0 h 77"/>
                    <a:gd name="T24" fmla="*/ 36 w 72"/>
                    <a:gd name="T25" fmla="*/ 0 h 77"/>
                    <a:gd name="T26" fmla="*/ 36 w 72"/>
                    <a:gd name="T27" fmla="*/ 0 h 77"/>
                    <a:gd name="T28" fmla="*/ 36 w 72"/>
                    <a:gd name="T29" fmla="*/ 0 h 77"/>
                    <a:gd name="T30" fmla="*/ 23 w 72"/>
                    <a:gd name="T31" fmla="*/ 15 h 77"/>
                    <a:gd name="T32" fmla="*/ 18 w 72"/>
                    <a:gd name="T33" fmla="*/ 25 h 77"/>
                    <a:gd name="T34" fmla="*/ 23 w 72"/>
                    <a:gd name="T35" fmla="*/ 36 h 77"/>
                    <a:gd name="T36" fmla="*/ 24 w 72"/>
                    <a:gd name="T37" fmla="*/ 42 h 77"/>
                    <a:gd name="T38" fmla="*/ 18 w 72"/>
                    <a:gd name="T39" fmla="*/ 36 h 77"/>
                    <a:gd name="T40" fmla="*/ 2 w 72"/>
                    <a:gd name="T41" fmla="*/ 22 h 77"/>
                    <a:gd name="T42" fmla="*/ 0 w 72"/>
                    <a:gd name="T43" fmla="*/ 38 h 77"/>
                    <a:gd name="T44" fmla="*/ 1 w 72"/>
                    <a:gd name="T45" fmla="*/ 48 h 77"/>
                    <a:gd name="T46" fmla="*/ 7 w 72"/>
                    <a:gd name="T47" fmla="*/ 50 h 77"/>
                    <a:gd name="T48" fmla="*/ 12 w 72"/>
                    <a:gd name="T49" fmla="*/ 53 h 77"/>
                    <a:gd name="T50" fmla="*/ 11 w 72"/>
                    <a:gd name="T51" fmla="*/ 56 h 77"/>
                    <a:gd name="T52" fmla="*/ 0 w 72"/>
                    <a:gd name="T53" fmla="*/ 53 h 77"/>
                    <a:gd name="T54" fmla="*/ 16 w 72"/>
                    <a:gd name="T55" fmla="*/ 75 h 77"/>
                    <a:gd name="T56" fmla="*/ 24 w 72"/>
                    <a:gd name="T57" fmla="*/ 74 h 77"/>
                    <a:gd name="T58" fmla="*/ 31 w 72"/>
                    <a:gd name="T59" fmla="*/ 69 h 77"/>
                    <a:gd name="T60" fmla="*/ 34 w 72"/>
                    <a:gd name="T61" fmla="*/ 68 h 77"/>
                    <a:gd name="T62" fmla="*/ 34 w 72"/>
                    <a:gd name="T63" fmla="*/ 65 h 77"/>
                    <a:gd name="T64" fmla="*/ 36 w 72"/>
                    <a:gd name="T65" fmla="*/ 34 h 77"/>
                    <a:gd name="T66" fmla="*/ 38 w 72"/>
                    <a:gd name="T67" fmla="*/ 65 h 77"/>
                    <a:gd name="T68" fmla="*/ 38 w 72"/>
                    <a:gd name="T69" fmla="*/ 68 h 77"/>
                    <a:gd name="T70" fmla="*/ 40 w 72"/>
                    <a:gd name="T71" fmla="*/ 69 h 77"/>
                    <a:gd name="T72" fmla="*/ 47 w 72"/>
                    <a:gd name="T73" fmla="*/ 74 h 77"/>
                    <a:gd name="T74" fmla="*/ 55 w 72"/>
                    <a:gd name="T75" fmla="*/ 75 h 77"/>
                    <a:gd name="T76" fmla="*/ 71 w 72"/>
                    <a:gd name="T77" fmla="*/ 53 h 77"/>
                    <a:gd name="T78" fmla="*/ 60 w 72"/>
                    <a:gd name="T79" fmla="*/ 56 h 77"/>
                    <a:gd name="T80" fmla="*/ 59 w 72"/>
                    <a:gd name="T8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77">
                      <a:moveTo>
                        <a:pt x="59" y="53"/>
                      </a:moveTo>
                      <a:cubicBezTo>
                        <a:pt x="61" y="51"/>
                        <a:pt x="63" y="51"/>
                        <a:pt x="64" y="50"/>
                      </a:cubicBezTo>
                      <a:cubicBezTo>
                        <a:pt x="66" y="49"/>
                        <a:pt x="69" y="49"/>
                        <a:pt x="71" y="48"/>
                      </a:cubicBezTo>
                      <a:cubicBezTo>
                        <a:pt x="71" y="45"/>
                        <a:pt x="72" y="42"/>
                        <a:pt x="71" y="38"/>
                      </a:cubicBezTo>
                      <a:cubicBezTo>
                        <a:pt x="71" y="33"/>
                        <a:pt x="70" y="28"/>
                        <a:pt x="70" y="22"/>
                      </a:cubicBezTo>
                      <a:cubicBezTo>
                        <a:pt x="63" y="26"/>
                        <a:pt x="56" y="28"/>
                        <a:pt x="53" y="36"/>
                      </a:cubicBezTo>
                      <a:cubicBezTo>
                        <a:pt x="53" y="38"/>
                        <a:pt x="51" y="43"/>
                        <a:pt x="48" y="42"/>
                      </a:cubicBezTo>
                      <a:cubicBezTo>
                        <a:pt x="46" y="40"/>
                        <a:pt x="47" y="37"/>
                        <a:pt x="48" y="36"/>
                      </a:cubicBezTo>
                      <a:cubicBezTo>
                        <a:pt x="51" y="32"/>
                        <a:pt x="54" y="30"/>
                        <a:pt x="54" y="25"/>
                      </a:cubicBezTo>
                      <a:cubicBezTo>
                        <a:pt x="54" y="21"/>
                        <a:pt x="51" y="18"/>
                        <a:pt x="49" y="15"/>
                      </a:cubicBezTo>
                      <a:cubicBezTo>
                        <a:pt x="45" y="10"/>
                        <a:pt x="40" y="6"/>
                        <a:pt x="36" y="0"/>
                      </a:cubicBezTo>
                      <a:cubicBezTo>
                        <a:pt x="36" y="0"/>
                        <a:pt x="36" y="0"/>
                        <a:pt x="36" y="0"/>
                      </a:cubicBezTo>
                      <a:cubicBezTo>
                        <a:pt x="36" y="0"/>
                        <a:pt x="36" y="0"/>
                        <a:pt x="36" y="0"/>
                      </a:cubicBezTo>
                      <a:cubicBezTo>
                        <a:pt x="36" y="0"/>
                        <a:pt x="36" y="0"/>
                        <a:pt x="36" y="0"/>
                      </a:cubicBezTo>
                      <a:cubicBezTo>
                        <a:pt x="36" y="0"/>
                        <a:pt x="36" y="0"/>
                        <a:pt x="36" y="0"/>
                      </a:cubicBezTo>
                      <a:cubicBezTo>
                        <a:pt x="32" y="6"/>
                        <a:pt x="27" y="10"/>
                        <a:pt x="23" y="15"/>
                      </a:cubicBezTo>
                      <a:cubicBezTo>
                        <a:pt x="20" y="18"/>
                        <a:pt x="18" y="21"/>
                        <a:pt x="18" y="25"/>
                      </a:cubicBezTo>
                      <a:cubicBezTo>
                        <a:pt x="18" y="30"/>
                        <a:pt x="21" y="32"/>
                        <a:pt x="23" y="36"/>
                      </a:cubicBezTo>
                      <a:cubicBezTo>
                        <a:pt x="24" y="37"/>
                        <a:pt x="26" y="40"/>
                        <a:pt x="24" y="42"/>
                      </a:cubicBezTo>
                      <a:cubicBezTo>
                        <a:pt x="21" y="43"/>
                        <a:pt x="19" y="38"/>
                        <a:pt x="18" y="36"/>
                      </a:cubicBezTo>
                      <a:cubicBezTo>
                        <a:pt x="16" y="28"/>
                        <a:pt x="9" y="26"/>
                        <a:pt x="2" y="22"/>
                      </a:cubicBezTo>
                      <a:cubicBezTo>
                        <a:pt x="2" y="28"/>
                        <a:pt x="1" y="33"/>
                        <a:pt x="0" y="38"/>
                      </a:cubicBezTo>
                      <a:cubicBezTo>
                        <a:pt x="0" y="42"/>
                        <a:pt x="0" y="45"/>
                        <a:pt x="1" y="48"/>
                      </a:cubicBezTo>
                      <a:cubicBezTo>
                        <a:pt x="3" y="49"/>
                        <a:pt x="5" y="49"/>
                        <a:pt x="7" y="50"/>
                      </a:cubicBezTo>
                      <a:cubicBezTo>
                        <a:pt x="9" y="51"/>
                        <a:pt x="11" y="51"/>
                        <a:pt x="12" y="53"/>
                      </a:cubicBezTo>
                      <a:cubicBezTo>
                        <a:pt x="14" y="54"/>
                        <a:pt x="14" y="57"/>
                        <a:pt x="11" y="56"/>
                      </a:cubicBezTo>
                      <a:cubicBezTo>
                        <a:pt x="8" y="56"/>
                        <a:pt x="4" y="52"/>
                        <a:pt x="0" y="53"/>
                      </a:cubicBezTo>
                      <a:cubicBezTo>
                        <a:pt x="2" y="62"/>
                        <a:pt x="7" y="71"/>
                        <a:pt x="16" y="75"/>
                      </a:cubicBezTo>
                      <a:cubicBezTo>
                        <a:pt x="20" y="77"/>
                        <a:pt x="21" y="76"/>
                        <a:pt x="24" y="74"/>
                      </a:cubicBezTo>
                      <a:cubicBezTo>
                        <a:pt x="27" y="72"/>
                        <a:pt x="28" y="70"/>
                        <a:pt x="31" y="69"/>
                      </a:cubicBezTo>
                      <a:cubicBezTo>
                        <a:pt x="33" y="69"/>
                        <a:pt x="34" y="70"/>
                        <a:pt x="34" y="68"/>
                      </a:cubicBezTo>
                      <a:cubicBezTo>
                        <a:pt x="34" y="67"/>
                        <a:pt x="34" y="66"/>
                        <a:pt x="34" y="65"/>
                      </a:cubicBezTo>
                      <a:cubicBezTo>
                        <a:pt x="35" y="53"/>
                        <a:pt x="35" y="46"/>
                        <a:pt x="36" y="34"/>
                      </a:cubicBezTo>
                      <a:cubicBezTo>
                        <a:pt x="36" y="46"/>
                        <a:pt x="37" y="53"/>
                        <a:pt x="38" y="65"/>
                      </a:cubicBezTo>
                      <a:cubicBezTo>
                        <a:pt x="38" y="66"/>
                        <a:pt x="38" y="67"/>
                        <a:pt x="38" y="68"/>
                      </a:cubicBezTo>
                      <a:cubicBezTo>
                        <a:pt x="38" y="70"/>
                        <a:pt x="39" y="69"/>
                        <a:pt x="40" y="69"/>
                      </a:cubicBezTo>
                      <a:cubicBezTo>
                        <a:pt x="43" y="70"/>
                        <a:pt x="45" y="72"/>
                        <a:pt x="47" y="74"/>
                      </a:cubicBezTo>
                      <a:cubicBezTo>
                        <a:pt x="50" y="76"/>
                        <a:pt x="52" y="77"/>
                        <a:pt x="55" y="75"/>
                      </a:cubicBezTo>
                      <a:cubicBezTo>
                        <a:pt x="65" y="71"/>
                        <a:pt x="70" y="62"/>
                        <a:pt x="71" y="53"/>
                      </a:cubicBezTo>
                      <a:cubicBezTo>
                        <a:pt x="68" y="52"/>
                        <a:pt x="64" y="56"/>
                        <a:pt x="60" y="56"/>
                      </a:cubicBezTo>
                      <a:cubicBezTo>
                        <a:pt x="58" y="57"/>
                        <a:pt x="58" y="54"/>
                        <a:pt x="59" y="5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7" name="Rectangle 174"/>
                <p:cNvSpPr>
                  <a:spLocks/>
                </p:cNvSpPr>
                <p:nvPr/>
              </p:nvSpPr>
              <p:spPr bwMode="auto">
                <a:xfrm>
                  <a:off x="2878162" y="1966084"/>
                  <a:ext cx="22057" cy="105385"/>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48" name="Freeform: Shape 175"/>
                <p:cNvSpPr>
                  <a:spLocks/>
                </p:cNvSpPr>
                <p:nvPr/>
              </p:nvSpPr>
              <p:spPr bwMode="auto">
                <a:xfrm>
                  <a:off x="5920861" y="1413423"/>
                  <a:ext cx="30635" cy="162980"/>
                </a:xfrm>
                <a:custGeom>
                  <a:avLst/>
                  <a:gdLst>
                    <a:gd name="T0" fmla="*/ 7 w 7"/>
                    <a:gd name="T1" fmla="*/ 1 h 37"/>
                    <a:gd name="T2" fmla="*/ 4 w 7"/>
                    <a:gd name="T3" fmla="*/ 0 h 37"/>
                    <a:gd name="T4" fmla="*/ 4 w 7"/>
                    <a:gd name="T5" fmla="*/ 0 h 37"/>
                    <a:gd name="T6" fmla="*/ 0 w 7"/>
                    <a:gd name="T7" fmla="*/ 1 h 37"/>
                    <a:gd name="T8" fmla="*/ 0 w 7"/>
                    <a:gd name="T9" fmla="*/ 37 h 37"/>
                    <a:gd name="T10" fmla="*/ 7 w 7"/>
                    <a:gd name="T11" fmla="*/ 37 h 37"/>
                    <a:gd name="T12" fmla="*/ 7 w 7"/>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7" h="37">
                      <a:moveTo>
                        <a:pt x="7" y="1"/>
                      </a:moveTo>
                      <a:cubicBezTo>
                        <a:pt x="6" y="1"/>
                        <a:pt x="5" y="0"/>
                        <a:pt x="4" y="0"/>
                      </a:cubicBezTo>
                      <a:cubicBezTo>
                        <a:pt x="4" y="0"/>
                        <a:pt x="4" y="0"/>
                        <a:pt x="4" y="0"/>
                      </a:cubicBezTo>
                      <a:cubicBezTo>
                        <a:pt x="3" y="0"/>
                        <a:pt x="1" y="1"/>
                        <a:pt x="0" y="1"/>
                      </a:cubicBezTo>
                      <a:cubicBezTo>
                        <a:pt x="0" y="37"/>
                        <a:pt x="0" y="37"/>
                        <a:pt x="0" y="37"/>
                      </a:cubicBezTo>
                      <a:cubicBezTo>
                        <a:pt x="7" y="37"/>
                        <a:pt x="7" y="37"/>
                        <a:pt x="7" y="37"/>
                      </a:cubicBezTo>
                      <a:lnTo>
                        <a:pt x="7" y="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49" name="Freeform: Shape 176"/>
                <p:cNvSpPr>
                  <a:spLocks/>
                </p:cNvSpPr>
                <p:nvPr/>
              </p:nvSpPr>
              <p:spPr bwMode="auto">
                <a:xfrm>
                  <a:off x="5920861" y="1192849"/>
                  <a:ext cx="30635" cy="22057"/>
                </a:xfrm>
                <a:custGeom>
                  <a:avLst/>
                  <a:gdLst>
                    <a:gd name="T0" fmla="*/ 5 w 7"/>
                    <a:gd name="T1" fmla="*/ 5 h 5"/>
                    <a:gd name="T2" fmla="*/ 5 w 7"/>
                    <a:gd name="T3" fmla="*/ 5 h 5"/>
                    <a:gd name="T4" fmla="*/ 7 w 7"/>
                    <a:gd name="T5" fmla="*/ 5 h 5"/>
                    <a:gd name="T6" fmla="*/ 7 w 7"/>
                    <a:gd name="T7" fmla="*/ 0 h 5"/>
                    <a:gd name="T8" fmla="*/ 0 w 7"/>
                    <a:gd name="T9" fmla="*/ 0 h 5"/>
                    <a:gd name="T10" fmla="*/ 0 w 7"/>
                    <a:gd name="T11" fmla="*/ 5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cubicBezTo>
                        <a:pt x="5" y="5"/>
                        <a:pt x="5" y="5"/>
                        <a:pt x="5" y="5"/>
                      </a:cubicBezTo>
                      <a:cubicBezTo>
                        <a:pt x="6" y="5"/>
                        <a:pt x="7" y="5"/>
                        <a:pt x="7" y="5"/>
                      </a:cubicBezTo>
                      <a:cubicBezTo>
                        <a:pt x="7" y="0"/>
                        <a:pt x="7" y="0"/>
                        <a:pt x="7" y="0"/>
                      </a:cubicBezTo>
                      <a:cubicBezTo>
                        <a:pt x="0" y="0"/>
                        <a:pt x="0" y="0"/>
                        <a:pt x="0" y="0"/>
                      </a:cubicBezTo>
                      <a:cubicBezTo>
                        <a:pt x="0" y="5"/>
                        <a:pt x="0" y="5"/>
                        <a:pt x="0" y="5"/>
                      </a:cubicBezTo>
                      <a:cubicBezTo>
                        <a:pt x="2" y="5"/>
                        <a:pt x="3" y="5"/>
                        <a:pt x="5"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0" name="Freeform: Shape 177"/>
                <p:cNvSpPr>
                  <a:spLocks/>
                </p:cNvSpPr>
                <p:nvPr/>
              </p:nvSpPr>
              <p:spPr bwMode="auto">
                <a:xfrm>
                  <a:off x="5788517" y="1223484"/>
                  <a:ext cx="305128" cy="220574"/>
                </a:xfrm>
                <a:custGeom>
                  <a:avLst/>
                  <a:gdLst>
                    <a:gd name="T0" fmla="*/ 37 w 69"/>
                    <a:gd name="T1" fmla="*/ 0 h 50"/>
                    <a:gd name="T2" fmla="*/ 35 w 69"/>
                    <a:gd name="T3" fmla="*/ 0 h 50"/>
                    <a:gd name="T4" fmla="*/ 35 w 69"/>
                    <a:gd name="T5" fmla="*/ 0 h 50"/>
                    <a:gd name="T6" fmla="*/ 30 w 69"/>
                    <a:gd name="T7" fmla="*/ 0 h 50"/>
                    <a:gd name="T8" fmla="*/ 1 w 69"/>
                    <a:gd name="T9" fmla="*/ 33 h 50"/>
                    <a:gd name="T10" fmla="*/ 3 w 69"/>
                    <a:gd name="T11" fmla="*/ 46 h 50"/>
                    <a:gd name="T12" fmla="*/ 4 w 69"/>
                    <a:gd name="T13" fmla="*/ 48 h 50"/>
                    <a:gd name="T14" fmla="*/ 6 w 69"/>
                    <a:gd name="T15" fmla="*/ 46 h 50"/>
                    <a:gd name="T16" fmla="*/ 14 w 69"/>
                    <a:gd name="T17" fmla="*/ 40 h 50"/>
                    <a:gd name="T18" fmla="*/ 15 w 69"/>
                    <a:gd name="T19" fmla="*/ 40 h 50"/>
                    <a:gd name="T20" fmla="*/ 23 w 69"/>
                    <a:gd name="T21" fmla="*/ 46 h 50"/>
                    <a:gd name="T22" fmla="*/ 24 w 69"/>
                    <a:gd name="T23" fmla="*/ 48 h 50"/>
                    <a:gd name="T24" fmla="*/ 25 w 69"/>
                    <a:gd name="T25" fmla="*/ 46 h 50"/>
                    <a:gd name="T26" fmla="*/ 30 w 69"/>
                    <a:gd name="T27" fmla="*/ 42 h 50"/>
                    <a:gd name="T28" fmla="*/ 34 w 69"/>
                    <a:gd name="T29" fmla="*/ 41 h 50"/>
                    <a:gd name="T30" fmla="*/ 34 w 69"/>
                    <a:gd name="T31" fmla="*/ 41 h 50"/>
                    <a:gd name="T32" fmla="*/ 37 w 69"/>
                    <a:gd name="T33" fmla="*/ 42 h 50"/>
                    <a:gd name="T34" fmla="*/ 43 w 69"/>
                    <a:gd name="T35" fmla="*/ 47 h 50"/>
                    <a:gd name="T36" fmla="*/ 44 w 69"/>
                    <a:gd name="T37" fmla="*/ 48 h 50"/>
                    <a:gd name="T38" fmla="*/ 45 w 69"/>
                    <a:gd name="T39" fmla="*/ 47 h 50"/>
                    <a:gd name="T40" fmla="*/ 54 w 69"/>
                    <a:gd name="T41" fmla="*/ 41 h 50"/>
                    <a:gd name="T42" fmla="*/ 54 w 69"/>
                    <a:gd name="T43" fmla="*/ 41 h 50"/>
                    <a:gd name="T44" fmla="*/ 62 w 69"/>
                    <a:gd name="T45" fmla="*/ 47 h 50"/>
                    <a:gd name="T46" fmla="*/ 63 w 69"/>
                    <a:gd name="T47" fmla="*/ 49 h 50"/>
                    <a:gd name="T48" fmla="*/ 64 w 69"/>
                    <a:gd name="T49" fmla="*/ 50 h 50"/>
                    <a:gd name="T50" fmla="*/ 64 w 69"/>
                    <a:gd name="T51" fmla="*/ 49 h 50"/>
                    <a:gd name="T52" fmla="*/ 65 w 69"/>
                    <a:gd name="T53" fmla="*/ 47 h 50"/>
                    <a:gd name="T54" fmla="*/ 68 w 69"/>
                    <a:gd name="T55" fmla="*/ 35 h 50"/>
                    <a:gd name="T56" fmla="*/ 37 w 69"/>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50">
                      <a:moveTo>
                        <a:pt x="37" y="0"/>
                      </a:moveTo>
                      <a:cubicBezTo>
                        <a:pt x="37" y="0"/>
                        <a:pt x="36" y="0"/>
                        <a:pt x="35" y="0"/>
                      </a:cubicBezTo>
                      <a:cubicBezTo>
                        <a:pt x="35" y="0"/>
                        <a:pt x="35" y="0"/>
                        <a:pt x="35" y="0"/>
                      </a:cubicBezTo>
                      <a:cubicBezTo>
                        <a:pt x="33" y="0"/>
                        <a:pt x="32" y="0"/>
                        <a:pt x="30" y="0"/>
                      </a:cubicBezTo>
                      <a:cubicBezTo>
                        <a:pt x="14" y="2"/>
                        <a:pt x="1" y="16"/>
                        <a:pt x="1" y="33"/>
                      </a:cubicBezTo>
                      <a:cubicBezTo>
                        <a:pt x="0" y="38"/>
                        <a:pt x="1" y="42"/>
                        <a:pt x="3" y="46"/>
                      </a:cubicBezTo>
                      <a:cubicBezTo>
                        <a:pt x="3" y="47"/>
                        <a:pt x="4" y="48"/>
                        <a:pt x="4" y="48"/>
                      </a:cubicBezTo>
                      <a:cubicBezTo>
                        <a:pt x="5" y="48"/>
                        <a:pt x="5" y="47"/>
                        <a:pt x="6" y="46"/>
                      </a:cubicBezTo>
                      <a:cubicBezTo>
                        <a:pt x="7" y="43"/>
                        <a:pt x="11" y="40"/>
                        <a:pt x="14" y="40"/>
                      </a:cubicBezTo>
                      <a:cubicBezTo>
                        <a:pt x="14" y="40"/>
                        <a:pt x="15" y="40"/>
                        <a:pt x="15" y="40"/>
                      </a:cubicBezTo>
                      <a:cubicBezTo>
                        <a:pt x="18" y="41"/>
                        <a:pt x="22" y="43"/>
                        <a:pt x="23" y="46"/>
                      </a:cubicBezTo>
                      <a:cubicBezTo>
                        <a:pt x="24" y="47"/>
                        <a:pt x="24" y="48"/>
                        <a:pt x="24" y="48"/>
                      </a:cubicBezTo>
                      <a:cubicBezTo>
                        <a:pt x="24" y="48"/>
                        <a:pt x="25" y="47"/>
                        <a:pt x="25" y="46"/>
                      </a:cubicBezTo>
                      <a:cubicBezTo>
                        <a:pt x="26" y="44"/>
                        <a:pt x="28" y="42"/>
                        <a:pt x="30" y="42"/>
                      </a:cubicBezTo>
                      <a:cubicBezTo>
                        <a:pt x="31" y="41"/>
                        <a:pt x="33" y="41"/>
                        <a:pt x="34" y="41"/>
                      </a:cubicBezTo>
                      <a:cubicBezTo>
                        <a:pt x="34" y="41"/>
                        <a:pt x="34" y="41"/>
                        <a:pt x="34" y="41"/>
                      </a:cubicBezTo>
                      <a:cubicBezTo>
                        <a:pt x="35" y="41"/>
                        <a:pt x="36" y="41"/>
                        <a:pt x="37" y="42"/>
                      </a:cubicBezTo>
                      <a:cubicBezTo>
                        <a:pt x="40" y="42"/>
                        <a:pt x="42" y="44"/>
                        <a:pt x="43" y="47"/>
                      </a:cubicBezTo>
                      <a:cubicBezTo>
                        <a:pt x="44" y="48"/>
                        <a:pt x="44" y="48"/>
                        <a:pt x="44" y="48"/>
                      </a:cubicBezTo>
                      <a:cubicBezTo>
                        <a:pt x="44" y="48"/>
                        <a:pt x="44" y="48"/>
                        <a:pt x="45" y="47"/>
                      </a:cubicBezTo>
                      <a:cubicBezTo>
                        <a:pt x="47" y="44"/>
                        <a:pt x="50" y="41"/>
                        <a:pt x="54" y="41"/>
                      </a:cubicBezTo>
                      <a:cubicBezTo>
                        <a:pt x="54" y="41"/>
                        <a:pt x="54" y="41"/>
                        <a:pt x="54" y="41"/>
                      </a:cubicBezTo>
                      <a:cubicBezTo>
                        <a:pt x="58" y="41"/>
                        <a:pt x="61" y="44"/>
                        <a:pt x="62" y="47"/>
                      </a:cubicBezTo>
                      <a:cubicBezTo>
                        <a:pt x="63" y="48"/>
                        <a:pt x="63" y="49"/>
                        <a:pt x="63" y="49"/>
                      </a:cubicBezTo>
                      <a:cubicBezTo>
                        <a:pt x="63" y="50"/>
                        <a:pt x="63" y="50"/>
                        <a:pt x="64" y="50"/>
                      </a:cubicBezTo>
                      <a:cubicBezTo>
                        <a:pt x="64" y="50"/>
                        <a:pt x="64" y="50"/>
                        <a:pt x="64" y="49"/>
                      </a:cubicBezTo>
                      <a:cubicBezTo>
                        <a:pt x="65" y="49"/>
                        <a:pt x="65" y="48"/>
                        <a:pt x="65" y="47"/>
                      </a:cubicBezTo>
                      <a:cubicBezTo>
                        <a:pt x="67" y="44"/>
                        <a:pt x="68" y="39"/>
                        <a:pt x="68" y="35"/>
                      </a:cubicBezTo>
                      <a:cubicBezTo>
                        <a:pt x="69" y="17"/>
                        <a:pt x="55" y="2"/>
                        <a:pt x="37"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1" name="Freeform: Shape 178"/>
                <p:cNvSpPr>
                  <a:spLocks/>
                </p:cNvSpPr>
                <p:nvPr/>
              </p:nvSpPr>
              <p:spPr bwMode="auto">
                <a:xfrm>
                  <a:off x="4601092" y="4491660"/>
                  <a:ext cx="118865" cy="84553"/>
                </a:xfrm>
                <a:custGeom>
                  <a:avLst/>
                  <a:gdLst>
                    <a:gd name="T0" fmla="*/ 17 w 27"/>
                    <a:gd name="T1" fmla="*/ 5 h 19"/>
                    <a:gd name="T2" fmla="*/ 24 w 27"/>
                    <a:gd name="T3" fmla="*/ 1 h 19"/>
                    <a:gd name="T4" fmla="*/ 27 w 27"/>
                    <a:gd name="T5" fmla="*/ 0 h 19"/>
                    <a:gd name="T6" fmla="*/ 16 w 27"/>
                    <a:gd name="T7" fmla="*/ 1 h 19"/>
                    <a:gd name="T8" fmla="*/ 9 w 27"/>
                    <a:gd name="T9" fmla="*/ 7 h 19"/>
                    <a:gd name="T10" fmla="*/ 5 w 27"/>
                    <a:gd name="T11" fmla="*/ 12 h 19"/>
                    <a:gd name="T12" fmla="*/ 0 w 27"/>
                    <a:gd name="T13" fmla="*/ 19 h 19"/>
                    <a:gd name="T14" fmla="*/ 9 w 27"/>
                    <a:gd name="T15" fmla="*/ 15 h 19"/>
                    <a:gd name="T16" fmla="*/ 17 w 2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17" y="5"/>
                      </a:moveTo>
                      <a:cubicBezTo>
                        <a:pt x="19" y="4"/>
                        <a:pt x="21" y="2"/>
                        <a:pt x="24" y="1"/>
                      </a:cubicBezTo>
                      <a:cubicBezTo>
                        <a:pt x="24" y="1"/>
                        <a:pt x="26" y="0"/>
                        <a:pt x="27" y="0"/>
                      </a:cubicBezTo>
                      <a:cubicBezTo>
                        <a:pt x="23" y="0"/>
                        <a:pt x="19" y="0"/>
                        <a:pt x="16" y="1"/>
                      </a:cubicBezTo>
                      <a:cubicBezTo>
                        <a:pt x="13" y="2"/>
                        <a:pt x="10" y="4"/>
                        <a:pt x="9" y="7"/>
                      </a:cubicBezTo>
                      <a:cubicBezTo>
                        <a:pt x="7" y="9"/>
                        <a:pt x="6" y="11"/>
                        <a:pt x="5" y="12"/>
                      </a:cubicBezTo>
                      <a:cubicBezTo>
                        <a:pt x="4" y="15"/>
                        <a:pt x="3" y="18"/>
                        <a:pt x="0" y="19"/>
                      </a:cubicBezTo>
                      <a:cubicBezTo>
                        <a:pt x="3" y="19"/>
                        <a:pt x="7" y="17"/>
                        <a:pt x="9" y="15"/>
                      </a:cubicBezTo>
                      <a:cubicBezTo>
                        <a:pt x="13" y="12"/>
                        <a:pt x="15" y="9"/>
                        <a:pt x="17"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2" name="Freeform: Shape 179"/>
                <p:cNvSpPr>
                  <a:spLocks/>
                </p:cNvSpPr>
                <p:nvPr/>
              </p:nvSpPr>
              <p:spPr bwMode="auto">
                <a:xfrm>
                  <a:off x="4609670" y="4491660"/>
                  <a:ext cx="154402" cy="106611"/>
                </a:xfrm>
                <a:custGeom>
                  <a:avLst/>
                  <a:gdLst>
                    <a:gd name="T0" fmla="*/ 23 w 35"/>
                    <a:gd name="T1" fmla="*/ 3 h 24"/>
                    <a:gd name="T2" fmla="*/ 14 w 35"/>
                    <a:gd name="T3" fmla="*/ 11 h 24"/>
                    <a:gd name="T4" fmla="*/ 8 w 35"/>
                    <a:gd name="T5" fmla="*/ 17 h 24"/>
                    <a:gd name="T6" fmla="*/ 0 w 35"/>
                    <a:gd name="T7" fmla="*/ 20 h 24"/>
                    <a:gd name="T8" fmla="*/ 19 w 35"/>
                    <a:gd name="T9" fmla="*/ 20 h 24"/>
                    <a:gd name="T10" fmla="*/ 30 w 35"/>
                    <a:gd name="T11" fmla="*/ 6 h 24"/>
                    <a:gd name="T12" fmla="*/ 33 w 35"/>
                    <a:gd name="T13" fmla="*/ 2 h 24"/>
                    <a:gd name="T14" fmla="*/ 35 w 35"/>
                    <a:gd name="T15" fmla="*/ 1 h 24"/>
                    <a:gd name="T16" fmla="*/ 23 w 35"/>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23" y="3"/>
                      </a:moveTo>
                      <a:cubicBezTo>
                        <a:pt x="19" y="5"/>
                        <a:pt x="17" y="7"/>
                        <a:pt x="14" y="11"/>
                      </a:cubicBezTo>
                      <a:cubicBezTo>
                        <a:pt x="12" y="13"/>
                        <a:pt x="10" y="16"/>
                        <a:pt x="8" y="17"/>
                      </a:cubicBezTo>
                      <a:cubicBezTo>
                        <a:pt x="5" y="19"/>
                        <a:pt x="3" y="20"/>
                        <a:pt x="0" y="20"/>
                      </a:cubicBezTo>
                      <a:cubicBezTo>
                        <a:pt x="6" y="24"/>
                        <a:pt x="13" y="24"/>
                        <a:pt x="19" y="20"/>
                      </a:cubicBezTo>
                      <a:cubicBezTo>
                        <a:pt x="25" y="17"/>
                        <a:pt x="27" y="12"/>
                        <a:pt x="30" y="6"/>
                      </a:cubicBezTo>
                      <a:cubicBezTo>
                        <a:pt x="31" y="5"/>
                        <a:pt x="32" y="3"/>
                        <a:pt x="33" y="2"/>
                      </a:cubicBezTo>
                      <a:cubicBezTo>
                        <a:pt x="34" y="2"/>
                        <a:pt x="35" y="1"/>
                        <a:pt x="35" y="1"/>
                      </a:cubicBezTo>
                      <a:cubicBezTo>
                        <a:pt x="31" y="0"/>
                        <a:pt x="27" y="1"/>
                        <a:pt x="23" y="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3" name="Freeform: Shape 180"/>
                <p:cNvSpPr>
                  <a:spLocks/>
                </p:cNvSpPr>
                <p:nvPr/>
              </p:nvSpPr>
              <p:spPr bwMode="auto">
                <a:xfrm>
                  <a:off x="4601092" y="4403430"/>
                  <a:ext cx="101709" cy="71074"/>
                </a:xfrm>
                <a:custGeom>
                  <a:avLst/>
                  <a:gdLst>
                    <a:gd name="T0" fmla="*/ 8 w 23"/>
                    <a:gd name="T1" fmla="*/ 6 h 16"/>
                    <a:gd name="T2" fmla="*/ 5 w 23"/>
                    <a:gd name="T3" fmla="*/ 11 h 16"/>
                    <a:gd name="T4" fmla="*/ 0 w 23"/>
                    <a:gd name="T5" fmla="*/ 16 h 16"/>
                    <a:gd name="T6" fmla="*/ 8 w 23"/>
                    <a:gd name="T7" fmla="*/ 13 h 16"/>
                    <a:gd name="T8" fmla="*/ 15 w 23"/>
                    <a:gd name="T9" fmla="*/ 5 h 16"/>
                    <a:gd name="T10" fmla="*/ 20 w 23"/>
                    <a:gd name="T11" fmla="*/ 1 h 16"/>
                    <a:gd name="T12" fmla="*/ 23 w 23"/>
                    <a:gd name="T13" fmla="*/ 0 h 16"/>
                    <a:gd name="T14" fmla="*/ 14 w 23"/>
                    <a:gd name="T15" fmla="*/ 1 h 16"/>
                    <a:gd name="T16" fmla="*/ 8 w 2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8" y="6"/>
                      </a:moveTo>
                      <a:cubicBezTo>
                        <a:pt x="6" y="8"/>
                        <a:pt x="6" y="9"/>
                        <a:pt x="5" y="11"/>
                      </a:cubicBezTo>
                      <a:cubicBezTo>
                        <a:pt x="4" y="13"/>
                        <a:pt x="2" y="15"/>
                        <a:pt x="0" y="16"/>
                      </a:cubicBezTo>
                      <a:cubicBezTo>
                        <a:pt x="3" y="16"/>
                        <a:pt x="6" y="15"/>
                        <a:pt x="8" y="13"/>
                      </a:cubicBezTo>
                      <a:cubicBezTo>
                        <a:pt x="11" y="11"/>
                        <a:pt x="13" y="7"/>
                        <a:pt x="15" y="5"/>
                      </a:cubicBezTo>
                      <a:cubicBezTo>
                        <a:pt x="17" y="3"/>
                        <a:pt x="18" y="2"/>
                        <a:pt x="20" y="1"/>
                      </a:cubicBezTo>
                      <a:cubicBezTo>
                        <a:pt x="21" y="1"/>
                        <a:pt x="22" y="0"/>
                        <a:pt x="23" y="0"/>
                      </a:cubicBezTo>
                      <a:cubicBezTo>
                        <a:pt x="20" y="0"/>
                        <a:pt x="17" y="0"/>
                        <a:pt x="14" y="1"/>
                      </a:cubicBezTo>
                      <a:cubicBezTo>
                        <a:pt x="11" y="2"/>
                        <a:pt x="9" y="4"/>
                        <a:pt x="8" y="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4" name="Freeform: Shape 181"/>
                <p:cNvSpPr>
                  <a:spLocks/>
                </p:cNvSpPr>
                <p:nvPr/>
              </p:nvSpPr>
              <p:spPr bwMode="auto">
                <a:xfrm>
                  <a:off x="4609670" y="4403430"/>
                  <a:ext cx="132345" cy="93131"/>
                </a:xfrm>
                <a:custGeom>
                  <a:avLst/>
                  <a:gdLst>
                    <a:gd name="T0" fmla="*/ 28 w 30"/>
                    <a:gd name="T1" fmla="*/ 2 h 21"/>
                    <a:gd name="T2" fmla="*/ 30 w 30"/>
                    <a:gd name="T3" fmla="*/ 1 h 21"/>
                    <a:gd name="T4" fmla="*/ 19 w 30"/>
                    <a:gd name="T5" fmla="*/ 2 h 21"/>
                    <a:gd name="T6" fmla="*/ 12 w 30"/>
                    <a:gd name="T7" fmla="*/ 9 h 21"/>
                    <a:gd name="T8" fmla="*/ 6 w 30"/>
                    <a:gd name="T9" fmla="*/ 15 h 21"/>
                    <a:gd name="T10" fmla="*/ 0 w 30"/>
                    <a:gd name="T11" fmla="*/ 18 h 21"/>
                    <a:gd name="T12" fmla="*/ 16 w 30"/>
                    <a:gd name="T13" fmla="*/ 17 h 21"/>
                    <a:gd name="T14" fmla="*/ 25 w 30"/>
                    <a:gd name="T15" fmla="*/ 6 h 21"/>
                    <a:gd name="T16" fmla="*/ 28 w 30"/>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28" y="2"/>
                      </a:moveTo>
                      <a:cubicBezTo>
                        <a:pt x="29" y="2"/>
                        <a:pt x="30" y="1"/>
                        <a:pt x="30" y="1"/>
                      </a:cubicBezTo>
                      <a:cubicBezTo>
                        <a:pt x="26" y="0"/>
                        <a:pt x="23" y="1"/>
                        <a:pt x="19" y="2"/>
                      </a:cubicBezTo>
                      <a:cubicBezTo>
                        <a:pt x="16" y="4"/>
                        <a:pt x="14" y="6"/>
                        <a:pt x="12" y="9"/>
                      </a:cubicBezTo>
                      <a:cubicBezTo>
                        <a:pt x="10" y="11"/>
                        <a:pt x="9" y="14"/>
                        <a:pt x="6" y="15"/>
                      </a:cubicBezTo>
                      <a:cubicBezTo>
                        <a:pt x="5" y="16"/>
                        <a:pt x="2" y="17"/>
                        <a:pt x="0" y="18"/>
                      </a:cubicBezTo>
                      <a:cubicBezTo>
                        <a:pt x="5" y="21"/>
                        <a:pt x="11" y="21"/>
                        <a:pt x="16" y="17"/>
                      </a:cubicBezTo>
                      <a:cubicBezTo>
                        <a:pt x="21" y="15"/>
                        <a:pt x="23" y="10"/>
                        <a:pt x="25" y="6"/>
                      </a:cubicBezTo>
                      <a:cubicBezTo>
                        <a:pt x="26" y="4"/>
                        <a:pt x="27" y="3"/>
                        <a:pt x="28" y="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5" name="Freeform: Shape 182"/>
                <p:cNvSpPr>
                  <a:spLocks/>
                </p:cNvSpPr>
                <p:nvPr/>
              </p:nvSpPr>
              <p:spPr bwMode="auto">
                <a:xfrm>
                  <a:off x="4472424" y="4491660"/>
                  <a:ext cx="115189" cy="84553"/>
                </a:xfrm>
                <a:custGeom>
                  <a:avLst/>
                  <a:gdLst>
                    <a:gd name="T0" fmla="*/ 9 w 26"/>
                    <a:gd name="T1" fmla="*/ 5 h 19"/>
                    <a:gd name="T2" fmla="*/ 17 w 26"/>
                    <a:gd name="T3" fmla="*/ 15 h 19"/>
                    <a:gd name="T4" fmla="*/ 26 w 26"/>
                    <a:gd name="T5" fmla="*/ 19 h 19"/>
                    <a:gd name="T6" fmla="*/ 21 w 26"/>
                    <a:gd name="T7" fmla="*/ 12 h 19"/>
                    <a:gd name="T8" fmla="*/ 18 w 26"/>
                    <a:gd name="T9" fmla="*/ 7 h 19"/>
                    <a:gd name="T10" fmla="*/ 11 w 26"/>
                    <a:gd name="T11" fmla="*/ 1 h 19"/>
                    <a:gd name="T12" fmla="*/ 0 w 26"/>
                    <a:gd name="T13" fmla="*/ 0 h 19"/>
                    <a:gd name="T14" fmla="*/ 3 w 26"/>
                    <a:gd name="T15" fmla="*/ 1 h 19"/>
                    <a:gd name="T16" fmla="*/ 9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9" y="5"/>
                      </a:moveTo>
                      <a:cubicBezTo>
                        <a:pt x="12" y="9"/>
                        <a:pt x="14" y="12"/>
                        <a:pt x="17" y="15"/>
                      </a:cubicBezTo>
                      <a:cubicBezTo>
                        <a:pt x="20" y="17"/>
                        <a:pt x="23" y="19"/>
                        <a:pt x="26" y="19"/>
                      </a:cubicBezTo>
                      <a:cubicBezTo>
                        <a:pt x="24" y="18"/>
                        <a:pt x="22" y="15"/>
                        <a:pt x="21" y="12"/>
                      </a:cubicBezTo>
                      <a:cubicBezTo>
                        <a:pt x="20" y="11"/>
                        <a:pt x="19" y="9"/>
                        <a:pt x="18" y="7"/>
                      </a:cubicBezTo>
                      <a:cubicBezTo>
                        <a:pt x="16" y="4"/>
                        <a:pt x="14" y="2"/>
                        <a:pt x="11" y="1"/>
                      </a:cubicBezTo>
                      <a:cubicBezTo>
                        <a:pt x="7" y="0"/>
                        <a:pt x="3" y="0"/>
                        <a:pt x="0" y="0"/>
                      </a:cubicBezTo>
                      <a:cubicBezTo>
                        <a:pt x="1" y="0"/>
                        <a:pt x="2" y="1"/>
                        <a:pt x="3" y="1"/>
                      </a:cubicBezTo>
                      <a:cubicBezTo>
                        <a:pt x="5" y="2"/>
                        <a:pt x="7" y="4"/>
                        <a:pt x="9"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6" name="Freeform: Shape 183"/>
                <p:cNvSpPr>
                  <a:spLocks/>
                </p:cNvSpPr>
                <p:nvPr/>
              </p:nvSpPr>
              <p:spPr bwMode="auto">
                <a:xfrm>
                  <a:off x="4424633" y="4491660"/>
                  <a:ext cx="154402" cy="106611"/>
                </a:xfrm>
                <a:custGeom>
                  <a:avLst/>
                  <a:gdLst>
                    <a:gd name="T0" fmla="*/ 6 w 35"/>
                    <a:gd name="T1" fmla="*/ 6 h 24"/>
                    <a:gd name="T2" fmla="*/ 16 w 35"/>
                    <a:gd name="T3" fmla="*/ 20 h 24"/>
                    <a:gd name="T4" fmla="*/ 35 w 35"/>
                    <a:gd name="T5" fmla="*/ 20 h 24"/>
                    <a:gd name="T6" fmla="*/ 28 w 35"/>
                    <a:gd name="T7" fmla="*/ 17 h 24"/>
                    <a:gd name="T8" fmla="*/ 21 w 35"/>
                    <a:gd name="T9" fmla="*/ 11 h 24"/>
                    <a:gd name="T10" fmla="*/ 13 w 35"/>
                    <a:gd name="T11" fmla="*/ 3 h 24"/>
                    <a:gd name="T12" fmla="*/ 0 w 35"/>
                    <a:gd name="T13" fmla="*/ 1 h 24"/>
                    <a:gd name="T14" fmla="*/ 2 w 35"/>
                    <a:gd name="T15" fmla="*/ 2 h 24"/>
                    <a:gd name="T16" fmla="*/ 6 w 35"/>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6" y="6"/>
                      </a:moveTo>
                      <a:cubicBezTo>
                        <a:pt x="9" y="12"/>
                        <a:pt x="11" y="17"/>
                        <a:pt x="16" y="20"/>
                      </a:cubicBezTo>
                      <a:cubicBezTo>
                        <a:pt x="22" y="24"/>
                        <a:pt x="30" y="24"/>
                        <a:pt x="35" y="20"/>
                      </a:cubicBezTo>
                      <a:cubicBezTo>
                        <a:pt x="33" y="20"/>
                        <a:pt x="30" y="19"/>
                        <a:pt x="28" y="17"/>
                      </a:cubicBezTo>
                      <a:cubicBezTo>
                        <a:pt x="25" y="16"/>
                        <a:pt x="23" y="13"/>
                        <a:pt x="21" y="11"/>
                      </a:cubicBezTo>
                      <a:cubicBezTo>
                        <a:pt x="19" y="7"/>
                        <a:pt x="16" y="5"/>
                        <a:pt x="13" y="3"/>
                      </a:cubicBezTo>
                      <a:cubicBezTo>
                        <a:pt x="9" y="1"/>
                        <a:pt x="4" y="0"/>
                        <a:pt x="0" y="1"/>
                      </a:cubicBezTo>
                      <a:cubicBezTo>
                        <a:pt x="1" y="1"/>
                        <a:pt x="2" y="2"/>
                        <a:pt x="2" y="2"/>
                      </a:cubicBezTo>
                      <a:cubicBezTo>
                        <a:pt x="4" y="3"/>
                        <a:pt x="5" y="5"/>
                        <a:pt x="6" y="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7" name="Freeform: Shape 184"/>
                <p:cNvSpPr>
                  <a:spLocks/>
                </p:cNvSpPr>
                <p:nvPr/>
              </p:nvSpPr>
              <p:spPr bwMode="auto">
                <a:xfrm>
                  <a:off x="4485903" y="4403430"/>
                  <a:ext cx="101709" cy="71074"/>
                </a:xfrm>
                <a:custGeom>
                  <a:avLst/>
                  <a:gdLst>
                    <a:gd name="T0" fmla="*/ 10 w 23"/>
                    <a:gd name="T1" fmla="*/ 1 h 16"/>
                    <a:gd name="T2" fmla="*/ 0 w 23"/>
                    <a:gd name="T3" fmla="*/ 0 h 16"/>
                    <a:gd name="T4" fmla="*/ 3 w 23"/>
                    <a:gd name="T5" fmla="*/ 1 h 16"/>
                    <a:gd name="T6" fmla="*/ 8 w 23"/>
                    <a:gd name="T7" fmla="*/ 5 h 16"/>
                    <a:gd name="T8" fmla="*/ 15 w 23"/>
                    <a:gd name="T9" fmla="*/ 13 h 16"/>
                    <a:gd name="T10" fmla="*/ 23 w 23"/>
                    <a:gd name="T11" fmla="*/ 16 h 16"/>
                    <a:gd name="T12" fmla="*/ 19 w 23"/>
                    <a:gd name="T13" fmla="*/ 11 h 16"/>
                    <a:gd name="T14" fmla="*/ 16 w 23"/>
                    <a:gd name="T15" fmla="*/ 6 h 16"/>
                    <a:gd name="T16" fmla="*/ 10 w 23"/>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0" y="1"/>
                      </a:moveTo>
                      <a:cubicBezTo>
                        <a:pt x="7" y="0"/>
                        <a:pt x="3" y="0"/>
                        <a:pt x="0" y="0"/>
                      </a:cubicBezTo>
                      <a:cubicBezTo>
                        <a:pt x="1" y="0"/>
                        <a:pt x="2" y="1"/>
                        <a:pt x="3" y="1"/>
                      </a:cubicBezTo>
                      <a:cubicBezTo>
                        <a:pt x="5" y="2"/>
                        <a:pt x="7" y="3"/>
                        <a:pt x="8" y="5"/>
                      </a:cubicBezTo>
                      <a:cubicBezTo>
                        <a:pt x="11" y="7"/>
                        <a:pt x="13" y="11"/>
                        <a:pt x="15" y="13"/>
                      </a:cubicBezTo>
                      <a:cubicBezTo>
                        <a:pt x="18" y="15"/>
                        <a:pt x="20" y="16"/>
                        <a:pt x="23" y="16"/>
                      </a:cubicBezTo>
                      <a:cubicBezTo>
                        <a:pt x="21" y="15"/>
                        <a:pt x="20" y="13"/>
                        <a:pt x="19" y="11"/>
                      </a:cubicBezTo>
                      <a:cubicBezTo>
                        <a:pt x="18" y="9"/>
                        <a:pt x="17" y="8"/>
                        <a:pt x="16" y="6"/>
                      </a:cubicBezTo>
                      <a:cubicBezTo>
                        <a:pt x="14" y="4"/>
                        <a:pt x="12" y="2"/>
                        <a:pt x="10" y="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8" name="Freeform: Shape 185"/>
                <p:cNvSpPr>
                  <a:spLocks/>
                </p:cNvSpPr>
                <p:nvPr/>
              </p:nvSpPr>
              <p:spPr bwMode="auto">
                <a:xfrm>
                  <a:off x="4446690" y="4403430"/>
                  <a:ext cx="132345" cy="93131"/>
                </a:xfrm>
                <a:custGeom>
                  <a:avLst/>
                  <a:gdLst>
                    <a:gd name="T0" fmla="*/ 0 w 30"/>
                    <a:gd name="T1" fmla="*/ 1 h 21"/>
                    <a:gd name="T2" fmla="*/ 2 w 30"/>
                    <a:gd name="T3" fmla="*/ 2 h 21"/>
                    <a:gd name="T4" fmla="*/ 5 w 30"/>
                    <a:gd name="T5" fmla="*/ 6 h 21"/>
                    <a:gd name="T6" fmla="*/ 14 w 30"/>
                    <a:gd name="T7" fmla="*/ 17 h 21"/>
                    <a:gd name="T8" fmla="*/ 30 w 30"/>
                    <a:gd name="T9" fmla="*/ 18 h 21"/>
                    <a:gd name="T10" fmla="*/ 24 w 30"/>
                    <a:gd name="T11" fmla="*/ 15 h 21"/>
                    <a:gd name="T12" fmla="*/ 18 w 30"/>
                    <a:gd name="T13" fmla="*/ 9 h 21"/>
                    <a:gd name="T14" fmla="*/ 11 w 30"/>
                    <a:gd name="T15" fmla="*/ 2 h 21"/>
                    <a:gd name="T16" fmla="*/ 0 w 30"/>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0" y="1"/>
                      </a:moveTo>
                      <a:cubicBezTo>
                        <a:pt x="1" y="1"/>
                        <a:pt x="2" y="2"/>
                        <a:pt x="2" y="2"/>
                      </a:cubicBezTo>
                      <a:cubicBezTo>
                        <a:pt x="3" y="3"/>
                        <a:pt x="4" y="4"/>
                        <a:pt x="5" y="6"/>
                      </a:cubicBezTo>
                      <a:cubicBezTo>
                        <a:pt x="8" y="10"/>
                        <a:pt x="9" y="15"/>
                        <a:pt x="14" y="17"/>
                      </a:cubicBezTo>
                      <a:cubicBezTo>
                        <a:pt x="19" y="21"/>
                        <a:pt x="25" y="21"/>
                        <a:pt x="30" y="18"/>
                      </a:cubicBezTo>
                      <a:cubicBezTo>
                        <a:pt x="28" y="17"/>
                        <a:pt x="26" y="16"/>
                        <a:pt x="24" y="15"/>
                      </a:cubicBezTo>
                      <a:cubicBezTo>
                        <a:pt x="22" y="14"/>
                        <a:pt x="20" y="11"/>
                        <a:pt x="18" y="9"/>
                      </a:cubicBezTo>
                      <a:cubicBezTo>
                        <a:pt x="16" y="6"/>
                        <a:pt x="14" y="4"/>
                        <a:pt x="11" y="2"/>
                      </a:cubicBezTo>
                      <a:cubicBezTo>
                        <a:pt x="8" y="1"/>
                        <a:pt x="4" y="0"/>
                        <a:pt x="0" y="1"/>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59" name="Freeform: Shape 186"/>
                <p:cNvSpPr>
                  <a:spLocks/>
                </p:cNvSpPr>
                <p:nvPr/>
              </p:nvSpPr>
              <p:spPr bwMode="auto">
                <a:xfrm>
                  <a:off x="4592514" y="4342160"/>
                  <a:ext cx="56369" cy="113963"/>
                </a:xfrm>
                <a:custGeom>
                  <a:avLst/>
                  <a:gdLst>
                    <a:gd name="T0" fmla="*/ 9 w 13"/>
                    <a:gd name="T1" fmla="*/ 8 h 26"/>
                    <a:gd name="T2" fmla="*/ 2 w 13"/>
                    <a:gd name="T3" fmla="*/ 17 h 26"/>
                    <a:gd name="T4" fmla="*/ 1 w 13"/>
                    <a:gd name="T5" fmla="*/ 26 h 26"/>
                    <a:gd name="T6" fmla="*/ 5 w 13"/>
                    <a:gd name="T7" fmla="*/ 20 h 26"/>
                    <a:gd name="T8" fmla="*/ 9 w 13"/>
                    <a:gd name="T9" fmla="*/ 16 h 26"/>
                    <a:gd name="T10" fmla="*/ 12 w 13"/>
                    <a:gd name="T11" fmla="*/ 9 h 26"/>
                    <a:gd name="T12" fmla="*/ 11 w 13"/>
                    <a:gd name="T13" fmla="*/ 0 h 26"/>
                    <a:gd name="T14" fmla="*/ 11 w 13"/>
                    <a:gd name="T15" fmla="*/ 3 h 26"/>
                    <a:gd name="T16" fmla="*/ 9 w 13"/>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9" y="8"/>
                      </a:moveTo>
                      <a:cubicBezTo>
                        <a:pt x="6" y="11"/>
                        <a:pt x="4" y="14"/>
                        <a:pt x="2" y="17"/>
                      </a:cubicBezTo>
                      <a:cubicBezTo>
                        <a:pt x="1" y="20"/>
                        <a:pt x="0" y="23"/>
                        <a:pt x="1" y="26"/>
                      </a:cubicBezTo>
                      <a:cubicBezTo>
                        <a:pt x="1" y="23"/>
                        <a:pt x="3" y="21"/>
                        <a:pt x="5" y="20"/>
                      </a:cubicBezTo>
                      <a:cubicBezTo>
                        <a:pt x="6" y="19"/>
                        <a:pt x="8" y="18"/>
                        <a:pt x="9" y="16"/>
                      </a:cubicBezTo>
                      <a:cubicBezTo>
                        <a:pt x="11" y="14"/>
                        <a:pt x="12" y="12"/>
                        <a:pt x="12" y="9"/>
                      </a:cubicBezTo>
                      <a:cubicBezTo>
                        <a:pt x="13" y="6"/>
                        <a:pt x="12" y="3"/>
                        <a:pt x="11" y="0"/>
                      </a:cubicBezTo>
                      <a:cubicBezTo>
                        <a:pt x="11" y="0"/>
                        <a:pt x="11" y="2"/>
                        <a:pt x="11" y="3"/>
                      </a:cubicBezTo>
                      <a:cubicBezTo>
                        <a:pt x="10" y="5"/>
                        <a:pt x="10" y="7"/>
                        <a:pt x="9" y="8"/>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0" name="Freeform: Shape 187"/>
                <p:cNvSpPr>
                  <a:spLocks/>
                </p:cNvSpPr>
                <p:nvPr/>
              </p:nvSpPr>
              <p:spPr bwMode="auto">
                <a:xfrm>
                  <a:off x="4560653" y="4301721"/>
                  <a:ext cx="75976" cy="145824"/>
                </a:xfrm>
                <a:custGeom>
                  <a:avLst/>
                  <a:gdLst>
                    <a:gd name="T0" fmla="*/ 6 w 17"/>
                    <a:gd name="T1" fmla="*/ 33 h 33"/>
                    <a:gd name="T2" fmla="*/ 7 w 17"/>
                    <a:gd name="T3" fmla="*/ 27 h 33"/>
                    <a:gd name="T4" fmla="*/ 11 w 17"/>
                    <a:gd name="T5" fmla="*/ 20 h 33"/>
                    <a:gd name="T6" fmla="*/ 16 w 17"/>
                    <a:gd name="T7" fmla="*/ 11 h 33"/>
                    <a:gd name="T8" fmla="*/ 16 w 17"/>
                    <a:gd name="T9" fmla="*/ 0 h 33"/>
                    <a:gd name="T10" fmla="*/ 15 w 17"/>
                    <a:gd name="T11" fmla="*/ 2 h 33"/>
                    <a:gd name="T12" fmla="*/ 12 w 17"/>
                    <a:gd name="T13" fmla="*/ 6 h 33"/>
                    <a:gd name="T14" fmla="*/ 2 w 17"/>
                    <a:gd name="T15" fmla="*/ 17 h 33"/>
                    <a:gd name="T16" fmla="*/ 6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6" y="33"/>
                      </a:moveTo>
                      <a:cubicBezTo>
                        <a:pt x="5" y="31"/>
                        <a:pt x="6" y="29"/>
                        <a:pt x="7" y="27"/>
                      </a:cubicBezTo>
                      <a:cubicBezTo>
                        <a:pt x="8" y="24"/>
                        <a:pt x="9" y="22"/>
                        <a:pt x="11" y="20"/>
                      </a:cubicBezTo>
                      <a:cubicBezTo>
                        <a:pt x="13" y="17"/>
                        <a:pt x="15" y="15"/>
                        <a:pt x="16" y="11"/>
                      </a:cubicBezTo>
                      <a:cubicBezTo>
                        <a:pt x="17" y="8"/>
                        <a:pt x="17" y="4"/>
                        <a:pt x="16" y="0"/>
                      </a:cubicBezTo>
                      <a:cubicBezTo>
                        <a:pt x="16" y="1"/>
                        <a:pt x="15" y="2"/>
                        <a:pt x="15" y="2"/>
                      </a:cubicBezTo>
                      <a:cubicBezTo>
                        <a:pt x="14" y="4"/>
                        <a:pt x="13" y="5"/>
                        <a:pt x="12" y="6"/>
                      </a:cubicBezTo>
                      <a:cubicBezTo>
                        <a:pt x="8" y="10"/>
                        <a:pt x="4" y="12"/>
                        <a:pt x="2" y="17"/>
                      </a:cubicBezTo>
                      <a:cubicBezTo>
                        <a:pt x="0" y="23"/>
                        <a:pt x="1" y="29"/>
                        <a:pt x="6" y="3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1" name="Freeform: Shape 188"/>
                <p:cNvSpPr>
                  <a:spLocks/>
                </p:cNvSpPr>
                <p:nvPr/>
              </p:nvSpPr>
              <p:spPr bwMode="auto">
                <a:xfrm>
                  <a:off x="5727246" y="1033545"/>
                  <a:ext cx="140922" cy="140922"/>
                </a:xfrm>
                <a:custGeom>
                  <a:avLst/>
                  <a:gdLst>
                    <a:gd name="T0" fmla="*/ 7 w 32"/>
                    <a:gd name="T1" fmla="*/ 30 h 32"/>
                    <a:gd name="T2" fmla="*/ 16 w 32"/>
                    <a:gd name="T3" fmla="*/ 32 h 32"/>
                    <a:gd name="T4" fmla="*/ 32 w 32"/>
                    <a:gd name="T5" fmla="*/ 16 h 32"/>
                    <a:gd name="T6" fmla="*/ 16 w 32"/>
                    <a:gd name="T7" fmla="*/ 0 h 32"/>
                    <a:gd name="T8" fmla="*/ 0 w 32"/>
                    <a:gd name="T9" fmla="*/ 14 h 32"/>
                    <a:gd name="T10" fmla="*/ 16 w 32"/>
                    <a:gd name="T11" fmla="*/ 14 h 32"/>
                    <a:gd name="T12" fmla="*/ 21 w 32"/>
                    <a:gd name="T13" fmla="*/ 14 h 32"/>
                    <a:gd name="T14" fmla="*/ 18 w 32"/>
                    <a:gd name="T15" fmla="*/ 18 h 32"/>
                    <a:gd name="T16" fmla="*/ 7 w 32"/>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7" y="30"/>
                      </a:moveTo>
                      <a:cubicBezTo>
                        <a:pt x="10" y="31"/>
                        <a:pt x="13" y="32"/>
                        <a:pt x="16" y="32"/>
                      </a:cubicBezTo>
                      <a:cubicBezTo>
                        <a:pt x="25" y="32"/>
                        <a:pt x="32" y="25"/>
                        <a:pt x="32" y="16"/>
                      </a:cubicBezTo>
                      <a:cubicBezTo>
                        <a:pt x="32" y="7"/>
                        <a:pt x="25" y="0"/>
                        <a:pt x="16" y="0"/>
                      </a:cubicBezTo>
                      <a:cubicBezTo>
                        <a:pt x="8" y="0"/>
                        <a:pt x="1" y="6"/>
                        <a:pt x="0" y="14"/>
                      </a:cubicBezTo>
                      <a:cubicBezTo>
                        <a:pt x="16" y="14"/>
                        <a:pt x="16" y="14"/>
                        <a:pt x="16" y="14"/>
                      </a:cubicBezTo>
                      <a:cubicBezTo>
                        <a:pt x="21" y="14"/>
                        <a:pt x="21" y="14"/>
                        <a:pt x="21" y="14"/>
                      </a:cubicBezTo>
                      <a:cubicBezTo>
                        <a:pt x="18" y="18"/>
                        <a:pt x="18" y="18"/>
                        <a:pt x="18" y="18"/>
                      </a:cubicBezTo>
                      <a:lnTo>
                        <a:pt x="7" y="3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2" name="Freeform: Shape 189"/>
                <p:cNvSpPr>
                  <a:spLocks/>
                </p:cNvSpPr>
                <p:nvPr/>
              </p:nvSpPr>
              <p:spPr bwMode="auto">
                <a:xfrm>
                  <a:off x="5501770" y="1104619"/>
                  <a:ext cx="295324" cy="278169"/>
                </a:xfrm>
                <a:custGeom>
                  <a:avLst/>
                  <a:gdLst>
                    <a:gd name="T0" fmla="*/ 30 w 67"/>
                    <a:gd name="T1" fmla="*/ 34 h 63"/>
                    <a:gd name="T2" fmla="*/ 30 w 67"/>
                    <a:gd name="T3" fmla="*/ 36 h 63"/>
                    <a:gd name="T4" fmla="*/ 30 w 67"/>
                    <a:gd name="T5" fmla="*/ 37 h 63"/>
                    <a:gd name="T6" fmla="*/ 30 w 67"/>
                    <a:gd name="T7" fmla="*/ 58 h 63"/>
                    <a:gd name="T8" fmla="*/ 22 w 67"/>
                    <a:gd name="T9" fmla="*/ 63 h 63"/>
                    <a:gd name="T10" fmla="*/ 44 w 67"/>
                    <a:gd name="T11" fmla="*/ 63 h 63"/>
                    <a:gd name="T12" fmla="*/ 37 w 67"/>
                    <a:gd name="T13" fmla="*/ 58 h 63"/>
                    <a:gd name="T14" fmla="*/ 37 w 67"/>
                    <a:gd name="T15" fmla="*/ 37 h 63"/>
                    <a:gd name="T16" fmla="*/ 37 w 67"/>
                    <a:gd name="T17" fmla="*/ 36 h 63"/>
                    <a:gd name="T18" fmla="*/ 37 w 67"/>
                    <a:gd name="T19" fmla="*/ 34 h 63"/>
                    <a:gd name="T20" fmla="*/ 56 w 67"/>
                    <a:gd name="T21" fmla="*/ 12 h 63"/>
                    <a:gd name="T22" fmla="*/ 67 w 67"/>
                    <a:gd name="T23" fmla="*/ 0 h 63"/>
                    <a:gd name="T24" fmla="*/ 51 w 67"/>
                    <a:gd name="T25" fmla="*/ 0 h 63"/>
                    <a:gd name="T26" fmla="*/ 0 w 67"/>
                    <a:gd name="T27" fmla="*/ 0 h 63"/>
                    <a:gd name="T28" fmla="*/ 30 w 67"/>
                    <a:gd name="T29"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3">
                      <a:moveTo>
                        <a:pt x="30" y="34"/>
                      </a:moveTo>
                      <a:cubicBezTo>
                        <a:pt x="30" y="36"/>
                        <a:pt x="30" y="36"/>
                        <a:pt x="30" y="36"/>
                      </a:cubicBezTo>
                      <a:cubicBezTo>
                        <a:pt x="30" y="37"/>
                        <a:pt x="30" y="37"/>
                        <a:pt x="30" y="37"/>
                      </a:cubicBezTo>
                      <a:cubicBezTo>
                        <a:pt x="30" y="58"/>
                        <a:pt x="30" y="58"/>
                        <a:pt x="30" y="58"/>
                      </a:cubicBezTo>
                      <a:cubicBezTo>
                        <a:pt x="25" y="58"/>
                        <a:pt x="22" y="61"/>
                        <a:pt x="22" y="63"/>
                      </a:cubicBezTo>
                      <a:cubicBezTo>
                        <a:pt x="44" y="63"/>
                        <a:pt x="44" y="63"/>
                        <a:pt x="44" y="63"/>
                      </a:cubicBezTo>
                      <a:cubicBezTo>
                        <a:pt x="44" y="61"/>
                        <a:pt x="41" y="59"/>
                        <a:pt x="37" y="58"/>
                      </a:cubicBezTo>
                      <a:cubicBezTo>
                        <a:pt x="37" y="37"/>
                        <a:pt x="37" y="37"/>
                        <a:pt x="37" y="37"/>
                      </a:cubicBezTo>
                      <a:cubicBezTo>
                        <a:pt x="37" y="36"/>
                        <a:pt x="37" y="36"/>
                        <a:pt x="37" y="36"/>
                      </a:cubicBezTo>
                      <a:cubicBezTo>
                        <a:pt x="37" y="34"/>
                        <a:pt x="37" y="34"/>
                        <a:pt x="37" y="34"/>
                      </a:cubicBezTo>
                      <a:cubicBezTo>
                        <a:pt x="56" y="12"/>
                        <a:pt x="56" y="12"/>
                        <a:pt x="56" y="12"/>
                      </a:cubicBezTo>
                      <a:cubicBezTo>
                        <a:pt x="67" y="0"/>
                        <a:pt x="67" y="0"/>
                        <a:pt x="67" y="0"/>
                      </a:cubicBezTo>
                      <a:cubicBezTo>
                        <a:pt x="51" y="0"/>
                        <a:pt x="51" y="0"/>
                        <a:pt x="51" y="0"/>
                      </a:cubicBezTo>
                      <a:cubicBezTo>
                        <a:pt x="0" y="0"/>
                        <a:pt x="0" y="0"/>
                        <a:pt x="0" y="0"/>
                      </a:cubicBezTo>
                      <a:lnTo>
                        <a:pt x="30" y="34"/>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3" name="Freeform: Shape 190"/>
                <p:cNvSpPr>
                  <a:spLocks/>
                </p:cNvSpPr>
                <p:nvPr/>
              </p:nvSpPr>
              <p:spPr bwMode="auto">
                <a:xfrm>
                  <a:off x="5364524" y="795815"/>
                  <a:ext cx="220574" cy="136021"/>
                </a:xfrm>
                <a:custGeom>
                  <a:avLst/>
                  <a:gdLst>
                    <a:gd name="T0" fmla="*/ 141 w 180"/>
                    <a:gd name="T1" fmla="*/ 61 h 111"/>
                    <a:gd name="T2" fmla="*/ 180 w 180"/>
                    <a:gd name="T3" fmla="*/ 61 h 111"/>
                    <a:gd name="T4" fmla="*/ 180 w 180"/>
                    <a:gd name="T5" fmla="*/ 111 h 111"/>
                    <a:gd name="T6" fmla="*/ 141 w 180"/>
                    <a:gd name="T7" fmla="*/ 111 h 111"/>
                    <a:gd name="T8" fmla="*/ 141 w 180"/>
                    <a:gd name="T9" fmla="*/ 100 h 111"/>
                    <a:gd name="T10" fmla="*/ 155 w 180"/>
                    <a:gd name="T11" fmla="*/ 100 h 111"/>
                    <a:gd name="T12" fmla="*/ 155 w 180"/>
                    <a:gd name="T13" fmla="*/ 79 h 111"/>
                    <a:gd name="T14" fmla="*/ 141 w 180"/>
                    <a:gd name="T15" fmla="*/ 79 h 111"/>
                    <a:gd name="T16" fmla="*/ 141 w 180"/>
                    <a:gd name="T17" fmla="*/ 61 h 111"/>
                    <a:gd name="T18" fmla="*/ 90 w 180"/>
                    <a:gd name="T19" fmla="*/ 61 h 111"/>
                    <a:gd name="T20" fmla="*/ 141 w 180"/>
                    <a:gd name="T21" fmla="*/ 61 h 111"/>
                    <a:gd name="T22" fmla="*/ 141 w 180"/>
                    <a:gd name="T23" fmla="*/ 79 h 111"/>
                    <a:gd name="T24" fmla="*/ 126 w 180"/>
                    <a:gd name="T25" fmla="*/ 79 h 111"/>
                    <a:gd name="T26" fmla="*/ 126 w 180"/>
                    <a:gd name="T27" fmla="*/ 100 h 111"/>
                    <a:gd name="T28" fmla="*/ 126 w 180"/>
                    <a:gd name="T29" fmla="*/ 100 h 111"/>
                    <a:gd name="T30" fmla="*/ 141 w 180"/>
                    <a:gd name="T31" fmla="*/ 100 h 111"/>
                    <a:gd name="T32" fmla="*/ 141 w 180"/>
                    <a:gd name="T33" fmla="*/ 111 h 111"/>
                    <a:gd name="T34" fmla="*/ 90 w 180"/>
                    <a:gd name="T35" fmla="*/ 111 h 111"/>
                    <a:gd name="T36" fmla="*/ 90 w 180"/>
                    <a:gd name="T37" fmla="*/ 100 h 111"/>
                    <a:gd name="T38" fmla="*/ 105 w 180"/>
                    <a:gd name="T39" fmla="*/ 100 h 111"/>
                    <a:gd name="T40" fmla="*/ 105 w 180"/>
                    <a:gd name="T41" fmla="*/ 79 h 111"/>
                    <a:gd name="T42" fmla="*/ 90 w 180"/>
                    <a:gd name="T43" fmla="*/ 79 h 111"/>
                    <a:gd name="T44" fmla="*/ 90 w 180"/>
                    <a:gd name="T45" fmla="*/ 61 h 111"/>
                    <a:gd name="T46" fmla="*/ 65 w 180"/>
                    <a:gd name="T47" fmla="*/ 0 h 111"/>
                    <a:gd name="T48" fmla="*/ 65 w 180"/>
                    <a:gd name="T49" fmla="*/ 61 h 111"/>
                    <a:gd name="T50" fmla="*/ 90 w 180"/>
                    <a:gd name="T51" fmla="*/ 61 h 111"/>
                    <a:gd name="T52" fmla="*/ 90 w 180"/>
                    <a:gd name="T53" fmla="*/ 79 h 111"/>
                    <a:gd name="T54" fmla="*/ 76 w 180"/>
                    <a:gd name="T55" fmla="*/ 79 h 111"/>
                    <a:gd name="T56" fmla="*/ 76 w 180"/>
                    <a:gd name="T57" fmla="*/ 100 h 111"/>
                    <a:gd name="T58" fmla="*/ 76 w 180"/>
                    <a:gd name="T59" fmla="*/ 100 h 111"/>
                    <a:gd name="T60" fmla="*/ 90 w 180"/>
                    <a:gd name="T61" fmla="*/ 100 h 111"/>
                    <a:gd name="T62" fmla="*/ 90 w 180"/>
                    <a:gd name="T63" fmla="*/ 111 h 111"/>
                    <a:gd name="T64" fmla="*/ 40 w 180"/>
                    <a:gd name="T65" fmla="*/ 111 h 111"/>
                    <a:gd name="T66" fmla="*/ 40 w 180"/>
                    <a:gd name="T67" fmla="*/ 100 h 111"/>
                    <a:gd name="T68" fmla="*/ 54 w 180"/>
                    <a:gd name="T69" fmla="*/ 100 h 111"/>
                    <a:gd name="T70" fmla="*/ 54 w 180"/>
                    <a:gd name="T71" fmla="*/ 79 h 111"/>
                    <a:gd name="T72" fmla="*/ 40 w 180"/>
                    <a:gd name="T73" fmla="*/ 79 h 111"/>
                    <a:gd name="T74" fmla="*/ 40 w 180"/>
                    <a:gd name="T75" fmla="*/ 0 h 111"/>
                    <a:gd name="T76" fmla="*/ 65 w 180"/>
                    <a:gd name="T77" fmla="*/ 0 h 111"/>
                    <a:gd name="T78" fmla="*/ 40 w 180"/>
                    <a:gd name="T79" fmla="*/ 111 h 111"/>
                    <a:gd name="T80" fmla="*/ 0 w 180"/>
                    <a:gd name="T81" fmla="*/ 111 h 111"/>
                    <a:gd name="T82" fmla="*/ 0 w 180"/>
                    <a:gd name="T83" fmla="*/ 61 h 111"/>
                    <a:gd name="T84" fmla="*/ 22 w 180"/>
                    <a:gd name="T85" fmla="*/ 61 h 111"/>
                    <a:gd name="T86" fmla="*/ 22 w 180"/>
                    <a:gd name="T87" fmla="*/ 0 h 111"/>
                    <a:gd name="T88" fmla="*/ 40 w 180"/>
                    <a:gd name="T89" fmla="*/ 0 h 111"/>
                    <a:gd name="T90" fmla="*/ 40 w 180"/>
                    <a:gd name="T91" fmla="*/ 79 h 111"/>
                    <a:gd name="T92" fmla="*/ 25 w 180"/>
                    <a:gd name="T93" fmla="*/ 79 h 111"/>
                    <a:gd name="T94" fmla="*/ 25 w 180"/>
                    <a:gd name="T95" fmla="*/ 100 h 111"/>
                    <a:gd name="T96" fmla="*/ 25 w 180"/>
                    <a:gd name="T97" fmla="*/ 100 h 111"/>
                    <a:gd name="T98" fmla="*/ 40 w 180"/>
                    <a:gd name="T99" fmla="*/ 100 h 111"/>
                    <a:gd name="T100" fmla="*/ 40 w 180"/>
                    <a:gd name="T10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11">
                      <a:moveTo>
                        <a:pt x="141" y="61"/>
                      </a:moveTo>
                      <a:lnTo>
                        <a:pt x="180" y="61"/>
                      </a:lnTo>
                      <a:lnTo>
                        <a:pt x="180" y="111"/>
                      </a:lnTo>
                      <a:lnTo>
                        <a:pt x="141" y="111"/>
                      </a:lnTo>
                      <a:lnTo>
                        <a:pt x="141" y="100"/>
                      </a:lnTo>
                      <a:lnTo>
                        <a:pt x="155" y="100"/>
                      </a:lnTo>
                      <a:lnTo>
                        <a:pt x="155" y="79"/>
                      </a:lnTo>
                      <a:lnTo>
                        <a:pt x="141" y="79"/>
                      </a:lnTo>
                      <a:lnTo>
                        <a:pt x="141" y="61"/>
                      </a:lnTo>
                      <a:close/>
                      <a:moveTo>
                        <a:pt x="90" y="61"/>
                      </a:moveTo>
                      <a:lnTo>
                        <a:pt x="141" y="61"/>
                      </a:lnTo>
                      <a:lnTo>
                        <a:pt x="141" y="79"/>
                      </a:lnTo>
                      <a:lnTo>
                        <a:pt x="126" y="79"/>
                      </a:lnTo>
                      <a:lnTo>
                        <a:pt x="126" y="100"/>
                      </a:lnTo>
                      <a:lnTo>
                        <a:pt x="126" y="100"/>
                      </a:lnTo>
                      <a:lnTo>
                        <a:pt x="141" y="100"/>
                      </a:lnTo>
                      <a:lnTo>
                        <a:pt x="141" y="111"/>
                      </a:lnTo>
                      <a:lnTo>
                        <a:pt x="90" y="111"/>
                      </a:lnTo>
                      <a:lnTo>
                        <a:pt x="90" y="100"/>
                      </a:lnTo>
                      <a:lnTo>
                        <a:pt x="105" y="100"/>
                      </a:lnTo>
                      <a:lnTo>
                        <a:pt x="105" y="79"/>
                      </a:lnTo>
                      <a:lnTo>
                        <a:pt x="90" y="79"/>
                      </a:lnTo>
                      <a:lnTo>
                        <a:pt x="90" y="61"/>
                      </a:lnTo>
                      <a:close/>
                      <a:moveTo>
                        <a:pt x="65" y="0"/>
                      </a:moveTo>
                      <a:lnTo>
                        <a:pt x="65" y="61"/>
                      </a:lnTo>
                      <a:lnTo>
                        <a:pt x="90" y="61"/>
                      </a:lnTo>
                      <a:lnTo>
                        <a:pt x="90" y="79"/>
                      </a:lnTo>
                      <a:lnTo>
                        <a:pt x="76" y="79"/>
                      </a:lnTo>
                      <a:lnTo>
                        <a:pt x="76" y="100"/>
                      </a:lnTo>
                      <a:lnTo>
                        <a:pt x="76" y="100"/>
                      </a:lnTo>
                      <a:lnTo>
                        <a:pt x="90" y="100"/>
                      </a:lnTo>
                      <a:lnTo>
                        <a:pt x="90" y="111"/>
                      </a:lnTo>
                      <a:lnTo>
                        <a:pt x="40" y="111"/>
                      </a:lnTo>
                      <a:lnTo>
                        <a:pt x="40" y="100"/>
                      </a:lnTo>
                      <a:lnTo>
                        <a:pt x="54" y="100"/>
                      </a:lnTo>
                      <a:lnTo>
                        <a:pt x="54" y="79"/>
                      </a:lnTo>
                      <a:lnTo>
                        <a:pt x="40" y="79"/>
                      </a:lnTo>
                      <a:lnTo>
                        <a:pt x="40" y="0"/>
                      </a:lnTo>
                      <a:lnTo>
                        <a:pt x="65" y="0"/>
                      </a:lnTo>
                      <a:close/>
                      <a:moveTo>
                        <a:pt x="40" y="111"/>
                      </a:moveTo>
                      <a:lnTo>
                        <a:pt x="0" y="111"/>
                      </a:lnTo>
                      <a:lnTo>
                        <a:pt x="0" y="61"/>
                      </a:lnTo>
                      <a:lnTo>
                        <a:pt x="22" y="61"/>
                      </a:lnTo>
                      <a:lnTo>
                        <a:pt x="22" y="0"/>
                      </a:lnTo>
                      <a:lnTo>
                        <a:pt x="40" y="0"/>
                      </a:lnTo>
                      <a:lnTo>
                        <a:pt x="40" y="79"/>
                      </a:lnTo>
                      <a:lnTo>
                        <a:pt x="25" y="79"/>
                      </a:lnTo>
                      <a:lnTo>
                        <a:pt x="25" y="100"/>
                      </a:lnTo>
                      <a:lnTo>
                        <a:pt x="25" y="100"/>
                      </a:lnTo>
                      <a:lnTo>
                        <a:pt x="40" y="100"/>
                      </a:lnTo>
                      <a:lnTo>
                        <a:pt x="40" y="111"/>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4" name="Freeform: Shape 191"/>
                <p:cNvSpPr>
                  <a:spLocks/>
                </p:cNvSpPr>
                <p:nvPr/>
              </p:nvSpPr>
              <p:spPr bwMode="auto">
                <a:xfrm>
                  <a:off x="5342467" y="940414"/>
                  <a:ext cx="296550" cy="93131"/>
                </a:xfrm>
                <a:custGeom>
                  <a:avLst/>
                  <a:gdLst>
                    <a:gd name="T0" fmla="*/ 7 w 242"/>
                    <a:gd name="T1" fmla="*/ 76 h 76"/>
                    <a:gd name="T2" fmla="*/ 0 w 242"/>
                    <a:gd name="T3" fmla="*/ 0 h 76"/>
                    <a:gd name="T4" fmla="*/ 242 w 242"/>
                    <a:gd name="T5" fmla="*/ 0 h 76"/>
                    <a:gd name="T6" fmla="*/ 213 w 242"/>
                    <a:gd name="T7" fmla="*/ 76 h 76"/>
                    <a:gd name="T8" fmla="*/ 7 w 242"/>
                    <a:gd name="T9" fmla="*/ 76 h 76"/>
                  </a:gdLst>
                  <a:ahLst/>
                  <a:cxnLst>
                    <a:cxn ang="0">
                      <a:pos x="T0" y="T1"/>
                    </a:cxn>
                    <a:cxn ang="0">
                      <a:pos x="T2" y="T3"/>
                    </a:cxn>
                    <a:cxn ang="0">
                      <a:pos x="T4" y="T5"/>
                    </a:cxn>
                    <a:cxn ang="0">
                      <a:pos x="T6" y="T7"/>
                    </a:cxn>
                    <a:cxn ang="0">
                      <a:pos x="T8" y="T9"/>
                    </a:cxn>
                  </a:cxnLst>
                  <a:rect l="0" t="0" r="r" b="b"/>
                  <a:pathLst>
                    <a:path w="242" h="76">
                      <a:moveTo>
                        <a:pt x="7" y="76"/>
                      </a:moveTo>
                      <a:lnTo>
                        <a:pt x="0" y="0"/>
                      </a:lnTo>
                      <a:lnTo>
                        <a:pt x="242" y="0"/>
                      </a:lnTo>
                      <a:lnTo>
                        <a:pt x="213" y="76"/>
                      </a:lnTo>
                      <a:lnTo>
                        <a:pt x="7" y="7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5" name="Freeform: Shape 192"/>
                <p:cNvSpPr>
                  <a:spLocks/>
                </p:cNvSpPr>
                <p:nvPr/>
              </p:nvSpPr>
              <p:spPr bwMode="auto">
                <a:xfrm>
                  <a:off x="3664877" y="4235549"/>
                  <a:ext cx="198517" cy="198517"/>
                </a:xfrm>
                <a:custGeom>
                  <a:avLst/>
                  <a:gdLst>
                    <a:gd name="T0" fmla="*/ 22 w 45"/>
                    <a:gd name="T1" fmla="*/ 42 h 45"/>
                    <a:gd name="T2" fmla="*/ 26 w 45"/>
                    <a:gd name="T3" fmla="*/ 42 h 45"/>
                    <a:gd name="T4" fmla="*/ 27 w 45"/>
                    <a:gd name="T5" fmla="*/ 45 h 45"/>
                    <a:gd name="T6" fmla="*/ 35 w 45"/>
                    <a:gd name="T7" fmla="*/ 41 h 45"/>
                    <a:gd name="T8" fmla="*/ 34 w 45"/>
                    <a:gd name="T9" fmla="*/ 38 h 45"/>
                    <a:gd name="T10" fmla="*/ 38 w 45"/>
                    <a:gd name="T11" fmla="*/ 33 h 45"/>
                    <a:gd name="T12" fmla="*/ 42 w 45"/>
                    <a:gd name="T13" fmla="*/ 35 h 45"/>
                    <a:gd name="T14" fmla="*/ 45 w 45"/>
                    <a:gd name="T15" fmla="*/ 27 h 45"/>
                    <a:gd name="T16" fmla="*/ 42 w 45"/>
                    <a:gd name="T17" fmla="*/ 26 h 45"/>
                    <a:gd name="T18" fmla="*/ 41 w 45"/>
                    <a:gd name="T19" fmla="*/ 19 h 45"/>
                    <a:gd name="T20" fmla="*/ 45 w 45"/>
                    <a:gd name="T21" fmla="*/ 17 h 45"/>
                    <a:gd name="T22" fmla="*/ 41 w 45"/>
                    <a:gd name="T23" fmla="*/ 10 h 45"/>
                    <a:gd name="T24" fmla="*/ 38 w 45"/>
                    <a:gd name="T25" fmla="*/ 11 h 45"/>
                    <a:gd name="T26" fmla="*/ 33 w 45"/>
                    <a:gd name="T27" fmla="*/ 6 h 45"/>
                    <a:gd name="T28" fmla="*/ 35 w 45"/>
                    <a:gd name="T29" fmla="*/ 3 h 45"/>
                    <a:gd name="T30" fmla="*/ 27 w 45"/>
                    <a:gd name="T31" fmla="*/ 0 h 45"/>
                    <a:gd name="T32" fmla="*/ 26 w 45"/>
                    <a:gd name="T33" fmla="*/ 3 h 45"/>
                    <a:gd name="T34" fmla="*/ 22 w 45"/>
                    <a:gd name="T35" fmla="*/ 3 h 45"/>
                    <a:gd name="T36" fmla="*/ 22 w 45"/>
                    <a:gd name="T37" fmla="*/ 9 h 45"/>
                    <a:gd name="T38" fmla="*/ 34 w 45"/>
                    <a:gd name="T39" fmla="*/ 17 h 45"/>
                    <a:gd name="T40" fmla="*/ 27 w 45"/>
                    <a:gd name="T41" fmla="*/ 34 h 45"/>
                    <a:gd name="T42" fmla="*/ 22 w 45"/>
                    <a:gd name="T43" fmla="*/ 35 h 45"/>
                    <a:gd name="T44" fmla="*/ 22 w 45"/>
                    <a:gd name="T45" fmla="*/ 35 h 45"/>
                    <a:gd name="T46" fmla="*/ 22 w 45"/>
                    <a:gd name="T47" fmla="*/ 42 h 45"/>
                    <a:gd name="T48" fmla="*/ 3 w 45"/>
                    <a:gd name="T49" fmla="*/ 26 h 45"/>
                    <a:gd name="T50" fmla="*/ 0 w 45"/>
                    <a:gd name="T51" fmla="*/ 27 h 45"/>
                    <a:gd name="T52" fmla="*/ 3 w 45"/>
                    <a:gd name="T53" fmla="*/ 35 h 45"/>
                    <a:gd name="T54" fmla="*/ 6 w 45"/>
                    <a:gd name="T55" fmla="*/ 34 h 45"/>
                    <a:gd name="T56" fmla="*/ 11 w 45"/>
                    <a:gd name="T57" fmla="*/ 38 h 45"/>
                    <a:gd name="T58" fmla="*/ 10 w 45"/>
                    <a:gd name="T59" fmla="*/ 42 h 45"/>
                    <a:gd name="T60" fmla="*/ 18 w 45"/>
                    <a:gd name="T61" fmla="*/ 45 h 45"/>
                    <a:gd name="T62" fmla="*/ 19 w 45"/>
                    <a:gd name="T63" fmla="*/ 42 h 45"/>
                    <a:gd name="T64" fmla="*/ 22 w 45"/>
                    <a:gd name="T65" fmla="*/ 42 h 45"/>
                    <a:gd name="T66" fmla="*/ 22 w 45"/>
                    <a:gd name="T67" fmla="*/ 35 h 45"/>
                    <a:gd name="T68" fmla="*/ 10 w 45"/>
                    <a:gd name="T69" fmla="*/ 28 h 45"/>
                    <a:gd name="T70" fmla="*/ 17 w 45"/>
                    <a:gd name="T71" fmla="*/ 10 h 45"/>
                    <a:gd name="T72" fmla="*/ 17 w 45"/>
                    <a:gd name="T73" fmla="*/ 10 h 45"/>
                    <a:gd name="T74" fmla="*/ 22 w 45"/>
                    <a:gd name="T75" fmla="*/ 9 h 45"/>
                    <a:gd name="T76" fmla="*/ 22 w 45"/>
                    <a:gd name="T77" fmla="*/ 9 h 45"/>
                    <a:gd name="T78" fmla="*/ 22 w 45"/>
                    <a:gd name="T79" fmla="*/ 3 h 45"/>
                    <a:gd name="T80" fmla="*/ 19 w 45"/>
                    <a:gd name="T81" fmla="*/ 3 h 45"/>
                    <a:gd name="T82" fmla="*/ 17 w 45"/>
                    <a:gd name="T83" fmla="*/ 0 h 45"/>
                    <a:gd name="T84" fmla="*/ 10 w 45"/>
                    <a:gd name="T85" fmla="*/ 3 h 45"/>
                    <a:gd name="T86" fmla="*/ 11 w 45"/>
                    <a:gd name="T87" fmla="*/ 7 h 45"/>
                    <a:gd name="T88" fmla="*/ 6 w 45"/>
                    <a:gd name="T89" fmla="*/ 11 h 45"/>
                    <a:gd name="T90" fmla="*/ 3 w 45"/>
                    <a:gd name="T91" fmla="*/ 10 h 45"/>
                    <a:gd name="T92" fmla="*/ 0 w 45"/>
                    <a:gd name="T93" fmla="*/ 18 h 45"/>
                    <a:gd name="T94" fmla="*/ 3 w 45"/>
                    <a:gd name="T95" fmla="*/ 19 h 45"/>
                    <a:gd name="T96" fmla="*/ 3 w 45"/>
                    <a:gd name="T9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5">
                      <a:moveTo>
                        <a:pt x="22" y="42"/>
                      </a:moveTo>
                      <a:cubicBezTo>
                        <a:pt x="24" y="42"/>
                        <a:pt x="25" y="42"/>
                        <a:pt x="26" y="42"/>
                      </a:cubicBezTo>
                      <a:cubicBezTo>
                        <a:pt x="27" y="45"/>
                        <a:pt x="27" y="45"/>
                        <a:pt x="27" y="45"/>
                      </a:cubicBezTo>
                      <a:cubicBezTo>
                        <a:pt x="35" y="41"/>
                        <a:pt x="35" y="41"/>
                        <a:pt x="35" y="41"/>
                      </a:cubicBezTo>
                      <a:cubicBezTo>
                        <a:pt x="34" y="38"/>
                        <a:pt x="34" y="38"/>
                        <a:pt x="34" y="38"/>
                      </a:cubicBezTo>
                      <a:cubicBezTo>
                        <a:pt x="36" y="37"/>
                        <a:pt x="37" y="35"/>
                        <a:pt x="38" y="33"/>
                      </a:cubicBezTo>
                      <a:cubicBezTo>
                        <a:pt x="42" y="35"/>
                        <a:pt x="42" y="35"/>
                        <a:pt x="42" y="35"/>
                      </a:cubicBezTo>
                      <a:cubicBezTo>
                        <a:pt x="45" y="27"/>
                        <a:pt x="45" y="27"/>
                        <a:pt x="45" y="27"/>
                      </a:cubicBezTo>
                      <a:cubicBezTo>
                        <a:pt x="42" y="26"/>
                        <a:pt x="42" y="26"/>
                        <a:pt x="42" y="26"/>
                      </a:cubicBezTo>
                      <a:cubicBezTo>
                        <a:pt x="42" y="23"/>
                        <a:pt x="42" y="21"/>
                        <a:pt x="41" y="19"/>
                      </a:cubicBezTo>
                      <a:cubicBezTo>
                        <a:pt x="45" y="17"/>
                        <a:pt x="45" y="17"/>
                        <a:pt x="45" y="17"/>
                      </a:cubicBezTo>
                      <a:cubicBezTo>
                        <a:pt x="41" y="10"/>
                        <a:pt x="41" y="10"/>
                        <a:pt x="41" y="10"/>
                      </a:cubicBezTo>
                      <a:cubicBezTo>
                        <a:pt x="38" y="11"/>
                        <a:pt x="38" y="11"/>
                        <a:pt x="38" y="11"/>
                      </a:cubicBezTo>
                      <a:cubicBezTo>
                        <a:pt x="37" y="9"/>
                        <a:pt x="35" y="8"/>
                        <a:pt x="33" y="6"/>
                      </a:cubicBezTo>
                      <a:cubicBezTo>
                        <a:pt x="35" y="3"/>
                        <a:pt x="35" y="3"/>
                        <a:pt x="35" y="3"/>
                      </a:cubicBezTo>
                      <a:cubicBezTo>
                        <a:pt x="27" y="0"/>
                        <a:pt x="27" y="0"/>
                        <a:pt x="27" y="0"/>
                      </a:cubicBezTo>
                      <a:cubicBezTo>
                        <a:pt x="26" y="3"/>
                        <a:pt x="26" y="3"/>
                        <a:pt x="26" y="3"/>
                      </a:cubicBezTo>
                      <a:cubicBezTo>
                        <a:pt x="24" y="3"/>
                        <a:pt x="23" y="3"/>
                        <a:pt x="22" y="3"/>
                      </a:cubicBezTo>
                      <a:cubicBezTo>
                        <a:pt x="22" y="9"/>
                        <a:pt x="22" y="9"/>
                        <a:pt x="22" y="9"/>
                      </a:cubicBezTo>
                      <a:cubicBezTo>
                        <a:pt x="28" y="9"/>
                        <a:pt x="32" y="12"/>
                        <a:pt x="34" y="17"/>
                      </a:cubicBezTo>
                      <a:cubicBezTo>
                        <a:pt x="37" y="24"/>
                        <a:pt x="34" y="32"/>
                        <a:pt x="27" y="34"/>
                      </a:cubicBezTo>
                      <a:cubicBezTo>
                        <a:pt x="26" y="35"/>
                        <a:pt x="24" y="35"/>
                        <a:pt x="22" y="35"/>
                      </a:cubicBezTo>
                      <a:cubicBezTo>
                        <a:pt x="22" y="35"/>
                        <a:pt x="22" y="35"/>
                        <a:pt x="22" y="35"/>
                      </a:cubicBezTo>
                      <a:lnTo>
                        <a:pt x="22" y="42"/>
                      </a:lnTo>
                      <a:close/>
                      <a:moveTo>
                        <a:pt x="3" y="26"/>
                      </a:moveTo>
                      <a:cubicBezTo>
                        <a:pt x="0" y="27"/>
                        <a:pt x="0" y="27"/>
                        <a:pt x="0" y="27"/>
                      </a:cubicBezTo>
                      <a:cubicBezTo>
                        <a:pt x="3" y="35"/>
                        <a:pt x="3" y="35"/>
                        <a:pt x="3" y="35"/>
                      </a:cubicBezTo>
                      <a:cubicBezTo>
                        <a:pt x="6" y="34"/>
                        <a:pt x="6" y="34"/>
                        <a:pt x="6" y="34"/>
                      </a:cubicBezTo>
                      <a:cubicBezTo>
                        <a:pt x="8" y="36"/>
                        <a:pt x="9" y="37"/>
                        <a:pt x="11" y="38"/>
                      </a:cubicBezTo>
                      <a:cubicBezTo>
                        <a:pt x="10" y="42"/>
                        <a:pt x="10" y="42"/>
                        <a:pt x="10" y="42"/>
                      </a:cubicBezTo>
                      <a:cubicBezTo>
                        <a:pt x="18" y="45"/>
                        <a:pt x="18" y="45"/>
                        <a:pt x="18" y="45"/>
                      </a:cubicBezTo>
                      <a:cubicBezTo>
                        <a:pt x="19" y="42"/>
                        <a:pt x="19" y="42"/>
                        <a:pt x="19" y="42"/>
                      </a:cubicBezTo>
                      <a:cubicBezTo>
                        <a:pt x="20" y="42"/>
                        <a:pt x="21" y="42"/>
                        <a:pt x="22" y="42"/>
                      </a:cubicBezTo>
                      <a:cubicBezTo>
                        <a:pt x="22" y="35"/>
                        <a:pt x="22" y="35"/>
                        <a:pt x="22" y="35"/>
                      </a:cubicBezTo>
                      <a:cubicBezTo>
                        <a:pt x="17" y="35"/>
                        <a:pt x="12" y="32"/>
                        <a:pt x="10" y="28"/>
                      </a:cubicBezTo>
                      <a:cubicBezTo>
                        <a:pt x="7" y="21"/>
                        <a:pt x="11" y="13"/>
                        <a:pt x="17" y="10"/>
                      </a:cubicBezTo>
                      <a:cubicBezTo>
                        <a:pt x="17" y="10"/>
                        <a:pt x="17" y="10"/>
                        <a:pt x="17" y="10"/>
                      </a:cubicBezTo>
                      <a:cubicBezTo>
                        <a:pt x="19" y="10"/>
                        <a:pt x="21" y="9"/>
                        <a:pt x="22" y="9"/>
                      </a:cubicBezTo>
                      <a:cubicBezTo>
                        <a:pt x="22" y="9"/>
                        <a:pt x="22" y="9"/>
                        <a:pt x="22" y="9"/>
                      </a:cubicBezTo>
                      <a:cubicBezTo>
                        <a:pt x="22" y="3"/>
                        <a:pt x="22" y="3"/>
                        <a:pt x="22" y="3"/>
                      </a:cubicBezTo>
                      <a:cubicBezTo>
                        <a:pt x="21" y="3"/>
                        <a:pt x="20" y="3"/>
                        <a:pt x="19" y="3"/>
                      </a:cubicBezTo>
                      <a:cubicBezTo>
                        <a:pt x="17" y="0"/>
                        <a:pt x="17" y="0"/>
                        <a:pt x="17" y="0"/>
                      </a:cubicBezTo>
                      <a:cubicBezTo>
                        <a:pt x="10" y="3"/>
                        <a:pt x="10" y="3"/>
                        <a:pt x="10" y="3"/>
                      </a:cubicBezTo>
                      <a:cubicBezTo>
                        <a:pt x="11" y="7"/>
                        <a:pt x="11" y="7"/>
                        <a:pt x="11" y="7"/>
                      </a:cubicBezTo>
                      <a:cubicBezTo>
                        <a:pt x="9" y="8"/>
                        <a:pt x="8" y="9"/>
                        <a:pt x="6" y="11"/>
                      </a:cubicBezTo>
                      <a:cubicBezTo>
                        <a:pt x="3" y="10"/>
                        <a:pt x="3" y="10"/>
                        <a:pt x="3" y="10"/>
                      </a:cubicBezTo>
                      <a:cubicBezTo>
                        <a:pt x="0" y="18"/>
                        <a:pt x="0" y="18"/>
                        <a:pt x="0" y="18"/>
                      </a:cubicBezTo>
                      <a:cubicBezTo>
                        <a:pt x="3" y="19"/>
                        <a:pt x="3" y="19"/>
                        <a:pt x="3" y="19"/>
                      </a:cubicBezTo>
                      <a:cubicBezTo>
                        <a:pt x="3" y="21"/>
                        <a:pt x="3" y="24"/>
                        <a:pt x="3" y="26"/>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6" name="Freeform: Shape 193"/>
                <p:cNvSpPr>
                  <a:spLocks/>
                </p:cNvSpPr>
                <p:nvPr/>
              </p:nvSpPr>
              <p:spPr bwMode="auto">
                <a:xfrm>
                  <a:off x="6380391" y="3029743"/>
                  <a:ext cx="110287" cy="106611"/>
                </a:xfrm>
                <a:custGeom>
                  <a:avLst/>
                  <a:gdLst>
                    <a:gd name="T0" fmla="*/ 4 w 25"/>
                    <a:gd name="T1" fmla="*/ 24 h 24"/>
                    <a:gd name="T2" fmla="*/ 8 w 25"/>
                    <a:gd name="T3" fmla="*/ 20 h 24"/>
                    <a:gd name="T4" fmla="*/ 8 w 25"/>
                    <a:gd name="T5" fmla="*/ 20 h 24"/>
                    <a:gd name="T6" fmla="*/ 8 w 25"/>
                    <a:gd name="T7" fmla="*/ 6 h 24"/>
                    <a:gd name="T8" fmla="*/ 23 w 25"/>
                    <a:gd name="T9" fmla="*/ 6 h 24"/>
                    <a:gd name="T10" fmla="*/ 23 w 25"/>
                    <a:gd name="T11" fmla="*/ 16 h 24"/>
                    <a:gd name="T12" fmla="*/ 21 w 25"/>
                    <a:gd name="T13" fmla="*/ 15 h 24"/>
                    <a:gd name="T14" fmla="*/ 17 w 25"/>
                    <a:gd name="T15" fmla="*/ 20 h 24"/>
                    <a:gd name="T16" fmla="*/ 21 w 25"/>
                    <a:gd name="T17" fmla="*/ 24 h 24"/>
                    <a:gd name="T18" fmla="*/ 25 w 25"/>
                    <a:gd name="T19" fmla="*/ 20 h 24"/>
                    <a:gd name="T20" fmla="*/ 25 w 25"/>
                    <a:gd name="T21" fmla="*/ 20 h 24"/>
                    <a:gd name="T22" fmla="*/ 25 w 25"/>
                    <a:gd name="T23" fmla="*/ 20 h 24"/>
                    <a:gd name="T24" fmla="*/ 25 w 25"/>
                    <a:gd name="T25" fmla="*/ 6 h 24"/>
                    <a:gd name="T26" fmla="*/ 25 w 25"/>
                    <a:gd name="T27" fmla="*/ 0 h 24"/>
                    <a:gd name="T28" fmla="*/ 23 w 25"/>
                    <a:gd name="T29" fmla="*/ 0 h 24"/>
                    <a:gd name="T30" fmla="*/ 8 w 25"/>
                    <a:gd name="T31" fmla="*/ 0 h 24"/>
                    <a:gd name="T32" fmla="*/ 6 w 25"/>
                    <a:gd name="T33" fmla="*/ 0 h 24"/>
                    <a:gd name="T34" fmla="*/ 6 w 25"/>
                    <a:gd name="T35" fmla="*/ 6 h 24"/>
                    <a:gd name="T36" fmla="*/ 6 w 25"/>
                    <a:gd name="T37" fmla="*/ 16 h 24"/>
                    <a:gd name="T38" fmla="*/ 4 w 25"/>
                    <a:gd name="T39" fmla="*/ 15 h 24"/>
                    <a:gd name="T40" fmla="*/ 0 w 25"/>
                    <a:gd name="T41" fmla="*/ 20 h 24"/>
                    <a:gd name="T42" fmla="*/ 4 w 25"/>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4">
                      <a:moveTo>
                        <a:pt x="4" y="24"/>
                      </a:moveTo>
                      <a:cubicBezTo>
                        <a:pt x="7" y="24"/>
                        <a:pt x="8" y="22"/>
                        <a:pt x="8" y="20"/>
                      </a:cubicBezTo>
                      <a:cubicBezTo>
                        <a:pt x="8" y="20"/>
                        <a:pt x="8" y="20"/>
                        <a:pt x="8" y="20"/>
                      </a:cubicBezTo>
                      <a:cubicBezTo>
                        <a:pt x="8" y="6"/>
                        <a:pt x="8" y="6"/>
                        <a:pt x="8" y="6"/>
                      </a:cubicBezTo>
                      <a:cubicBezTo>
                        <a:pt x="23" y="6"/>
                        <a:pt x="23" y="6"/>
                        <a:pt x="23" y="6"/>
                      </a:cubicBezTo>
                      <a:cubicBezTo>
                        <a:pt x="23" y="16"/>
                        <a:pt x="23" y="16"/>
                        <a:pt x="23" y="16"/>
                      </a:cubicBezTo>
                      <a:cubicBezTo>
                        <a:pt x="22" y="15"/>
                        <a:pt x="21" y="15"/>
                        <a:pt x="21" y="15"/>
                      </a:cubicBezTo>
                      <a:cubicBezTo>
                        <a:pt x="18" y="15"/>
                        <a:pt x="17" y="17"/>
                        <a:pt x="17" y="20"/>
                      </a:cubicBezTo>
                      <a:cubicBezTo>
                        <a:pt x="17" y="22"/>
                        <a:pt x="18" y="24"/>
                        <a:pt x="21" y="24"/>
                      </a:cubicBezTo>
                      <a:cubicBezTo>
                        <a:pt x="23" y="24"/>
                        <a:pt x="25" y="22"/>
                        <a:pt x="25" y="20"/>
                      </a:cubicBezTo>
                      <a:cubicBezTo>
                        <a:pt x="25" y="20"/>
                        <a:pt x="25" y="20"/>
                        <a:pt x="25" y="20"/>
                      </a:cubicBezTo>
                      <a:cubicBezTo>
                        <a:pt x="25" y="20"/>
                        <a:pt x="25" y="20"/>
                        <a:pt x="25" y="20"/>
                      </a:cubicBezTo>
                      <a:cubicBezTo>
                        <a:pt x="25" y="6"/>
                        <a:pt x="25" y="6"/>
                        <a:pt x="25" y="6"/>
                      </a:cubicBezTo>
                      <a:cubicBezTo>
                        <a:pt x="25" y="0"/>
                        <a:pt x="25" y="0"/>
                        <a:pt x="25" y="0"/>
                      </a:cubicBezTo>
                      <a:cubicBezTo>
                        <a:pt x="23" y="0"/>
                        <a:pt x="23" y="0"/>
                        <a:pt x="23" y="0"/>
                      </a:cubicBezTo>
                      <a:cubicBezTo>
                        <a:pt x="8" y="0"/>
                        <a:pt x="8" y="0"/>
                        <a:pt x="8" y="0"/>
                      </a:cubicBezTo>
                      <a:cubicBezTo>
                        <a:pt x="6" y="0"/>
                        <a:pt x="6" y="0"/>
                        <a:pt x="6" y="0"/>
                      </a:cubicBezTo>
                      <a:cubicBezTo>
                        <a:pt x="6" y="6"/>
                        <a:pt x="6" y="6"/>
                        <a:pt x="6" y="6"/>
                      </a:cubicBezTo>
                      <a:cubicBezTo>
                        <a:pt x="6" y="16"/>
                        <a:pt x="6" y="16"/>
                        <a:pt x="6" y="16"/>
                      </a:cubicBezTo>
                      <a:cubicBezTo>
                        <a:pt x="5" y="15"/>
                        <a:pt x="5" y="15"/>
                        <a:pt x="4" y="15"/>
                      </a:cubicBezTo>
                      <a:cubicBezTo>
                        <a:pt x="2" y="15"/>
                        <a:pt x="0" y="17"/>
                        <a:pt x="0" y="20"/>
                      </a:cubicBezTo>
                      <a:cubicBezTo>
                        <a:pt x="0" y="22"/>
                        <a:pt x="2" y="24"/>
                        <a:pt x="4" y="2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7" name="Freeform: Shape 194"/>
                <p:cNvSpPr>
                  <a:spLocks/>
                </p:cNvSpPr>
                <p:nvPr/>
              </p:nvSpPr>
              <p:spPr bwMode="auto">
                <a:xfrm>
                  <a:off x="6124280" y="1466116"/>
                  <a:ext cx="115189" cy="106611"/>
                </a:xfrm>
                <a:custGeom>
                  <a:avLst/>
                  <a:gdLst>
                    <a:gd name="T0" fmla="*/ 5 w 26"/>
                    <a:gd name="T1" fmla="*/ 24 h 24"/>
                    <a:gd name="T2" fmla="*/ 9 w 26"/>
                    <a:gd name="T3" fmla="*/ 20 h 24"/>
                    <a:gd name="T4" fmla="*/ 9 w 26"/>
                    <a:gd name="T5" fmla="*/ 20 h 24"/>
                    <a:gd name="T6" fmla="*/ 9 w 26"/>
                    <a:gd name="T7" fmla="*/ 6 h 24"/>
                    <a:gd name="T8" fmla="*/ 23 w 26"/>
                    <a:gd name="T9" fmla="*/ 6 h 24"/>
                    <a:gd name="T10" fmla="*/ 23 w 26"/>
                    <a:gd name="T11" fmla="*/ 16 h 24"/>
                    <a:gd name="T12" fmla="*/ 21 w 26"/>
                    <a:gd name="T13" fmla="*/ 15 h 24"/>
                    <a:gd name="T14" fmla="*/ 17 w 26"/>
                    <a:gd name="T15" fmla="*/ 20 h 24"/>
                    <a:gd name="T16" fmla="*/ 21 w 26"/>
                    <a:gd name="T17" fmla="*/ 24 h 24"/>
                    <a:gd name="T18" fmla="*/ 26 w 26"/>
                    <a:gd name="T19" fmla="*/ 20 h 24"/>
                    <a:gd name="T20" fmla="*/ 26 w 26"/>
                    <a:gd name="T21" fmla="*/ 20 h 24"/>
                    <a:gd name="T22" fmla="*/ 26 w 26"/>
                    <a:gd name="T23" fmla="*/ 20 h 24"/>
                    <a:gd name="T24" fmla="*/ 26 w 26"/>
                    <a:gd name="T25" fmla="*/ 6 h 24"/>
                    <a:gd name="T26" fmla="*/ 26 w 26"/>
                    <a:gd name="T27" fmla="*/ 0 h 24"/>
                    <a:gd name="T28" fmla="*/ 23 w 26"/>
                    <a:gd name="T29" fmla="*/ 0 h 24"/>
                    <a:gd name="T30" fmla="*/ 9 w 26"/>
                    <a:gd name="T31" fmla="*/ 0 h 24"/>
                    <a:gd name="T32" fmla="*/ 6 w 26"/>
                    <a:gd name="T33" fmla="*/ 0 h 24"/>
                    <a:gd name="T34" fmla="*/ 6 w 26"/>
                    <a:gd name="T35" fmla="*/ 6 h 24"/>
                    <a:gd name="T36" fmla="*/ 6 w 26"/>
                    <a:gd name="T37" fmla="*/ 16 h 24"/>
                    <a:gd name="T38" fmla="*/ 5 w 26"/>
                    <a:gd name="T39" fmla="*/ 15 h 24"/>
                    <a:gd name="T40" fmla="*/ 0 w 26"/>
                    <a:gd name="T41" fmla="*/ 20 h 24"/>
                    <a:gd name="T42" fmla="*/ 5 w 26"/>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5" y="24"/>
                      </a:moveTo>
                      <a:cubicBezTo>
                        <a:pt x="7" y="24"/>
                        <a:pt x="9" y="22"/>
                        <a:pt x="9" y="20"/>
                      </a:cubicBezTo>
                      <a:cubicBezTo>
                        <a:pt x="9" y="20"/>
                        <a:pt x="9" y="20"/>
                        <a:pt x="9" y="20"/>
                      </a:cubicBezTo>
                      <a:cubicBezTo>
                        <a:pt x="9" y="6"/>
                        <a:pt x="9" y="6"/>
                        <a:pt x="9" y="6"/>
                      </a:cubicBezTo>
                      <a:cubicBezTo>
                        <a:pt x="23" y="6"/>
                        <a:pt x="23" y="6"/>
                        <a:pt x="23" y="6"/>
                      </a:cubicBezTo>
                      <a:cubicBezTo>
                        <a:pt x="23" y="16"/>
                        <a:pt x="23" y="16"/>
                        <a:pt x="23" y="16"/>
                      </a:cubicBezTo>
                      <a:cubicBezTo>
                        <a:pt x="23" y="16"/>
                        <a:pt x="22" y="15"/>
                        <a:pt x="21" y="15"/>
                      </a:cubicBezTo>
                      <a:cubicBezTo>
                        <a:pt x="19" y="15"/>
                        <a:pt x="17" y="17"/>
                        <a:pt x="17" y="20"/>
                      </a:cubicBezTo>
                      <a:cubicBezTo>
                        <a:pt x="17" y="22"/>
                        <a:pt x="19" y="24"/>
                        <a:pt x="21" y="24"/>
                      </a:cubicBezTo>
                      <a:cubicBezTo>
                        <a:pt x="24" y="24"/>
                        <a:pt x="26" y="22"/>
                        <a:pt x="26" y="20"/>
                      </a:cubicBezTo>
                      <a:cubicBezTo>
                        <a:pt x="26" y="20"/>
                        <a:pt x="26" y="20"/>
                        <a:pt x="26" y="20"/>
                      </a:cubicBezTo>
                      <a:cubicBezTo>
                        <a:pt x="26" y="20"/>
                        <a:pt x="26" y="20"/>
                        <a:pt x="26" y="20"/>
                      </a:cubicBezTo>
                      <a:cubicBezTo>
                        <a:pt x="26" y="6"/>
                        <a:pt x="26" y="6"/>
                        <a:pt x="26" y="6"/>
                      </a:cubicBezTo>
                      <a:cubicBezTo>
                        <a:pt x="26" y="0"/>
                        <a:pt x="26" y="0"/>
                        <a:pt x="26" y="0"/>
                      </a:cubicBezTo>
                      <a:cubicBezTo>
                        <a:pt x="23" y="0"/>
                        <a:pt x="23" y="0"/>
                        <a:pt x="23" y="0"/>
                      </a:cubicBezTo>
                      <a:cubicBezTo>
                        <a:pt x="9" y="0"/>
                        <a:pt x="9" y="0"/>
                        <a:pt x="9" y="0"/>
                      </a:cubicBezTo>
                      <a:cubicBezTo>
                        <a:pt x="6" y="0"/>
                        <a:pt x="6" y="0"/>
                        <a:pt x="6" y="0"/>
                      </a:cubicBezTo>
                      <a:cubicBezTo>
                        <a:pt x="6" y="6"/>
                        <a:pt x="6" y="6"/>
                        <a:pt x="6" y="6"/>
                      </a:cubicBezTo>
                      <a:cubicBezTo>
                        <a:pt x="6" y="16"/>
                        <a:pt x="6" y="16"/>
                        <a:pt x="6" y="16"/>
                      </a:cubicBezTo>
                      <a:cubicBezTo>
                        <a:pt x="6" y="16"/>
                        <a:pt x="5" y="15"/>
                        <a:pt x="5" y="15"/>
                      </a:cubicBezTo>
                      <a:cubicBezTo>
                        <a:pt x="2" y="15"/>
                        <a:pt x="0" y="17"/>
                        <a:pt x="0" y="20"/>
                      </a:cubicBezTo>
                      <a:cubicBezTo>
                        <a:pt x="0" y="22"/>
                        <a:pt x="2" y="24"/>
                        <a:pt x="5" y="24"/>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8" name="Freeform: Shape 195"/>
                <p:cNvSpPr>
                  <a:spLocks/>
                </p:cNvSpPr>
                <p:nvPr/>
              </p:nvSpPr>
              <p:spPr bwMode="auto">
                <a:xfrm>
                  <a:off x="2652686" y="2010199"/>
                  <a:ext cx="133570" cy="123767"/>
                </a:xfrm>
                <a:custGeom>
                  <a:avLst/>
                  <a:gdLst>
                    <a:gd name="T0" fmla="*/ 5 w 30"/>
                    <a:gd name="T1" fmla="*/ 28 h 28"/>
                    <a:gd name="T2" fmla="*/ 10 w 30"/>
                    <a:gd name="T3" fmla="*/ 23 h 28"/>
                    <a:gd name="T4" fmla="*/ 10 w 30"/>
                    <a:gd name="T5" fmla="*/ 23 h 28"/>
                    <a:gd name="T6" fmla="*/ 10 w 30"/>
                    <a:gd name="T7" fmla="*/ 6 h 28"/>
                    <a:gd name="T8" fmla="*/ 27 w 30"/>
                    <a:gd name="T9" fmla="*/ 6 h 28"/>
                    <a:gd name="T10" fmla="*/ 27 w 30"/>
                    <a:gd name="T11" fmla="*/ 18 h 28"/>
                    <a:gd name="T12" fmla="*/ 25 w 30"/>
                    <a:gd name="T13" fmla="*/ 18 h 28"/>
                    <a:gd name="T14" fmla="*/ 20 w 30"/>
                    <a:gd name="T15" fmla="*/ 23 h 28"/>
                    <a:gd name="T16" fmla="*/ 25 w 30"/>
                    <a:gd name="T17" fmla="*/ 28 h 28"/>
                    <a:gd name="T18" fmla="*/ 30 w 30"/>
                    <a:gd name="T19" fmla="*/ 23 h 28"/>
                    <a:gd name="T20" fmla="*/ 30 w 30"/>
                    <a:gd name="T21" fmla="*/ 23 h 28"/>
                    <a:gd name="T22" fmla="*/ 30 w 30"/>
                    <a:gd name="T23" fmla="*/ 23 h 28"/>
                    <a:gd name="T24" fmla="*/ 30 w 30"/>
                    <a:gd name="T25" fmla="*/ 6 h 28"/>
                    <a:gd name="T26" fmla="*/ 30 w 30"/>
                    <a:gd name="T27" fmla="*/ 0 h 28"/>
                    <a:gd name="T28" fmla="*/ 27 w 30"/>
                    <a:gd name="T29" fmla="*/ 0 h 28"/>
                    <a:gd name="T30" fmla="*/ 10 w 30"/>
                    <a:gd name="T31" fmla="*/ 0 h 28"/>
                    <a:gd name="T32" fmla="*/ 7 w 30"/>
                    <a:gd name="T33" fmla="*/ 0 h 28"/>
                    <a:gd name="T34" fmla="*/ 7 w 30"/>
                    <a:gd name="T35" fmla="*/ 6 h 28"/>
                    <a:gd name="T36" fmla="*/ 7 w 30"/>
                    <a:gd name="T37" fmla="*/ 18 h 28"/>
                    <a:gd name="T38" fmla="*/ 5 w 30"/>
                    <a:gd name="T39" fmla="*/ 18 h 28"/>
                    <a:gd name="T40" fmla="*/ 0 w 30"/>
                    <a:gd name="T41" fmla="*/ 23 h 28"/>
                    <a:gd name="T42" fmla="*/ 5 w 30"/>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5" y="28"/>
                      </a:moveTo>
                      <a:cubicBezTo>
                        <a:pt x="8" y="28"/>
                        <a:pt x="10" y="26"/>
                        <a:pt x="10" y="23"/>
                      </a:cubicBezTo>
                      <a:cubicBezTo>
                        <a:pt x="10" y="23"/>
                        <a:pt x="10" y="23"/>
                        <a:pt x="10" y="23"/>
                      </a:cubicBezTo>
                      <a:cubicBezTo>
                        <a:pt x="10" y="6"/>
                        <a:pt x="10" y="6"/>
                        <a:pt x="10" y="6"/>
                      </a:cubicBezTo>
                      <a:cubicBezTo>
                        <a:pt x="27" y="6"/>
                        <a:pt x="27" y="6"/>
                        <a:pt x="27" y="6"/>
                      </a:cubicBezTo>
                      <a:cubicBezTo>
                        <a:pt x="27" y="18"/>
                        <a:pt x="27" y="18"/>
                        <a:pt x="27" y="18"/>
                      </a:cubicBezTo>
                      <a:cubicBezTo>
                        <a:pt x="26" y="18"/>
                        <a:pt x="26" y="18"/>
                        <a:pt x="25" y="18"/>
                      </a:cubicBezTo>
                      <a:cubicBezTo>
                        <a:pt x="22" y="18"/>
                        <a:pt x="20" y="20"/>
                        <a:pt x="20" y="23"/>
                      </a:cubicBezTo>
                      <a:cubicBezTo>
                        <a:pt x="20" y="26"/>
                        <a:pt x="22" y="28"/>
                        <a:pt x="25" y="28"/>
                      </a:cubicBezTo>
                      <a:cubicBezTo>
                        <a:pt x="28" y="28"/>
                        <a:pt x="30" y="26"/>
                        <a:pt x="30" y="23"/>
                      </a:cubicBezTo>
                      <a:cubicBezTo>
                        <a:pt x="30" y="23"/>
                        <a:pt x="30" y="23"/>
                        <a:pt x="30" y="23"/>
                      </a:cubicBezTo>
                      <a:cubicBezTo>
                        <a:pt x="30" y="23"/>
                        <a:pt x="30" y="23"/>
                        <a:pt x="30" y="23"/>
                      </a:cubicBezTo>
                      <a:cubicBezTo>
                        <a:pt x="30" y="6"/>
                        <a:pt x="30" y="6"/>
                        <a:pt x="30" y="6"/>
                      </a:cubicBezTo>
                      <a:cubicBezTo>
                        <a:pt x="30" y="0"/>
                        <a:pt x="30" y="0"/>
                        <a:pt x="30" y="0"/>
                      </a:cubicBezTo>
                      <a:cubicBezTo>
                        <a:pt x="27" y="0"/>
                        <a:pt x="27" y="0"/>
                        <a:pt x="27" y="0"/>
                      </a:cubicBezTo>
                      <a:cubicBezTo>
                        <a:pt x="10" y="0"/>
                        <a:pt x="10" y="0"/>
                        <a:pt x="10" y="0"/>
                      </a:cubicBezTo>
                      <a:cubicBezTo>
                        <a:pt x="7" y="0"/>
                        <a:pt x="7" y="0"/>
                        <a:pt x="7" y="0"/>
                      </a:cubicBezTo>
                      <a:cubicBezTo>
                        <a:pt x="7" y="6"/>
                        <a:pt x="7" y="6"/>
                        <a:pt x="7" y="6"/>
                      </a:cubicBezTo>
                      <a:cubicBezTo>
                        <a:pt x="7" y="18"/>
                        <a:pt x="7" y="18"/>
                        <a:pt x="7" y="18"/>
                      </a:cubicBezTo>
                      <a:cubicBezTo>
                        <a:pt x="6" y="18"/>
                        <a:pt x="5" y="18"/>
                        <a:pt x="5" y="18"/>
                      </a:cubicBezTo>
                      <a:cubicBezTo>
                        <a:pt x="2" y="18"/>
                        <a:pt x="0" y="20"/>
                        <a:pt x="0" y="23"/>
                      </a:cubicBezTo>
                      <a:cubicBezTo>
                        <a:pt x="0" y="26"/>
                        <a:pt x="2" y="28"/>
                        <a:pt x="5" y="28"/>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69" name="Freeform: Shape 196"/>
                <p:cNvSpPr>
                  <a:spLocks/>
                </p:cNvSpPr>
                <p:nvPr/>
              </p:nvSpPr>
              <p:spPr bwMode="auto">
                <a:xfrm>
                  <a:off x="3615860" y="4155897"/>
                  <a:ext cx="79652" cy="101709"/>
                </a:xfrm>
                <a:custGeom>
                  <a:avLst/>
                  <a:gdLst>
                    <a:gd name="T0" fmla="*/ 0 w 18"/>
                    <a:gd name="T1" fmla="*/ 0 h 23"/>
                    <a:gd name="T2" fmla="*/ 7 w 18"/>
                    <a:gd name="T3" fmla="*/ 23 h 23"/>
                    <a:gd name="T4" fmla="*/ 18 w 18"/>
                    <a:gd name="T5" fmla="*/ 0 h 23"/>
                    <a:gd name="T6" fmla="*/ 0 w 18"/>
                    <a:gd name="T7" fmla="*/ 0 h 23"/>
                  </a:gdLst>
                  <a:ahLst/>
                  <a:cxnLst>
                    <a:cxn ang="0">
                      <a:pos x="T0" y="T1"/>
                    </a:cxn>
                    <a:cxn ang="0">
                      <a:pos x="T2" y="T3"/>
                    </a:cxn>
                    <a:cxn ang="0">
                      <a:pos x="T4" y="T5"/>
                    </a:cxn>
                    <a:cxn ang="0">
                      <a:pos x="T6" y="T7"/>
                    </a:cxn>
                  </a:cxnLst>
                  <a:rect l="0" t="0" r="r" b="b"/>
                  <a:pathLst>
                    <a:path w="18" h="23">
                      <a:moveTo>
                        <a:pt x="0" y="0"/>
                      </a:moveTo>
                      <a:cubicBezTo>
                        <a:pt x="1" y="9"/>
                        <a:pt x="3" y="17"/>
                        <a:pt x="7" y="23"/>
                      </a:cubicBezTo>
                      <a:cubicBezTo>
                        <a:pt x="13" y="17"/>
                        <a:pt x="18" y="9"/>
                        <a:pt x="18" y="0"/>
                      </a:cubicBezTo>
                      <a:lnTo>
                        <a:pt x="0"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0" name="Freeform: Shape 197"/>
                <p:cNvSpPr>
                  <a:spLocks/>
                </p:cNvSpPr>
                <p:nvPr/>
              </p:nvSpPr>
              <p:spPr bwMode="auto">
                <a:xfrm>
                  <a:off x="3615860" y="4028454"/>
                  <a:ext cx="79652" cy="101709"/>
                </a:xfrm>
                <a:custGeom>
                  <a:avLst/>
                  <a:gdLst>
                    <a:gd name="T0" fmla="*/ 7 w 18"/>
                    <a:gd name="T1" fmla="*/ 0 h 23"/>
                    <a:gd name="T2" fmla="*/ 0 w 18"/>
                    <a:gd name="T3" fmla="*/ 23 h 23"/>
                    <a:gd name="T4" fmla="*/ 18 w 18"/>
                    <a:gd name="T5" fmla="*/ 23 h 23"/>
                    <a:gd name="T6" fmla="*/ 7 w 18"/>
                    <a:gd name="T7" fmla="*/ 0 h 23"/>
                  </a:gdLst>
                  <a:ahLst/>
                  <a:cxnLst>
                    <a:cxn ang="0">
                      <a:pos x="T0" y="T1"/>
                    </a:cxn>
                    <a:cxn ang="0">
                      <a:pos x="T2" y="T3"/>
                    </a:cxn>
                    <a:cxn ang="0">
                      <a:pos x="T4" y="T5"/>
                    </a:cxn>
                    <a:cxn ang="0">
                      <a:pos x="T6" y="T7"/>
                    </a:cxn>
                  </a:cxnLst>
                  <a:rect l="0" t="0" r="r" b="b"/>
                  <a:pathLst>
                    <a:path w="18" h="23">
                      <a:moveTo>
                        <a:pt x="7" y="0"/>
                      </a:moveTo>
                      <a:cubicBezTo>
                        <a:pt x="3" y="6"/>
                        <a:pt x="1" y="14"/>
                        <a:pt x="0" y="23"/>
                      </a:cubicBezTo>
                      <a:cubicBezTo>
                        <a:pt x="18" y="23"/>
                        <a:pt x="18" y="23"/>
                        <a:pt x="18" y="23"/>
                      </a:cubicBezTo>
                      <a:cubicBezTo>
                        <a:pt x="18" y="14"/>
                        <a:pt x="13" y="6"/>
                        <a:pt x="7"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1" name="Freeform: Shape 198"/>
                <p:cNvSpPr>
                  <a:spLocks/>
                </p:cNvSpPr>
                <p:nvPr/>
              </p:nvSpPr>
              <p:spPr bwMode="auto">
                <a:xfrm>
                  <a:off x="3554590" y="3988015"/>
                  <a:ext cx="69849" cy="142148"/>
                </a:xfrm>
                <a:custGeom>
                  <a:avLst/>
                  <a:gdLst>
                    <a:gd name="T0" fmla="*/ 0 w 16"/>
                    <a:gd name="T1" fmla="*/ 0 h 32"/>
                    <a:gd name="T2" fmla="*/ 0 w 16"/>
                    <a:gd name="T3" fmla="*/ 32 h 32"/>
                    <a:gd name="T4" fmla="*/ 8 w 16"/>
                    <a:gd name="T5" fmla="*/ 32 h 32"/>
                    <a:gd name="T6" fmla="*/ 16 w 16"/>
                    <a:gd name="T7" fmla="*/ 5 h 32"/>
                    <a:gd name="T8" fmla="*/ 0 w 16"/>
                    <a:gd name="T9" fmla="*/ 0 h 32"/>
                  </a:gdLst>
                  <a:ahLst/>
                  <a:cxnLst>
                    <a:cxn ang="0">
                      <a:pos x="T0" y="T1"/>
                    </a:cxn>
                    <a:cxn ang="0">
                      <a:pos x="T2" y="T3"/>
                    </a:cxn>
                    <a:cxn ang="0">
                      <a:pos x="T4" y="T5"/>
                    </a:cxn>
                    <a:cxn ang="0">
                      <a:pos x="T6" y="T7"/>
                    </a:cxn>
                    <a:cxn ang="0">
                      <a:pos x="T8" y="T9"/>
                    </a:cxn>
                  </a:cxnLst>
                  <a:rect l="0" t="0" r="r" b="b"/>
                  <a:pathLst>
                    <a:path w="16" h="32">
                      <a:moveTo>
                        <a:pt x="0" y="0"/>
                      </a:moveTo>
                      <a:cubicBezTo>
                        <a:pt x="0" y="32"/>
                        <a:pt x="0" y="32"/>
                        <a:pt x="0" y="32"/>
                      </a:cubicBezTo>
                      <a:cubicBezTo>
                        <a:pt x="8" y="32"/>
                        <a:pt x="8" y="32"/>
                        <a:pt x="8" y="32"/>
                      </a:cubicBezTo>
                      <a:cubicBezTo>
                        <a:pt x="9" y="21"/>
                        <a:pt x="12" y="12"/>
                        <a:pt x="16" y="5"/>
                      </a:cubicBezTo>
                      <a:cubicBezTo>
                        <a:pt x="12" y="2"/>
                        <a:pt x="6" y="0"/>
                        <a:pt x="0"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2" name="Freeform: Shape 199"/>
                <p:cNvSpPr>
                  <a:spLocks/>
                </p:cNvSpPr>
                <p:nvPr/>
              </p:nvSpPr>
              <p:spPr bwMode="auto">
                <a:xfrm>
                  <a:off x="3456557" y="4155897"/>
                  <a:ext cx="71074" cy="142148"/>
                </a:xfrm>
                <a:custGeom>
                  <a:avLst/>
                  <a:gdLst>
                    <a:gd name="T0" fmla="*/ 16 w 16"/>
                    <a:gd name="T1" fmla="*/ 32 h 32"/>
                    <a:gd name="T2" fmla="*/ 16 w 16"/>
                    <a:gd name="T3" fmla="*/ 0 h 32"/>
                    <a:gd name="T4" fmla="*/ 8 w 16"/>
                    <a:gd name="T5" fmla="*/ 0 h 32"/>
                    <a:gd name="T6" fmla="*/ 0 w 16"/>
                    <a:gd name="T7" fmla="*/ 27 h 32"/>
                    <a:gd name="T8" fmla="*/ 16 w 16"/>
                    <a:gd name="T9" fmla="*/ 32 h 32"/>
                  </a:gdLst>
                  <a:ahLst/>
                  <a:cxnLst>
                    <a:cxn ang="0">
                      <a:pos x="T0" y="T1"/>
                    </a:cxn>
                    <a:cxn ang="0">
                      <a:pos x="T2" y="T3"/>
                    </a:cxn>
                    <a:cxn ang="0">
                      <a:pos x="T4" y="T5"/>
                    </a:cxn>
                    <a:cxn ang="0">
                      <a:pos x="T6" y="T7"/>
                    </a:cxn>
                    <a:cxn ang="0">
                      <a:pos x="T8" y="T9"/>
                    </a:cxn>
                  </a:cxnLst>
                  <a:rect l="0" t="0" r="r" b="b"/>
                  <a:pathLst>
                    <a:path w="16" h="32">
                      <a:moveTo>
                        <a:pt x="16" y="32"/>
                      </a:moveTo>
                      <a:cubicBezTo>
                        <a:pt x="16" y="0"/>
                        <a:pt x="16" y="0"/>
                        <a:pt x="16" y="0"/>
                      </a:cubicBezTo>
                      <a:cubicBezTo>
                        <a:pt x="8" y="0"/>
                        <a:pt x="8" y="0"/>
                        <a:pt x="8" y="0"/>
                      </a:cubicBezTo>
                      <a:cubicBezTo>
                        <a:pt x="7" y="11"/>
                        <a:pt x="4" y="20"/>
                        <a:pt x="0" y="27"/>
                      </a:cubicBezTo>
                      <a:cubicBezTo>
                        <a:pt x="5" y="30"/>
                        <a:pt x="10" y="32"/>
                        <a:pt x="16" y="3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3" name="Freeform: Shape 200"/>
                <p:cNvSpPr>
                  <a:spLocks/>
                </p:cNvSpPr>
                <p:nvPr/>
              </p:nvSpPr>
              <p:spPr bwMode="auto">
                <a:xfrm>
                  <a:off x="3456557" y="3988015"/>
                  <a:ext cx="71074" cy="142148"/>
                </a:xfrm>
                <a:custGeom>
                  <a:avLst/>
                  <a:gdLst>
                    <a:gd name="T0" fmla="*/ 8 w 16"/>
                    <a:gd name="T1" fmla="*/ 32 h 32"/>
                    <a:gd name="T2" fmla="*/ 16 w 16"/>
                    <a:gd name="T3" fmla="*/ 32 h 32"/>
                    <a:gd name="T4" fmla="*/ 16 w 16"/>
                    <a:gd name="T5" fmla="*/ 0 h 32"/>
                    <a:gd name="T6" fmla="*/ 0 w 16"/>
                    <a:gd name="T7" fmla="*/ 6 h 32"/>
                    <a:gd name="T8" fmla="*/ 8 w 16"/>
                    <a:gd name="T9" fmla="*/ 32 h 32"/>
                  </a:gdLst>
                  <a:ahLst/>
                  <a:cxnLst>
                    <a:cxn ang="0">
                      <a:pos x="T0" y="T1"/>
                    </a:cxn>
                    <a:cxn ang="0">
                      <a:pos x="T2" y="T3"/>
                    </a:cxn>
                    <a:cxn ang="0">
                      <a:pos x="T4" y="T5"/>
                    </a:cxn>
                    <a:cxn ang="0">
                      <a:pos x="T6" y="T7"/>
                    </a:cxn>
                    <a:cxn ang="0">
                      <a:pos x="T8" y="T9"/>
                    </a:cxn>
                  </a:cxnLst>
                  <a:rect l="0" t="0" r="r" b="b"/>
                  <a:pathLst>
                    <a:path w="16" h="32">
                      <a:moveTo>
                        <a:pt x="8" y="32"/>
                      </a:moveTo>
                      <a:cubicBezTo>
                        <a:pt x="16" y="32"/>
                        <a:pt x="16" y="32"/>
                        <a:pt x="16" y="32"/>
                      </a:cubicBezTo>
                      <a:cubicBezTo>
                        <a:pt x="16" y="0"/>
                        <a:pt x="16" y="0"/>
                        <a:pt x="16" y="0"/>
                      </a:cubicBezTo>
                      <a:cubicBezTo>
                        <a:pt x="10" y="0"/>
                        <a:pt x="5" y="2"/>
                        <a:pt x="0" y="6"/>
                      </a:cubicBezTo>
                      <a:cubicBezTo>
                        <a:pt x="4" y="12"/>
                        <a:pt x="7" y="21"/>
                        <a:pt x="8" y="32"/>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4" name="Freeform: Shape 201"/>
                <p:cNvSpPr>
                  <a:spLocks/>
                </p:cNvSpPr>
                <p:nvPr/>
              </p:nvSpPr>
              <p:spPr bwMode="auto">
                <a:xfrm>
                  <a:off x="3386708" y="4155897"/>
                  <a:ext cx="79652" cy="101709"/>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5" y="17"/>
                        <a:pt x="18" y="9"/>
                        <a:pt x="18" y="0"/>
                      </a:cubicBezTo>
                      <a:cubicBezTo>
                        <a:pt x="0" y="0"/>
                        <a:pt x="0" y="0"/>
                        <a:pt x="0" y="0"/>
                      </a:cubicBezTo>
                      <a:cubicBezTo>
                        <a:pt x="1" y="9"/>
                        <a:pt x="5" y="17"/>
                        <a:pt x="11" y="23"/>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5" name="Freeform: Shape 202"/>
                <p:cNvSpPr>
                  <a:spLocks/>
                </p:cNvSpPr>
                <p:nvPr/>
              </p:nvSpPr>
              <p:spPr bwMode="auto">
                <a:xfrm>
                  <a:off x="3386708" y="4028454"/>
                  <a:ext cx="79652" cy="101709"/>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5" y="6"/>
                        <a:pt x="1" y="14"/>
                        <a:pt x="0" y="23"/>
                      </a:cubicBezTo>
                      <a:cubicBezTo>
                        <a:pt x="18" y="23"/>
                        <a:pt x="18" y="23"/>
                        <a:pt x="18" y="23"/>
                      </a:cubicBezTo>
                      <a:cubicBezTo>
                        <a:pt x="18" y="14"/>
                        <a:pt x="15" y="6"/>
                        <a:pt x="11" y="0"/>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6" name="Freeform: Shape 203"/>
                <p:cNvSpPr>
                  <a:spLocks/>
                </p:cNvSpPr>
                <p:nvPr/>
              </p:nvSpPr>
              <p:spPr bwMode="auto">
                <a:xfrm>
                  <a:off x="3554590" y="4155897"/>
                  <a:ext cx="69849" cy="142148"/>
                </a:xfrm>
                <a:custGeom>
                  <a:avLst/>
                  <a:gdLst>
                    <a:gd name="T0" fmla="*/ 0 w 16"/>
                    <a:gd name="T1" fmla="*/ 32 h 32"/>
                    <a:gd name="T2" fmla="*/ 16 w 16"/>
                    <a:gd name="T3" fmla="*/ 27 h 32"/>
                    <a:gd name="T4" fmla="*/ 8 w 16"/>
                    <a:gd name="T5" fmla="*/ 0 h 32"/>
                    <a:gd name="T6" fmla="*/ 0 w 16"/>
                    <a:gd name="T7" fmla="*/ 0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cubicBezTo>
                        <a:pt x="6" y="32"/>
                        <a:pt x="12" y="30"/>
                        <a:pt x="16" y="27"/>
                      </a:cubicBezTo>
                      <a:cubicBezTo>
                        <a:pt x="12" y="20"/>
                        <a:pt x="9" y="11"/>
                        <a:pt x="8" y="0"/>
                      </a:cubicBezTo>
                      <a:cubicBezTo>
                        <a:pt x="0" y="0"/>
                        <a:pt x="0" y="0"/>
                        <a:pt x="0" y="0"/>
                      </a:cubicBezTo>
                      <a:lnTo>
                        <a:pt x="0" y="32"/>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7" name="Freeform: Shape 204"/>
                <p:cNvSpPr>
                  <a:spLocks/>
                </p:cNvSpPr>
                <p:nvPr/>
              </p:nvSpPr>
              <p:spPr bwMode="auto">
                <a:xfrm>
                  <a:off x="3152654" y="3882630"/>
                  <a:ext cx="207095" cy="198517"/>
                </a:xfrm>
                <a:custGeom>
                  <a:avLst/>
                  <a:gdLst>
                    <a:gd name="T0" fmla="*/ 34 w 47"/>
                    <a:gd name="T1" fmla="*/ 27 h 45"/>
                    <a:gd name="T2" fmla="*/ 32 w 47"/>
                    <a:gd name="T3" fmla="*/ 5 h 45"/>
                    <a:gd name="T4" fmla="*/ 19 w 47"/>
                    <a:gd name="T5" fmla="*/ 0 h 45"/>
                    <a:gd name="T6" fmla="*/ 19 w 47"/>
                    <a:gd name="T7" fmla="*/ 15 h 45"/>
                    <a:gd name="T8" fmla="*/ 30 w 47"/>
                    <a:gd name="T9" fmla="*/ 15 h 45"/>
                    <a:gd name="T10" fmla="*/ 30 w 47"/>
                    <a:gd name="T11" fmla="*/ 21 h 45"/>
                    <a:gd name="T12" fmla="*/ 30 w 47"/>
                    <a:gd name="T13" fmla="*/ 21 h 45"/>
                    <a:gd name="T14" fmla="*/ 30 w 47"/>
                    <a:gd name="T15" fmla="*/ 21 h 45"/>
                    <a:gd name="T16" fmla="*/ 19 w 47"/>
                    <a:gd name="T17" fmla="*/ 21 h 45"/>
                    <a:gd name="T18" fmla="*/ 19 w 47"/>
                    <a:gd name="T19" fmla="*/ 36 h 45"/>
                    <a:gd name="T20" fmla="*/ 28 w 47"/>
                    <a:gd name="T21" fmla="*/ 33 h 45"/>
                    <a:gd name="T22" fmla="*/ 41 w 47"/>
                    <a:gd name="T23" fmla="*/ 45 h 45"/>
                    <a:gd name="T24" fmla="*/ 47 w 47"/>
                    <a:gd name="T25" fmla="*/ 40 h 45"/>
                    <a:gd name="T26" fmla="*/ 34 w 47"/>
                    <a:gd name="T27" fmla="*/ 27 h 45"/>
                    <a:gd name="T28" fmla="*/ 19 w 47"/>
                    <a:gd name="T29" fmla="*/ 0 h 45"/>
                    <a:gd name="T30" fmla="*/ 7 w 47"/>
                    <a:gd name="T31" fmla="*/ 5 h 45"/>
                    <a:gd name="T32" fmla="*/ 7 w 47"/>
                    <a:gd name="T33" fmla="*/ 30 h 45"/>
                    <a:gd name="T34" fmla="*/ 19 w 47"/>
                    <a:gd name="T35" fmla="*/ 36 h 45"/>
                    <a:gd name="T36" fmla="*/ 19 w 47"/>
                    <a:gd name="T37" fmla="*/ 21 h 45"/>
                    <a:gd name="T38" fmla="*/ 8 w 47"/>
                    <a:gd name="T39" fmla="*/ 21 h 45"/>
                    <a:gd name="T40" fmla="*/ 8 w 47"/>
                    <a:gd name="T41" fmla="*/ 15 h 45"/>
                    <a:gd name="T42" fmla="*/ 19 w 47"/>
                    <a:gd name="T43" fmla="*/ 15 h 45"/>
                    <a:gd name="T44" fmla="*/ 19 w 47"/>
                    <a:gd name="T4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4" y="27"/>
                      </a:moveTo>
                      <a:cubicBezTo>
                        <a:pt x="38" y="20"/>
                        <a:pt x="38" y="11"/>
                        <a:pt x="32" y="5"/>
                      </a:cubicBezTo>
                      <a:cubicBezTo>
                        <a:pt x="28" y="2"/>
                        <a:pt x="24" y="0"/>
                        <a:pt x="19" y="0"/>
                      </a:cubicBezTo>
                      <a:cubicBezTo>
                        <a:pt x="19" y="15"/>
                        <a:pt x="19" y="15"/>
                        <a:pt x="19" y="15"/>
                      </a:cubicBezTo>
                      <a:cubicBezTo>
                        <a:pt x="30" y="15"/>
                        <a:pt x="30" y="15"/>
                        <a:pt x="30" y="15"/>
                      </a:cubicBezTo>
                      <a:cubicBezTo>
                        <a:pt x="30" y="21"/>
                        <a:pt x="30" y="21"/>
                        <a:pt x="30" y="21"/>
                      </a:cubicBezTo>
                      <a:cubicBezTo>
                        <a:pt x="30" y="21"/>
                        <a:pt x="30" y="21"/>
                        <a:pt x="30" y="21"/>
                      </a:cubicBezTo>
                      <a:cubicBezTo>
                        <a:pt x="30" y="21"/>
                        <a:pt x="30" y="21"/>
                        <a:pt x="30" y="21"/>
                      </a:cubicBezTo>
                      <a:cubicBezTo>
                        <a:pt x="19" y="21"/>
                        <a:pt x="19" y="21"/>
                        <a:pt x="19" y="21"/>
                      </a:cubicBezTo>
                      <a:cubicBezTo>
                        <a:pt x="19" y="36"/>
                        <a:pt x="19" y="36"/>
                        <a:pt x="19" y="36"/>
                      </a:cubicBezTo>
                      <a:cubicBezTo>
                        <a:pt x="22" y="36"/>
                        <a:pt x="26" y="35"/>
                        <a:pt x="28" y="33"/>
                      </a:cubicBezTo>
                      <a:cubicBezTo>
                        <a:pt x="41" y="45"/>
                        <a:pt x="41" y="45"/>
                        <a:pt x="41" y="45"/>
                      </a:cubicBezTo>
                      <a:cubicBezTo>
                        <a:pt x="47" y="40"/>
                        <a:pt x="47" y="40"/>
                        <a:pt x="47" y="40"/>
                      </a:cubicBezTo>
                      <a:lnTo>
                        <a:pt x="34" y="27"/>
                      </a:lnTo>
                      <a:close/>
                      <a:moveTo>
                        <a:pt x="19" y="0"/>
                      </a:moveTo>
                      <a:cubicBezTo>
                        <a:pt x="15" y="0"/>
                        <a:pt x="10" y="2"/>
                        <a:pt x="7" y="5"/>
                      </a:cubicBezTo>
                      <a:cubicBezTo>
                        <a:pt x="0" y="12"/>
                        <a:pt x="0" y="23"/>
                        <a:pt x="7" y="30"/>
                      </a:cubicBezTo>
                      <a:cubicBezTo>
                        <a:pt x="10" y="34"/>
                        <a:pt x="15" y="36"/>
                        <a:pt x="19" y="36"/>
                      </a:cubicBezTo>
                      <a:cubicBezTo>
                        <a:pt x="19" y="21"/>
                        <a:pt x="19" y="21"/>
                        <a:pt x="19" y="21"/>
                      </a:cubicBezTo>
                      <a:cubicBezTo>
                        <a:pt x="8" y="21"/>
                        <a:pt x="8" y="21"/>
                        <a:pt x="8" y="21"/>
                      </a:cubicBezTo>
                      <a:cubicBezTo>
                        <a:pt x="8" y="15"/>
                        <a:pt x="8" y="15"/>
                        <a:pt x="8" y="15"/>
                      </a:cubicBezTo>
                      <a:cubicBezTo>
                        <a:pt x="19" y="15"/>
                        <a:pt x="19" y="15"/>
                        <a:pt x="19" y="15"/>
                      </a:cubicBezTo>
                      <a:lnTo>
                        <a:pt x="19" y="0"/>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78" name="Rectangle 205"/>
                <p:cNvSpPr>
                  <a:spLocks/>
                </p:cNvSpPr>
                <p:nvPr/>
              </p:nvSpPr>
              <p:spPr bwMode="auto">
                <a:xfrm>
                  <a:off x="4221214" y="4266184"/>
                  <a:ext cx="30635" cy="21689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79" name="Rectangle 206"/>
                <p:cNvSpPr>
                  <a:spLocks/>
                </p:cNvSpPr>
                <p:nvPr/>
              </p:nvSpPr>
              <p:spPr bwMode="auto">
                <a:xfrm>
                  <a:off x="4172198" y="4386274"/>
                  <a:ext cx="35537" cy="9680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0" name="Rectangle 207"/>
                <p:cNvSpPr>
                  <a:spLocks/>
                </p:cNvSpPr>
                <p:nvPr/>
              </p:nvSpPr>
              <p:spPr bwMode="auto">
                <a:xfrm>
                  <a:off x="4128083" y="4298045"/>
                  <a:ext cx="30635" cy="185037"/>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1" name="Rectangle 208"/>
                <p:cNvSpPr>
                  <a:spLocks/>
                </p:cNvSpPr>
                <p:nvPr/>
              </p:nvSpPr>
              <p:spPr bwMode="auto">
                <a:xfrm>
                  <a:off x="4079066" y="4354414"/>
                  <a:ext cx="31861" cy="128668"/>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2" name="Rectangle 209"/>
                <p:cNvSpPr>
                  <a:spLocks/>
                </p:cNvSpPr>
                <p:nvPr/>
              </p:nvSpPr>
              <p:spPr bwMode="auto">
                <a:xfrm>
                  <a:off x="4031275" y="4337258"/>
                  <a:ext cx="35537" cy="145824"/>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3" name="Rectangle 210"/>
                <p:cNvSpPr>
                  <a:spLocks/>
                </p:cNvSpPr>
                <p:nvPr/>
              </p:nvSpPr>
              <p:spPr bwMode="auto">
                <a:xfrm>
                  <a:off x="4221214" y="4244126"/>
                  <a:ext cx="30635" cy="13480"/>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4" name="Rectangle 211"/>
                <p:cNvSpPr>
                  <a:spLocks/>
                </p:cNvSpPr>
                <p:nvPr/>
              </p:nvSpPr>
              <p:spPr bwMode="auto">
                <a:xfrm>
                  <a:off x="4128083" y="4275987"/>
                  <a:ext cx="30635" cy="1715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5" name="Rectangle 212"/>
                <p:cNvSpPr>
                  <a:spLocks/>
                </p:cNvSpPr>
                <p:nvPr/>
              </p:nvSpPr>
              <p:spPr bwMode="auto">
                <a:xfrm>
                  <a:off x="4079066" y="4332356"/>
                  <a:ext cx="31861" cy="18381"/>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6" name="Rectangle 213"/>
                <p:cNvSpPr>
                  <a:spLocks/>
                </p:cNvSpPr>
                <p:nvPr/>
              </p:nvSpPr>
              <p:spPr bwMode="auto">
                <a:xfrm>
                  <a:off x="4031275" y="4315200"/>
                  <a:ext cx="35537" cy="13480"/>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7" name="Rectangle 214"/>
                <p:cNvSpPr>
                  <a:spLocks/>
                </p:cNvSpPr>
                <p:nvPr/>
              </p:nvSpPr>
              <p:spPr bwMode="auto">
                <a:xfrm>
                  <a:off x="4172198" y="4359315"/>
                  <a:ext cx="35537" cy="17156"/>
                </a:xfrm>
                <a:prstGeom prst="rect">
                  <a:avLst/>
                </a:pr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miter lim="800000"/>
                      <a:headEnd/>
                      <a:tailEnd/>
                    </a14:hiddenLine>
                  </a:ext>
                </a:extLst>
              </p:spPr>
              <p:txBody>
                <a:bodyPr anchor="ctr"/>
                <a:lstStyle/>
                <a:p>
                  <a:pPr algn="ctr"/>
                  <a:endParaRPr>
                    <a:cs typeface="+mn-ea"/>
                    <a:sym typeface="+mn-lt"/>
                  </a:endParaRPr>
                </a:p>
              </p:txBody>
            </p:sp>
            <p:sp>
              <p:nvSpPr>
                <p:cNvPr id="188" name="Freeform: Shape 215"/>
                <p:cNvSpPr>
                  <a:spLocks/>
                </p:cNvSpPr>
                <p:nvPr/>
              </p:nvSpPr>
              <p:spPr bwMode="auto">
                <a:xfrm>
                  <a:off x="4901318" y="4345836"/>
                  <a:ext cx="286747" cy="132345"/>
                </a:xfrm>
                <a:custGeom>
                  <a:avLst/>
                  <a:gdLst>
                    <a:gd name="T0" fmla="*/ 209 w 234"/>
                    <a:gd name="T1" fmla="*/ 15 h 108"/>
                    <a:gd name="T2" fmla="*/ 191 w 234"/>
                    <a:gd name="T3" fmla="*/ 108 h 108"/>
                    <a:gd name="T4" fmla="*/ 198 w 234"/>
                    <a:gd name="T5" fmla="*/ 15 h 108"/>
                    <a:gd name="T6" fmla="*/ 202 w 234"/>
                    <a:gd name="T7" fmla="*/ 47 h 108"/>
                    <a:gd name="T8" fmla="*/ 191 w 234"/>
                    <a:gd name="T9" fmla="*/ 76 h 108"/>
                    <a:gd name="T10" fmla="*/ 176 w 234"/>
                    <a:gd name="T11" fmla="*/ 108 h 108"/>
                    <a:gd name="T12" fmla="*/ 176 w 234"/>
                    <a:gd name="T13" fmla="*/ 108 h 108"/>
                    <a:gd name="T14" fmla="*/ 187 w 234"/>
                    <a:gd name="T15" fmla="*/ 36 h 108"/>
                    <a:gd name="T16" fmla="*/ 180 w 234"/>
                    <a:gd name="T17" fmla="*/ 65 h 108"/>
                    <a:gd name="T18" fmla="*/ 176 w 234"/>
                    <a:gd name="T19" fmla="*/ 108 h 108"/>
                    <a:gd name="T20" fmla="*/ 176 w 234"/>
                    <a:gd name="T21" fmla="*/ 0 h 108"/>
                    <a:gd name="T22" fmla="*/ 162 w 234"/>
                    <a:gd name="T23" fmla="*/ 65 h 108"/>
                    <a:gd name="T24" fmla="*/ 166 w 234"/>
                    <a:gd name="T25" fmla="*/ 15 h 108"/>
                    <a:gd name="T26" fmla="*/ 162 w 234"/>
                    <a:gd name="T27" fmla="*/ 108 h 108"/>
                    <a:gd name="T28" fmla="*/ 162 w 234"/>
                    <a:gd name="T29" fmla="*/ 0 h 108"/>
                    <a:gd name="T30" fmla="*/ 148 w 234"/>
                    <a:gd name="T31" fmla="*/ 36 h 108"/>
                    <a:gd name="T32" fmla="*/ 151 w 234"/>
                    <a:gd name="T33" fmla="*/ 65 h 108"/>
                    <a:gd name="T34" fmla="*/ 148 w 234"/>
                    <a:gd name="T35" fmla="*/ 108 h 108"/>
                    <a:gd name="T36" fmla="*/ 148 w 234"/>
                    <a:gd name="T37" fmla="*/ 0 h 108"/>
                    <a:gd name="T38" fmla="*/ 129 w 234"/>
                    <a:gd name="T39" fmla="*/ 65 h 108"/>
                    <a:gd name="T40" fmla="*/ 137 w 234"/>
                    <a:gd name="T41" fmla="*/ 15 h 108"/>
                    <a:gd name="T42" fmla="*/ 129 w 234"/>
                    <a:gd name="T43" fmla="*/ 108 h 108"/>
                    <a:gd name="T44" fmla="*/ 129 w 234"/>
                    <a:gd name="T45" fmla="*/ 0 h 108"/>
                    <a:gd name="T46" fmla="*/ 115 w 234"/>
                    <a:gd name="T47" fmla="*/ 36 h 108"/>
                    <a:gd name="T48" fmla="*/ 122 w 234"/>
                    <a:gd name="T49" fmla="*/ 65 h 108"/>
                    <a:gd name="T50" fmla="*/ 115 w 234"/>
                    <a:gd name="T51" fmla="*/ 108 h 108"/>
                    <a:gd name="T52" fmla="*/ 115 w 234"/>
                    <a:gd name="T53" fmla="*/ 0 h 108"/>
                    <a:gd name="T54" fmla="*/ 101 w 234"/>
                    <a:gd name="T55" fmla="*/ 65 h 108"/>
                    <a:gd name="T56" fmla="*/ 104 w 234"/>
                    <a:gd name="T57" fmla="*/ 15 h 108"/>
                    <a:gd name="T58" fmla="*/ 101 w 234"/>
                    <a:gd name="T59" fmla="*/ 108 h 108"/>
                    <a:gd name="T60" fmla="*/ 101 w 234"/>
                    <a:gd name="T61" fmla="*/ 0 h 108"/>
                    <a:gd name="T62" fmla="*/ 86 w 234"/>
                    <a:gd name="T63" fmla="*/ 36 h 108"/>
                    <a:gd name="T64" fmla="*/ 90 w 234"/>
                    <a:gd name="T65" fmla="*/ 65 h 108"/>
                    <a:gd name="T66" fmla="*/ 86 w 234"/>
                    <a:gd name="T67" fmla="*/ 108 h 108"/>
                    <a:gd name="T68" fmla="*/ 86 w 234"/>
                    <a:gd name="T69" fmla="*/ 0 h 108"/>
                    <a:gd name="T70" fmla="*/ 68 w 234"/>
                    <a:gd name="T71" fmla="*/ 65 h 108"/>
                    <a:gd name="T72" fmla="*/ 75 w 234"/>
                    <a:gd name="T73" fmla="*/ 15 h 108"/>
                    <a:gd name="T74" fmla="*/ 68 w 234"/>
                    <a:gd name="T75" fmla="*/ 108 h 108"/>
                    <a:gd name="T76" fmla="*/ 68 w 234"/>
                    <a:gd name="T77" fmla="*/ 0 h 108"/>
                    <a:gd name="T78" fmla="*/ 54 w 234"/>
                    <a:gd name="T79" fmla="*/ 36 h 108"/>
                    <a:gd name="T80" fmla="*/ 61 w 234"/>
                    <a:gd name="T81" fmla="*/ 65 h 108"/>
                    <a:gd name="T82" fmla="*/ 54 w 234"/>
                    <a:gd name="T83" fmla="*/ 108 h 108"/>
                    <a:gd name="T84" fmla="*/ 54 w 234"/>
                    <a:gd name="T85" fmla="*/ 0 h 108"/>
                    <a:gd name="T86" fmla="*/ 39 w 234"/>
                    <a:gd name="T87" fmla="*/ 65 h 108"/>
                    <a:gd name="T88" fmla="*/ 43 w 234"/>
                    <a:gd name="T89" fmla="*/ 15 h 108"/>
                    <a:gd name="T90" fmla="*/ 39 w 234"/>
                    <a:gd name="T91" fmla="*/ 108 h 108"/>
                    <a:gd name="T92" fmla="*/ 39 w 234"/>
                    <a:gd name="T93" fmla="*/ 65 h 108"/>
                    <a:gd name="T94" fmla="*/ 39 w 234"/>
                    <a:gd name="T95" fmla="*/ 0 h 108"/>
                    <a:gd name="T96" fmla="*/ 25 w 234"/>
                    <a:gd name="T97" fmla="*/ 36 h 108"/>
                    <a:gd name="T98" fmla="*/ 14 w 234"/>
                    <a:gd name="T99" fmla="*/ 36 h 108"/>
                    <a:gd name="T100" fmla="*/ 0 w 234"/>
                    <a:gd name="T10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08">
                      <a:moveTo>
                        <a:pt x="209" y="108"/>
                      </a:moveTo>
                      <a:lnTo>
                        <a:pt x="234" y="108"/>
                      </a:lnTo>
                      <a:lnTo>
                        <a:pt x="234" y="0"/>
                      </a:lnTo>
                      <a:lnTo>
                        <a:pt x="209" y="0"/>
                      </a:lnTo>
                      <a:lnTo>
                        <a:pt x="209" y="15"/>
                      </a:lnTo>
                      <a:lnTo>
                        <a:pt x="216" y="15"/>
                      </a:lnTo>
                      <a:lnTo>
                        <a:pt x="216" y="36"/>
                      </a:lnTo>
                      <a:lnTo>
                        <a:pt x="209" y="36"/>
                      </a:lnTo>
                      <a:lnTo>
                        <a:pt x="209" y="108"/>
                      </a:lnTo>
                      <a:close/>
                      <a:moveTo>
                        <a:pt x="191" y="108"/>
                      </a:moveTo>
                      <a:lnTo>
                        <a:pt x="209" y="108"/>
                      </a:lnTo>
                      <a:lnTo>
                        <a:pt x="209" y="36"/>
                      </a:lnTo>
                      <a:lnTo>
                        <a:pt x="198" y="36"/>
                      </a:lnTo>
                      <a:lnTo>
                        <a:pt x="198" y="15"/>
                      </a:lnTo>
                      <a:lnTo>
                        <a:pt x="198" y="15"/>
                      </a:lnTo>
                      <a:lnTo>
                        <a:pt x="209" y="15"/>
                      </a:lnTo>
                      <a:lnTo>
                        <a:pt x="209" y="0"/>
                      </a:lnTo>
                      <a:lnTo>
                        <a:pt x="191" y="0"/>
                      </a:lnTo>
                      <a:lnTo>
                        <a:pt x="191" y="47"/>
                      </a:lnTo>
                      <a:lnTo>
                        <a:pt x="202" y="47"/>
                      </a:lnTo>
                      <a:lnTo>
                        <a:pt x="202" y="65"/>
                      </a:lnTo>
                      <a:lnTo>
                        <a:pt x="202" y="65"/>
                      </a:lnTo>
                      <a:lnTo>
                        <a:pt x="191" y="65"/>
                      </a:lnTo>
                      <a:lnTo>
                        <a:pt x="191" y="76"/>
                      </a:lnTo>
                      <a:lnTo>
                        <a:pt x="191" y="76"/>
                      </a:lnTo>
                      <a:lnTo>
                        <a:pt x="191" y="98"/>
                      </a:lnTo>
                      <a:lnTo>
                        <a:pt x="191" y="98"/>
                      </a:lnTo>
                      <a:lnTo>
                        <a:pt x="191" y="98"/>
                      </a:lnTo>
                      <a:lnTo>
                        <a:pt x="191" y="108"/>
                      </a:lnTo>
                      <a:close/>
                      <a:moveTo>
                        <a:pt x="176" y="108"/>
                      </a:moveTo>
                      <a:lnTo>
                        <a:pt x="191" y="108"/>
                      </a:lnTo>
                      <a:lnTo>
                        <a:pt x="191" y="98"/>
                      </a:lnTo>
                      <a:lnTo>
                        <a:pt x="176" y="98"/>
                      </a:lnTo>
                      <a:lnTo>
                        <a:pt x="176" y="108"/>
                      </a:lnTo>
                      <a:lnTo>
                        <a:pt x="176" y="108"/>
                      </a:lnTo>
                      <a:close/>
                      <a:moveTo>
                        <a:pt x="191" y="0"/>
                      </a:moveTo>
                      <a:lnTo>
                        <a:pt x="176" y="0"/>
                      </a:lnTo>
                      <a:lnTo>
                        <a:pt x="176" y="15"/>
                      </a:lnTo>
                      <a:lnTo>
                        <a:pt x="187" y="15"/>
                      </a:lnTo>
                      <a:lnTo>
                        <a:pt x="187" y="36"/>
                      </a:lnTo>
                      <a:lnTo>
                        <a:pt x="176" y="36"/>
                      </a:lnTo>
                      <a:lnTo>
                        <a:pt x="176" y="76"/>
                      </a:lnTo>
                      <a:lnTo>
                        <a:pt x="191" y="76"/>
                      </a:lnTo>
                      <a:lnTo>
                        <a:pt x="191" y="65"/>
                      </a:lnTo>
                      <a:lnTo>
                        <a:pt x="180" y="65"/>
                      </a:lnTo>
                      <a:lnTo>
                        <a:pt x="180" y="47"/>
                      </a:lnTo>
                      <a:lnTo>
                        <a:pt x="191" y="47"/>
                      </a:lnTo>
                      <a:lnTo>
                        <a:pt x="191" y="0"/>
                      </a:lnTo>
                      <a:close/>
                      <a:moveTo>
                        <a:pt x="162" y="108"/>
                      </a:moveTo>
                      <a:lnTo>
                        <a:pt x="176" y="108"/>
                      </a:lnTo>
                      <a:lnTo>
                        <a:pt x="176" y="98"/>
                      </a:lnTo>
                      <a:lnTo>
                        <a:pt x="162" y="98"/>
                      </a:lnTo>
                      <a:lnTo>
                        <a:pt x="162" y="108"/>
                      </a:lnTo>
                      <a:lnTo>
                        <a:pt x="162" y="108"/>
                      </a:lnTo>
                      <a:close/>
                      <a:moveTo>
                        <a:pt x="176" y="0"/>
                      </a:moveTo>
                      <a:lnTo>
                        <a:pt x="162" y="0"/>
                      </a:lnTo>
                      <a:lnTo>
                        <a:pt x="162" y="47"/>
                      </a:lnTo>
                      <a:lnTo>
                        <a:pt x="173" y="47"/>
                      </a:lnTo>
                      <a:lnTo>
                        <a:pt x="173" y="65"/>
                      </a:lnTo>
                      <a:lnTo>
                        <a:pt x="162" y="65"/>
                      </a:lnTo>
                      <a:lnTo>
                        <a:pt x="162" y="76"/>
                      </a:lnTo>
                      <a:lnTo>
                        <a:pt x="176" y="76"/>
                      </a:lnTo>
                      <a:lnTo>
                        <a:pt x="176" y="36"/>
                      </a:lnTo>
                      <a:lnTo>
                        <a:pt x="166" y="36"/>
                      </a:lnTo>
                      <a:lnTo>
                        <a:pt x="166" y="15"/>
                      </a:lnTo>
                      <a:lnTo>
                        <a:pt x="166" y="15"/>
                      </a:lnTo>
                      <a:lnTo>
                        <a:pt x="176" y="15"/>
                      </a:lnTo>
                      <a:lnTo>
                        <a:pt x="176" y="0"/>
                      </a:lnTo>
                      <a:close/>
                      <a:moveTo>
                        <a:pt x="148" y="108"/>
                      </a:moveTo>
                      <a:lnTo>
                        <a:pt x="162" y="108"/>
                      </a:lnTo>
                      <a:lnTo>
                        <a:pt x="162" y="98"/>
                      </a:lnTo>
                      <a:lnTo>
                        <a:pt x="148" y="98"/>
                      </a:lnTo>
                      <a:lnTo>
                        <a:pt x="148" y="108"/>
                      </a:lnTo>
                      <a:lnTo>
                        <a:pt x="148" y="108"/>
                      </a:lnTo>
                      <a:close/>
                      <a:moveTo>
                        <a:pt x="162" y="0"/>
                      </a:moveTo>
                      <a:lnTo>
                        <a:pt x="148" y="0"/>
                      </a:lnTo>
                      <a:lnTo>
                        <a:pt x="148" y="15"/>
                      </a:lnTo>
                      <a:lnTo>
                        <a:pt x="155" y="15"/>
                      </a:lnTo>
                      <a:lnTo>
                        <a:pt x="155" y="36"/>
                      </a:lnTo>
                      <a:lnTo>
                        <a:pt x="148" y="36"/>
                      </a:lnTo>
                      <a:lnTo>
                        <a:pt x="148" y="76"/>
                      </a:lnTo>
                      <a:lnTo>
                        <a:pt x="162" y="76"/>
                      </a:lnTo>
                      <a:lnTo>
                        <a:pt x="162" y="65"/>
                      </a:lnTo>
                      <a:lnTo>
                        <a:pt x="151" y="65"/>
                      </a:lnTo>
                      <a:lnTo>
                        <a:pt x="151" y="65"/>
                      </a:lnTo>
                      <a:lnTo>
                        <a:pt x="151" y="47"/>
                      </a:lnTo>
                      <a:lnTo>
                        <a:pt x="162" y="47"/>
                      </a:lnTo>
                      <a:lnTo>
                        <a:pt x="162" y="0"/>
                      </a:lnTo>
                      <a:close/>
                      <a:moveTo>
                        <a:pt x="129" y="108"/>
                      </a:moveTo>
                      <a:lnTo>
                        <a:pt x="148" y="108"/>
                      </a:lnTo>
                      <a:lnTo>
                        <a:pt x="148" y="98"/>
                      </a:lnTo>
                      <a:lnTo>
                        <a:pt x="129" y="98"/>
                      </a:lnTo>
                      <a:lnTo>
                        <a:pt x="129" y="108"/>
                      </a:lnTo>
                      <a:lnTo>
                        <a:pt x="129" y="108"/>
                      </a:lnTo>
                      <a:close/>
                      <a:moveTo>
                        <a:pt x="148" y="0"/>
                      </a:moveTo>
                      <a:lnTo>
                        <a:pt x="129" y="0"/>
                      </a:lnTo>
                      <a:lnTo>
                        <a:pt x="129" y="47"/>
                      </a:lnTo>
                      <a:lnTo>
                        <a:pt x="140" y="47"/>
                      </a:lnTo>
                      <a:lnTo>
                        <a:pt x="140" y="65"/>
                      </a:lnTo>
                      <a:lnTo>
                        <a:pt x="129" y="65"/>
                      </a:lnTo>
                      <a:lnTo>
                        <a:pt x="129" y="76"/>
                      </a:lnTo>
                      <a:lnTo>
                        <a:pt x="148" y="76"/>
                      </a:lnTo>
                      <a:lnTo>
                        <a:pt x="148" y="36"/>
                      </a:lnTo>
                      <a:lnTo>
                        <a:pt x="137" y="36"/>
                      </a:lnTo>
                      <a:lnTo>
                        <a:pt x="137" y="15"/>
                      </a:lnTo>
                      <a:lnTo>
                        <a:pt x="137" y="15"/>
                      </a:lnTo>
                      <a:lnTo>
                        <a:pt x="148" y="15"/>
                      </a:lnTo>
                      <a:lnTo>
                        <a:pt x="148" y="0"/>
                      </a:lnTo>
                      <a:close/>
                      <a:moveTo>
                        <a:pt x="115" y="108"/>
                      </a:moveTo>
                      <a:lnTo>
                        <a:pt x="129" y="108"/>
                      </a:lnTo>
                      <a:lnTo>
                        <a:pt x="129" y="98"/>
                      </a:lnTo>
                      <a:lnTo>
                        <a:pt x="115" y="98"/>
                      </a:lnTo>
                      <a:lnTo>
                        <a:pt x="115" y="108"/>
                      </a:lnTo>
                      <a:lnTo>
                        <a:pt x="115" y="108"/>
                      </a:lnTo>
                      <a:close/>
                      <a:moveTo>
                        <a:pt x="129" y="0"/>
                      </a:moveTo>
                      <a:lnTo>
                        <a:pt x="115" y="0"/>
                      </a:lnTo>
                      <a:lnTo>
                        <a:pt x="115" y="15"/>
                      </a:lnTo>
                      <a:lnTo>
                        <a:pt x="126" y="15"/>
                      </a:lnTo>
                      <a:lnTo>
                        <a:pt x="126" y="36"/>
                      </a:lnTo>
                      <a:lnTo>
                        <a:pt x="115" y="36"/>
                      </a:lnTo>
                      <a:lnTo>
                        <a:pt x="115" y="76"/>
                      </a:lnTo>
                      <a:lnTo>
                        <a:pt x="129" y="76"/>
                      </a:lnTo>
                      <a:lnTo>
                        <a:pt x="129" y="65"/>
                      </a:lnTo>
                      <a:lnTo>
                        <a:pt x="122" y="65"/>
                      </a:lnTo>
                      <a:lnTo>
                        <a:pt x="122" y="65"/>
                      </a:lnTo>
                      <a:lnTo>
                        <a:pt x="122" y="47"/>
                      </a:lnTo>
                      <a:lnTo>
                        <a:pt x="129" y="47"/>
                      </a:lnTo>
                      <a:lnTo>
                        <a:pt x="129" y="0"/>
                      </a:lnTo>
                      <a:close/>
                      <a:moveTo>
                        <a:pt x="101" y="108"/>
                      </a:moveTo>
                      <a:lnTo>
                        <a:pt x="115" y="108"/>
                      </a:lnTo>
                      <a:lnTo>
                        <a:pt x="115" y="98"/>
                      </a:lnTo>
                      <a:lnTo>
                        <a:pt x="101" y="98"/>
                      </a:lnTo>
                      <a:lnTo>
                        <a:pt x="101" y="108"/>
                      </a:lnTo>
                      <a:lnTo>
                        <a:pt x="101" y="108"/>
                      </a:lnTo>
                      <a:close/>
                      <a:moveTo>
                        <a:pt x="115" y="0"/>
                      </a:moveTo>
                      <a:lnTo>
                        <a:pt x="101" y="0"/>
                      </a:lnTo>
                      <a:lnTo>
                        <a:pt x="101" y="47"/>
                      </a:lnTo>
                      <a:lnTo>
                        <a:pt x="111" y="47"/>
                      </a:lnTo>
                      <a:lnTo>
                        <a:pt x="111" y="65"/>
                      </a:lnTo>
                      <a:lnTo>
                        <a:pt x="101" y="65"/>
                      </a:lnTo>
                      <a:lnTo>
                        <a:pt x="101" y="76"/>
                      </a:lnTo>
                      <a:lnTo>
                        <a:pt x="115" y="76"/>
                      </a:lnTo>
                      <a:lnTo>
                        <a:pt x="115" y="36"/>
                      </a:lnTo>
                      <a:lnTo>
                        <a:pt x="104" y="36"/>
                      </a:lnTo>
                      <a:lnTo>
                        <a:pt x="104" y="15"/>
                      </a:lnTo>
                      <a:lnTo>
                        <a:pt x="104" y="15"/>
                      </a:lnTo>
                      <a:lnTo>
                        <a:pt x="115" y="15"/>
                      </a:lnTo>
                      <a:lnTo>
                        <a:pt x="115" y="0"/>
                      </a:lnTo>
                      <a:close/>
                      <a:moveTo>
                        <a:pt x="86" y="108"/>
                      </a:moveTo>
                      <a:lnTo>
                        <a:pt x="101" y="108"/>
                      </a:lnTo>
                      <a:lnTo>
                        <a:pt x="101" y="98"/>
                      </a:lnTo>
                      <a:lnTo>
                        <a:pt x="86" y="98"/>
                      </a:lnTo>
                      <a:lnTo>
                        <a:pt x="86" y="108"/>
                      </a:lnTo>
                      <a:lnTo>
                        <a:pt x="86" y="108"/>
                      </a:lnTo>
                      <a:close/>
                      <a:moveTo>
                        <a:pt x="101" y="0"/>
                      </a:moveTo>
                      <a:lnTo>
                        <a:pt x="86" y="0"/>
                      </a:lnTo>
                      <a:lnTo>
                        <a:pt x="86" y="15"/>
                      </a:lnTo>
                      <a:lnTo>
                        <a:pt x="93" y="15"/>
                      </a:lnTo>
                      <a:lnTo>
                        <a:pt x="93" y="36"/>
                      </a:lnTo>
                      <a:lnTo>
                        <a:pt x="86" y="36"/>
                      </a:lnTo>
                      <a:lnTo>
                        <a:pt x="86" y="76"/>
                      </a:lnTo>
                      <a:lnTo>
                        <a:pt x="101" y="76"/>
                      </a:lnTo>
                      <a:lnTo>
                        <a:pt x="101" y="65"/>
                      </a:lnTo>
                      <a:lnTo>
                        <a:pt x="90" y="65"/>
                      </a:lnTo>
                      <a:lnTo>
                        <a:pt x="90" y="65"/>
                      </a:lnTo>
                      <a:lnTo>
                        <a:pt x="90" y="47"/>
                      </a:lnTo>
                      <a:lnTo>
                        <a:pt x="101" y="47"/>
                      </a:lnTo>
                      <a:lnTo>
                        <a:pt x="101" y="0"/>
                      </a:lnTo>
                      <a:close/>
                      <a:moveTo>
                        <a:pt x="68" y="108"/>
                      </a:moveTo>
                      <a:lnTo>
                        <a:pt x="86" y="108"/>
                      </a:lnTo>
                      <a:lnTo>
                        <a:pt x="86" y="98"/>
                      </a:lnTo>
                      <a:lnTo>
                        <a:pt x="68" y="98"/>
                      </a:lnTo>
                      <a:lnTo>
                        <a:pt x="68" y="108"/>
                      </a:lnTo>
                      <a:lnTo>
                        <a:pt x="68" y="108"/>
                      </a:lnTo>
                      <a:close/>
                      <a:moveTo>
                        <a:pt x="86" y="0"/>
                      </a:moveTo>
                      <a:lnTo>
                        <a:pt x="68" y="0"/>
                      </a:lnTo>
                      <a:lnTo>
                        <a:pt x="68" y="47"/>
                      </a:lnTo>
                      <a:lnTo>
                        <a:pt x="79" y="47"/>
                      </a:lnTo>
                      <a:lnTo>
                        <a:pt x="79" y="65"/>
                      </a:lnTo>
                      <a:lnTo>
                        <a:pt x="68" y="65"/>
                      </a:lnTo>
                      <a:lnTo>
                        <a:pt x="68" y="76"/>
                      </a:lnTo>
                      <a:lnTo>
                        <a:pt x="86" y="76"/>
                      </a:lnTo>
                      <a:lnTo>
                        <a:pt x="86" y="36"/>
                      </a:lnTo>
                      <a:lnTo>
                        <a:pt x="75" y="36"/>
                      </a:lnTo>
                      <a:lnTo>
                        <a:pt x="75" y="15"/>
                      </a:lnTo>
                      <a:lnTo>
                        <a:pt x="75" y="15"/>
                      </a:lnTo>
                      <a:lnTo>
                        <a:pt x="86" y="15"/>
                      </a:lnTo>
                      <a:lnTo>
                        <a:pt x="86" y="0"/>
                      </a:lnTo>
                      <a:close/>
                      <a:moveTo>
                        <a:pt x="54" y="108"/>
                      </a:moveTo>
                      <a:lnTo>
                        <a:pt x="68" y="108"/>
                      </a:lnTo>
                      <a:lnTo>
                        <a:pt x="68" y="98"/>
                      </a:lnTo>
                      <a:lnTo>
                        <a:pt x="54" y="98"/>
                      </a:lnTo>
                      <a:lnTo>
                        <a:pt x="54" y="108"/>
                      </a:lnTo>
                      <a:lnTo>
                        <a:pt x="54" y="108"/>
                      </a:lnTo>
                      <a:close/>
                      <a:moveTo>
                        <a:pt x="68" y="0"/>
                      </a:moveTo>
                      <a:lnTo>
                        <a:pt x="54" y="0"/>
                      </a:lnTo>
                      <a:lnTo>
                        <a:pt x="54" y="15"/>
                      </a:lnTo>
                      <a:lnTo>
                        <a:pt x="65" y="15"/>
                      </a:lnTo>
                      <a:lnTo>
                        <a:pt x="65" y="36"/>
                      </a:lnTo>
                      <a:lnTo>
                        <a:pt x="54" y="36"/>
                      </a:lnTo>
                      <a:lnTo>
                        <a:pt x="54" y="76"/>
                      </a:lnTo>
                      <a:lnTo>
                        <a:pt x="68" y="76"/>
                      </a:lnTo>
                      <a:lnTo>
                        <a:pt x="68" y="65"/>
                      </a:lnTo>
                      <a:lnTo>
                        <a:pt x="61" y="65"/>
                      </a:lnTo>
                      <a:lnTo>
                        <a:pt x="61" y="65"/>
                      </a:lnTo>
                      <a:lnTo>
                        <a:pt x="61" y="47"/>
                      </a:lnTo>
                      <a:lnTo>
                        <a:pt x="68" y="47"/>
                      </a:lnTo>
                      <a:lnTo>
                        <a:pt x="68" y="0"/>
                      </a:lnTo>
                      <a:close/>
                      <a:moveTo>
                        <a:pt x="39" y="108"/>
                      </a:moveTo>
                      <a:lnTo>
                        <a:pt x="54" y="108"/>
                      </a:lnTo>
                      <a:lnTo>
                        <a:pt x="54" y="98"/>
                      </a:lnTo>
                      <a:lnTo>
                        <a:pt x="39" y="98"/>
                      </a:lnTo>
                      <a:lnTo>
                        <a:pt x="39" y="108"/>
                      </a:lnTo>
                      <a:lnTo>
                        <a:pt x="39" y="108"/>
                      </a:lnTo>
                      <a:close/>
                      <a:moveTo>
                        <a:pt x="54" y="0"/>
                      </a:moveTo>
                      <a:lnTo>
                        <a:pt x="39" y="0"/>
                      </a:lnTo>
                      <a:lnTo>
                        <a:pt x="39" y="47"/>
                      </a:lnTo>
                      <a:lnTo>
                        <a:pt x="50" y="47"/>
                      </a:lnTo>
                      <a:lnTo>
                        <a:pt x="50" y="65"/>
                      </a:lnTo>
                      <a:lnTo>
                        <a:pt x="39" y="65"/>
                      </a:lnTo>
                      <a:lnTo>
                        <a:pt x="39" y="76"/>
                      </a:lnTo>
                      <a:lnTo>
                        <a:pt x="54" y="76"/>
                      </a:lnTo>
                      <a:lnTo>
                        <a:pt x="54" y="36"/>
                      </a:lnTo>
                      <a:lnTo>
                        <a:pt x="43" y="36"/>
                      </a:lnTo>
                      <a:lnTo>
                        <a:pt x="43" y="15"/>
                      </a:lnTo>
                      <a:lnTo>
                        <a:pt x="43" y="15"/>
                      </a:lnTo>
                      <a:lnTo>
                        <a:pt x="54" y="15"/>
                      </a:lnTo>
                      <a:lnTo>
                        <a:pt x="54" y="0"/>
                      </a:lnTo>
                      <a:close/>
                      <a:moveTo>
                        <a:pt x="25" y="108"/>
                      </a:moveTo>
                      <a:lnTo>
                        <a:pt x="39" y="108"/>
                      </a:lnTo>
                      <a:lnTo>
                        <a:pt x="39" y="98"/>
                      </a:lnTo>
                      <a:lnTo>
                        <a:pt x="39" y="98"/>
                      </a:lnTo>
                      <a:lnTo>
                        <a:pt x="39" y="76"/>
                      </a:lnTo>
                      <a:lnTo>
                        <a:pt x="39" y="76"/>
                      </a:lnTo>
                      <a:lnTo>
                        <a:pt x="39" y="65"/>
                      </a:lnTo>
                      <a:lnTo>
                        <a:pt x="29" y="65"/>
                      </a:lnTo>
                      <a:lnTo>
                        <a:pt x="29" y="65"/>
                      </a:lnTo>
                      <a:lnTo>
                        <a:pt x="29" y="47"/>
                      </a:lnTo>
                      <a:lnTo>
                        <a:pt x="39" y="47"/>
                      </a:lnTo>
                      <a:lnTo>
                        <a:pt x="39" y="0"/>
                      </a:lnTo>
                      <a:lnTo>
                        <a:pt x="25" y="0"/>
                      </a:lnTo>
                      <a:lnTo>
                        <a:pt x="25" y="15"/>
                      </a:lnTo>
                      <a:lnTo>
                        <a:pt x="36" y="15"/>
                      </a:lnTo>
                      <a:lnTo>
                        <a:pt x="36" y="36"/>
                      </a:lnTo>
                      <a:lnTo>
                        <a:pt x="25" y="36"/>
                      </a:lnTo>
                      <a:lnTo>
                        <a:pt x="25" y="108"/>
                      </a:lnTo>
                      <a:close/>
                      <a:moveTo>
                        <a:pt x="0" y="108"/>
                      </a:moveTo>
                      <a:lnTo>
                        <a:pt x="25" y="108"/>
                      </a:lnTo>
                      <a:lnTo>
                        <a:pt x="25" y="36"/>
                      </a:lnTo>
                      <a:lnTo>
                        <a:pt x="14" y="36"/>
                      </a:lnTo>
                      <a:lnTo>
                        <a:pt x="14" y="15"/>
                      </a:lnTo>
                      <a:lnTo>
                        <a:pt x="14" y="15"/>
                      </a:lnTo>
                      <a:lnTo>
                        <a:pt x="25" y="15"/>
                      </a:lnTo>
                      <a:lnTo>
                        <a:pt x="25" y="0"/>
                      </a:lnTo>
                      <a:lnTo>
                        <a:pt x="0" y="0"/>
                      </a:lnTo>
                      <a:lnTo>
                        <a:pt x="0" y="108"/>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89" name="Freeform: Shape 216"/>
                <p:cNvSpPr>
                  <a:spLocks/>
                </p:cNvSpPr>
                <p:nvPr/>
              </p:nvSpPr>
              <p:spPr bwMode="auto">
                <a:xfrm>
                  <a:off x="4954011" y="4284565"/>
                  <a:ext cx="162980" cy="39213"/>
                </a:xfrm>
                <a:custGeom>
                  <a:avLst/>
                  <a:gdLst>
                    <a:gd name="T0" fmla="*/ 0 w 37"/>
                    <a:gd name="T1" fmla="*/ 5 h 9"/>
                    <a:gd name="T2" fmla="*/ 3 w 37"/>
                    <a:gd name="T3" fmla="*/ 9 h 9"/>
                    <a:gd name="T4" fmla="*/ 19 w 37"/>
                    <a:gd name="T5" fmla="*/ 5 h 9"/>
                    <a:gd name="T6" fmla="*/ 35 w 37"/>
                    <a:gd name="T7" fmla="*/ 9 h 9"/>
                    <a:gd name="T8" fmla="*/ 37 w 37"/>
                    <a:gd name="T9" fmla="*/ 5 h 9"/>
                    <a:gd name="T10" fmla="*/ 19 w 37"/>
                    <a:gd name="T11" fmla="*/ 0 h 9"/>
                    <a:gd name="T12" fmla="*/ 0 w 37"/>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0" y="5"/>
                      </a:moveTo>
                      <a:cubicBezTo>
                        <a:pt x="3" y="9"/>
                        <a:pt x="3" y="9"/>
                        <a:pt x="3" y="9"/>
                      </a:cubicBezTo>
                      <a:cubicBezTo>
                        <a:pt x="7" y="7"/>
                        <a:pt x="13" y="5"/>
                        <a:pt x="19" y="5"/>
                      </a:cubicBezTo>
                      <a:cubicBezTo>
                        <a:pt x="25" y="5"/>
                        <a:pt x="30" y="7"/>
                        <a:pt x="35" y="9"/>
                      </a:cubicBezTo>
                      <a:cubicBezTo>
                        <a:pt x="37" y="5"/>
                        <a:pt x="37" y="5"/>
                        <a:pt x="37" y="5"/>
                      </a:cubicBezTo>
                      <a:cubicBezTo>
                        <a:pt x="32" y="2"/>
                        <a:pt x="25" y="0"/>
                        <a:pt x="19" y="0"/>
                      </a:cubicBezTo>
                      <a:cubicBezTo>
                        <a:pt x="12" y="0"/>
                        <a:pt x="5" y="2"/>
                        <a:pt x="0" y="5"/>
                      </a:cubicBez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sp>
              <p:nvSpPr>
                <p:cNvPr id="190" name="Freeform: Shape 217"/>
                <p:cNvSpPr>
                  <a:spLocks/>
                </p:cNvSpPr>
                <p:nvPr/>
              </p:nvSpPr>
              <p:spPr bwMode="auto">
                <a:xfrm>
                  <a:off x="4927052" y="4240450"/>
                  <a:ext cx="221800" cy="47791"/>
                </a:xfrm>
                <a:custGeom>
                  <a:avLst/>
                  <a:gdLst>
                    <a:gd name="T0" fmla="*/ 50 w 50"/>
                    <a:gd name="T1" fmla="*/ 6 h 11"/>
                    <a:gd name="T2" fmla="*/ 25 w 50"/>
                    <a:gd name="T3" fmla="*/ 0 h 11"/>
                    <a:gd name="T4" fmla="*/ 0 w 50"/>
                    <a:gd name="T5" fmla="*/ 6 h 11"/>
                    <a:gd name="T6" fmla="*/ 2 w 50"/>
                    <a:gd name="T7" fmla="*/ 11 h 11"/>
                    <a:gd name="T8" fmla="*/ 25 w 50"/>
                    <a:gd name="T9" fmla="*/ 5 h 11"/>
                    <a:gd name="T10" fmla="*/ 47 w 50"/>
                    <a:gd name="T11" fmla="*/ 11 h 11"/>
                    <a:gd name="T12" fmla="*/ 50 w 50"/>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50" y="6"/>
                      </a:moveTo>
                      <a:cubicBezTo>
                        <a:pt x="43" y="2"/>
                        <a:pt x="34" y="0"/>
                        <a:pt x="25" y="0"/>
                      </a:cubicBezTo>
                      <a:cubicBezTo>
                        <a:pt x="16" y="0"/>
                        <a:pt x="7" y="2"/>
                        <a:pt x="0" y="6"/>
                      </a:cubicBezTo>
                      <a:cubicBezTo>
                        <a:pt x="2" y="11"/>
                        <a:pt x="2" y="11"/>
                        <a:pt x="2" y="11"/>
                      </a:cubicBezTo>
                      <a:cubicBezTo>
                        <a:pt x="9" y="7"/>
                        <a:pt x="17" y="5"/>
                        <a:pt x="25" y="5"/>
                      </a:cubicBezTo>
                      <a:cubicBezTo>
                        <a:pt x="33" y="5"/>
                        <a:pt x="41" y="7"/>
                        <a:pt x="47" y="11"/>
                      </a:cubicBezTo>
                      <a:lnTo>
                        <a:pt x="50" y="6"/>
                      </a:lnTo>
                      <a:close/>
                    </a:path>
                  </a:pathLst>
                </a:custGeom>
                <a:grp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32" name="Group 58"/>
            <p:cNvGrpSpPr/>
            <p:nvPr/>
          </p:nvGrpSpPr>
          <p:grpSpPr>
            <a:xfrm>
              <a:off x="6737340" y="1510523"/>
              <a:ext cx="4303649" cy="4339605"/>
              <a:chOff x="2949236" y="972275"/>
              <a:chExt cx="3227736" cy="3254695"/>
            </a:xfrm>
            <a:solidFill>
              <a:schemeClr val="bg1">
                <a:lumMod val="85000"/>
              </a:schemeClr>
            </a:solidFill>
          </p:grpSpPr>
          <p:sp>
            <p:nvSpPr>
              <p:cNvPr id="38" name="Freeform: Shape 65"/>
              <p:cNvSpPr>
                <a:spLocks/>
              </p:cNvSpPr>
              <p:nvPr/>
            </p:nvSpPr>
            <p:spPr bwMode="auto">
              <a:xfrm>
                <a:off x="3863394" y="3855671"/>
                <a:ext cx="305128" cy="137246"/>
              </a:xfrm>
              <a:custGeom>
                <a:avLst/>
                <a:gdLst>
                  <a:gd name="T0" fmla="*/ 54 w 69"/>
                  <a:gd name="T1" fmla="*/ 31 h 31"/>
                  <a:gd name="T2" fmla="*/ 69 w 69"/>
                  <a:gd name="T3" fmla="*/ 31 h 31"/>
                  <a:gd name="T4" fmla="*/ 69 w 69"/>
                  <a:gd name="T5" fmla="*/ 12 h 31"/>
                  <a:gd name="T6" fmla="*/ 61 w 69"/>
                  <a:gd name="T7" fmla="*/ 12 h 31"/>
                  <a:gd name="T8" fmla="*/ 61 w 69"/>
                  <a:gd name="T9" fmla="*/ 6 h 31"/>
                  <a:gd name="T10" fmla="*/ 54 w 69"/>
                  <a:gd name="T11" fmla="*/ 3 h 31"/>
                  <a:gd name="T12" fmla="*/ 54 w 69"/>
                  <a:gd name="T13" fmla="*/ 18 h 31"/>
                  <a:gd name="T14" fmla="*/ 60 w 69"/>
                  <a:gd name="T15" fmla="*/ 18 h 31"/>
                  <a:gd name="T16" fmla="*/ 60 w 69"/>
                  <a:gd name="T17" fmla="*/ 26 h 31"/>
                  <a:gd name="T18" fmla="*/ 60 w 69"/>
                  <a:gd name="T19" fmla="*/ 26 h 31"/>
                  <a:gd name="T20" fmla="*/ 54 w 69"/>
                  <a:gd name="T21" fmla="*/ 26 h 31"/>
                  <a:gd name="T22" fmla="*/ 54 w 69"/>
                  <a:gd name="T23" fmla="*/ 31 h 31"/>
                  <a:gd name="T24" fmla="*/ 45 w 69"/>
                  <a:gd name="T25" fmla="*/ 0 h 31"/>
                  <a:gd name="T26" fmla="*/ 45 w 69"/>
                  <a:gd name="T27" fmla="*/ 12 h 31"/>
                  <a:gd name="T28" fmla="*/ 34 w 69"/>
                  <a:gd name="T29" fmla="*/ 12 h 31"/>
                  <a:gd name="T30" fmla="*/ 34 w 69"/>
                  <a:gd name="T31" fmla="*/ 18 h 31"/>
                  <a:gd name="T32" fmla="*/ 40 w 69"/>
                  <a:gd name="T33" fmla="*/ 18 h 31"/>
                  <a:gd name="T34" fmla="*/ 40 w 69"/>
                  <a:gd name="T35" fmla="*/ 26 h 31"/>
                  <a:gd name="T36" fmla="*/ 40 w 69"/>
                  <a:gd name="T37" fmla="*/ 26 h 31"/>
                  <a:gd name="T38" fmla="*/ 34 w 69"/>
                  <a:gd name="T39" fmla="*/ 26 h 31"/>
                  <a:gd name="T40" fmla="*/ 34 w 69"/>
                  <a:gd name="T41" fmla="*/ 31 h 31"/>
                  <a:gd name="T42" fmla="*/ 54 w 69"/>
                  <a:gd name="T43" fmla="*/ 31 h 31"/>
                  <a:gd name="T44" fmla="*/ 54 w 69"/>
                  <a:gd name="T45" fmla="*/ 26 h 31"/>
                  <a:gd name="T46" fmla="*/ 48 w 69"/>
                  <a:gd name="T47" fmla="*/ 26 h 31"/>
                  <a:gd name="T48" fmla="*/ 48 w 69"/>
                  <a:gd name="T49" fmla="*/ 18 h 31"/>
                  <a:gd name="T50" fmla="*/ 54 w 69"/>
                  <a:gd name="T51" fmla="*/ 18 h 31"/>
                  <a:gd name="T52" fmla="*/ 54 w 69"/>
                  <a:gd name="T53" fmla="*/ 3 h 31"/>
                  <a:gd name="T54" fmla="*/ 45 w 69"/>
                  <a:gd name="T55" fmla="*/ 0 h 31"/>
                  <a:gd name="T56" fmla="*/ 34 w 69"/>
                  <a:gd name="T57" fmla="*/ 12 h 31"/>
                  <a:gd name="T58" fmla="*/ 15 w 69"/>
                  <a:gd name="T59" fmla="*/ 12 h 31"/>
                  <a:gd name="T60" fmla="*/ 15 w 69"/>
                  <a:gd name="T61" fmla="*/ 18 h 31"/>
                  <a:gd name="T62" fmla="*/ 21 w 69"/>
                  <a:gd name="T63" fmla="*/ 18 h 31"/>
                  <a:gd name="T64" fmla="*/ 21 w 69"/>
                  <a:gd name="T65" fmla="*/ 26 h 31"/>
                  <a:gd name="T66" fmla="*/ 21 w 69"/>
                  <a:gd name="T67" fmla="*/ 26 h 31"/>
                  <a:gd name="T68" fmla="*/ 15 w 69"/>
                  <a:gd name="T69" fmla="*/ 26 h 31"/>
                  <a:gd name="T70" fmla="*/ 15 w 69"/>
                  <a:gd name="T71" fmla="*/ 31 h 31"/>
                  <a:gd name="T72" fmla="*/ 34 w 69"/>
                  <a:gd name="T73" fmla="*/ 31 h 31"/>
                  <a:gd name="T74" fmla="*/ 34 w 69"/>
                  <a:gd name="T75" fmla="*/ 26 h 31"/>
                  <a:gd name="T76" fmla="*/ 29 w 69"/>
                  <a:gd name="T77" fmla="*/ 26 h 31"/>
                  <a:gd name="T78" fmla="*/ 29 w 69"/>
                  <a:gd name="T79" fmla="*/ 18 h 31"/>
                  <a:gd name="T80" fmla="*/ 34 w 69"/>
                  <a:gd name="T81" fmla="*/ 18 h 31"/>
                  <a:gd name="T82" fmla="*/ 34 w 69"/>
                  <a:gd name="T83" fmla="*/ 12 h 31"/>
                  <a:gd name="T84" fmla="*/ 15 w 69"/>
                  <a:gd name="T85" fmla="*/ 12 h 31"/>
                  <a:gd name="T86" fmla="*/ 0 w 69"/>
                  <a:gd name="T87" fmla="*/ 12 h 31"/>
                  <a:gd name="T88" fmla="*/ 0 w 69"/>
                  <a:gd name="T89" fmla="*/ 31 h 31"/>
                  <a:gd name="T90" fmla="*/ 15 w 69"/>
                  <a:gd name="T91" fmla="*/ 31 h 31"/>
                  <a:gd name="T92" fmla="*/ 15 w 69"/>
                  <a:gd name="T93" fmla="*/ 26 h 31"/>
                  <a:gd name="T94" fmla="*/ 9 w 69"/>
                  <a:gd name="T95" fmla="*/ 26 h 31"/>
                  <a:gd name="T96" fmla="*/ 9 w 69"/>
                  <a:gd name="T97" fmla="*/ 18 h 31"/>
                  <a:gd name="T98" fmla="*/ 15 w 69"/>
                  <a:gd name="T99" fmla="*/ 18 h 31"/>
                  <a:gd name="T100" fmla="*/ 15 w 69"/>
                  <a:gd name="T10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31">
                    <a:moveTo>
                      <a:pt x="54" y="31"/>
                    </a:moveTo>
                    <a:cubicBezTo>
                      <a:pt x="69" y="31"/>
                      <a:pt x="69" y="31"/>
                      <a:pt x="69" y="31"/>
                    </a:cubicBezTo>
                    <a:cubicBezTo>
                      <a:pt x="69" y="12"/>
                      <a:pt x="69" y="12"/>
                      <a:pt x="69" y="12"/>
                    </a:cubicBezTo>
                    <a:cubicBezTo>
                      <a:pt x="61" y="12"/>
                      <a:pt x="61" y="12"/>
                      <a:pt x="61" y="12"/>
                    </a:cubicBezTo>
                    <a:cubicBezTo>
                      <a:pt x="61" y="6"/>
                      <a:pt x="61" y="6"/>
                      <a:pt x="61" y="6"/>
                    </a:cubicBezTo>
                    <a:cubicBezTo>
                      <a:pt x="59" y="5"/>
                      <a:pt x="57" y="4"/>
                      <a:pt x="54" y="3"/>
                    </a:cubicBezTo>
                    <a:cubicBezTo>
                      <a:pt x="54" y="18"/>
                      <a:pt x="54" y="18"/>
                      <a:pt x="54" y="18"/>
                    </a:cubicBezTo>
                    <a:cubicBezTo>
                      <a:pt x="60" y="18"/>
                      <a:pt x="60" y="18"/>
                      <a:pt x="60" y="18"/>
                    </a:cubicBezTo>
                    <a:cubicBezTo>
                      <a:pt x="60" y="26"/>
                      <a:pt x="60" y="26"/>
                      <a:pt x="60" y="26"/>
                    </a:cubicBezTo>
                    <a:cubicBezTo>
                      <a:pt x="60" y="26"/>
                      <a:pt x="60" y="26"/>
                      <a:pt x="60" y="26"/>
                    </a:cubicBezTo>
                    <a:cubicBezTo>
                      <a:pt x="54" y="26"/>
                      <a:pt x="54" y="26"/>
                      <a:pt x="54" y="26"/>
                    </a:cubicBezTo>
                    <a:lnTo>
                      <a:pt x="54" y="31"/>
                    </a:lnTo>
                    <a:close/>
                    <a:moveTo>
                      <a:pt x="45" y="0"/>
                    </a:moveTo>
                    <a:cubicBezTo>
                      <a:pt x="45" y="12"/>
                      <a:pt x="45" y="12"/>
                      <a:pt x="45" y="12"/>
                    </a:cubicBezTo>
                    <a:cubicBezTo>
                      <a:pt x="34" y="12"/>
                      <a:pt x="34" y="12"/>
                      <a:pt x="34" y="12"/>
                    </a:cubicBezTo>
                    <a:cubicBezTo>
                      <a:pt x="34" y="18"/>
                      <a:pt x="34" y="18"/>
                      <a:pt x="34" y="18"/>
                    </a:cubicBezTo>
                    <a:cubicBezTo>
                      <a:pt x="40" y="18"/>
                      <a:pt x="40" y="18"/>
                      <a:pt x="40" y="18"/>
                    </a:cubicBezTo>
                    <a:cubicBezTo>
                      <a:pt x="40" y="26"/>
                      <a:pt x="40" y="26"/>
                      <a:pt x="40" y="26"/>
                    </a:cubicBezTo>
                    <a:cubicBezTo>
                      <a:pt x="40" y="26"/>
                      <a:pt x="40" y="26"/>
                      <a:pt x="40" y="26"/>
                    </a:cubicBezTo>
                    <a:cubicBezTo>
                      <a:pt x="34" y="26"/>
                      <a:pt x="34" y="26"/>
                      <a:pt x="34" y="26"/>
                    </a:cubicBezTo>
                    <a:cubicBezTo>
                      <a:pt x="34" y="31"/>
                      <a:pt x="34" y="31"/>
                      <a:pt x="34" y="31"/>
                    </a:cubicBezTo>
                    <a:cubicBezTo>
                      <a:pt x="54" y="31"/>
                      <a:pt x="54" y="31"/>
                      <a:pt x="54" y="31"/>
                    </a:cubicBezTo>
                    <a:cubicBezTo>
                      <a:pt x="54" y="26"/>
                      <a:pt x="54" y="26"/>
                      <a:pt x="54" y="26"/>
                    </a:cubicBezTo>
                    <a:cubicBezTo>
                      <a:pt x="48" y="26"/>
                      <a:pt x="48" y="26"/>
                      <a:pt x="48" y="26"/>
                    </a:cubicBezTo>
                    <a:cubicBezTo>
                      <a:pt x="48" y="18"/>
                      <a:pt x="48" y="18"/>
                      <a:pt x="48" y="18"/>
                    </a:cubicBezTo>
                    <a:cubicBezTo>
                      <a:pt x="54" y="18"/>
                      <a:pt x="54" y="18"/>
                      <a:pt x="54" y="18"/>
                    </a:cubicBezTo>
                    <a:cubicBezTo>
                      <a:pt x="54" y="3"/>
                      <a:pt x="54" y="3"/>
                      <a:pt x="54" y="3"/>
                    </a:cubicBezTo>
                    <a:cubicBezTo>
                      <a:pt x="51" y="2"/>
                      <a:pt x="48" y="1"/>
                      <a:pt x="45" y="0"/>
                    </a:cubicBezTo>
                    <a:close/>
                    <a:moveTo>
                      <a:pt x="34" y="12"/>
                    </a:moveTo>
                    <a:cubicBezTo>
                      <a:pt x="15" y="12"/>
                      <a:pt x="15" y="12"/>
                      <a:pt x="15" y="12"/>
                    </a:cubicBezTo>
                    <a:cubicBezTo>
                      <a:pt x="15" y="18"/>
                      <a:pt x="15" y="18"/>
                      <a:pt x="15" y="18"/>
                    </a:cubicBezTo>
                    <a:cubicBezTo>
                      <a:pt x="21" y="18"/>
                      <a:pt x="21" y="18"/>
                      <a:pt x="21" y="18"/>
                    </a:cubicBezTo>
                    <a:cubicBezTo>
                      <a:pt x="21" y="26"/>
                      <a:pt x="21" y="26"/>
                      <a:pt x="21" y="26"/>
                    </a:cubicBezTo>
                    <a:cubicBezTo>
                      <a:pt x="21" y="26"/>
                      <a:pt x="21" y="26"/>
                      <a:pt x="21" y="26"/>
                    </a:cubicBezTo>
                    <a:cubicBezTo>
                      <a:pt x="15" y="26"/>
                      <a:pt x="15" y="26"/>
                      <a:pt x="15" y="26"/>
                    </a:cubicBezTo>
                    <a:cubicBezTo>
                      <a:pt x="15" y="31"/>
                      <a:pt x="15" y="31"/>
                      <a:pt x="15" y="31"/>
                    </a:cubicBezTo>
                    <a:cubicBezTo>
                      <a:pt x="34" y="31"/>
                      <a:pt x="34" y="31"/>
                      <a:pt x="34" y="31"/>
                    </a:cubicBezTo>
                    <a:cubicBezTo>
                      <a:pt x="34" y="26"/>
                      <a:pt x="34" y="26"/>
                      <a:pt x="34" y="26"/>
                    </a:cubicBezTo>
                    <a:cubicBezTo>
                      <a:pt x="29" y="26"/>
                      <a:pt x="29" y="26"/>
                      <a:pt x="29" y="26"/>
                    </a:cubicBezTo>
                    <a:cubicBezTo>
                      <a:pt x="29" y="18"/>
                      <a:pt x="29" y="18"/>
                      <a:pt x="29" y="18"/>
                    </a:cubicBezTo>
                    <a:cubicBezTo>
                      <a:pt x="34" y="18"/>
                      <a:pt x="34" y="18"/>
                      <a:pt x="34" y="18"/>
                    </a:cubicBezTo>
                    <a:lnTo>
                      <a:pt x="34" y="12"/>
                    </a:lnTo>
                    <a:close/>
                    <a:moveTo>
                      <a:pt x="15" y="12"/>
                    </a:moveTo>
                    <a:cubicBezTo>
                      <a:pt x="0" y="12"/>
                      <a:pt x="0" y="12"/>
                      <a:pt x="0" y="12"/>
                    </a:cubicBezTo>
                    <a:cubicBezTo>
                      <a:pt x="0" y="31"/>
                      <a:pt x="0" y="31"/>
                      <a:pt x="0" y="31"/>
                    </a:cubicBezTo>
                    <a:cubicBezTo>
                      <a:pt x="15" y="31"/>
                      <a:pt x="15" y="31"/>
                      <a:pt x="15" y="31"/>
                    </a:cubicBezTo>
                    <a:cubicBezTo>
                      <a:pt x="15" y="26"/>
                      <a:pt x="15" y="26"/>
                      <a:pt x="15" y="26"/>
                    </a:cubicBezTo>
                    <a:cubicBezTo>
                      <a:pt x="9" y="26"/>
                      <a:pt x="9" y="26"/>
                      <a:pt x="9" y="26"/>
                    </a:cubicBezTo>
                    <a:cubicBezTo>
                      <a:pt x="9" y="18"/>
                      <a:pt x="9" y="18"/>
                      <a:pt x="9" y="18"/>
                    </a:cubicBezTo>
                    <a:cubicBezTo>
                      <a:pt x="15" y="18"/>
                      <a:pt x="15" y="18"/>
                      <a:pt x="15" y="18"/>
                    </a:cubicBezTo>
                    <a:lnTo>
                      <a:pt x="15" y="12"/>
                    </a:lnTo>
                    <a:close/>
                  </a:path>
                </a:pathLst>
              </a:custGeom>
              <a:grpFill/>
              <a:ln>
                <a:noFill/>
              </a:ln>
            </p:spPr>
            <p:txBody>
              <a:bodyPr anchor="ctr"/>
              <a:lstStyle/>
              <a:p>
                <a:pPr algn="ctr"/>
                <a:endParaRPr>
                  <a:cs typeface="+mn-ea"/>
                  <a:sym typeface="+mn-lt"/>
                </a:endParaRPr>
              </a:p>
            </p:txBody>
          </p:sp>
          <p:sp>
            <p:nvSpPr>
              <p:cNvPr id="39" name="Freeform: Shape 66"/>
              <p:cNvSpPr>
                <a:spLocks/>
              </p:cNvSpPr>
              <p:nvPr/>
            </p:nvSpPr>
            <p:spPr bwMode="auto">
              <a:xfrm>
                <a:off x="3788643" y="4001495"/>
                <a:ext cx="414189" cy="132345"/>
              </a:xfrm>
              <a:custGeom>
                <a:avLst/>
                <a:gdLst>
                  <a:gd name="T0" fmla="*/ 328 w 338"/>
                  <a:gd name="T1" fmla="*/ 108 h 108"/>
                  <a:gd name="T2" fmla="*/ 338 w 338"/>
                  <a:gd name="T3" fmla="*/ 0 h 108"/>
                  <a:gd name="T4" fmla="*/ 0 w 338"/>
                  <a:gd name="T5" fmla="*/ 0 h 108"/>
                  <a:gd name="T6" fmla="*/ 39 w 338"/>
                  <a:gd name="T7" fmla="*/ 108 h 108"/>
                  <a:gd name="T8" fmla="*/ 328 w 338"/>
                  <a:gd name="T9" fmla="*/ 108 h 108"/>
                </a:gdLst>
                <a:ahLst/>
                <a:cxnLst>
                  <a:cxn ang="0">
                    <a:pos x="T0" y="T1"/>
                  </a:cxn>
                  <a:cxn ang="0">
                    <a:pos x="T2" y="T3"/>
                  </a:cxn>
                  <a:cxn ang="0">
                    <a:pos x="T4" y="T5"/>
                  </a:cxn>
                  <a:cxn ang="0">
                    <a:pos x="T6" y="T7"/>
                  </a:cxn>
                  <a:cxn ang="0">
                    <a:pos x="T8" y="T9"/>
                  </a:cxn>
                </a:cxnLst>
                <a:rect l="0" t="0" r="r" b="b"/>
                <a:pathLst>
                  <a:path w="338" h="108">
                    <a:moveTo>
                      <a:pt x="328" y="108"/>
                    </a:moveTo>
                    <a:lnTo>
                      <a:pt x="338" y="0"/>
                    </a:lnTo>
                    <a:lnTo>
                      <a:pt x="0" y="0"/>
                    </a:lnTo>
                    <a:lnTo>
                      <a:pt x="39" y="108"/>
                    </a:lnTo>
                    <a:lnTo>
                      <a:pt x="328" y="108"/>
                    </a:lnTo>
                    <a:close/>
                  </a:path>
                </a:pathLst>
              </a:custGeom>
              <a:grpFill/>
              <a:ln>
                <a:noFill/>
              </a:ln>
            </p:spPr>
            <p:txBody>
              <a:bodyPr anchor="ctr"/>
              <a:lstStyle/>
              <a:p>
                <a:pPr algn="ctr"/>
                <a:endParaRPr>
                  <a:cs typeface="+mn-ea"/>
                  <a:sym typeface="+mn-lt"/>
                </a:endParaRPr>
              </a:p>
            </p:txBody>
          </p:sp>
          <p:sp>
            <p:nvSpPr>
              <p:cNvPr id="40" name="Freeform: Shape 67"/>
              <p:cNvSpPr>
                <a:spLocks/>
              </p:cNvSpPr>
              <p:nvPr/>
            </p:nvSpPr>
            <p:spPr bwMode="auto">
              <a:xfrm>
                <a:off x="3112216" y="3051800"/>
                <a:ext cx="194841" cy="278169"/>
              </a:xfrm>
              <a:custGeom>
                <a:avLst/>
                <a:gdLst>
                  <a:gd name="T0" fmla="*/ 41 w 44"/>
                  <a:gd name="T1" fmla="*/ 0 h 63"/>
                  <a:gd name="T2" fmla="*/ 0 w 44"/>
                  <a:gd name="T3" fmla="*/ 43 h 63"/>
                  <a:gd name="T4" fmla="*/ 5 w 44"/>
                  <a:gd name="T5" fmla="*/ 63 h 63"/>
                  <a:gd name="T6" fmla="*/ 5 w 44"/>
                  <a:gd name="T7" fmla="*/ 52 h 63"/>
                  <a:gd name="T8" fmla="*/ 7 w 44"/>
                  <a:gd name="T9" fmla="*/ 46 h 63"/>
                  <a:gd name="T10" fmla="*/ 7 w 44"/>
                  <a:gd name="T11" fmla="*/ 43 h 63"/>
                  <a:gd name="T12" fmla="*/ 43 w 44"/>
                  <a:gd name="T13" fmla="*/ 7 h 63"/>
                  <a:gd name="T14" fmla="*/ 44 w 44"/>
                  <a:gd name="T15" fmla="*/ 7 h 63"/>
                  <a:gd name="T16" fmla="*/ 41 w 4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3">
                    <a:moveTo>
                      <a:pt x="41" y="0"/>
                    </a:moveTo>
                    <a:cubicBezTo>
                      <a:pt x="19" y="1"/>
                      <a:pt x="0" y="20"/>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43" y="7"/>
                      <a:pt x="44" y="7"/>
                      <a:pt x="44" y="7"/>
                    </a:cubicBezTo>
                    <a:cubicBezTo>
                      <a:pt x="43" y="4"/>
                      <a:pt x="42" y="2"/>
                      <a:pt x="41" y="0"/>
                    </a:cubicBezTo>
                    <a:close/>
                  </a:path>
                </a:pathLst>
              </a:custGeom>
              <a:grpFill/>
              <a:ln>
                <a:noFill/>
              </a:ln>
            </p:spPr>
            <p:txBody>
              <a:bodyPr anchor="ctr"/>
              <a:lstStyle/>
              <a:p>
                <a:pPr algn="ctr"/>
                <a:endParaRPr>
                  <a:cs typeface="+mn-ea"/>
                  <a:sym typeface="+mn-lt"/>
                </a:endParaRPr>
              </a:p>
            </p:txBody>
          </p:sp>
          <p:sp>
            <p:nvSpPr>
              <p:cNvPr id="41" name="Freeform: Shape 68"/>
              <p:cNvSpPr>
                <a:spLocks/>
              </p:cNvSpPr>
              <p:nvPr/>
            </p:nvSpPr>
            <p:spPr bwMode="auto">
              <a:xfrm>
                <a:off x="3147753" y="3241739"/>
                <a:ext cx="84553" cy="150726"/>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grpFill/>
              <a:ln>
                <a:noFill/>
              </a:ln>
            </p:spPr>
            <p:txBody>
              <a:bodyPr anchor="ctr"/>
              <a:lstStyle/>
              <a:p>
                <a:pPr algn="ctr"/>
                <a:endParaRPr>
                  <a:cs typeface="+mn-ea"/>
                  <a:sym typeface="+mn-lt"/>
                </a:endParaRPr>
              </a:p>
            </p:txBody>
          </p:sp>
          <p:sp>
            <p:nvSpPr>
              <p:cNvPr id="42" name="Freeform: Shape 69"/>
              <p:cNvSpPr>
                <a:spLocks/>
              </p:cNvSpPr>
              <p:nvPr/>
            </p:nvSpPr>
            <p:spPr bwMode="auto">
              <a:xfrm>
                <a:off x="3373229" y="3241739"/>
                <a:ext cx="79652" cy="150726"/>
              </a:xfrm>
              <a:custGeom>
                <a:avLst/>
                <a:gdLst>
                  <a:gd name="T0" fmla="*/ 1 w 18"/>
                  <a:gd name="T1" fmla="*/ 0 h 34"/>
                  <a:gd name="T2" fmla="*/ 0 w 18"/>
                  <a:gd name="T3" fmla="*/ 0 h 34"/>
                  <a:gd name="T4" fmla="*/ 0 w 18"/>
                  <a:gd name="T5" fmla="*/ 34 h 34"/>
                  <a:gd name="T6" fmla="*/ 6 w 18"/>
                  <a:gd name="T7" fmla="*/ 34 h 34"/>
                  <a:gd name="T8" fmla="*/ 18 w 18"/>
                  <a:gd name="T9" fmla="*/ 28 h 34"/>
                  <a:gd name="T10" fmla="*/ 1 w 18"/>
                  <a:gd name="T11" fmla="*/ 0 h 34"/>
                </a:gdLst>
                <a:ahLst/>
                <a:cxnLst>
                  <a:cxn ang="0">
                    <a:pos x="T0" y="T1"/>
                  </a:cxn>
                  <a:cxn ang="0">
                    <a:pos x="T2" y="T3"/>
                  </a:cxn>
                  <a:cxn ang="0">
                    <a:pos x="T4" y="T5"/>
                  </a:cxn>
                  <a:cxn ang="0">
                    <a:pos x="T6" y="T7"/>
                  </a:cxn>
                  <a:cxn ang="0">
                    <a:pos x="T8" y="T9"/>
                  </a:cxn>
                  <a:cxn ang="0">
                    <a:pos x="T10" y="T11"/>
                  </a:cxn>
                </a:cxnLst>
                <a:rect l="0" t="0" r="r" b="b"/>
                <a:pathLst>
                  <a:path w="18" h="34">
                    <a:moveTo>
                      <a:pt x="1" y="0"/>
                    </a:moveTo>
                    <a:cubicBezTo>
                      <a:pt x="0" y="0"/>
                      <a:pt x="0" y="0"/>
                      <a:pt x="0" y="0"/>
                    </a:cubicBezTo>
                    <a:cubicBezTo>
                      <a:pt x="0" y="34"/>
                      <a:pt x="0" y="34"/>
                      <a:pt x="0" y="34"/>
                    </a:cubicBezTo>
                    <a:cubicBezTo>
                      <a:pt x="6" y="34"/>
                      <a:pt x="6" y="34"/>
                      <a:pt x="6" y="34"/>
                    </a:cubicBezTo>
                    <a:cubicBezTo>
                      <a:pt x="12" y="34"/>
                      <a:pt x="17" y="31"/>
                      <a:pt x="18" y="28"/>
                    </a:cubicBezTo>
                    <a:cubicBezTo>
                      <a:pt x="12" y="19"/>
                      <a:pt x="7" y="9"/>
                      <a:pt x="1" y="0"/>
                    </a:cubicBezTo>
                    <a:close/>
                  </a:path>
                </a:pathLst>
              </a:custGeom>
              <a:grpFill/>
              <a:ln>
                <a:noFill/>
              </a:ln>
            </p:spPr>
            <p:txBody>
              <a:bodyPr anchor="ctr"/>
              <a:lstStyle/>
              <a:p>
                <a:pPr algn="ctr"/>
                <a:endParaRPr>
                  <a:cs typeface="+mn-ea"/>
                  <a:sym typeface="+mn-lt"/>
                </a:endParaRPr>
              </a:p>
            </p:txBody>
          </p:sp>
          <p:sp>
            <p:nvSpPr>
              <p:cNvPr id="43" name="Rectangle 70"/>
              <p:cNvSpPr>
                <a:spLocks/>
              </p:cNvSpPr>
              <p:nvPr/>
            </p:nvSpPr>
            <p:spPr bwMode="auto">
              <a:xfrm>
                <a:off x="4927052" y="1069082"/>
                <a:ext cx="62496" cy="22057"/>
              </a:xfrm>
              <a:prstGeom prst="rect">
                <a:avLst/>
              </a:prstGeom>
              <a:grpFill/>
              <a:ln>
                <a:noFill/>
              </a:ln>
            </p:spPr>
            <p:txBody>
              <a:bodyPr anchor="ctr"/>
              <a:lstStyle/>
              <a:p>
                <a:pPr algn="ctr"/>
                <a:endParaRPr>
                  <a:cs typeface="+mn-ea"/>
                  <a:sym typeface="+mn-lt"/>
                </a:endParaRPr>
              </a:p>
            </p:txBody>
          </p:sp>
          <p:sp>
            <p:nvSpPr>
              <p:cNvPr id="44" name="Freeform: Shape 71"/>
              <p:cNvSpPr>
                <a:spLocks/>
              </p:cNvSpPr>
              <p:nvPr/>
            </p:nvSpPr>
            <p:spPr bwMode="auto">
              <a:xfrm>
                <a:off x="4697900" y="1104619"/>
                <a:ext cx="330861" cy="225476"/>
              </a:xfrm>
              <a:custGeom>
                <a:avLst/>
                <a:gdLst>
                  <a:gd name="T0" fmla="*/ 75 w 75"/>
                  <a:gd name="T1" fmla="*/ 51 h 51"/>
                  <a:gd name="T2" fmla="*/ 75 w 75"/>
                  <a:gd name="T3" fmla="*/ 0 h 51"/>
                  <a:gd name="T4" fmla="*/ 0 w 75"/>
                  <a:gd name="T5" fmla="*/ 0 h 51"/>
                  <a:gd name="T6" fmla="*/ 0 w 75"/>
                  <a:gd name="T7" fmla="*/ 34 h 51"/>
                  <a:gd name="T8" fmla="*/ 19 w 75"/>
                  <a:gd name="T9" fmla="*/ 37 h 51"/>
                  <a:gd name="T10" fmla="*/ 17 w 75"/>
                  <a:gd name="T11" fmla="*/ 27 h 51"/>
                  <a:gd name="T12" fmla="*/ 38 w 75"/>
                  <a:gd name="T13" fmla="*/ 6 h 51"/>
                  <a:gd name="T14" fmla="*/ 38 w 75"/>
                  <a:gd name="T15" fmla="*/ 6 h 51"/>
                  <a:gd name="T16" fmla="*/ 58 w 75"/>
                  <a:gd name="T17" fmla="*/ 27 h 51"/>
                  <a:gd name="T18" fmla="*/ 50 w 75"/>
                  <a:gd name="T19" fmla="*/ 43 h 51"/>
                  <a:gd name="T20" fmla="*/ 75 w 7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51">
                    <a:moveTo>
                      <a:pt x="75" y="51"/>
                    </a:moveTo>
                    <a:cubicBezTo>
                      <a:pt x="75" y="0"/>
                      <a:pt x="75" y="0"/>
                      <a:pt x="75" y="0"/>
                    </a:cubicBezTo>
                    <a:cubicBezTo>
                      <a:pt x="0" y="0"/>
                      <a:pt x="0" y="0"/>
                      <a:pt x="0" y="0"/>
                    </a:cubicBezTo>
                    <a:cubicBezTo>
                      <a:pt x="0" y="34"/>
                      <a:pt x="0" y="34"/>
                      <a:pt x="0" y="34"/>
                    </a:cubicBezTo>
                    <a:cubicBezTo>
                      <a:pt x="7" y="35"/>
                      <a:pt x="13" y="36"/>
                      <a:pt x="19" y="37"/>
                    </a:cubicBezTo>
                    <a:cubicBezTo>
                      <a:pt x="18" y="34"/>
                      <a:pt x="17" y="30"/>
                      <a:pt x="17" y="27"/>
                    </a:cubicBezTo>
                    <a:cubicBezTo>
                      <a:pt x="17" y="15"/>
                      <a:pt x="26" y="6"/>
                      <a:pt x="38" y="6"/>
                    </a:cubicBezTo>
                    <a:cubicBezTo>
                      <a:pt x="38" y="6"/>
                      <a:pt x="38" y="6"/>
                      <a:pt x="38" y="6"/>
                    </a:cubicBezTo>
                    <a:cubicBezTo>
                      <a:pt x="49" y="6"/>
                      <a:pt x="58" y="15"/>
                      <a:pt x="58" y="27"/>
                    </a:cubicBezTo>
                    <a:cubicBezTo>
                      <a:pt x="58" y="33"/>
                      <a:pt x="55" y="39"/>
                      <a:pt x="50" y="43"/>
                    </a:cubicBezTo>
                    <a:cubicBezTo>
                      <a:pt x="59" y="46"/>
                      <a:pt x="67" y="48"/>
                      <a:pt x="75" y="51"/>
                    </a:cubicBezTo>
                    <a:close/>
                  </a:path>
                </a:pathLst>
              </a:custGeom>
              <a:grpFill/>
              <a:ln>
                <a:noFill/>
              </a:ln>
            </p:spPr>
            <p:txBody>
              <a:bodyPr anchor="ctr"/>
              <a:lstStyle/>
              <a:p>
                <a:pPr algn="ctr"/>
                <a:endParaRPr>
                  <a:cs typeface="+mn-ea"/>
                  <a:sym typeface="+mn-lt"/>
                </a:endParaRPr>
              </a:p>
            </p:txBody>
          </p:sp>
          <p:sp>
            <p:nvSpPr>
              <p:cNvPr id="45" name="Freeform: Shape 72"/>
              <p:cNvSpPr>
                <a:spLocks/>
              </p:cNvSpPr>
              <p:nvPr/>
            </p:nvSpPr>
            <p:spPr bwMode="auto">
              <a:xfrm>
                <a:off x="4799609" y="1157312"/>
                <a:ext cx="127443" cy="128668"/>
              </a:xfrm>
              <a:custGeom>
                <a:avLst/>
                <a:gdLst>
                  <a:gd name="T0" fmla="*/ 16 w 29"/>
                  <a:gd name="T1" fmla="*/ 29 h 29"/>
                  <a:gd name="T2" fmla="*/ 29 w 29"/>
                  <a:gd name="T3" fmla="*/ 15 h 29"/>
                  <a:gd name="T4" fmla="*/ 15 w 29"/>
                  <a:gd name="T5" fmla="*/ 0 h 29"/>
                  <a:gd name="T6" fmla="*/ 0 w 29"/>
                  <a:gd name="T7" fmla="*/ 15 h 29"/>
                  <a:gd name="T8" fmla="*/ 8 w 29"/>
                  <a:gd name="T9" fmla="*/ 27 h 29"/>
                  <a:gd name="T10" fmla="*/ 16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6" y="29"/>
                    </a:moveTo>
                    <a:cubicBezTo>
                      <a:pt x="23" y="28"/>
                      <a:pt x="29" y="22"/>
                      <a:pt x="29" y="15"/>
                    </a:cubicBezTo>
                    <a:cubicBezTo>
                      <a:pt x="29" y="7"/>
                      <a:pt x="22" y="0"/>
                      <a:pt x="15" y="0"/>
                    </a:cubicBezTo>
                    <a:cubicBezTo>
                      <a:pt x="7" y="0"/>
                      <a:pt x="0" y="7"/>
                      <a:pt x="0" y="15"/>
                    </a:cubicBezTo>
                    <a:cubicBezTo>
                      <a:pt x="0" y="20"/>
                      <a:pt x="3" y="24"/>
                      <a:pt x="8" y="27"/>
                    </a:cubicBezTo>
                    <a:cubicBezTo>
                      <a:pt x="10" y="27"/>
                      <a:pt x="13" y="28"/>
                      <a:pt x="16" y="29"/>
                    </a:cubicBezTo>
                    <a:close/>
                  </a:path>
                </a:pathLst>
              </a:custGeom>
              <a:grpFill/>
              <a:ln>
                <a:noFill/>
              </a:ln>
            </p:spPr>
            <p:txBody>
              <a:bodyPr anchor="ctr"/>
              <a:lstStyle/>
              <a:p>
                <a:pPr algn="ctr"/>
                <a:endParaRPr>
                  <a:cs typeface="+mn-ea"/>
                  <a:sym typeface="+mn-lt"/>
                </a:endParaRPr>
              </a:p>
            </p:txBody>
          </p:sp>
          <p:sp>
            <p:nvSpPr>
              <p:cNvPr id="46" name="Freeform: Shape 73"/>
              <p:cNvSpPr>
                <a:spLocks/>
              </p:cNvSpPr>
              <p:nvPr/>
            </p:nvSpPr>
            <p:spPr bwMode="auto">
              <a:xfrm>
                <a:off x="3020310" y="2380274"/>
                <a:ext cx="215673" cy="189939"/>
              </a:xfrm>
              <a:custGeom>
                <a:avLst/>
                <a:gdLst>
                  <a:gd name="T0" fmla="*/ 49 w 49"/>
                  <a:gd name="T1" fmla="*/ 1 h 43"/>
                  <a:gd name="T2" fmla="*/ 41 w 49"/>
                  <a:gd name="T3" fmla="*/ 0 h 43"/>
                  <a:gd name="T4" fmla="*/ 20 w 49"/>
                  <a:gd name="T5" fmla="*/ 21 h 43"/>
                  <a:gd name="T6" fmla="*/ 12 w 49"/>
                  <a:gd name="T7" fmla="*/ 18 h 43"/>
                  <a:gd name="T8" fmla="*/ 0 w 49"/>
                  <a:gd name="T9" fmla="*/ 30 h 43"/>
                  <a:gd name="T10" fmla="*/ 12 w 49"/>
                  <a:gd name="T11" fmla="*/ 43 h 43"/>
                  <a:gd name="T12" fmla="*/ 40 w 49"/>
                  <a:gd name="T13" fmla="*/ 43 h 43"/>
                  <a:gd name="T14" fmla="*/ 41 w 49"/>
                  <a:gd name="T15" fmla="*/ 43 h 43"/>
                  <a:gd name="T16" fmla="*/ 45 w 49"/>
                  <a:gd name="T17" fmla="*/ 43 h 43"/>
                  <a:gd name="T18" fmla="*/ 49 w 49"/>
                  <a:gd name="T1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3">
                    <a:moveTo>
                      <a:pt x="49" y="1"/>
                    </a:moveTo>
                    <a:cubicBezTo>
                      <a:pt x="47" y="0"/>
                      <a:pt x="44" y="0"/>
                      <a:pt x="41" y="0"/>
                    </a:cubicBezTo>
                    <a:cubicBezTo>
                      <a:pt x="29" y="0"/>
                      <a:pt x="20" y="9"/>
                      <a:pt x="20" y="21"/>
                    </a:cubicBezTo>
                    <a:cubicBezTo>
                      <a:pt x="18" y="19"/>
                      <a:pt x="15" y="18"/>
                      <a:pt x="12" y="18"/>
                    </a:cubicBezTo>
                    <a:cubicBezTo>
                      <a:pt x="5" y="18"/>
                      <a:pt x="0" y="23"/>
                      <a:pt x="0" y="30"/>
                    </a:cubicBezTo>
                    <a:cubicBezTo>
                      <a:pt x="0" y="37"/>
                      <a:pt x="5" y="43"/>
                      <a:pt x="12" y="43"/>
                    </a:cubicBezTo>
                    <a:cubicBezTo>
                      <a:pt x="40" y="43"/>
                      <a:pt x="40" y="43"/>
                      <a:pt x="40" y="43"/>
                    </a:cubicBezTo>
                    <a:cubicBezTo>
                      <a:pt x="41" y="43"/>
                      <a:pt x="41" y="43"/>
                      <a:pt x="41" y="43"/>
                    </a:cubicBezTo>
                    <a:cubicBezTo>
                      <a:pt x="45" y="43"/>
                      <a:pt x="45" y="43"/>
                      <a:pt x="45" y="43"/>
                    </a:cubicBezTo>
                    <a:cubicBezTo>
                      <a:pt x="46" y="29"/>
                      <a:pt x="47" y="15"/>
                      <a:pt x="49" y="1"/>
                    </a:cubicBezTo>
                    <a:close/>
                  </a:path>
                </a:pathLst>
              </a:custGeom>
              <a:grpFill/>
              <a:ln>
                <a:noFill/>
              </a:ln>
            </p:spPr>
            <p:txBody>
              <a:bodyPr anchor="ctr"/>
              <a:lstStyle/>
              <a:p>
                <a:pPr algn="ctr"/>
                <a:endParaRPr>
                  <a:cs typeface="+mn-ea"/>
                  <a:sym typeface="+mn-lt"/>
                </a:endParaRPr>
              </a:p>
            </p:txBody>
          </p:sp>
          <p:sp>
            <p:nvSpPr>
              <p:cNvPr id="47" name="Rectangle 74"/>
              <p:cNvSpPr>
                <a:spLocks/>
              </p:cNvSpPr>
              <p:nvPr/>
            </p:nvSpPr>
            <p:spPr bwMode="auto">
              <a:xfrm>
                <a:off x="3059523" y="2583692"/>
                <a:ext cx="26959" cy="62496"/>
              </a:xfrm>
              <a:prstGeom prst="rect">
                <a:avLst/>
              </a:prstGeom>
              <a:grpFill/>
              <a:ln>
                <a:noFill/>
              </a:ln>
            </p:spPr>
            <p:txBody>
              <a:bodyPr anchor="ctr"/>
              <a:lstStyle/>
              <a:p>
                <a:pPr algn="ctr"/>
                <a:endParaRPr>
                  <a:cs typeface="+mn-ea"/>
                  <a:sym typeface="+mn-lt"/>
                </a:endParaRPr>
              </a:p>
            </p:txBody>
          </p:sp>
          <p:sp>
            <p:nvSpPr>
              <p:cNvPr id="48" name="Rectangle 75"/>
              <p:cNvSpPr>
                <a:spLocks/>
              </p:cNvSpPr>
              <p:nvPr/>
            </p:nvSpPr>
            <p:spPr bwMode="auto">
              <a:xfrm>
                <a:off x="3125695" y="2619229"/>
                <a:ext cx="26959" cy="57594"/>
              </a:xfrm>
              <a:prstGeom prst="rect">
                <a:avLst/>
              </a:prstGeom>
              <a:grpFill/>
              <a:ln>
                <a:noFill/>
              </a:ln>
            </p:spPr>
            <p:txBody>
              <a:bodyPr anchor="ctr"/>
              <a:lstStyle/>
              <a:p>
                <a:pPr algn="ctr"/>
                <a:endParaRPr>
                  <a:cs typeface="+mn-ea"/>
                  <a:sym typeface="+mn-lt"/>
                </a:endParaRPr>
              </a:p>
            </p:txBody>
          </p:sp>
          <p:sp>
            <p:nvSpPr>
              <p:cNvPr id="49" name="Rectangle 76"/>
              <p:cNvSpPr>
                <a:spLocks/>
              </p:cNvSpPr>
              <p:nvPr/>
            </p:nvSpPr>
            <p:spPr bwMode="auto">
              <a:xfrm>
                <a:off x="3188191" y="2583692"/>
                <a:ext cx="25734" cy="62496"/>
              </a:xfrm>
              <a:prstGeom prst="rect">
                <a:avLst/>
              </a:prstGeom>
              <a:grpFill/>
              <a:ln>
                <a:noFill/>
              </a:ln>
            </p:spPr>
            <p:txBody>
              <a:bodyPr anchor="ctr"/>
              <a:lstStyle/>
              <a:p>
                <a:pPr algn="ctr"/>
                <a:endParaRPr>
                  <a:cs typeface="+mn-ea"/>
                  <a:sym typeface="+mn-lt"/>
                </a:endParaRPr>
              </a:p>
            </p:txBody>
          </p:sp>
          <p:sp>
            <p:nvSpPr>
              <p:cNvPr id="50" name="Freeform: Shape 77"/>
              <p:cNvSpPr>
                <a:spLocks/>
              </p:cNvSpPr>
              <p:nvPr/>
            </p:nvSpPr>
            <p:spPr bwMode="auto">
              <a:xfrm>
                <a:off x="5196643" y="3899786"/>
                <a:ext cx="296550" cy="291648"/>
              </a:xfrm>
              <a:custGeom>
                <a:avLst/>
                <a:gdLst>
                  <a:gd name="T0" fmla="*/ 34 w 67"/>
                  <a:gd name="T1" fmla="*/ 4 h 66"/>
                  <a:gd name="T2" fmla="*/ 37 w 67"/>
                  <a:gd name="T3" fmla="*/ 5 h 66"/>
                  <a:gd name="T4" fmla="*/ 38 w 67"/>
                  <a:gd name="T5" fmla="*/ 0 h 66"/>
                  <a:gd name="T6" fmla="*/ 48 w 67"/>
                  <a:gd name="T7" fmla="*/ 3 h 66"/>
                  <a:gd name="T8" fmla="*/ 47 w 67"/>
                  <a:gd name="T9" fmla="*/ 8 h 66"/>
                  <a:gd name="T10" fmla="*/ 56 w 67"/>
                  <a:gd name="T11" fmla="*/ 15 h 66"/>
                  <a:gd name="T12" fmla="*/ 60 w 67"/>
                  <a:gd name="T13" fmla="*/ 13 h 66"/>
                  <a:gd name="T14" fmla="*/ 65 w 67"/>
                  <a:gd name="T15" fmla="*/ 22 h 66"/>
                  <a:gd name="T16" fmla="*/ 61 w 67"/>
                  <a:gd name="T17" fmla="*/ 24 h 66"/>
                  <a:gd name="T18" fmla="*/ 62 w 67"/>
                  <a:gd name="T19" fmla="*/ 36 h 66"/>
                  <a:gd name="T20" fmla="*/ 67 w 67"/>
                  <a:gd name="T21" fmla="*/ 38 h 66"/>
                  <a:gd name="T22" fmla="*/ 64 w 67"/>
                  <a:gd name="T23" fmla="*/ 48 h 66"/>
                  <a:gd name="T24" fmla="*/ 59 w 67"/>
                  <a:gd name="T25" fmla="*/ 46 h 66"/>
                  <a:gd name="T26" fmla="*/ 52 w 67"/>
                  <a:gd name="T27" fmla="*/ 56 h 66"/>
                  <a:gd name="T28" fmla="*/ 54 w 67"/>
                  <a:gd name="T29" fmla="*/ 60 h 66"/>
                  <a:gd name="T30" fmla="*/ 45 w 67"/>
                  <a:gd name="T31" fmla="*/ 65 h 66"/>
                  <a:gd name="T32" fmla="*/ 42 w 67"/>
                  <a:gd name="T33" fmla="*/ 60 h 66"/>
                  <a:gd name="T34" fmla="*/ 34 w 67"/>
                  <a:gd name="T35" fmla="*/ 62 h 66"/>
                  <a:gd name="T36" fmla="*/ 34 w 67"/>
                  <a:gd name="T37" fmla="*/ 54 h 66"/>
                  <a:gd name="T38" fmla="*/ 54 w 67"/>
                  <a:gd name="T39" fmla="*/ 39 h 66"/>
                  <a:gd name="T40" fmla="*/ 40 w 67"/>
                  <a:gd name="T41" fmla="*/ 13 h 66"/>
                  <a:gd name="T42" fmla="*/ 34 w 67"/>
                  <a:gd name="T43" fmla="*/ 12 h 66"/>
                  <a:gd name="T44" fmla="*/ 34 w 67"/>
                  <a:gd name="T45" fmla="*/ 4 h 66"/>
                  <a:gd name="T46" fmla="*/ 16 w 67"/>
                  <a:gd name="T47" fmla="*/ 11 h 66"/>
                  <a:gd name="T48" fmla="*/ 13 w 67"/>
                  <a:gd name="T49" fmla="*/ 6 h 66"/>
                  <a:gd name="T50" fmla="*/ 23 w 67"/>
                  <a:gd name="T51" fmla="*/ 1 h 66"/>
                  <a:gd name="T52" fmla="*/ 25 w 67"/>
                  <a:gd name="T53" fmla="*/ 6 h 66"/>
                  <a:gd name="T54" fmla="*/ 34 w 67"/>
                  <a:gd name="T55" fmla="*/ 4 h 66"/>
                  <a:gd name="T56" fmla="*/ 34 w 67"/>
                  <a:gd name="T57" fmla="*/ 12 h 66"/>
                  <a:gd name="T58" fmla="*/ 13 w 67"/>
                  <a:gd name="T59" fmla="*/ 27 h 66"/>
                  <a:gd name="T60" fmla="*/ 27 w 67"/>
                  <a:gd name="T61" fmla="*/ 53 h 66"/>
                  <a:gd name="T62" fmla="*/ 27 w 67"/>
                  <a:gd name="T63" fmla="*/ 53 h 66"/>
                  <a:gd name="T64" fmla="*/ 34 w 67"/>
                  <a:gd name="T65" fmla="*/ 54 h 66"/>
                  <a:gd name="T66" fmla="*/ 34 w 67"/>
                  <a:gd name="T67" fmla="*/ 62 h 66"/>
                  <a:gd name="T68" fmla="*/ 30 w 67"/>
                  <a:gd name="T69" fmla="*/ 62 h 66"/>
                  <a:gd name="T70" fmla="*/ 29 w 67"/>
                  <a:gd name="T71" fmla="*/ 66 h 66"/>
                  <a:gd name="T72" fmla="*/ 19 w 67"/>
                  <a:gd name="T73" fmla="*/ 63 h 66"/>
                  <a:gd name="T74" fmla="*/ 20 w 67"/>
                  <a:gd name="T75" fmla="*/ 59 h 66"/>
                  <a:gd name="T76" fmla="*/ 11 w 67"/>
                  <a:gd name="T77" fmla="*/ 51 h 66"/>
                  <a:gd name="T78" fmla="*/ 7 w 67"/>
                  <a:gd name="T79" fmla="*/ 53 h 66"/>
                  <a:gd name="T80" fmla="*/ 2 w 67"/>
                  <a:gd name="T81" fmla="*/ 44 h 66"/>
                  <a:gd name="T82" fmla="*/ 6 w 67"/>
                  <a:gd name="T83" fmla="*/ 42 h 66"/>
                  <a:gd name="T84" fmla="*/ 5 w 67"/>
                  <a:gd name="T85" fmla="*/ 30 h 66"/>
                  <a:gd name="T86" fmla="*/ 0 w 67"/>
                  <a:gd name="T87" fmla="*/ 28 h 66"/>
                  <a:gd name="T88" fmla="*/ 3 w 67"/>
                  <a:gd name="T89" fmla="*/ 18 h 66"/>
                  <a:gd name="T90" fmla="*/ 8 w 67"/>
                  <a:gd name="T91" fmla="*/ 20 h 66"/>
                  <a:gd name="T92" fmla="*/ 16 w 67"/>
                  <a:gd name="T9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66">
                    <a:moveTo>
                      <a:pt x="34" y="4"/>
                    </a:moveTo>
                    <a:cubicBezTo>
                      <a:pt x="35" y="4"/>
                      <a:pt x="36" y="4"/>
                      <a:pt x="37" y="5"/>
                    </a:cubicBezTo>
                    <a:cubicBezTo>
                      <a:pt x="38" y="0"/>
                      <a:pt x="38" y="0"/>
                      <a:pt x="38" y="0"/>
                    </a:cubicBezTo>
                    <a:cubicBezTo>
                      <a:pt x="48" y="3"/>
                      <a:pt x="48" y="3"/>
                      <a:pt x="48" y="3"/>
                    </a:cubicBezTo>
                    <a:cubicBezTo>
                      <a:pt x="47" y="8"/>
                      <a:pt x="47" y="8"/>
                      <a:pt x="47" y="8"/>
                    </a:cubicBezTo>
                    <a:cubicBezTo>
                      <a:pt x="50" y="9"/>
                      <a:pt x="54" y="12"/>
                      <a:pt x="56" y="15"/>
                    </a:cubicBezTo>
                    <a:cubicBezTo>
                      <a:pt x="60" y="13"/>
                      <a:pt x="60" y="13"/>
                      <a:pt x="60" y="13"/>
                    </a:cubicBezTo>
                    <a:cubicBezTo>
                      <a:pt x="65" y="22"/>
                      <a:pt x="65" y="22"/>
                      <a:pt x="65" y="22"/>
                    </a:cubicBezTo>
                    <a:cubicBezTo>
                      <a:pt x="61" y="24"/>
                      <a:pt x="61" y="24"/>
                      <a:pt x="61" y="24"/>
                    </a:cubicBezTo>
                    <a:cubicBezTo>
                      <a:pt x="62" y="28"/>
                      <a:pt x="63" y="32"/>
                      <a:pt x="62" y="36"/>
                    </a:cubicBezTo>
                    <a:cubicBezTo>
                      <a:pt x="67" y="38"/>
                      <a:pt x="67" y="38"/>
                      <a:pt x="67" y="38"/>
                    </a:cubicBezTo>
                    <a:cubicBezTo>
                      <a:pt x="64" y="48"/>
                      <a:pt x="64" y="48"/>
                      <a:pt x="64" y="48"/>
                    </a:cubicBezTo>
                    <a:cubicBezTo>
                      <a:pt x="59" y="46"/>
                      <a:pt x="59" y="46"/>
                      <a:pt x="59" y="46"/>
                    </a:cubicBezTo>
                    <a:cubicBezTo>
                      <a:pt x="57" y="50"/>
                      <a:pt x="55" y="53"/>
                      <a:pt x="52" y="56"/>
                    </a:cubicBezTo>
                    <a:cubicBezTo>
                      <a:pt x="54" y="60"/>
                      <a:pt x="54" y="60"/>
                      <a:pt x="54" y="60"/>
                    </a:cubicBezTo>
                    <a:cubicBezTo>
                      <a:pt x="45" y="65"/>
                      <a:pt x="45" y="65"/>
                      <a:pt x="45" y="65"/>
                    </a:cubicBezTo>
                    <a:cubicBezTo>
                      <a:pt x="42" y="60"/>
                      <a:pt x="42" y="60"/>
                      <a:pt x="42" y="60"/>
                    </a:cubicBezTo>
                    <a:cubicBezTo>
                      <a:pt x="40" y="61"/>
                      <a:pt x="37" y="62"/>
                      <a:pt x="34" y="62"/>
                    </a:cubicBezTo>
                    <a:cubicBezTo>
                      <a:pt x="34" y="54"/>
                      <a:pt x="34" y="54"/>
                      <a:pt x="34" y="54"/>
                    </a:cubicBezTo>
                    <a:cubicBezTo>
                      <a:pt x="43" y="54"/>
                      <a:pt x="51" y="48"/>
                      <a:pt x="54" y="39"/>
                    </a:cubicBezTo>
                    <a:cubicBezTo>
                      <a:pt x="57" y="28"/>
                      <a:pt x="51" y="16"/>
                      <a:pt x="40" y="13"/>
                    </a:cubicBezTo>
                    <a:cubicBezTo>
                      <a:pt x="38" y="12"/>
                      <a:pt x="36" y="12"/>
                      <a:pt x="34" y="12"/>
                    </a:cubicBezTo>
                    <a:lnTo>
                      <a:pt x="34" y="4"/>
                    </a:lnTo>
                    <a:close/>
                    <a:moveTo>
                      <a:pt x="16" y="11"/>
                    </a:moveTo>
                    <a:cubicBezTo>
                      <a:pt x="13" y="6"/>
                      <a:pt x="13" y="6"/>
                      <a:pt x="13" y="6"/>
                    </a:cubicBezTo>
                    <a:cubicBezTo>
                      <a:pt x="23" y="1"/>
                      <a:pt x="23" y="1"/>
                      <a:pt x="23" y="1"/>
                    </a:cubicBezTo>
                    <a:cubicBezTo>
                      <a:pt x="25" y="6"/>
                      <a:pt x="25" y="6"/>
                      <a:pt x="25" y="6"/>
                    </a:cubicBezTo>
                    <a:cubicBezTo>
                      <a:pt x="28" y="5"/>
                      <a:pt x="31" y="4"/>
                      <a:pt x="34" y="4"/>
                    </a:cubicBezTo>
                    <a:cubicBezTo>
                      <a:pt x="34" y="12"/>
                      <a:pt x="34" y="12"/>
                      <a:pt x="34" y="12"/>
                    </a:cubicBezTo>
                    <a:cubicBezTo>
                      <a:pt x="25" y="12"/>
                      <a:pt x="16" y="18"/>
                      <a:pt x="13" y="27"/>
                    </a:cubicBezTo>
                    <a:cubicBezTo>
                      <a:pt x="10" y="38"/>
                      <a:pt x="16" y="50"/>
                      <a:pt x="27" y="53"/>
                    </a:cubicBezTo>
                    <a:cubicBezTo>
                      <a:pt x="27" y="53"/>
                      <a:pt x="27" y="53"/>
                      <a:pt x="27" y="53"/>
                    </a:cubicBezTo>
                    <a:cubicBezTo>
                      <a:pt x="30" y="54"/>
                      <a:pt x="32" y="54"/>
                      <a:pt x="34" y="54"/>
                    </a:cubicBezTo>
                    <a:cubicBezTo>
                      <a:pt x="34" y="62"/>
                      <a:pt x="34" y="62"/>
                      <a:pt x="34" y="62"/>
                    </a:cubicBezTo>
                    <a:cubicBezTo>
                      <a:pt x="33" y="62"/>
                      <a:pt x="32" y="62"/>
                      <a:pt x="30" y="62"/>
                    </a:cubicBezTo>
                    <a:cubicBezTo>
                      <a:pt x="29" y="66"/>
                      <a:pt x="29" y="66"/>
                      <a:pt x="29" y="66"/>
                    </a:cubicBezTo>
                    <a:cubicBezTo>
                      <a:pt x="19" y="63"/>
                      <a:pt x="19" y="63"/>
                      <a:pt x="19" y="63"/>
                    </a:cubicBezTo>
                    <a:cubicBezTo>
                      <a:pt x="20" y="59"/>
                      <a:pt x="20" y="59"/>
                      <a:pt x="20" y="59"/>
                    </a:cubicBezTo>
                    <a:cubicBezTo>
                      <a:pt x="17" y="57"/>
                      <a:pt x="14" y="54"/>
                      <a:pt x="11" y="51"/>
                    </a:cubicBezTo>
                    <a:cubicBezTo>
                      <a:pt x="7" y="53"/>
                      <a:pt x="7" y="53"/>
                      <a:pt x="7" y="53"/>
                    </a:cubicBezTo>
                    <a:cubicBezTo>
                      <a:pt x="2" y="44"/>
                      <a:pt x="2" y="44"/>
                      <a:pt x="2" y="44"/>
                    </a:cubicBezTo>
                    <a:cubicBezTo>
                      <a:pt x="6" y="42"/>
                      <a:pt x="6" y="42"/>
                      <a:pt x="6" y="42"/>
                    </a:cubicBezTo>
                    <a:cubicBezTo>
                      <a:pt x="5" y="38"/>
                      <a:pt x="5" y="34"/>
                      <a:pt x="5" y="30"/>
                    </a:cubicBezTo>
                    <a:cubicBezTo>
                      <a:pt x="0" y="28"/>
                      <a:pt x="0" y="28"/>
                      <a:pt x="0" y="28"/>
                    </a:cubicBezTo>
                    <a:cubicBezTo>
                      <a:pt x="3" y="18"/>
                      <a:pt x="3" y="18"/>
                      <a:pt x="3" y="18"/>
                    </a:cubicBezTo>
                    <a:cubicBezTo>
                      <a:pt x="8" y="20"/>
                      <a:pt x="8" y="20"/>
                      <a:pt x="8" y="20"/>
                    </a:cubicBezTo>
                    <a:cubicBezTo>
                      <a:pt x="10" y="16"/>
                      <a:pt x="13" y="13"/>
                      <a:pt x="16" y="11"/>
                    </a:cubicBezTo>
                    <a:close/>
                  </a:path>
                </a:pathLst>
              </a:custGeom>
              <a:grpFill/>
              <a:ln>
                <a:noFill/>
              </a:ln>
            </p:spPr>
            <p:txBody>
              <a:bodyPr anchor="ctr"/>
              <a:lstStyle/>
              <a:p>
                <a:pPr algn="ctr"/>
                <a:endParaRPr>
                  <a:cs typeface="+mn-ea"/>
                  <a:sym typeface="+mn-lt"/>
                </a:endParaRPr>
              </a:p>
            </p:txBody>
          </p:sp>
          <p:sp>
            <p:nvSpPr>
              <p:cNvPr id="51" name="Freeform: Shape 78"/>
              <p:cNvSpPr>
                <a:spLocks/>
              </p:cNvSpPr>
              <p:nvPr/>
            </p:nvSpPr>
            <p:spPr bwMode="auto">
              <a:xfrm>
                <a:off x="5917185" y="2522422"/>
                <a:ext cx="259787" cy="286747"/>
              </a:xfrm>
              <a:custGeom>
                <a:avLst/>
                <a:gdLst>
                  <a:gd name="T0" fmla="*/ 27 w 59"/>
                  <a:gd name="T1" fmla="*/ 65 h 65"/>
                  <a:gd name="T2" fmla="*/ 59 w 59"/>
                  <a:gd name="T3" fmla="*/ 33 h 65"/>
                  <a:gd name="T4" fmla="*/ 27 w 59"/>
                  <a:gd name="T5" fmla="*/ 0 h 65"/>
                  <a:gd name="T6" fmla="*/ 27 w 59"/>
                  <a:gd name="T7" fmla="*/ 0 h 65"/>
                  <a:gd name="T8" fmla="*/ 27 w 59"/>
                  <a:gd name="T9" fmla="*/ 23 h 65"/>
                  <a:gd name="T10" fmla="*/ 43 w 59"/>
                  <a:gd name="T11" fmla="*/ 16 h 65"/>
                  <a:gd name="T12" fmla="*/ 33 w 59"/>
                  <a:gd name="T13" fmla="*/ 39 h 65"/>
                  <a:gd name="T14" fmla="*/ 27 w 59"/>
                  <a:gd name="T15" fmla="*/ 42 h 65"/>
                  <a:gd name="T16" fmla="*/ 27 w 59"/>
                  <a:gd name="T17" fmla="*/ 65 h 65"/>
                  <a:gd name="T18" fmla="*/ 27 w 59"/>
                  <a:gd name="T19" fmla="*/ 0 h 65"/>
                  <a:gd name="T20" fmla="*/ 1 w 59"/>
                  <a:gd name="T21" fmla="*/ 12 h 65"/>
                  <a:gd name="T22" fmla="*/ 1 w 59"/>
                  <a:gd name="T23" fmla="*/ 18 h 65"/>
                  <a:gd name="T24" fmla="*/ 0 w 59"/>
                  <a:gd name="T25" fmla="*/ 51 h 65"/>
                  <a:gd name="T26" fmla="*/ 27 w 59"/>
                  <a:gd name="T27" fmla="*/ 65 h 65"/>
                  <a:gd name="T28" fmla="*/ 27 w 59"/>
                  <a:gd name="T29" fmla="*/ 42 h 65"/>
                  <a:gd name="T30" fmla="*/ 10 w 59"/>
                  <a:gd name="T31" fmla="*/ 49 h 65"/>
                  <a:gd name="T32" fmla="*/ 20 w 59"/>
                  <a:gd name="T33" fmla="*/ 26 h 65"/>
                  <a:gd name="T34" fmla="*/ 20 w 59"/>
                  <a:gd name="T35" fmla="*/ 26 h 65"/>
                  <a:gd name="T36" fmla="*/ 27 w 59"/>
                  <a:gd name="T37" fmla="*/ 23 h 65"/>
                  <a:gd name="T38" fmla="*/ 27 w 59"/>
                  <a:gd name="T3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5">
                    <a:moveTo>
                      <a:pt x="27" y="65"/>
                    </a:moveTo>
                    <a:cubicBezTo>
                      <a:pt x="45" y="65"/>
                      <a:pt x="59" y="51"/>
                      <a:pt x="59" y="33"/>
                    </a:cubicBezTo>
                    <a:cubicBezTo>
                      <a:pt x="59" y="15"/>
                      <a:pt x="45" y="0"/>
                      <a:pt x="27" y="0"/>
                    </a:cubicBezTo>
                    <a:cubicBezTo>
                      <a:pt x="27" y="0"/>
                      <a:pt x="27" y="0"/>
                      <a:pt x="27" y="0"/>
                    </a:cubicBezTo>
                    <a:cubicBezTo>
                      <a:pt x="27" y="23"/>
                      <a:pt x="27" y="23"/>
                      <a:pt x="27" y="23"/>
                    </a:cubicBezTo>
                    <a:cubicBezTo>
                      <a:pt x="43" y="16"/>
                      <a:pt x="43" y="16"/>
                      <a:pt x="43" y="16"/>
                    </a:cubicBezTo>
                    <a:cubicBezTo>
                      <a:pt x="33" y="39"/>
                      <a:pt x="33" y="39"/>
                      <a:pt x="33" y="39"/>
                    </a:cubicBezTo>
                    <a:cubicBezTo>
                      <a:pt x="27" y="42"/>
                      <a:pt x="27" y="42"/>
                      <a:pt x="27" y="42"/>
                    </a:cubicBezTo>
                    <a:cubicBezTo>
                      <a:pt x="27" y="65"/>
                      <a:pt x="27" y="65"/>
                      <a:pt x="27" y="65"/>
                    </a:cubicBezTo>
                    <a:close/>
                    <a:moveTo>
                      <a:pt x="27" y="0"/>
                    </a:moveTo>
                    <a:cubicBezTo>
                      <a:pt x="16" y="0"/>
                      <a:pt x="7" y="5"/>
                      <a:pt x="1" y="12"/>
                    </a:cubicBezTo>
                    <a:cubicBezTo>
                      <a:pt x="1" y="14"/>
                      <a:pt x="1" y="16"/>
                      <a:pt x="1" y="18"/>
                    </a:cubicBezTo>
                    <a:cubicBezTo>
                      <a:pt x="1" y="29"/>
                      <a:pt x="1" y="40"/>
                      <a:pt x="0" y="51"/>
                    </a:cubicBezTo>
                    <a:cubicBezTo>
                      <a:pt x="6" y="60"/>
                      <a:pt x="15" y="65"/>
                      <a:pt x="27" y="65"/>
                    </a:cubicBezTo>
                    <a:cubicBezTo>
                      <a:pt x="27" y="42"/>
                      <a:pt x="27" y="42"/>
                      <a:pt x="27" y="42"/>
                    </a:cubicBezTo>
                    <a:cubicBezTo>
                      <a:pt x="10" y="49"/>
                      <a:pt x="10" y="49"/>
                      <a:pt x="10" y="49"/>
                    </a:cubicBezTo>
                    <a:cubicBezTo>
                      <a:pt x="20" y="26"/>
                      <a:pt x="20" y="26"/>
                      <a:pt x="20" y="26"/>
                    </a:cubicBezTo>
                    <a:cubicBezTo>
                      <a:pt x="20" y="26"/>
                      <a:pt x="20" y="26"/>
                      <a:pt x="20" y="26"/>
                    </a:cubicBezTo>
                    <a:cubicBezTo>
                      <a:pt x="27" y="23"/>
                      <a:pt x="27" y="23"/>
                      <a:pt x="27" y="23"/>
                    </a:cubicBezTo>
                    <a:lnTo>
                      <a:pt x="27" y="0"/>
                    </a:lnTo>
                    <a:close/>
                  </a:path>
                </a:pathLst>
              </a:custGeom>
              <a:grpFill/>
              <a:ln>
                <a:noFill/>
              </a:ln>
            </p:spPr>
            <p:txBody>
              <a:bodyPr anchor="ctr"/>
              <a:lstStyle/>
              <a:p>
                <a:pPr algn="ctr"/>
                <a:endParaRPr>
                  <a:cs typeface="+mn-ea"/>
                  <a:sym typeface="+mn-lt"/>
                </a:endParaRPr>
              </a:p>
            </p:txBody>
          </p:sp>
          <p:sp>
            <p:nvSpPr>
              <p:cNvPr id="52" name="Freeform: Shape 79"/>
              <p:cNvSpPr>
                <a:spLocks/>
              </p:cNvSpPr>
              <p:nvPr/>
            </p:nvSpPr>
            <p:spPr bwMode="auto">
              <a:xfrm>
                <a:off x="4291063" y="1038447"/>
                <a:ext cx="256111" cy="220574"/>
              </a:xfrm>
              <a:custGeom>
                <a:avLst/>
                <a:gdLst>
                  <a:gd name="T0" fmla="*/ 48 w 58"/>
                  <a:gd name="T1" fmla="*/ 38 h 50"/>
                  <a:gd name="T2" fmla="*/ 44 w 58"/>
                  <a:gd name="T3" fmla="*/ 8 h 50"/>
                  <a:gd name="T4" fmla="*/ 27 w 58"/>
                  <a:gd name="T5" fmla="*/ 0 h 50"/>
                  <a:gd name="T6" fmla="*/ 27 w 58"/>
                  <a:gd name="T7" fmla="*/ 20 h 50"/>
                  <a:gd name="T8" fmla="*/ 42 w 58"/>
                  <a:gd name="T9" fmla="*/ 20 h 50"/>
                  <a:gd name="T10" fmla="*/ 42 w 58"/>
                  <a:gd name="T11" fmla="*/ 30 h 50"/>
                  <a:gd name="T12" fmla="*/ 42 w 58"/>
                  <a:gd name="T13" fmla="*/ 30 h 50"/>
                  <a:gd name="T14" fmla="*/ 42 w 58"/>
                  <a:gd name="T15" fmla="*/ 30 h 50"/>
                  <a:gd name="T16" fmla="*/ 27 w 58"/>
                  <a:gd name="T17" fmla="*/ 30 h 50"/>
                  <a:gd name="T18" fmla="*/ 27 w 58"/>
                  <a:gd name="T19" fmla="*/ 50 h 50"/>
                  <a:gd name="T20" fmla="*/ 40 w 58"/>
                  <a:gd name="T21" fmla="*/ 46 h 50"/>
                  <a:gd name="T22" fmla="*/ 43 w 58"/>
                  <a:gd name="T23" fmla="*/ 49 h 50"/>
                  <a:gd name="T24" fmla="*/ 58 w 58"/>
                  <a:gd name="T25" fmla="*/ 48 h 50"/>
                  <a:gd name="T26" fmla="*/ 48 w 58"/>
                  <a:gd name="T27" fmla="*/ 38 h 50"/>
                  <a:gd name="T28" fmla="*/ 27 w 58"/>
                  <a:gd name="T29" fmla="*/ 0 h 50"/>
                  <a:gd name="T30" fmla="*/ 9 w 58"/>
                  <a:gd name="T31" fmla="*/ 8 h 50"/>
                  <a:gd name="T32" fmla="*/ 9 w 58"/>
                  <a:gd name="T33" fmla="*/ 43 h 50"/>
                  <a:gd name="T34" fmla="*/ 27 w 58"/>
                  <a:gd name="T35" fmla="*/ 50 h 50"/>
                  <a:gd name="T36" fmla="*/ 27 w 58"/>
                  <a:gd name="T37" fmla="*/ 30 h 50"/>
                  <a:gd name="T38" fmla="*/ 12 w 58"/>
                  <a:gd name="T39" fmla="*/ 30 h 50"/>
                  <a:gd name="T40" fmla="*/ 12 w 58"/>
                  <a:gd name="T41" fmla="*/ 20 h 50"/>
                  <a:gd name="T42" fmla="*/ 27 w 58"/>
                  <a:gd name="T43" fmla="*/ 20 h 50"/>
                  <a:gd name="T44" fmla="*/ 27 w 58"/>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0">
                    <a:moveTo>
                      <a:pt x="48" y="38"/>
                    </a:moveTo>
                    <a:cubicBezTo>
                      <a:pt x="54" y="29"/>
                      <a:pt x="53" y="16"/>
                      <a:pt x="44" y="8"/>
                    </a:cubicBezTo>
                    <a:cubicBezTo>
                      <a:pt x="40" y="3"/>
                      <a:pt x="33" y="0"/>
                      <a:pt x="27" y="0"/>
                    </a:cubicBezTo>
                    <a:cubicBezTo>
                      <a:pt x="27" y="20"/>
                      <a:pt x="27" y="20"/>
                      <a:pt x="27" y="20"/>
                    </a:cubicBezTo>
                    <a:cubicBezTo>
                      <a:pt x="42" y="20"/>
                      <a:pt x="42" y="20"/>
                      <a:pt x="42" y="20"/>
                    </a:cubicBezTo>
                    <a:cubicBezTo>
                      <a:pt x="42" y="30"/>
                      <a:pt x="42" y="30"/>
                      <a:pt x="42" y="30"/>
                    </a:cubicBezTo>
                    <a:cubicBezTo>
                      <a:pt x="42" y="30"/>
                      <a:pt x="42" y="30"/>
                      <a:pt x="42" y="30"/>
                    </a:cubicBezTo>
                    <a:cubicBezTo>
                      <a:pt x="42" y="30"/>
                      <a:pt x="42" y="30"/>
                      <a:pt x="42" y="30"/>
                    </a:cubicBezTo>
                    <a:cubicBezTo>
                      <a:pt x="27" y="30"/>
                      <a:pt x="27" y="30"/>
                      <a:pt x="27" y="30"/>
                    </a:cubicBezTo>
                    <a:cubicBezTo>
                      <a:pt x="27" y="50"/>
                      <a:pt x="27" y="50"/>
                      <a:pt x="27" y="50"/>
                    </a:cubicBezTo>
                    <a:cubicBezTo>
                      <a:pt x="31" y="50"/>
                      <a:pt x="36" y="49"/>
                      <a:pt x="40" y="46"/>
                    </a:cubicBezTo>
                    <a:cubicBezTo>
                      <a:pt x="43" y="49"/>
                      <a:pt x="43" y="49"/>
                      <a:pt x="43" y="49"/>
                    </a:cubicBezTo>
                    <a:cubicBezTo>
                      <a:pt x="48" y="48"/>
                      <a:pt x="53" y="48"/>
                      <a:pt x="58" y="48"/>
                    </a:cubicBezTo>
                    <a:lnTo>
                      <a:pt x="48" y="38"/>
                    </a:lnTo>
                    <a:close/>
                    <a:moveTo>
                      <a:pt x="27" y="0"/>
                    </a:moveTo>
                    <a:cubicBezTo>
                      <a:pt x="21" y="0"/>
                      <a:pt x="14" y="3"/>
                      <a:pt x="9" y="8"/>
                    </a:cubicBezTo>
                    <a:cubicBezTo>
                      <a:pt x="0" y="17"/>
                      <a:pt x="0" y="33"/>
                      <a:pt x="9" y="43"/>
                    </a:cubicBezTo>
                    <a:cubicBezTo>
                      <a:pt x="14" y="47"/>
                      <a:pt x="21" y="50"/>
                      <a:pt x="27" y="50"/>
                    </a:cubicBezTo>
                    <a:cubicBezTo>
                      <a:pt x="27" y="30"/>
                      <a:pt x="27" y="30"/>
                      <a:pt x="27" y="30"/>
                    </a:cubicBezTo>
                    <a:cubicBezTo>
                      <a:pt x="12" y="30"/>
                      <a:pt x="12" y="30"/>
                      <a:pt x="12" y="30"/>
                    </a:cubicBezTo>
                    <a:cubicBezTo>
                      <a:pt x="12" y="20"/>
                      <a:pt x="12" y="20"/>
                      <a:pt x="12" y="20"/>
                    </a:cubicBezTo>
                    <a:cubicBezTo>
                      <a:pt x="27" y="20"/>
                      <a:pt x="27" y="20"/>
                      <a:pt x="27" y="20"/>
                    </a:cubicBezTo>
                    <a:lnTo>
                      <a:pt x="27" y="0"/>
                    </a:lnTo>
                    <a:close/>
                  </a:path>
                </a:pathLst>
              </a:custGeom>
              <a:grpFill/>
              <a:ln>
                <a:noFill/>
              </a:ln>
            </p:spPr>
            <p:txBody>
              <a:bodyPr anchor="ctr"/>
              <a:lstStyle/>
              <a:p>
                <a:pPr algn="ctr"/>
                <a:endParaRPr>
                  <a:cs typeface="+mn-ea"/>
                  <a:sym typeface="+mn-lt"/>
                </a:endParaRPr>
              </a:p>
            </p:txBody>
          </p:sp>
          <p:sp>
            <p:nvSpPr>
              <p:cNvPr id="53" name="Oval 80"/>
              <p:cNvSpPr>
                <a:spLocks/>
              </p:cNvSpPr>
              <p:nvPr/>
            </p:nvSpPr>
            <p:spPr bwMode="auto">
              <a:xfrm>
                <a:off x="5832632" y="3219682"/>
                <a:ext cx="84553" cy="84553"/>
              </a:xfrm>
              <a:prstGeom prst="ellipse">
                <a:avLst/>
              </a:prstGeom>
              <a:grpFill/>
              <a:ln>
                <a:noFill/>
              </a:ln>
            </p:spPr>
            <p:txBody>
              <a:bodyPr anchor="ctr"/>
              <a:lstStyle/>
              <a:p>
                <a:pPr algn="ctr"/>
                <a:endParaRPr>
                  <a:cs typeface="+mn-ea"/>
                  <a:sym typeface="+mn-lt"/>
                </a:endParaRPr>
              </a:p>
            </p:txBody>
          </p:sp>
          <p:sp>
            <p:nvSpPr>
              <p:cNvPr id="54" name="Freeform: Shape 81"/>
              <p:cNvSpPr>
                <a:spLocks/>
              </p:cNvSpPr>
              <p:nvPr/>
            </p:nvSpPr>
            <p:spPr bwMode="auto">
              <a:xfrm>
                <a:off x="5797095" y="3180468"/>
                <a:ext cx="159304" cy="234054"/>
              </a:xfrm>
              <a:custGeom>
                <a:avLst/>
                <a:gdLst>
                  <a:gd name="T0" fmla="*/ 36 w 36"/>
                  <a:gd name="T1" fmla="*/ 0 h 53"/>
                  <a:gd name="T2" fmla="*/ 18 w 36"/>
                  <a:gd name="T3" fmla="*/ 0 h 53"/>
                  <a:gd name="T4" fmla="*/ 18 w 36"/>
                  <a:gd name="T5" fmla="*/ 4 h 53"/>
                  <a:gd name="T6" fmla="*/ 18 w 36"/>
                  <a:gd name="T7" fmla="*/ 4 h 53"/>
                  <a:gd name="T8" fmla="*/ 32 w 36"/>
                  <a:gd name="T9" fmla="*/ 18 h 53"/>
                  <a:gd name="T10" fmla="*/ 18 w 36"/>
                  <a:gd name="T11" fmla="*/ 32 h 53"/>
                  <a:gd name="T12" fmla="*/ 18 w 36"/>
                  <a:gd name="T13" fmla="*/ 32 h 53"/>
                  <a:gd name="T14" fmla="*/ 18 w 36"/>
                  <a:gd name="T15" fmla="*/ 32 h 53"/>
                  <a:gd name="T16" fmla="*/ 18 w 36"/>
                  <a:gd name="T17" fmla="*/ 38 h 53"/>
                  <a:gd name="T18" fmla="*/ 18 w 36"/>
                  <a:gd name="T19" fmla="*/ 38 h 53"/>
                  <a:gd name="T20" fmla="*/ 22 w 36"/>
                  <a:gd name="T21" fmla="*/ 43 h 53"/>
                  <a:gd name="T22" fmla="*/ 18 w 36"/>
                  <a:gd name="T23" fmla="*/ 48 h 53"/>
                  <a:gd name="T24" fmla="*/ 18 w 36"/>
                  <a:gd name="T25" fmla="*/ 48 h 53"/>
                  <a:gd name="T26" fmla="*/ 18 w 36"/>
                  <a:gd name="T27" fmla="*/ 48 h 53"/>
                  <a:gd name="T28" fmla="*/ 18 w 36"/>
                  <a:gd name="T29" fmla="*/ 53 h 53"/>
                  <a:gd name="T30" fmla="*/ 36 w 36"/>
                  <a:gd name="T31" fmla="*/ 53 h 53"/>
                  <a:gd name="T32" fmla="*/ 36 w 36"/>
                  <a:gd name="T33" fmla="*/ 0 h 53"/>
                  <a:gd name="T34" fmla="*/ 18 w 36"/>
                  <a:gd name="T35" fmla="*/ 0 h 53"/>
                  <a:gd name="T36" fmla="*/ 0 w 36"/>
                  <a:gd name="T37" fmla="*/ 0 h 53"/>
                  <a:gd name="T38" fmla="*/ 0 w 36"/>
                  <a:gd name="T39" fmla="*/ 53 h 53"/>
                  <a:gd name="T40" fmla="*/ 18 w 36"/>
                  <a:gd name="T41" fmla="*/ 53 h 53"/>
                  <a:gd name="T42" fmla="*/ 18 w 36"/>
                  <a:gd name="T43" fmla="*/ 48 h 53"/>
                  <a:gd name="T44" fmla="*/ 13 w 36"/>
                  <a:gd name="T45" fmla="*/ 43 h 53"/>
                  <a:gd name="T46" fmla="*/ 18 w 36"/>
                  <a:gd name="T47" fmla="*/ 38 h 53"/>
                  <a:gd name="T48" fmla="*/ 18 w 36"/>
                  <a:gd name="T49" fmla="*/ 32 h 53"/>
                  <a:gd name="T50" fmla="*/ 4 w 36"/>
                  <a:gd name="T51" fmla="*/ 18 h 53"/>
                  <a:gd name="T52" fmla="*/ 18 w 36"/>
                  <a:gd name="T53" fmla="*/ 4 h 53"/>
                  <a:gd name="T54" fmla="*/ 18 w 3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53">
                    <a:moveTo>
                      <a:pt x="36" y="0"/>
                    </a:moveTo>
                    <a:cubicBezTo>
                      <a:pt x="18" y="0"/>
                      <a:pt x="18" y="0"/>
                      <a:pt x="18" y="0"/>
                    </a:cubicBezTo>
                    <a:cubicBezTo>
                      <a:pt x="18" y="4"/>
                      <a:pt x="18" y="4"/>
                      <a:pt x="18" y="4"/>
                    </a:cubicBezTo>
                    <a:cubicBezTo>
                      <a:pt x="18" y="4"/>
                      <a:pt x="18" y="4"/>
                      <a:pt x="18" y="4"/>
                    </a:cubicBezTo>
                    <a:cubicBezTo>
                      <a:pt x="25" y="4"/>
                      <a:pt x="32" y="11"/>
                      <a:pt x="32" y="18"/>
                    </a:cubicBezTo>
                    <a:cubicBezTo>
                      <a:pt x="32" y="26"/>
                      <a:pt x="25" y="32"/>
                      <a:pt x="18" y="32"/>
                    </a:cubicBezTo>
                    <a:cubicBezTo>
                      <a:pt x="18" y="32"/>
                      <a:pt x="18" y="32"/>
                      <a:pt x="18" y="32"/>
                    </a:cubicBezTo>
                    <a:cubicBezTo>
                      <a:pt x="18" y="32"/>
                      <a:pt x="18" y="32"/>
                      <a:pt x="18" y="32"/>
                    </a:cubicBezTo>
                    <a:cubicBezTo>
                      <a:pt x="18" y="38"/>
                      <a:pt x="18" y="38"/>
                      <a:pt x="18" y="38"/>
                    </a:cubicBezTo>
                    <a:cubicBezTo>
                      <a:pt x="18" y="38"/>
                      <a:pt x="18" y="38"/>
                      <a:pt x="18" y="38"/>
                    </a:cubicBezTo>
                    <a:cubicBezTo>
                      <a:pt x="20" y="38"/>
                      <a:pt x="22" y="40"/>
                      <a:pt x="22" y="43"/>
                    </a:cubicBezTo>
                    <a:cubicBezTo>
                      <a:pt x="22" y="46"/>
                      <a:pt x="20" y="48"/>
                      <a:pt x="18" y="48"/>
                    </a:cubicBezTo>
                    <a:cubicBezTo>
                      <a:pt x="18" y="48"/>
                      <a:pt x="18" y="48"/>
                      <a:pt x="18" y="48"/>
                    </a:cubicBezTo>
                    <a:cubicBezTo>
                      <a:pt x="18" y="48"/>
                      <a:pt x="18" y="48"/>
                      <a:pt x="18" y="48"/>
                    </a:cubicBezTo>
                    <a:cubicBezTo>
                      <a:pt x="18" y="53"/>
                      <a:pt x="18" y="53"/>
                      <a:pt x="18" y="53"/>
                    </a:cubicBezTo>
                    <a:cubicBezTo>
                      <a:pt x="36" y="53"/>
                      <a:pt x="36" y="53"/>
                      <a:pt x="36" y="53"/>
                    </a:cubicBezTo>
                    <a:lnTo>
                      <a:pt x="36" y="0"/>
                    </a:lnTo>
                    <a:close/>
                    <a:moveTo>
                      <a:pt x="18" y="0"/>
                    </a:moveTo>
                    <a:cubicBezTo>
                      <a:pt x="0" y="0"/>
                      <a:pt x="0" y="0"/>
                      <a:pt x="0" y="0"/>
                    </a:cubicBezTo>
                    <a:cubicBezTo>
                      <a:pt x="0" y="53"/>
                      <a:pt x="0" y="53"/>
                      <a:pt x="0" y="53"/>
                    </a:cubicBezTo>
                    <a:cubicBezTo>
                      <a:pt x="18" y="53"/>
                      <a:pt x="18" y="53"/>
                      <a:pt x="18" y="53"/>
                    </a:cubicBezTo>
                    <a:cubicBezTo>
                      <a:pt x="18" y="48"/>
                      <a:pt x="18" y="48"/>
                      <a:pt x="18" y="48"/>
                    </a:cubicBezTo>
                    <a:cubicBezTo>
                      <a:pt x="15" y="48"/>
                      <a:pt x="13" y="46"/>
                      <a:pt x="13" y="43"/>
                    </a:cubicBezTo>
                    <a:cubicBezTo>
                      <a:pt x="13" y="40"/>
                      <a:pt x="15" y="38"/>
                      <a:pt x="18" y="38"/>
                    </a:cubicBezTo>
                    <a:cubicBezTo>
                      <a:pt x="18" y="32"/>
                      <a:pt x="18" y="32"/>
                      <a:pt x="18" y="32"/>
                    </a:cubicBezTo>
                    <a:cubicBezTo>
                      <a:pt x="10" y="32"/>
                      <a:pt x="4" y="26"/>
                      <a:pt x="4" y="18"/>
                    </a:cubicBezTo>
                    <a:cubicBezTo>
                      <a:pt x="4" y="11"/>
                      <a:pt x="10" y="4"/>
                      <a:pt x="18" y="4"/>
                    </a:cubicBezTo>
                    <a:lnTo>
                      <a:pt x="18" y="0"/>
                    </a:lnTo>
                    <a:close/>
                  </a:path>
                </a:pathLst>
              </a:custGeom>
              <a:grpFill/>
              <a:ln>
                <a:noFill/>
              </a:ln>
            </p:spPr>
            <p:txBody>
              <a:bodyPr anchor="ctr"/>
              <a:lstStyle/>
              <a:p>
                <a:pPr algn="ctr"/>
                <a:endParaRPr>
                  <a:cs typeface="+mn-ea"/>
                  <a:sym typeface="+mn-lt"/>
                </a:endParaRPr>
              </a:p>
            </p:txBody>
          </p:sp>
          <p:sp>
            <p:nvSpPr>
              <p:cNvPr id="55" name="Freeform: Shape 82"/>
              <p:cNvSpPr>
                <a:spLocks/>
              </p:cNvSpPr>
              <p:nvPr/>
            </p:nvSpPr>
            <p:spPr bwMode="auto">
              <a:xfrm>
                <a:off x="5651271" y="3219682"/>
                <a:ext cx="123767" cy="194841"/>
              </a:xfrm>
              <a:custGeom>
                <a:avLst/>
                <a:gdLst>
                  <a:gd name="T0" fmla="*/ 0 w 28"/>
                  <a:gd name="T1" fmla="*/ 44 h 44"/>
                  <a:gd name="T2" fmla="*/ 28 w 28"/>
                  <a:gd name="T3" fmla="*/ 44 h 44"/>
                  <a:gd name="T4" fmla="*/ 28 w 28"/>
                  <a:gd name="T5" fmla="*/ 0 h 44"/>
                  <a:gd name="T6" fmla="*/ 24 w 28"/>
                  <a:gd name="T7" fmla="*/ 8 h 44"/>
                  <a:gd name="T8" fmla="*/ 24 w 28"/>
                  <a:gd name="T9" fmla="*/ 9 h 44"/>
                  <a:gd name="T10" fmla="*/ 15 w 28"/>
                  <a:gd name="T11" fmla="*/ 22 h 44"/>
                  <a:gd name="T12" fmla="*/ 10 w 28"/>
                  <a:gd name="T13" fmla="*/ 29 h 44"/>
                  <a:gd name="T14" fmla="*/ 15 w 28"/>
                  <a:gd name="T15" fmla="*/ 34 h 44"/>
                  <a:gd name="T16" fmla="*/ 10 w 28"/>
                  <a:gd name="T17" fmla="*/ 39 h 44"/>
                  <a:gd name="T18" fmla="*/ 10 w 28"/>
                  <a:gd name="T19" fmla="*/ 39 h 44"/>
                  <a:gd name="T20" fmla="*/ 6 w 28"/>
                  <a:gd name="T21" fmla="*/ 36 h 44"/>
                  <a:gd name="T22" fmla="*/ 0 w 28"/>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0" y="44"/>
                    </a:moveTo>
                    <a:cubicBezTo>
                      <a:pt x="28" y="44"/>
                      <a:pt x="28" y="44"/>
                      <a:pt x="28" y="44"/>
                    </a:cubicBezTo>
                    <a:cubicBezTo>
                      <a:pt x="28" y="0"/>
                      <a:pt x="28" y="0"/>
                      <a:pt x="28" y="0"/>
                    </a:cubicBezTo>
                    <a:cubicBezTo>
                      <a:pt x="26" y="3"/>
                      <a:pt x="25" y="5"/>
                      <a:pt x="24" y="8"/>
                    </a:cubicBezTo>
                    <a:cubicBezTo>
                      <a:pt x="24" y="8"/>
                      <a:pt x="24" y="9"/>
                      <a:pt x="24" y="9"/>
                    </a:cubicBezTo>
                    <a:cubicBezTo>
                      <a:pt x="24" y="15"/>
                      <a:pt x="20" y="20"/>
                      <a:pt x="15" y="22"/>
                    </a:cubicBezTo>
                    <a:cubicBezTo>
                      <a:pt x="13" y="25"/>
                      <a:pt x="12" y="27"/>
                      <a:pt x="10" y="29"/>
                    </a:cubicBezTo>
                    <a:cubicBezTo>
                      <a:pt x="13" y="30"/>
                      <a:pt x="15" y="32"/>
                      <a:pt x="15" y="34"/>
                    </a:cubicBezTo>
                    <a:cubicBezTo>
                      <a:pt x="15" y="37"/>
                      <a:pt x="12" y="39"/>
                      <a:pt x="10" y="39"/>
                    </a:cubicBezTo>
                    <a:cubicBezTo>
                      <a:pt x="10" y="39"/>
                      <a:pt x="10" y="39"/>
                      <a:pt x="10" y="39"/>
                    </a:cubicBezTo>
                    <a:cubicBezTo>
                      <a:pt x="8" y="39"/>
                      <a:pt x="6" y="38"/>
                      <a:pt x="6" y="36"/>
                    </a:cubicBezTo>
                    <a:cubicBezTo>
                      <a:pt x="4" y="39"/>
                      <a:pt x="2" y="41"/>
                      <a:pt x="0" y="44"/>
                    </a:cubicBezTo>
                    <a:close/>
                  </a:path>
                </a:pathLst>
              </a:custGeom>
              <a:grpFill/>
              <a:ln>
                <a:noFill/>
              </a:ln>
            </p:spPr>
            <p:txBody>
              <a:bodyPr anchor="ctr"/>
              <a:lstStyle/>
              <a:p>
                <a:pPr algn="ctr"/>
                <a:endParaRPr>
                  <a:cs typeface="+mn-ea"/>
                  <a:sym typeface="+mn-lt"/>
                </a:endParaRPr>
              </a:p>
            </p:txBody>
          </p:sp>
          <p:sp>
            <p:nvSpPr>
              <p:cNvPr id="56" name="Freeform: Shape 83"/>
              <p:cNvSpPr>
                <a:spLocks/>
              </p:cNvSpPr>
              <p:nvPr/>
            </p:nvSpPr>
            <p:spPr bwMode="auto">
              <a:xfrm>
                <a:off x="5678230" y="1788400"/>
                <a:ext cx="118865" cy="62496"/>
              </a:xfrm>
              <a:custGeom>
                <a:avLst/>
                <a:gdLst>
                  <a:gd name="T0" fmla="*/ 22 w 27"/>
                  <a:gd name="T1" fmla="*/ 9 h 14"/>
                  <a:gd name="T2" fmla="*/ 0 w 27"/>
                  <a:gd name="T3" fmla="*/ 9 h 14"/>
                  <a:gd name="T4" fmla="*/ 4 w 27"/>
                  <a:gd name="T5" fmla="*/ 14 h 14"/>
                  <a:gd name="T6" fmla="*/ 27 w 27"/>
                  <a:gd name="T7" fmla="*/ 14 h 14"/>
                  <a:gd name="T8" fmla="*/ 27 w 27"/>
                  <a:gd name="T9" fmla="*/ 0 h 14"/>
                  <a:gd name="T10" fmla="*/ 22 w 27"/>
                  <a:gd name="T11" fmla="*/ 0 h 14"/>
                  <a:gd name="T12" fmla="*/ 22 w 27"/>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2" y="9"/>
                    </a:moveTo>
                    <a:cubicBezTo>
                      <a:pt x="0" y="9"/>
                      <a:pt x="0" y="9"/>
                      <a:pt x="0" y="9"/>
                    </a:cubicBezTo>
                    <a:cubicBezTo>
                      <a:pt x="1" y="10"/>
                      <a:pt x="3" y="12"/>
                      <a:pt x="4" y="14"/>
                    </a:cubicBezTo>
                    <a:cubicBezTo>
                      <a:pt x="27" y="14"/>
                      <a:pt x="27" y="14"/>
                      <a:pt x="27" y="14"/>
                    </a:cubicBezTo>
                    <a:cubicBezTo>
                      <a:pt x="27" y="0"/>
                      <a:pt x="27" y="0"/>
                      <a:pt x="27" y="0"/>
                    </a:cubicBezTo>
                    <a:cubicBezTo>
                      <a:pt x="22" y="0"/>
                      <a:pt x="22" y="0"/>
                      <a:pt x="22" y="0"/>
                    </a:cubicBezTo>
                    <a:lnTo>
                      <a:pt x="22" y="9"/>
                    </a:lnTo>
                    <a:close/>
                  </a:path>
                </a:pathLst>
              </a:custGeom>
              <a:grpFill/>
              <a:ln>
                <a:noFill/>
              </a:ln>
            </p:spPr>
            <p:txBody>
              <a:bodyPr anchor="ctr"/>
              <a:lstStyle/>
              <a:p>
                <a:pPr algn="ctr"/>
                <a:endParaRPr>
                  <a:cs typeface="+mn-ea"/>
                  <a:sym typeface="+mn-lt"/>
                </a:endParaRPr>
              </a:p>
            </p:txBody>
          </p:sp>
          <p:sp>
            <p:nvSpPr>
              <p:cNvPr id="57" name="Freeform: Shape 84"/>
              <p:cNvSpPr>
                <a:spLocks/>
              </p:cNvSpPr>
              <p:nvPr/>
            </p:nvSpPr>
            <p:spPr bwMode="auto">
              <a:xfrm>
                <a:off x="5585098" y="1603362"/>
                <a:ext cx="181361" cy="207095"/>
              </a:xfrm>
              <a:custGeom>
                <a:avLst/>
                <a:gdLst>
                  <a:gd name="T0" fmla="*/ 5 w 41"/>
                  <a:gd name="T1" fmla="*/ 27 h 47"/>
                  <a:gd name="T2" fmla="*/ 5 w 41"/>
                  <a:gd name="T3" fmla="*/ 30 h 47"/>
                  <a:gd name="T4" fmla="*/ 18 w 41"/>
                  <a:gd name="T5" fmla="*/ 47 h 47"/>
                  <a:gd name="T6" fmla="*/ 33 w 41"/>
                  <a:gd name="T7" fmla="*/ 47 h 47"/>
                  <a:gd name="T8" fmla="*/ 33 w 41"/>
                  <a:gd name="T9" fmla="*/ 27 h 47"/>
                  <a:gd name="T10" fmla="*/ 41 w 41"/>
                  <a:gd name="T11" fmla="*/ 27 h 47"/>
                  <a:gd name="T12" fmla="*/ 19 w 41"/>
                  <a:gd name="T13" fmla="*/ 0 h 47"/>
                  <a:gd name="T14" fmla="*/ 0 w 41"/>
                  <a:gd name="T15" fmla="*/ 24 h 47"/>
                  <a:gd name="T16" fmla="*/ 3 w 41"/>
                  <a:gd name="T17" fmla="*/ 27 h 47"/>
                  <a:gd name="T18" fmla="*/ 5 w 41"/>
                  <a:gd name="T19"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7">
                    <a:moveTo>
                      <a:pt x="5" y="27"/>
                    </a:moveTo>
                    <a:cubicBezTo>
                      <a:pt x="5" y="30"/>
                      <a:pt x="5" y="30"/>
                      <a:pt x="5" y="30"/>
                    </a:cubicBezTo>
                    <a:cubicBezTo>
                      <a:pt x="10" y="35"/>
                      <a:pt x="14" y="41"/>
                      <a:pt x="18" y="47"/>
                    </a:cubicBezTo>
                    <a:cubicBezTo>
                      <a:pt x="33" y="47"/>
                      <a:pt x="33" y="47"/>
                      <a:pt x="33" y="47"/>
                    </a:cubicBezTo>
                    <a:cubicBezTo>
                      <a:pt x="33" y="27"/>
                      <a:pt x="33" y="27"/>
                      <a:pt x="33" y="27"/>
                    </a:cubicBezTo>
                    <a:cubicBezTo>
                      <a:pt x="41" y="27"/>
                      <a:pt x="41" y="27"/>
                      <a:pt x="41" y="27"/>
                    </a:cubicBezTo>
                    <a:cubicBezTo>
                      <a:pt x="19" y="0"/>
                      <a:pt x="19" y="0"/>
                      <a:pt x="19" y="0"/>
                    </a:cubicBezTo>
                    <a:cubicBezTo>
                      <a:pt x="0" y="24"/>
                      <a:pt x="0" y="24"/>
                      <a:pt x="0" y="24"/>
                    </a:cubicBezTo>
                    <a:cubicBezTo>
                      <a:pt x="1" y="25"/>
                      <a:pt x="2" y="26"/>
                      <a:pt x="3" y="27"/>
                    </a:cubicBezTo>
                    <a:lnTo>
                      <a:pt x="5" y="27"/>
                    </a:lnTo>
                    <a:close/>
                  </a:path>
                </a:pathLst>
              </a:custGeom>
              <a:grpFill/>
              <a:ln>
                <a:noFill/>
              </a:ln>
            </p:spPr>
            <p:txBody>
              <a:bodyPr anchor="ctr"/>
              <a:lstStyle/>
              <a:p>
                <a:pPr algn="ctr"/>
                <a:endParaRPr>
                  <a:cs typeface="+mn-ea"/>
                  <a:sym typeface="+mn-lt"/>
                </a:endParaRPr>
              </a:p>
            </p:txBody>
          </p:sp>
          <p:sp>
            <p:nvSpPr>
              <p:cNvPr id="58" name="Freeform: Shape 85"/>
              <p:cNvSpPr>
                <a:spLocks/>
              </p:cNvSpPr>
              <p:nvPr/>
            </p:nvSpPr>
            <p:spPr bwMode="auto">
              <a:xfrm>
                <a:off x="5907382" y="2084949"/>
                <a:ext cx="225476" cy="357821"/>
              </a:xfrm>
              <a:custGeom>
                <a:avLst/>
                <a:gdLst>
                  <a:gd name="T0" fmla="*/ 51 w 51"/>
                  <a:gd name="T1" fmla="*/ 81 h 81"/>
                  <a:gd name="T2" fmla="*/ 45 w 51"/>
                  <a:gd name="T3" fmla="*/ 1 h 81"/>
                  <a:gd name="T4" fmla="*/ 40 w 51"/>
                  <a:gd name="T5" fmla="*/ 0 h 81"/>
                  <a:gd name="T6" fmla="*/ 45 w 51"/>
                  <a:gd name="T7" fmla="*/ 7 h 81"/>
                  <a:gd name="T8" fmla="*/ 45 w 51"/>
                  <a:gd name="T9" fmla="*/ 53 h 81"/>
                  <a:gd name="T10" fmla="*/ 40 w 51"/>
                  <a:gd name="T11" fmla="*/ 58 h 81"/>
                  <a:gd name="T12" fmla="*/ 45 w 51"/>
                  <a:gd name="T13" fmla="*/ 65 h 81"/>
                  <a:gd name="T14" fmla="*/ 40 w 51"/>
                  <a:gd name="T15" fmla="*/ 65 h 81"/>
                  <a:gd name="T16" fmla="*/ 45 w 51"/>
                  <a:gd name="T17" fmla="*/ 69 h 81"/>
                  <a:gd name="T18" fmla="*/ 45 w 51"/>
                  <a:gd name="T19" fmla="*/ 76 h 81"/>
                  <a:gd name="T20" fmla="*/ 40 w 51"/>
                  <a:gd name="T21" fmla="*/ 81 h 81"/>
                  <a:gd name="T22" fmla="*/ 35 w 51"/>
                  <a:gd name="T23" fmla="*/ 1 h 81"/>
                  <a:gd name="T24" fmla="*/ 25 w 51"/>
                  <a:gd name="T25" fmla="*/ 7 h 81"/>
                  <a:gd name="T26" fmla="*/ 40 w 51"/>
                  <a:gd name="T27" fmla="*/ 0 h 81"/>
                  <a:gd name="T28" fmla="*/ 25 w 51"/>
                  <a:gd name="T29" fmla="*/ 81 h 81"/>
                  <a:gd name="T30" fmla="*/ 40 w 51"/>
                  <a:gd name="T31" fmla="*/ 76 h 81"/>
                  <a:gd name="T32" fmla="*/ 35 w 51"/>
                  <a:gd name="T33" fmla="*/ 69 h 81"/>
                  <a:gd name="T34" fmla="*/ 40 w 51"/>
                  <a:gd name="T35" fmla="*/ 65 h 81"/>
                  <a:gd name="T36" fmla="*/ 35 w 51"/>
                  <a:gd name="T37" fmla="*/ 58 h 81"/>
                  <a:gd name="T38" fmla="*/ 40 w 51"/>
                  <a:gd name="T39" fmla="*/ 53 h 81"/>
                  <a:gd name="T40" fmla="*/ 25 w 51"/>
                  <a:gd name="T41" fmla="*/ 58 h 81"/>
                  <a:gd name="T42" fmla="*/ 30 w 51"/>
                  <a:gd name="T43" fmla="*/ 65 h 81"/>
                  <a:gd name="T44" fmla="*/ 25 w 51"/>
                  <a:gd name="T45" fmla="*/ 65 h 81"/>
                  <a:gd name="T46" fmla="*/ 30 w 51"/>
                  <a:gd name="T47" fmla="*/ 69 h 81"/>
                  <a:gd name="T48" fmla="*/ 30 w 51"/>
                  <a:gd name="T49" fmla="*/ 76 h 81"/>
                  <a:gd name="T50" fmla="*/ 25 w 51"/>
                  <a:gd name="T51" fmla="*/ 81 h 81"/>
                  <a:gd name="T52" fmla="*/ 10 w 51"/>
                  <a:gd name="T53" fmla="*/ 1 h 81"/>
                  <a:gd name="T54" fmla="*/ 25 w 51"/>
                  <a:gd name="T55" fmla="*/ 7 h 81"/>
                  <a:gd name="T56" fmla="*/ 10 w 51"/>
                  <a:gd name="T57" fmla="*/ 81 h 81"/>
                  <a:gd name="T58" fmla="*/ 25 w 51"/>
                  <a:gd name="T59" fmla="*/ 76 h 81"/>
                  <a:gd name="T60" fmla="*/ 20 w 51"/>
                  <a:gd name="T61" fmla="*/ 69 h 81"/>
                  <a:gd name="T62" fmla="*/ 25 w 51"/>
                  <a:gd name="T63" fmla="*/ 65 h 81"/>
                  <a:gd name="T64" fmla="*/ 20 w 51"/>
                  <a:gd name="T65" fmla="*/ 58 h 81"/>
                  <a:gd name="T66" fmla="*/ 25 w 51"/>
                  <a:gd name="T67" fmla="*/ 53 h 81"/>
                  <a:gd name="T68" fmla="*/ 10 w 51"/>
                  <a:gd name="T69" fmla="*/ 58 h 81"/>
                  <a:gd name="T70" fmla="*/ 15 w 51"/>
                  <a:gd name="T71" fmla="*/ 65 h 81"/>
                  <a:gd name="T72" fmla="*/ 10 w 51"/>
                  <a:gd name="T73" fmla="*/ 65 h 81"/>
                  <a:gd name="T74" fmla="*/ 15 w 51"/>
                  <a:gd name="T75" fmla="*/ 69 h 81"/>
                  <a:gd name="T76" fmla="*/ 15 w 51"/>
                  <a:gd name="T77" fmla="*/ 76 h 81"/>
                  <a:gd name="T78" fmla="*/ 10 w 51"/>
                  <a:gd name="T79" fmla="*/ 81 h 81"/>
                  <a:gd name="T80" fmla="*/ 0 w 51"/>
                  <a:gd name="T81" fmla="*/ 1 h 81"/>
                  <a:gd name="T82" fmla="*/ 1 w 51"/>
                  <a:gd name="T83" fmla="*/ 81 h 81"/>
                  <a:gd name="T84" fmla="*/ 10 w 51"/>
                  <a:gd name="T85" fmla="*/ 76 h 81"/>
                  <a:gd name="T86" fmla="*/ 5 w 51"/>
                  <a:gd name="T87" fmla="*/ 69 h 81"/>
                  <a:gd name="T88" fmla="*/ 10 w 51"/>
                  <a:gd name="T89" fmla="*/ 65 h 81"/>
                  <a:gd name="T90" fmla="*/ 5 w 51"/>
                  <a:gd name="T91" fmla="*/ 58 h 81"/>
                  <a:gd name="T92" fmla="*/ 10 w 51"/>
                  <a:gd name="T93" fmla="*/ 53 h 81"/>
                  <a:gd name="T94" fmla="*/ 5 w 51"/>
                  <a:gd name="T95" fmla="*/ 7 h 81"/>
                  <a:gd name="T96" fmla="*/ 10 w 51"/>
                  <a:gd name="T9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 h="81">
                    <a:moveTo>
                      <a:pt x="40" y="81"/>
                    </a:moveTo>
                    <a:cubicBezTo>
                      <a:pt x="51" y="81"/>
                      <a:pt x="51" y="81"/>
                      <a:pt x="51" y="81"/>
                    </a:cubicBezTo>
                    <a:cubicBezTo>
                      <a:pt x="51" y="1"/>
                      <a:pt x="51" y="1"/>
                      <a:pt x="51" y="1"/>
                    </a:cubicBezTo>
                    <a:cubicBezTo>
                      <a:pt x="45" y="1"/>
                      <a:pt x="45" y="1"/>
                      <a:pt x="45" y="1"/>
                    </a:cubicBezTo>
                    <a:cubicBezTo>
                      <a:pt x="45" y="0"/>
                      <a:pt x="45" y="0"/>
                      <a:pt x="45" y="0"/>
                    </a:cubicBezTo>
                    <a:cubicBezTo>
                      <a:pt x="40" y="0"/>
                      <a:pt x="40" y="0"/>
                      <a:pt x="40" y="0"/>
                    </a:cubicBezTo>
                    <a:cubicBezTo>
                      <a:pt x="40" y="7"/>
                      <a:pt x="40" y="7"/>
                      <a:pt x="40" y="7"/>
                    </a:cubicBezTo>
                    <a:cubicBezTo>
                      <a:pt x="45" y="7"/>
                      <a:pt x="45" y="7"/>
                      <a:pt x="45" y="7"/>
                    </a:cubicBezTo>
                    <a:cubicBezTo>
                      <a:pt x="45" y="53"/>
                      <a:pt x="45" y="53"/>
                      <a:pt x="45" y="53"/>
                    </a:cubicBezTo>
                    <a:cubicBezTo>
                      <a:pt x="45" y="53"/>
                      <a:pt x="45" y="53"/>
                      <a:pt x="45" y="53"/>
                    </a:cubicBezTo>
                    <a:cubicBezTo>
                      <a:pt x="40" y="53"/>
                      <a:pt x="40" y="53"/>
                      <a:pt x="40" y="53"/>
                    </a:cubicBezTo>
                    <a:cubicBezTo>
                      <a:pt x="40" y="58"/>
                      <a:pt x="40" y="58"/>
                      <a:pt x="40" y="58"/>
                    </a:cubicBezTo>
                    <a:cubicBezTo>
                      <a:pt x="45" y="58"/>
                      <a:pt x="45" y="58"/>
                      <a:pt x="45" y="58"/>
                    </a:cubicBezTo>
                    <a:cubicBezTo>
                      <a:pt x="45" y="65"/>
                      <a:pt x="45" y="65"/>
                      <a:pt x="45" y="65"/>
                    </a:cubicBezTo>
                    <a:cubicBezTo>
                      <a:pt x="45" y="65"/>
                      <a:pt x="45" y="65"/>
                      <a:pt x="45" y="65"/>
                    </a:cubicBezTo>
                    <a:cubicBezTo>
                      <a:pt x="40" y="65"/>
                      <a:pt x="40" y="65"/>
                      <a:pt x="40" y="65"/>
                    </a:cubicBezTo>
                    <a:cubicBezTo>
                      <a:pt x="40" y="69"/>
                      <a:pt x="40" y="69"/>
                      <a:pt x="40" y="69"/>
                    </a:cubicBezTo>
                    <a:cubicBezTo>
                      <a:pt x="45" y="69"/>
                      <a:pt x="45" y="69"/>
                      <a:pt x="45" y="69"/>
                    </a:cubicBezTo>
                    <a:cubicBezTo>
                      <a:pt x="45" y="76"/>
                      <a:pt x="45" y="76"/>
                      <a:pt x="45" y="76"/>
                    </a:cubicBezTo>
                    <a:cubicBezTo>
                      <a:pt x="45" y="76"/>
                      <a:pt x="45" y="76"/>
                      <a:pt x="45" y="76"/>
                    </a:cubicBezTo>
                    <a:cubicBezTo>
                      <a:pt x="40" y="76"/>
                      <a:pt x="40" y="76"/>
                      <a:pt x="40" y="76"/>
                    </a:cubicBezTo>
                    <a:lnTo>
                      <a:pt x="40" y="81"/>
                    </a:lnTo>
                    <a:close/>
                    <a:moveTo>
                      <a:pt x="35" y="0"/>
                    </a:moveTo>
                    <a:cubicBezTo>
                      <a:pt x="35" y="1"/>
                      <a:pt x="35" y="1"/>
                      <a:pt x="35" y="1"/>
                    </a:cubicBezTo>
                    <a:cubicBezTo>
                      <a:pt x="25" y="1"/>
                      <a:pt x="25" y="1"/>
                      <a:pt x="25" y="1"/>
                    </a:cubicBezTo>
                    <a:cubicBezTo>
                      <a:pt x="25" y="7"/>
                      <a:pt x="25" y="7"/>
                      <a:pt x="25" y="7"/>
                    </a:cubicBezTo>
                    <a:cubicBezTo>
                      <a:pt x="40" y="7"/>
                      <a:pt x="40" y="7"/>
                      <a:pt x="40" y="7"/>
                    </a:cubicBezTo>
                    <a:cubicBezTo>
                      <a:pt x="40" y="0"/>
                      <a:pt x="40" y="0"/>
                      <a:pt x="40" y="0"/>
                    </a:cubicBezTo>
                    <a:cubicBezTo>
                      <a:pt x="35" y="0"/>
                      <a:pt x="35" y="0"/>
                      <a:pt x="35" y="0"/>
                    </a:cubicBezTo>
                    <a:close/>
                    <a:moveTo>
                      <a:pt x="25" y="81"/>
                    </a:moveTo>
                    <a:cubicBezTo>
                      <a:pt x="40" y="81"/>
                      <a:pt x="40" y="81"/>
                      <a:pt x="40" y="81"/>
                    </a:cubicBezTo>
                    <a:cubicBezTo>
                      <a:pt x="40" y="76"/>
                      <a:pt x="40" y="76"/>
                      <a:pt x="40" y="76"/>
                    </a:cubicBezTo>
                    <a:cubicBezTo>
                      <a:pt x="35" y="76"/>
                      <a:pt x="35" y="76"/>
                      <a:pt x="35" y="76"/>
                    </a:cubicBezTo>
                    <a:cubicBezTo>
                      <a:pt x="35" y="69"/>
                      <a:pt x="35" y="69"/>
                      <a:pt x="35" y="69"/>
                    </a:cubicBezTo>
                    <a:cubicBezTo>
                      <a:pt x="40" y="69"/>
                      <a:pt x="40" y="69"/>
                      <a:pt x="40" y="69"/>
                    </a:cubicBezTo>
                    <a:cubicBezTo>
                      <a:pt x="40" y="65"/>
                      <a:pt x="40" y="65"/>
                      <a:pt x="40" y="65"/>
                    </a:cubicBezTo>
                    <a:cubicBezTo>
                      <a:pt x="35" y="65"/>
                      <a:pt x="35" y="65"/>
                      <a:pt x="35" y="65"/>
                    </a:cubicBezTo>
                    <a:cubicBezTo>
                      <a:pt x="35" y="58"/>
                      <a:pt x="35" y="58"/>
                      <a:pt x="35" y="58"/>
                    </a:cubicBezTo>
                    <a:cubicBezTo>
                      <a:pt x="40" y="58"/>
                      <a:pt x="40" y="58"/>
                      <a:pt x="40" y="58"/>
                    </a:cubicBezTo>
                    <a:cubicBezTo>
                      <a:pt x="40" y="53"/>
                      <a:pt x="40" y="53"/>
                      <a:pt x="40" y="53"/>
                    </a:cubicBezTo>
                    <a:cubicBezTo>
                      <a:pt x="25" y="53"/>
                      <a:pt x="25" y="53"/>
                      <a:pt x="25" y="53"/>
                    </a:cubicBezTo>
                    <a:cubicBezTo>
                      <a:pt x="25" y="58"/>
                      <a:pt x="25" y="58"/>
                      <a:pt x="25" y="58"/>
                    </a:cubicBezTo>
                    <a:cubicBezTo>
                      <a:pt x="30" y="58"/>
                      <a:pt x="30" y="58"/>
                      <a:pt x="30" y="58"/>
                    </a:cubicBezTo>
                    <a:cubicBezTo>
                      <a:pt x="30" y="65"/>
                      <a:pt x="30" y="65"/>
                      <a:pt x="30" y="65"/>
                    </a:cubicBezTo>
                    <a:cubicBezTo>
                      <a:pt x="30" y="65"/>
                      <a:pt x="30" y="65"/>
                      <a:pt x="30" y="65"/>
                    </a:cubicBezTo>
                    <a:cubicBezTo>
                      <a:pt x="25" y="65"/>
                      <a:pt x="25" y="65"/>
                      <a:pt x="25" y="65"/>
                    </a:cubicBezTo>
                    <a:cubicBezTo>
                      <a:pt x="25" y="69"/>
                      <a:pt x="25" y="69"/>
                      <a:pt x="25" y="69"/>
                    </a:cubicBezTo>
                    <a:cubicBezTo>
                      <a:pt x="30" y="69"/>
                      <a:pt x="30" y="69"/>
                      <a:pt x="30" y="69"/>
                    </a:cubicBezTo>
                    <a:cubicBezTo>
                      <a:pt x="30" y="76"/>
                      <a:pt x="30" y="76"/>
                      <a:pt x="30" y="76"/>
                    </a:cubicBezTo>
                    <a:cubicBezTo>
                      <a:pt x="30" y="76"/>
                      <a:pt x="30" y="76"/>
                      <a:pt x="30" y="76"/>
                    </a:cubicBezTo>
                    <a:cubicBezTo>
                      <a:pt x="25" y="76"/>
                      <a:pt x="25" y="76"/>
                      <a:pt x="25" y="76"/>
                    </a:cubicBezTo>
                    <a:lnTo>
                      <a:pt x="25" y="81"/>
                    </a:lnTo>
                    <a:close/>
                    <a:moveTo>
                      <a:pt x="25" y="1"/>
                    </a:moveTo>
                    <a:cubicBezTo>
                      <a:pt x="10" y="1"/>
                      <a:pt x="10" y="1"/>
                      <a:pt x="10" y="1"/>
                    </a:cubicBezTo>
                    <a:cubicBezTo>
                      <a:pt x="10" y="7"/>
                      <a:pt x="10" y="7"/>
                      <a:pt x="10" y="7"/>
                    </a:cubicBezTo>
                    <a:cubicBezTo>
                      <a:pt x="25" y="7"/>
                      <a:pt x="25" y="7"/>
                      <a:pt x="25" y="7"/>
                    </a:cubicBezTo>
                    <a:cubicBezTo>
                      <a:pt x="25" y="1"/>
                      <a:pt x="25" y="1"/>
                      <a:pt x="25" y="1"/>
                    </a:cubicBezTo>
                    <a:close/>
                    <a:moveTo>
                      <a:pt x="10" y="81"/>
                    </a:moveTo>
                    <a:cubicBezTo>
                      <a:pt x="25" y="81"/>
                      <a:pt x="25" y="81"/>
                      <a:pt x="25" y="81"/>
                    </a:cubicBezTo>
                    <a:cubicBezTo>
                      <a:pt x="25" y="76"/>
                      <a:pt x="25" y="76"/>
                      <a:pt x="25" y="76"/>
                    </a:cubicBezTo>
                    <a:cubicBezTo>
                      <a:pt x="20" y="76"/>
                      <a:pt x="20" y="76"/>
                      <a:pt x="20" y="76"/>
                    </a:cubicBezTo>
                    <a:cubicBezTo>
                      <a:pt x="20" y="69"/>
                      <a:pt x="20" y="69"/>
                      <a:pt x="20" y="69"/>
                    </a:cubicBezTo>
                    <a:cubicBezTo>
                      <a:pt x="25" y="69"/>
                      <a:pt x="25" y="69"/>
                      <a:pt x="25" y="69"/>
                    </a:cubicBezTo>
                    <a:cubicBezTo>
                      <a:pt x="25" y="65"/>
                      <a:pt x="25" y="65"/>
                      <a:pt x="25" y="65"/>
                    </a:cubicBezTo>
                    <a:cubicBezTo>
                      <a:pt x="20" y="65"/>
                      <a:pt x="20" y="65"/>
                      <a:pt x="20" y="65"/>
                    </a:cubicBezTo>
                    <a:cubicBezTo>
                      <a:pt x="20" y="58"/>
                      <a:pt x="20" y="58"/>
                      <a:pt x="20" y="58"/>
                    </a:cubicBezTo>
                    <a:cubicBezTo>
                      <a:pt x="25" y="58"/>
                      <a:pt x="25" y="58"/>
                      <a:pt x="25" y="58"/>
                    </a:cubicBezTo>
                    <a:cubicBezTo>
                      <a:pt x="25" y="53"/>
                      <a:pt x="25" y="53"/>
                      <a:pt x="25" y="53"/>
                    </a:cubicBezTo>
                    <a:cubicBezTo>
                      <a:pt x="10" y="53"/>
                      <a:pt x="10" y="53"/>
                      <a:pt x="10" y="53"/>
                    </a:cubicBezTo>
                    <a:cubicBezTo>
                      <a:pt x="10" y="58"/>
                      <a:pt x="10" y="58"/>
                      <a:pt x="10" y="58"/>
                    </a:cubicBezTo>
                    <a:cubicBezTo>
                      <a:pt x="15" y="58"/>
                      <a:pt x="15" y="58"/>
                      <a:pt x="15" y="58"/>
                    </a:cubicBezTo>
                    <a:cubicBezTo>
                      <a:pt x="15" y="65"/>
                      <a:pt x="15" y="65"/>
                      <a:pt x="15" y="65"/>
                    </a:cubicBezTo>
                    <a:cubicBezTo>
                      <a:pt x="15" y="65"/>
                      <a:pt x="15" y="65"/>
                      <a:pt x="15" y="65"/>
                    </a:cubicBezTo>
                    <a:cubicBezTo>
                      <a:pt x="10" y="65"/>
                      <a:pt x="10" y="65"/>
                      <a:pt x="10" y="65"/>
                    </a:cubicBezTo>
                    <a:cubicBezTo>
                      <a:pt x="10" y="69"/>
                      <a:pt x="10" y="69"/>
                      <a:pt x="10" y="69"/>
                    </a:cubicBezTo>
                    <a:cubicBezTo>
                      <a:pt x="15" y="69"/>
                      <a:pt x="15" y="69"/>
                      <a:pt x="15" y="69"/>
                    </a:cubicBezTo>
                    <a:cubicBezTo>
                      <a:pt x="15" y="76"/>
                      <a:pt x="15" y="76"/>
                      <a:pt x="15" y="76"/>
                    </a:cubicBezTo>
                    <a:cubicBezTo>
                      <a:pt x="15" y="76"/>
                      <a:pt x="15" y="76"/>
                      <a:pt x="15" y="76"/>
                    </a:cubicBezTo>
                    <a:cubicBezTo>
                      <a:pt x="10" y="76"/>
                      <a:pt x="10" y="76"/>
                      <a:pt x="10" y="76"/>
                    </a:cubicBezTo>
                    <a:lnTo>
                      <a:pt x="10" y="81"/>
                    </a:lnTo>
                    <a:close/>
                    <a:moveTo>
                      <a:pt x="10" y="1"/>
                    </a:moveTo>
                    <a:cubicBezTo>
                      <a:pt x="0" y="1"/>
                      <a:pt x="0" y="1"/>
                      <a:pt x="0" y="1"/>
                    </a:cubicBezTo>
                    <a:cubicBezTo>
                      <a:pt x="0" y="70"/>
                      <a:pt x="0" y="70"/>
                      <a:pt x="0" y="70"/>
                    </a:cubicBezTo>
                    <a:cubicBezTo>
                      <a:pt x="0" y="74"/>
                      <a:pt x="1" y="78"/>
                      <a:pt x="1" y="81"/>
                    </a:cubicBezTo>
                    <a:cubicBezTo>
                      <a:pt x="10" y="81"/>
                      <a:pt x="10" y="81"/>
                      <a:pt x="10" y="81"/>
                    </a:cubicBezTo>
                    <a:cubicBezTo>
                      <a:pt x="10" y="76"/>
                      <a:pt x="10" y="76"/>
                      <a:pt x="10" y="76"/>
                    </a:cubicBezTo>
                    <a:cubicBezTo>
                      <a:pt x="5" y="76"/>
                      <a:pt x="5" y="76"/>
                      <a:pt x="5" y="76"/>
                    </a:cubicBezTo>
                    <a:cubicBezTo>
                      <a:pt x="5" y="69"/>
                      <a:pt x="5" y="69"/>
                      <a:pt x="5" y="69"/>
                    </a:cubicBezTo>
                    <a:cubicBezTo>
                      <a:pt x="10" y="69"/>
                      <a:pt x="10" y="69"/>
                      <a:pt x="10" y="69"/>
                    </a:cubicBezTo>
                    <a:cubicBezTo>
                      <a:pt x="10" y="65"/>
                      <a:pt x="10" y="65"/>
                      <a:pt x="10" y="65"/>
                    </a:cubicBezTo>
                    <a:cubicBezTo>
                      <a:pt x="5" y="65"/>
                      <a:pt x="5" y="65"/>
                      <a:pt x="5" y="65"/>
                    </a:cubicBezTo>
                    <a:cubicBezTo>
                      <a:pt x="5" y="58"/>
                      <a:pt x="5" y="58"/>
                      <a:pt x="5" y="58"/>
                    </a:cubicBezTo>
                    <a:cubicBezTo>
                      <a:pt x="10" y="58"/>
                      <a:pt x="10" y="58"/>
                      <a:pt x="10" y="58"/>
                    </a:cubicBezTo>
                    <a:cubicBezTo>
                      <a:pt x="10" y="53"/>
                      <a:pt x="10" y="53"/>
                      <a:pt x="10" y="53"/>
                    </a:cubicBezTo>
                    <a:cubicBezTo>
                      <a:pt x="5" y="53"/>
                      <a:pt x="5" y="53"/>
                      <a:pt x="5" y="53"/>
                    </a:cubicBezTo>
                    <a:cubicBezTo>
                      <a:pt x="5" y="7"/>
                      <a:pt x="5" y="7"/>
                      <a:pt x="5" y="7"/>
                    </a:cubicBezTo>
                    <a:cubicBezTo>
                      <a:pt x="10" y="7"/>
                      <a:pt x="10" y="7"/>
                      <a:pt x="10" y="7"/>
                    </a:cubicBezTo>
                    <a:lnTo>
                      <a:pt x="10" y="1"/>
                    </a:lnTo>
                    <a:close/>
                  </a:path>
                </a:pathLst>
              </a:custGeom>
              <a:grpFill/>
              <a:ln>
                <a:noFill/>
              </a:ln>
            </p:spPr>
            <p:txBody>
              <a:bodyPr anchor="ctr"/>
              <a:lstStyle/>
              <a:p>
                <a:pPr algn="ctr"/>
                <a:endParaRPr>
                  <a:cs typeface="+mn-ea"/>
                  <a:sym typeface="+mn-lt"/>
                </a:endParaRPr>
              </a:p>
            </p:txBody>
          </p:sp>
          <p:sp>
            <p:nvSpPr>
              <p:cNvPr id="59" name="Freeform: Shape 86"/>
              <p:cNvSpPr>
                <a:spLocks/>
              </p:cNvSpPr>
              <p:nvPr/>
            </p:nvSpPr>
            <p:spPr bwMode="auto">
              <a:xfrm>
                <a:off x="5205220" y="1330095"/>
                <a:ext cx="142148" cy="61271"/>
              </a:xfrm>
              <a:custGeom>
                <a:avLst/>
                <a:gdLst>
                  <a:gd name="T0" fmla="*/ 0 w 116"/>
                  <a:gd name="T1" fmla="*/ 28 h 50"/>
                  <a:gd name="T2" fmla="*/ 44 w 116"/>
                  <a:gd name="T3" fmla="*/ 50 h 50"/>
                  <a:gd name="T4" fmla="*/ 116 w 116"/>
                  <a:gd name="T5" fmla="*/ 50 h 50"/>
                  <a:gd name="T6" fmla="*/ 15 w 116"/>
                  <a:gd name="T7" fmla="*/ 0 h 50"/>
                  <a:gd name="T8" fmla="*/ 0 w 116"/>
                  <a:gd name="T9" fmla="*/ 28 h 50"/>
                </a:gdLst>
                <a:ahLst/>
                <a:cxnLst>
                  <a:cxn ang="0">
                    <a:pos x="T0" y="T1"/>
                  </a:cxn>
                  <a:cxn ang="0">
                    <a:pos x="T2" y="T3"/>
                  </a:cxn>
                  <a:cxn ang="0">
                    <a:pos x="T4" y="T5"/>
                  </a:cxn>
                  <a:cxn ang="0">
                    <a:pos x="T6" y="T7"/>
                  </a:cxn>
                  <a:cxn ang="0">
                    <a:pos x="T8" y="T9"/>
                  </a:cxn>
                </a:cxnLst>
                <a:rect l="0" t="0" r="r" b="b"/>
                <a:pathLst>
                  <a:path w="116" h="50">
                    <a:moveTo>
                      <a:pt x="0" y="28"/>
                    </a:moveTo>
                    <a:lnTo>
                      <a:pt x="44" y="50"/>
                    </a:lnTo>
                    <a:lnTo>
                      <a:pt x="116" y="50"/>
                    </a:lnTo>
                    <a:lnTo>
                      <a:pt x="15" y="0"/>
                    </a:lnTo>
                    <a:lnTo>
                      <a:pt x="0" y="28"/>
                    </a:lnTo>
                    <a:close/>
                  </a:path>
                </a:pathLst>
              </a:custGeom>
              <a:grpFill/>
              <a:ln>
                <a:noFill/>
              </a:ln>
            </p:spPr>
            <p:txBody>
              <a:bodyPr anchor="ctr"/>
              <a:lstStyle/>
              <a:p>
                <a:pPr algn="ctr"/>
                <a:endParaRPr>
                  <a:cs typeface="+mn-ea"/>
                  <a:sym typeface="+mn-lt"/>
                </a:endParaRPr>
              </a:p>
            </p:txBody>
          </p:sp>
          <p:sp>
            <p:nvSpPr>
              <p:cNvPr id="60" name="Freeform: Shape 87"/>
              <p:cNvSpPr>
                <a:spLocks/>
              </p:cNvSpPr>
              <p:nvPr/>
            </p:nvSpPr>
            <p:spPr bwMode="auto">
              <a:xfrm>
                <a:off x="5205220" y="1399944"/>
                <a:ext cx="349243" cy="176459"/>
              </a:xfrm>
              <a:custGeom>
                <a:avLst/>
                <a:gdLst>
                  <a:gd name="T0" fmla="*/ 56 w 79"/>
                  <a:gd name="T1" fmla="*/ 40 h 40"/>
                  <a:gd name="T2" fmla="*/ 64 w 79"/>
                  <a:gd name="T3" fmla="*/ 40 h 40"/>
                  <a:gd name="T4" fmla="*/ 64 w 79"/>
                  <a:gd name="T5" fmla="*/ 32 h 40"/>
                  <a:gd name="T6" fmla="*/ 79 w 79"/>
                  <a:gd name="T7" fmla="*/ 32 h 40"/>
                  <a:gd name="T8" fmla="*/ 79 w 79"/>
                  <a:gd name="T9" fmla="*/ 8 h 40"/>
                  <a:gd name="T10" fmla="*/ 64 w 79"/>
                  <a:gd name="T11" fmla="*/ 8 h 40"/>
                  <a:gd name="T12" fmla="*/ 64 w 79"/>
                  <a:gd name="T13" fmla="*/ 0 h 40"/>
                  <a:gd name="T14" fmla="*/ 37 w 79"/>
                  <a:gd name="T15" fmla="*/ 0 h 40"/>
                  <a:gd name="T16" fmla="*/ 17 w 79"/>
                  <a:gd name="T17" fmla="*/ 0 h 40"/>
                  <a:gd name="T18" fmla="*/ 0 w 79"/>
                  <a:gd name="T19" fmla="*/ 0 h 40"/>
                  <a:gd name="T20" fmla="*/ 0 w 79"/>
                  <a:gd name="T21" fmla="*/ 2 h 40"/>
                  <a:gd name="T22" fmla="*/ 24 w 79"/>
                  <a:gd name="T23" fmla="*/ 16 h 40"/>
                  <a:gd name="T24" fmla="*/ 48 w 79"/>
                  <a:gd name="T25" fmla="*/ 16 h 40"/>
                  <a:gd name="T26" fmla="*/ 48 w 79"/>
                  <a:gd name="T27" fmla="*/ 25 h 40"/>
                  <a:gd name="T28" fmla="*/ 36 w 79"/>
                  <a:gd name="T29" fmla="*/ 25 h 40"/>
                  <a:gd name="T30" fmla="*/ 56 w 7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40">
                    <a:moveTo>
                      <a:pt x="56" y="40"/>
                    </a:moveTo>
                    <a:cubicBezTo>
                      <a:pt x="64" y="40"/>
                      <a:pt x="64" y="40"/>
                      <a:pt x="64" y="40"/>
                    </a:cubicBezTo>
                    <a:cubicBezTo>
                      <a:pt x="64" y="32"/>
                      <a:pt x="64" y="32"/>
                      <a:pt x="64" y="32"/>
                    </a:cubicBezTo>
                    <a:cubicBezTo>
                      <a:pt x="79" y="32"/>
                      <a:pt x="79" y="32"/>
                      <a:pt x="79" y="32"/>
                    </a:cubicBezTo>
                    <a:cubicBezTo>
                      <a:pt x="79" y="8"/>
                      <a:pt x="79" y="8"/>
                      <a:pt x="79" y="8"/>
                    </a:cubicBezTo>
                    <a:cubicBezTo>
                      <a:pt x="64" y="8"/>
                      <a:pt x="64" y="8"/>
                      <a:pt x="64" y="8"/>
                    </a:cubicBezTo>
                    <a:cubicBezTo>
                      <a:pt x="64" y="0"/>
                      <a:pt x="64" y="0"/>
                      <a:pt x="64" y="0"/>
                    </a:cubicBezTo>
                    <a:cubicBezTo>
                      <a:pt x="37" y="0"/>
                      <a:pt x="37" y="0"/>
                      <a:pt x="37" y="0"/>
                    </a:cubicBezTo>
                    <a:cubicBezTo>
                      <a:pt x="17" y="0"/>
                      <a:pt x="17" y="0"/>
                      <a:pt x="17" y="0"/>
                    </a:cubicBezTo>
                    <a:cubicBezTo>
                      <a:pt x="0" y="0"/>
                      <a:pt x="0" y="0"/>
                      <a:pt x="0" y="0"/>
                    </a:cubicBezTo>
                    <a:cubicBezTo>
                      <a:pt x="0" y="2"/>
                      <a:pt x="0" y="2"/>
                      <a:pt x="0" y="2"/>
                    </a:cubicBezTo>
                    <a:cubicBezTo>
                      <a:pt x="8" y="6"/>
                      <a:pt x="16" y="11"/>
                      <a:pt x="24" y="16"/>
                    </a:cubicBezTo>
                    <a:cubicBezTo>
                      <a:pt x="48" y="16"/>
                      <a:pt x="48" y="16"/>
                      <a:pt x="48" y="16"/>
                    </a:cubicBezTo>
                    <a:cubicBezTo>
                      <a:pt x="48" y="25"/>
                      <a:pt x="48" y="25"/>
                      <a:pt x="48" y="25"/>
                    </a:cubicBezTo>
                    <a:cubicBezTo>
                      <a:pt x="36" y="25"/>
                      <a:pt x="36" y="25"/>
                      <a:pt x="36" y="25"/>
                    </a:cubicBezTo>
                    <a:cubicBezTo>
                      <a:pt x="43" y="30"/>
                      <a:pt x="50" y="35"/>
                      <a:pt x="56" y="40"/>
                    </a:cubicBezTo>
                    <a:close/>
                  </a:path>
                </a:pathLst>
              </a:custGeom>
              <a:grpFill/>
              <a:ln>
                <a:noFill/>
              </a:ln>
            </p:spPr>
            <p:txBody>
              <a:bodyPr anchor="ctr"/>
              <a:lstStyle/>
              <a:p>
                <a:pPr algn="ctr"/>
                <a:endParaRPr>
                  <a:cs typeface="+mn-ea"/>
                  <a:sym typeface="+mn-lt"/>
                </a:endParaRPr>
              </a:p>
            </p:txBody>
          </p:sp>
          <p:sp>
            <p:nvSpPr>
              <p:cNvPr id="61" name="Freeform: Shape 88"/>
              <p:cNvSpPr>
                <a:spLocks/>
              </p:cNvSpPr>
              <p:nvPr/>
            </p:nvSpPr>
            <p:spPr bwMode="auto">
              <a:xfrm>
                <a:off x="4304542" y="4067667"/>
                <a:ext cx="296550" cy="79652"/>
              </a:xfrm>
              <a:custGeom>
                <a:avLst/>
                <a:gdLst>
                  <a:gd name="T0" fmla="*/ 33 w 242"/>
                  <a:gd name="T1" fmla="*/ 65 h 65"/>
                  <a:gd name="T2" fmla="*/ 36 w 242"/>
                  <a:gd name="T3" fmla="*/ 65 h 65"/>
                  <a:gd name="T4" fmla="*/ 202 w 242"/>
                  <a:gd name="T5" fmla="*/ 65 h 65"/>
                  <a:gd name="T6" fmla="*/ 206 w 242"/>
                  <a:gd name="T7" fmla="*/ 65 h 65"/>
                  <a:gd name="T8" fmla="*/ 242 w 242"/>
                  <a:gd name="T9" fmla="*/ 0 h 65"/>
                  <a:gd name="T10" fmla="*/ 238 w 242"/>
                  <a:gd name="T11" fmla="*/ 0 h 65"/>
                  <a:gd name="T12" fmla="*/ 206 w 242"/>
                  <a:gd name="T13" fmla="*/ 0 h 65"/>
                  <a:gd name="T14" fmla="*/ 177 w 242"/>
                  <a:gd name="T15" fmla="*/ 0 h 65"/>
                  <a:gd name="T16" fmla="*/ 65 w 242"/>
                  <a:gd name="T17" fmla="*/ 0 h 65"/>
                  <a:gd name="T18" fmla="*/ 36 w 242"/>
                  <a:gd name="T19" fmla="*/ 0 h 65"/>
                  <a:gd name="T20" fmla="*/ 0 w 242"/>
                  <a:gd name="T21" fmla="*/ 0 h 65"/>
                  <a:gd name="T22" fmla="*/ 33 w 242"/>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65">
                    <a:moveTo>
                      <a:pt x="33" y="65"/>
                    </a:moveTo>
                    <a:lnTo>
                      <a:pt x="36" y="65"/>
                    </a:lnTo>
                    <a:lnTo>
                      <a:pt x="202" y="65"/>
                    </a:lnTo>
                    <a:lnTo>
                      <a:pt x="206" y="65"/>
                    </a:lnTo>
                    <a:lnTo>
                      <a:pt x="242" y="0"/>
                    </a:lnTo>
                    <a:lnTo>
                      <a:pt x="238" y="0"/>
                    </a:lnTo>
                    <a:lnTo>
                      <a:pt x="206" y="0"/>
                    </a:lnTo>
                    <a:lnTo>
                      <a:pt x="177" y="0"/>
                    </a:lnTo>
                    <a:lnTo>
                      <a:pt x="65" y="0"/>
                    </a:lnTo>
                    <a:lnTo>
                      <a:pt x="36" y="0"/>
                    </a:lnTo>
                    <a:lnTo>
                      <a:pt x="0" y="0"/>
                    </a:lnTo>
                    <a:lnTo>
                      <a:pt x="33" y="65"/>
                    </a:lnTo>
                    <a:close/>
                  </a:path>
                </a:pathLst>
              </a:custGeom>
              <a:grpFill/>
              <a:ln>
                <a:noFill/>
              </a:ln>
            </p:spPr>
            <p:txBody>
              <a:bodyPr anchor="ctr"/>
              <a:lstStyle/>
              <a:p>
                <a:pPr algn="ctr"/>
                <a:endParaRPr>
                  <a:cs typeface="+mn-ea"/>
                  <a:sym typeface="+mn-lt"/>
                </a:endParaRPr>
              </a:p>
            </p:txBody>
          </p:sp>
          <p:sp>
            <p:nvSpPr>
              <p:cNvPr id="62" name="Freeform: Shape 89"/>
              <p:cNvSpPr>
                <a:spLocks/>
              </p:cNvSpPr>
              <p:nvPr/>
            </p:nvSpPr>
            <p:spPr bwMode="auto">
              <a:xfrm>
                <a:off x="4300866" y="4086048"/>
                <a:ext cx="295324" cy="140922"/>
              </a:xfrm>
              <a:custGeom>
                <a:avLst/>
                <a:gdLst>
                  <a:gd name="T0" fmla="*/ 0 w 67"/>
                  <a:gd name="T1" fmla="*/ 32 h 32"/>
                  <a:gd name="T2" fmla="*/ 67 w 67"/>
                  <a:gd name="T3" fmla="*/ 32 h 32"/>
                  <a:gd name="T4" fmla="*/ 67 w 67"/>
                  <a:gd name="T5" fmla="*/ 0 h 32"/>
                  <a:gd name="T6" fmla="*/ 60 w 67"/>
                  <a:gd name="T7" fmla="*/ 15 h 32"/>
                  <a:gd name="T8" fmla="*/ 59 w 67"/>
                  <a:gd name="T9" fmla="*/ 16 h 32"/>
                  <a:gd name="T10" fmla="*/ 58 w 67"/>
                  <a:gd name="T11" fmla="*/ 16 h 32"/>
                  <a:gd name="T12" fmla="*/ 56 w 67"/>
                  <a:gd name="T13" fmla="*/ 16 h 32"/>
                  <a:gd name="T14" fmla="*/ 39 w 67"/>
                  <a:gd name="T15" fmla="*/ 16 h 32"/>
                  <a:gd name="T16" fmla="*/ 39 w 67"/>
                  <a:gd name="T17" fmla="*/ 17 h 32"/>
                  <a:gd name="T18" fmla="*/ 39 w 67"/>
                  <a:gd name="T19" fmla="*/ 20 h 32"/>
                  <a:gd name="T20" fmla="*/ 34 w 67"/>
                  <a:gd name="T21" fmla="*/ 22 h 32"/>
                  <a:gd name="T22" fmla="*/ 30 w 67"/>
                  <a:gd name="T23" fmla="*/ 20 h 32"/>
                  <a:gd name="T24" fmla="*/ 29 w 67"/>
                  <a:gd name="T25" fmla="*/ 17 h 32"/>
                  <a:gd name="T26" fmla="*/ 29 w 67"/>
                  <a:gd name="T27" fmla="*/ 16 h 32"/>
                  <a:gd name="T28" fmla="*/ 12 w 67"/>
                  <a:gd name="T29" fmla="*/ 16 h 32"/>
                  <a:gd name="T30" fmla="*/ 10 w 67"/>
                  <a:gd name="T31" fmla="*/ 16 h 32"/>
                  <a:gd name="T32" fmla="*/ 9 w 67"/>
                  <a:gd name="T33" fmla="*/ 16 h 32"/>
                  <a:gd name="T34" fmla="*/ 8 w 67"/>
                  <a:gd name="T35" fmla="*/ 15 h 32"/>
                  <a:gd name="T36" fmla="*/ 0 w 67"/>
                  <a:gd name="T37" fmla="*/ 1 h 32"/>
                  <a:gd name="T38" fmla="*/ 0 w 67"/>
                  <a:gd name="T3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32">
                    <a:moveTo>
                      <a:pt x="0" y="32"/>
                    </a:moveTo>
                    <a:cubicBezTo>
                      <a:pt x="67" y="32"/>
                      <a:pt x="67" y="32"/>
                      <a:pt x="67" y="32"/>
                    </a:cubicBezTo>
                    <a:cubicBezTo>
                      <a:pt x="67" y="0"/>
                      <a:pt x="67" y="0"/>
                      <a:pt x="67" y="0"/>
                    </a:cubicBezTo>
                    <a:cubicBezTo>
                      <a:pt x="60" y="15"/>
                      <a:pt x="60" y="15"/>
                      <a:pt x="60" y="15"/>
                    </a:cubicBezTo>
                    <a:cubicBezTo>
                      <a:pt x="59" y="16"/>
                      <a:pt x="59" y="16"/>
                      <a:pt x="59" y="16"/>
                    </a:cubicBezTo>
                    <a:cubicBezTo>
                      <a:pt x="58" y="16"/>
                      <a:pt x="58" y="16"/>
                      <a:pt x="58" y="16"/>
                    </a:cubicBezTo>
                    <a:cubicBezTo>
                      <a:pt x="56" y="16"/>
                      <a:pt x="56" y="16"/>
                      <a:pt x="56" y="16"/>
                    </a:cubicBezTo>
                    <a:cubicBezTo>
                      <a:pt x="39" y="16"/>
                      <a:pt x="39" y="16"/>
                      <a:pt x="39" y="16"/>
                    </a:cubicBezTo>
                    <a:cubicBezTo>
                      <a:pt x="39" y="16"/>
                      <a:pt x="39" y="17"/>
                      <a:pt x="39" y="17"/>
                    </a:cubicBezTo>
                    <a:cubicBezTo>
                      <a:pt x="39" y="18"/>
                      <a:pt x="39" y="19"/>
                      <a:pt x="39" y="20"/>
                    </a:cubicBezTo>
                    <a:cubicBezTo>
                      <a:pt x="38" y="21"/>
                      <a:pt x="36" y="22"/>
                      <a:pt x="34" y="22"/>
                    </a:cubicBezTo>
                    <a:cubicBezTo>
                      <a:pt x="32" y="22"/>
                      <a:pt x="31" y="21"/>
                      <a:pt x="30" y="20"/>
                    </a:cubicBezTo>
                    <a:cubicBezTo>
                      <a:pt x="29" y="19"/>
                      <a:pt x="29" y="18"/>
                      <a:pt x="29" y="17"/>
                    </a:cubicBezTo>
                    <a:cubicBezTo>
                      <a:pt x="29" y="17"/>
                      <a:pt x="29" y="16"/>
                      <a:pt x="29" y="16"/>
                    </a:cubicBezTo>
                    <a:cubicBezTo>
                      <a:pt x="12" y="16"/>
                      <a:pt x="12" y="16"/>
                      <a:pt x="12" y="16"/>
                    </a:cubicBezTo>
                    <a:cubicBezTo>
                      <a:pt x="10" y="16"/>
                      <a:pt x="10" y="16"/>
                      <a:pt x="10" y="16"/>
                    </a:cubicBezTo>
                    <a:cubicBezTo>
                      <a:pt x="9" y="16"/>
                      <a:pt x="9" y="16"/>
                      <a:pt x="9" y="16"/>
                    </a:cubicBezTo>
                    <a:cubicBezTo>
                      <a:pt x="8" y="15"/>
                      <a:pt x="8" y="15"/>
                      <a:pt x="8" y="15"/>
                    </a:cubicBezTo>
                    <a:cubicBezTo>
                      <a:pt x="0" y="1"/>
                      <a:pt x="0" y="1"/>
                      <a:pt x="0" y="1"/>
                    </a:cubicBezTo>
                    <a:lnTo>
                      <a:pt x="0" y="32"/>
                    </a:lnTo>
                    <a:close/>
                  </a:path>
                </a:pathLst>
              </a:custGeom>
              <a:grpFill/>
              <a:ln>
                <a:noFill/>
              </a:ln>
            </p:spPr>
            <p:txBody>
              <a:bodyPr anchor="ctr"/>
              <a:lstStyle/>
              <a:p>
                <a:pPr algn="ctr"/>
                <a:endParaRPr>
                  <a:cs typeface="+mn-ea"/>
                  <a:sym typeface="+mn-lt"/>
                </a:endParaRPr>
              </a:p>
            </p:txBody>
          </p:sp>
          <p:sp>
            <p:nvSpPr>
              <p:cNvPr id="63" name="Freeform: Shape 90"/>
              <p:cNvSpPr>
                <a:spLocks/>
              </p:cNvSpPr>
              <p:nvPr/>
            </p:nvSpPr>
            <p:spPr bwMode="auto">
              <a:xfrm>
                <a:off x="4348657" y="3962282"/>
                <a:ext cx="208320" cy="96808"/>
              </a:xfrm>
              <a:custGeom>
                <a:avLst/>
                <a:gdLst>
                  <a:gd name="T0" fmla="*/ 47 w 47"/>
                  <a:gd name="T1" fmla="*/ 22 h 22"/>
                  <a:gd name="T2" fmla="*/ 47 w 47"/>
                  <a:gd name="T3" fmla="*/ 10 h 22"/>
                  <a:gd name="T4" fmla="*/ 38 w 47"/>
                  <a:gd name="T5" fmla="*/ 0 h 22"/>
                  <a:gd name="T6" fmla="*/ 9 w 47"/>
                  <a:gd name="T7" fmla="*/ 0 h 22"/>
                  <a:gd name="T8" fmla="*/ 0 w 47"/>
                  <a:gd name="T9" fmla="*/ 10 h 22"/>
                  <a:gd name="T10" fmla="*/ 0 w 47"/>
                  <a:gd name="T11" fmla="*/ 22 h 22"/>
                  <a:gd name="T12" fmla="*/ 8 w 47"/>
                  <a:gd name="T13" fmla="*/ 22 h 22"/>
                  <a:gd name="T14" fmla="*/ 8 w 47"/>
                  <a:gd name="T15" fmla="*/ 10 h 22"/>
                  <a:gd name="T16" fmla="*/ 9 w 47"/>
                  <a:gd name="T17" fmla="*/ 8 h 22"/>
                  <a:gd name="T18" fmla="*/ 38 w 47"/>
                  <a:gd name="T19" fmla="*/ 8 h 22"/>
                  <a:gd name="T20" fmla="*/ 39 w 47"/>
                  <a:gd name="T21" fmla="*/ 10 h 22"/>
                  <a:gd name="T22" fmla="*/ 39 w 47"/>
                  <a:gd name="T23" fmla="*/ 22 h 22"/>
                  <a:gd name="T24" fmla="*/ 47 w 47"/>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22">
                    <a:moveTo>
                      <a:pt x="47" y="22"/>
                    </a:moveTo>
                    <a:cubicBezTo>
                      <a:pt x="47" y="10"/>
                      <a:pt x="47" y="10"/>
                      <a:pt x="47" y="10"/>
                    </a:cubicBezTo>
                    <a:cubicBezTo>
                      <a:pt x="47" y="5"/>
                      <a:pt x="43" y="0"/>
                      <a:pt x="38" y="0"/>
                    </a:cubicBezTo>
                    <a:cubicBezTo>
                      <a:pt x="9" y="0"/>
                      <a:pt x="9" y="0"/>
                      <a:pt x="9" y="0"/>
                    </a:cubicBezTo>
                    <a:cubicBezTo>
                      <a:pt x="4" y="0"/>
                      <a:pt x="0" y="5"/>
                      <a:pt x="0" y="10"/>
                    </a:cubicBezTo>
                    <a:cubicBezTo>
                      <a:pt x="0" y="22"/>
                      <a:pt x="0" y="22"/>
                      <a:pt x="0" y="22"/>
                    </a:cubicBezTo>
                    <a:cubicBezTo>
                      <a:pt x="8" y="22"/>
                      <a:pt x="8" y="22"/>
                      <a:pt x="8" y="22"/>
                    </a:cubicBezTo>
                    <a:cubicBezTo>
                      <a:pt x="8" y="10"/>
                      <a:pt x="8" y="10"/>
                      <a:pt x="8" y="10"/>
                    </a:cubicBezTo>
                    <a:cubicBezTo>
                      <a:pt x="8" y="9"/>
                      <a:pt x="8" y="8"/>
                      <a:pt x="9" y="8"/>
                    </a:cubicBezTo>
                    <a:cubicBezTo>
                      <a:pt x="38" y="8"/>
                      <a:pt x="38" y="8"/>
                      <a:pt x="38" y="8"/>
                    </a:cubicBezTo>
                    <a:cubicBezTo>
                      <a:pt x="38" y="8"/>
                      <a:pt x="39" y="9"/>
                      <a:pt x="39" y="10"/>
                    </a:cubicBezTo>
                    <a:cubicBezTo>
                      <a:pt x="39" y="22"/>
                      <a:pt x="39" y="22"/>
                      <a:pt x="39" y="22"/>
                    </a:cubicBezTo>
                    <a:lnTo>
                      <a:pt x="47" y="22"/>
                    </a:lnTo>
                    <a:close/>
                  </a:path>
                </a:pathLst>
              </a:custGeom>
              <a:grpFill/>
              <a:ln>
                <a:noFill/>
              </a:ln>
            </p:spPr>
            <p:txBody>
              <a:bodyPr anchor="ctr"/>
              <a:lstStyle/>
              <a:p>
                <a:pPr algn="ctr"/>
                <a:endParaRPr>
                  <a:cs typeface="+mn-ea"/>
                  <a:sym typeface="+mn-lt"/>
                </a:endParaRPr>
              </a:p>
            </p:txBody>
          </p:sp>
          <p:sp>
            <p:nvSpPr>
              <p:cNvPr id="64" name="Freeform: Shape 91"/>
              <p:cNvSpPr>
                <a:spLocks/>
              </p:cNvSpPr>
              <p:nvPr/>
            </p:nvSpPr>
            <p:spPr bwMode="auto">
              <a:xfrm>
                <a:off x="3519053" y="1250443"/>
                <a:ext cx="308804" cy="308804"/>
              </a:xfrm>
              <a:custGeom>
                <a:avLst/>
                <a:gdLst>
                  <a:gd name="T0" fmla="*/ 35 w 70"/>
                  <a:gd name="T1" fmla="*/ 70 h 70"/>
                  <a:gd name="T2" fmla="*/ 46 w 70"/>
                  <a:gd name="T3" fmla="*/ 68 h 70"/>
                  <a:gd name="T4" fmla="*/ 63 w 70"/>
                  <a:gd name="T5" fmla="*/ 55 h 70"/>
                  <a:gd name="T6" fmla="*/ 70 w 70"/>
                  <a:gd name="T7" fmla="*/ 35 h 70"/>
                  <a:gd name="T8" fmla="*/ 35 w 70"/>
                  <a:gd name="T9" fmla="*/ 0 h 70"/>
                  <a:gd name="T10" fmla="*/ 35 w 70"/>
                  <a:gd name="T11" fmla="*/ 24 h 70"/>
                  <a:gd name="T12" fmla="*/ 45 w 70"/>
                  <a:gd name="T13" fmla="*/ 35 h 70"/>
                  <a:gd name="T14" fmla="*/ 35 w 70"/>
                  <a:gd name="T15" fmla="*/ 45 h 70"/>
                  <a:gd name="T16" fmla="*/ 35 w 70"/>
                  <a:gd name="T17" fmla="*/ 70 h 70"/>
                  <a:gd name="T18" fmla="*/ 35 w 70"/>
                  <a:gd name="T19" fmla="*/ 0 h 70"/>
                  <a:gd name="T20" fmla="*/ 0 w 70"/>
                  <a:gd name="T21" fmla="*/ 35 h 70"/>
                  <a:gd name="T22" fmla="*/ 35 w 70"/>
                  <a:gd name="T23" fmla="*/ 70 h 70"/>
                  <a:gd name="T24" fmla="*/ 35 w 70"/>
                  <a:gd name="T25" fmla="*/ 70 h 70"/>
                  <a:gd name="T26" fmla="*/ 35 w 70"/>
                  <a:gd name="T27" fmla="*/ 45 h 70"/>
                  <a:gd name="T28" fmla="*/ 35 w 70"/>
                  <a:gd name="T29" fmla="*/ 45 h 70"/>
                  <a:gd name="T30" fmla="*/ 35 w 70"/>
                  <a:gd name="T31" fmla="*/ 45 h 70"/>
                  <a:gd name="T32" fmla="*/ 25 w 70"/>
                  <a:gd name="T33" fmla="*/ 35 h 70"/>
                  <a:gd name="T34" fmla="*/ 35 w 70"/>
                  <a:gd name="T35" fmla="*/ 24 h 70"/>
                  <a:gd name="T36" fmla="*/ 35 w 70"/>
                  <a:gd name="T37" fmla="*/ 24 h 70"/>
                  <a:gd name="T38" fmla="*/ 35 w 70"/>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0">
                    <a:moveTo>
                      <a:pt x="35" y="70"/>
                    </a:moveTo>
                    <a:cubicBezTo>
                      <a:pt x="39" y="70"/>
                      <a:pt x="43" y="69"/>
                      <a:pt x="46" y="68"/>
                    </a:cubicBezTo>
                    <a:cubicBezTo>
                      <a:pt x="52" y="63"/>
                      <a:pt x="57" y="59"/>
                      <a:pt x="63" y="55"/>
                    </a:cubicBezTo>
                    <a:cubicBezTo>
                      <a:pt x="67" y="49"/>
                      <a:pt x="70" y="42"/>
                      <a:pt x="70" y="35"/>
                    </a:cubicBezTo>
                    <a:cubicBezTo>
                      <a:pt x="70" y="15"/>
                      <a:pt x="54" y="0"/>
                      <a:pt x="35" y="0"/>
                    </a:cubicBezTo>
                    <a:cubicBezTo>
                      <a:pt x="35" y="24"/>
                      <a:pt x="35" y="24"/>
                      <a:pt x="35" y="24"/>
                    </a:cubicBezTo>
                    <a:cubicBezTo>
                      <a:pt x="40" y="24"/>
                      <a:pt x="45" y="29"/>
                      <a:pt x="45" y="35"/>
                    </a:cubicBezTo>
                    <a:cubicBezTo>
                      <a:pt x="45" y="40"/>
                      <a:pt x="40" y="45"/>
                      <a:pt x="35" y="45"/>
                    </a:cubicBezTo>
                    <a:lnTo>
                      <a:pt x="35" y="70"/>
                    </a:lnTo>
                    <a:close/>
                    <a:moveTo>
                      <a:pt x="35" y="0"/>
                    </a:moveTo>
                    <a:cubicBezTo>
                      <a:pt x="15" y="0"/>
                      <a:pt x="0" y="15"/>
                      <a:pt x="0" y="35"/>
                    </a:cubicBezTo>
                    <a:cubicBezTo>
                      <a:pt x="0" y="54"/>
                      <a:pt x="15" y="70"/>
                      <a:pt x="35" y="70"/>
                    </a:cubicBezTo>
                    <a:cubicBezTo>
                      <a:pt x="35" y="70"/>
                      <a:pt x="35" y="70"/>
                      <a:pt x="35" y="70"/>
                    </a:cubicBezTo>
                    <a:cubicBezTo>
                      <a:pt x="35" y="45"/>
                      <a:pt x="35" y="45"/>
                      <a:pt x="35" y="45"/>
                    </a:cubicBezTo>
                    <a:cubicBezTo>
                      <a:pt x="35" y="45"/>
                      <a:pt x="35" y="45"/>
                      <a:pt x="35" y="45"/>
                    </a:cubicBezTo>
                    <a:cubicBezTo>
                      <a:pt x="35" y="45"/>
                      <a:pt x="35" y="45"/>
                      <a:pt x="35" y="45"/>
                    </a:cubicBezTo>
                    <a:cubicBezTo>
                      <a:pt x="29" y="45"/>
                      <a:pt x="25" y="40"/>
                      <a:pt x="25" y="35"/>
                    </a:cubicBezTo>
                    <a:cubicBezTo>
                      <a:pt x="25" y="29"/>
                      <a:pt x="29" y="24"/>
                      <a:pt x="35" y="24"/>
                    </a:cubicBezTo>
                    <a:cubicBezTo>
                      <a:pt x="35" y="24"/>
                      <a:pt x="35" y="24"/>
                      <a:pt x="35" y="24"/>
                    </a:cubicBezTo>
                    <a:cubicBezTo>
                      <a:pt x="35" y="0"/>
                      <a:pt x="35" y="0"/>
                      <a:pt x="35" y="0"/>
                    </a:cubicBezTo>
                    <a:close/>
                  </a:path>
                </a:pathLst>
              </a:custGeom>
              <a:grpFill/>
              <a:ln>
                <a:noFill/>
              </a:ln>
            </p:spPr>
            <p:txBody>
              <a:bodyPr anchor="ctr"/>
              <a:lstStyle/>
              <a:p>
                <a:pPr algn="ctr"/>
                <a:endParaRPr>
                  <a:cs typeface="+mn-ea"/>
                  <a:sym typeface="+mn-lt"/>
                </a:endParaRPr>
              </a:p>
            </p:txBody>
          </p:sp>
          <p:sp>
            <p:nvSpPr>
              <p:cNvPr id="65" name="Freeform: Shape 92"/>
              <p:cNvSpPr>
                <a:spLocks/>
              </p:cNvSpPr>
              <p:nvPr/>
            </p:nvSpPr>
            <p:spPr bwMode="auto">
              <a:xfrm>
                <a:off x="3376905" y="1625420"/>
                <a:ext cx="257337" cy="216898"/>
              </a:xfrm>
              <a:custGeom>
                <a:avLst/>
                <a:gdLst>
                  <a:gd name="T0" fmla="*/ 15 w 58"/>
                  <a:gd name="T1" fmla="*/ 49 h 49"/>
                  <a:gd name="T2" fmla="*/ 17 w 58"/>
                  <a:gd name="T3" fmla="*/ 49 h 49"/>
                  <a:gd name="T4" fmla="*/ 21 w 58"/>
                  <a:gd name="T5" fmla="*/ 43 h 49"/>
                  <a:gd name="T6" fmla="*/ 15 w 58"/>
                  <a:gd name="T7" fmla="*/ 43 h 49"/>
                  <a:gd name="T8" fmla="*/ 15 w 58"/>
                  <a:gd name="T9" fmla="*/ 49 h 49"/>
                  <a:gd name="T10" fmla="*/ 15 w 58"/>
                  <a:gd name="T11" fmla="*/ 31 h 49"/>
                  <a:gd name="T12" fmla="*/ 19 w 58"/>
                  <a:gd name="T13" fmla="*/ 25 h 49"/>
                  <a:gd name="T14" fmla="*/ 27 w 58"/>
                  <a:gd name="T15" fmla="*/ 36 h 49"/>
                  <a:gd name="T16" fmla="*/ 35 w 58"/>
                  <a:gd name="T17" fmla="*/ 26 h 49"/>
                  <a:gd name="T18" fmla="*/ 41 w 58"/>
                  <a:gd name="T19" fmla="*/ 16 h 49"/>
                  <a:gd name="T20" fmla="*/ 41 w 58"/>
                  <a:gd name="T21" fmla="*/ 16 h 49"/>
                  <a:gd name="T22" fmla="*/ 42 w 58"/>
                  <a:gd name="T23" fmla="*/ 17 h 49"/>
                  <a:gd name="T24" fmla="*/ 58 w 58"/>
                  <a:gd name="T25" fmla="*/ 0 h 49"/>
                  <a:gd name="T26" fmla="*/ 15 w 58"/>
                  <a:gd name="T27" fmla="*/ 0 h 49"/>
                  <a:gd name="T28" fmla="*/ 15 w 58"/>
                  <a:gd name="T29" fmla="*/ 7 h 49"/>
                  <a:gd name="T30" fmla="*/ 20 w 58"/>
                  <a:gd name="T31" fmla="*/ 12 h 49"/>
                  <a:gd name="T32" fmla="*/ 15 w 58"/>
                  <a:gd name="T33" fmla="*/ 17 h 49"/>
                  <a:gd name="T34" fmla="*/ 15 w 58"/>
                  <a:gd name="T35" fmla="*/ 31 h 49"/>
                  <a:gd name="T36" fmla="*/ 0 w 58"/>
                  <a:gd name="T37" fmla="*/ 49 h 49"/>
                  <a:gd name="T38" fmla="*/ 15 w 58"/>
                  <a:gd name="T39" fmla="*/ 49 h 49"/>
                  <a:gd name="T40" fmla="*/ 15 w 58"/>
                  <a:gd name="T41" fmla="*/ 43 h 49"/>
                  <a:gd name="T42" fmla="*/ 5 w 58"/>
                  <a:gd name="T43" fmla="*/ 43 h 49"/>
                  <a:gd name="T44" fmla="*/ 5 w 58"/>
                  <a:gd name="T45" fmla="*/ 43 h 49"/>
                  <a:gd name="T46" fmla="*/ 15 w 58"/>
                  <a:gd name="T47" fmla="*/ 31 h 49"/>
                  <a:gd name="T48" fmla="*/ 15 w 58"/>
                  <a:gd name="T49" fmla="*/ 17 h 49"/>
                  <a:gd name="T50" fmla="*/ 15 w 58"/>
                  <a:gd name="T51" fmla="*/ 17 h 49"/>
                  <a:gd name="T52" fmla="*/ 9 w 58"/>
                  <a:gd name="T53" fmla="*/ 12 h 49"/>
                  <a:gd name="T54" fmla="*/ 15 w 58"/>
                  <a:gd name="T55" fmla="*/ 7 h 49"/>
                  <a:gd name="T56" fmla="*/ 15 w 58"/>
                  <a:gd name="T57" fmla="*/ 7 h 49"/>
                  <a:gd name="T58" fmla="*/ 15 w 58"/>
                  <a:gd name="T59" fmla="*/ 7 h 49"/>
                  <a:gd name="T60" fmla="*/ 15 w 58"/>
                  <a:gd name="T61" fmla="*/ 0 h 49"/>
                  <a:gd name="T62" fmla="*/ 0 w 58"/>
                  <a:gd name="T63" fmla="*/ 0 h 49"/>
                  <a:gd name="T64" fmla="*/ 0 w 58"/>
                  <a:gd name="T6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9">
                    <a:moveTo>
                      <a:pt x="15" y="49"/>
                    </a:moveTo>
                    <a:cubicBezTo>
                      <a:pt x="17" y="49"/>
                      <a:pt x="17" y="49"/>
                      <a:pt x="17" y="49"/>
                    </a:cubicBezTo>
                    <a:cubicBezTo>
                      <a:pt x="18" y="47"/>
                      <a:pt x="20" y="45"/>
                      <a:pt x="21" y="43"/>
                    </a:cubicBezTo>
                    <a:cubicBezTo>
                      <a:pt x="15" y="43"/>
                      <a:pt x="15" y="43"/>
                      <a:pt x="15" y="43"/>
                    </a:cubicBezTo>
                    <a:cubicBezTo>
                      <a:pt x="15" y="49"/>
                      <a:pt x="15" y="49"/>
                      <a:pt x="15" y="49"/>
                    </a:cubicBezTo>
                    <a:close/>
                    <a:moveTo>
                      <a:pt x="15" y="31"/>
                    </a:moveTo>
                    <a:cubicBezTo>
                      <a:pt x="19" y="25"/>
                      <a:pt x="19" y="25"/>
                      <a:pt x="19" y="25"/>
                    </a:cubicBezTo>
                    <a:cubicBezTo>
                      <a:pt x="27" y="36"/>
                      <a:pt x="27" y="36"/>
                      <a:pt x="27" y="36"/>
                    </a:cubicBezTo>
                    <a:cubicBezTo>
                      <a:pt x="29" y="32"/>
                      <a:pt x="32" y="29"/>
                      <a:pt x="35" y="26"/>
                    </a:cubicBezTo>
                    <a:cubicBezTo>
                      <a:pt x="41" y="16"/>
                      <a:pt x="41" y="16"/>
                      <a:pt x="41" y="16"/>
                    </a:cubicBezTo>
                    <a:cubicBezTo>
                      <a:pt x="41" y="16"/>
                      <a:pt x="41" y="16"/>
                      <a:pt x="41" y="16"/>
                    </a:cubicBezTo>
                    <a:cubicBezTo>
                      <a:pt x="42" y="17"/>
                      <a:pt x="42" y="17"/>
                      <a:pt x="42" y="17"/>
                    </a:cubicBezTo>
                    <a:cubicBezTo>
                      <a:pt x="47" y="11"/>
                      <a:pt x="53" y="6"/>
                      <a:pt x="58" y="0"/>
                    </a:cubicBezTo>
                    <a:cubicBezTo>
                      <a:pt x="15" y="0"/>
                      <a:pt x="15" y="0"/>
                      <a:pt x="15" y="0"/>
                    </a:cubicBezTo>
                    <a:cubicBezTo>
                      <a:pt x="15" y="7"/>
                      <a:pt x="15" y="7"/>
                      <a:pt x="15" y="7"/>
                    </a:cubicBezTo>
                    <a:cubicBezTo>
                      <a:pt x="18" y="7"/>
                      <a:pt x="20" y="9"/>
                      <a:pt x="20" y="12"/>
                    </a:cubicBezTo>
                    <a:cubicBezTo>
                      <a:pt x="20" y="15"/>
                      <a:pt x="18" y="17"/>
                      <a:pt x="15" y="17"/>
                    </a:cubicBezTo>
                    <a:lnTo>
                      <a:pt x="15" y="31"/>
                    </a:lnTo>
                    <a:close/>
                    <a:moveTo>
                      <a:pt x="0" y="49"/>
                    </a:moveTo>
                    <a:cubicBezTo>
                      <a:pt x="15" y="49"/>
                      <a:pt x="15" y="49"/>
                      <a:pt x="15" y="49"/>
                    </a:cubicBezTo>
                    <a:cubicBezTo>
                      <a:pt x="15" y="43"/>
                      <a:pt x="15" y="43"/>
                      <a:pt x="15" y="43"/>
                    </a:cubicBezTo>
                    <a:cubicBezTo>
                      <a:pt x="5" y="43"/>
                      <a:pt x="5" y="43"/>
                      <a:pt x="5" y="43"/>
                    </a:cubicBezTo>
                    <a:cubicBezTo>
                      <a:pt x="5" y="43"/>
                      <a:pt x="5" y="43"/>
                      <a:pt x="5" y="43"/>
                    </a:cubicBezTo>
                    <a:cubicBezTo>
                      <a:pt x="15" y="31"/>
                      <a:pt x="15" y="31"/>
                      <a:pt x="15" y="31"/>
                    </a:cubicBezTo>
                    <a:cubicBezTo>
                      <a:pt x="15" y="17"/>
                      <a:pt x="15" y="17"/>
                      <a:pt x="15" y="17"/>
                    </a:cubicBezTo>
                    <a:cubicBezTo>
                      <a:pt x="15" y="17"/>
                      <a:pt x="15" y="17"/>
                      <a:pt x="15" y="17"/>
                    </a:cubicBezTo>
                    <a:cubicBezTo>
                      <a:pt x="12" y="17"/>
                      <a:pt x="9" y="15"/>
                      <a:pt x="9" y="12"/>
                    </a:cubicBezTo>
                    <a:cubicBezTo>
                      <a:pt x="9" y="9"/>
                      <a:pt x="12" y="7"/>
                      <a:pt x="15" y="7"/>
                    </a:cubicBezTo>
                    <a:cubicBezTo>
                      <a:pt x="15" y="7"/>
                      <a:pt x="15" y="7"/>
                      <a:pt x="15" y="7"/>
                    </a:cubicBezTo>
                    <a:cubicBezTo>
                      <a:pt x="15" y="7"/>
                      <a:pt x="15" y="7"/>
                      <a:pt x="15" y="7"/>
                    </a:cubicBezTo>
                    <a:cubicBezTo>
                      <a:pt x="15" y="0"/>
                      <a:pt x="15" y="0"/>
                      <a:pt x="15" y="0"/>
                    </a:cubicBezTo>
                    <a:cubicBezTo>
                      <a:pt x="0" y="0"/>
                      <a:pt x="0" y="0"/>
                      <a:pt x="0" y="0"/>
                    </a:cubicBezTo>
                    <a:lnTo>
                      <a:pt x="0" y="49"/>
                    </a:lnTo>
                    <a:close/>
                  </a:path>
                </a:pathLst>
              </a:custGeom>
              <a:grpFill/>
              <a:ln>
                <a:noFill/>
              </a:ln>
            </p:spPr>
            <p:txBody>
              <a:bodyPr anchor="ctr"/>
              <a:lstStyle/>
              <a:p>
                <a:pPr algn="ctr"/>
                <a:endParaRPr>
                  <a:cs typeface="+mn-ea"/>
                  <a:sym typeface="+mn-lt"/>
                </a:endParaRPr>
              </a:p>
            </p:txBody>
          </p:sp>
          <p:sp>
            <p:nvSpPr>
              <p:cNvPr id="66" name="Freeform: Shape 93"/>
              <p:cNvSpPr>
                <a:spLocks/>
              </p:cNvSpPr>
              <p:nvPr/>
            </p:nvSpPr>
            <p:spPr bwMode="auto">
              <a:xfrm>
                <a:off x="3946722" y="1143832"/>
                <a:ext cx="164205" cy="234054"/>
              </a:xfrm>
              <a:custGeom>
                <a:avLst/>
                <a:gdLst>
                  <a:gd name="T0" fmla="*/ 37 w 37"/>
                  <a:gd name="T1" fmla="*/ 35 h 53"/>
                  <a:gd name="T2" fmla="*/ 37 w 37"/>
                  <a:gd name="T3" fmla="*/ 0 h 53"/>
                  <a:gd name="T4" fmla="*/ 19 w 37"/>
                  <a:gd name="T5" fmla="*/ 0 h 53"/>
                  <a:gd name="T6" fmla="*/ 0 w 37"/>
                  <a:gd name="T7" fmla="*/ 49 h 53"/>
                  <a:gd name="T8" fmla="*/ 10 w 37"/>
                  <a:gd name="T9" fmla="*/ 53 h 53"/>
                  <a:gd name="T10" fmla="*/ 34 w 37"/>
                  <a:gd name="T11" fmla="*/ 43 h 53"/>
                  <a:gd name="T12" fmla="*/ 37 w 37"/>
                  <a:gd name="T13" fmla="*/ 35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37" y="35"/>
                    </a:moveTo>
                    <a:cubicBezTo>
                      <a:pt x="37" y="0"/>
                      <a:pt x="37" y="0"/>
                      <a:pt x="37" y="0"/>
                    </a:cubicBezTo>
                    <a:cubicBezTo>
                      <a:pt x="19" y="0"/>
                      <a:pt x="19" y="0"/>
                      <a:pt x="19" y="0"/>
                    </a:cubicBezTo>
                    <a:cubicBezTo>
                      <a:pt x="0" y="49"/>
                      <a:pt x="0" y="49"/>
                      <a:pt x="0" y="49"/>
                    </a:cubicBezTo>
                    <a:cubicBezTo>
                      <a:pt x="10" y="53"/>
                      <a:pt x="10" y="53"/>
                      <a:pt x="10" y="53"/>
                    </a:cubicBezTo>
                    <a:cubicBezTo>
                      <a:pt x="18" y="50"/>
                      <a:pt x="26" y="46"/>
                      <a:pt x="34" y="43"/>
                    </a:cubicBezTo>
                    <a:lnTo>
                      <a:pt x="37" y="35"/>
                    </a:lnTo>
                    <a:close/>
                  </a:path>
                </a:pathLst>
              </a:custGeom>
              <a:grpFill/>
              <a:ln>
                <a:noFill/>
              </a:ln>
            </p:spPr>
            <p:txBody>
              <a:bodyPr anchor="ctr"/>
              <a:lstStyle/>
              <a:p>
                <a:pPr algn="ctr"/>
                <a:endParaRPr>
                  <a:cs typeface="+mn-ea"/>
                  <a:sym typeface="+mn-lt"/>
                </a:endParaRPr>
              </a:p>
            </p:txBody>
          </p:sp>
          <p:sp>
            <p:nvSpPr>
              <p:cNvPr id="67" name="Freeform: Shape 94"/>
              <p:cNvSpPr>
                <a:spLocks/>
              </p:cNvSpPr>
              <p:nvPr/>
            </p:nvSpPr>
            <p:spPr bwMode="auto">
              <a:xfrm>
                <a:off x="4124407" y="1143832"/>
                <a:ext cx="30635" cy="84553"/>
              </a:xfrm>
              <a:custGeom>
                <a:avLst/>
                <a:gdLst>
                  <a:gd name="T0" fmla="*/ 0 w 7"/>
                  <a:gd name="T1" fmla="*/ 19 h 19"/>
                  <a:gd name="T2" fmla="*/ 6 w 7"/>
                  <a:gd name="T3" fmla="*/ 0 h 19"/>
                  <a:gd name="T4" fmla="*/ 7 w 7"/>
                  <a:gd name="T5" fmla="*/ 0 h 19"/>
                  <a:gd name="T6" fmla="*/ 0 w 7"/>
                  <a:gd name="T7" fmla="*/ 0 h 19"/>
                  <a:gd name="T8" fmla="*/ 0 w 7"/>
                  <a:gd name="T9" fmla="*/ 19 h 19"/>
                </a:gdLst>
                <a:ahLst/>
                <a:cxnLst>
                  <a:cxn ang="0">
                    <a:pos x="T0" y="T1"/>
                  </a:cxn>
                  <a:cxn ang="0">
                    <a:pos x="T2" y="T3"/>
                  </a:cxn>
                  <a:cxn ang="0">
                    <a:pos x="T4" y="T5"/>
                  </a:cxn>
                  <a:cxn ang="0">
                    <a:pos x="T6" y="T7"/>
                  </a:cxn>
                  <a:cxn ang="0">
                    <a:pos x="T8" y="T9"/>
                  </a:cxn>
                </a:cxnLst>
                <a:rect l="0" t="0" r="r" b="b"/>
                <a:pathLst>
                  <a:path w="7" h="19">
                    <a:moveTo>
                      <a:pt x="0" y="19"/>
                    </a:moveTo>
                    <a:cubicBezTo>
                      <a:pt x="6" y="15"/>
                      <a:pt x="6" y="7"/>
                      <a:pt x="6" y="0"/>
                    </a:cubicBezTo>
                    <a:cubicBezTo>
                      <a:pt x="6" y="0"/>
                      <a:pt x="6" y="0"/>
                      <a:pt x="7" y="0"/>
                    </a:cubicBezTo>
                    <a:cubicBezTo>
                      <a:pt x="0" y="0"/>
                      <a:pt x="0" y="0"/>
                      <a:pt x="0" y="0"/>
                    </a:cubicBezTo>
                    <a:lnTo>
                      <a:pt x="0" y="19"/>
                    </a:lnTo>
                    <a:close/>
                  </a:path>
                </a:pathLst>
              </a:custGeom>
              <a:grpFill/>
              <a:ln>
                <a:noFill/>
              </a:ln>
            </p:spPr>
            <p:txBody>
              <a:bodyPr anchor="ctr"/>
              <a:lstStyle/>
              <a:p>
                <a:pPr algn="ctr"/>
                <a:endParaRPr>
                  <a:cs typeface="+mn-ea"/>
                  <a:sym typeface="+mn-lt"/>
                </a:endParaRPr>
              </a:p>
            </p:txBody>
          </p:sp>
          <p:sp>
            <p:nvSpPr>
              <p:cNvPr id="68" name="Freeform: Shape 95"/>
              <p:cNvSpPr>
                <a:spLocks/>
              </p:cNvSpPr>
              <p:nvPr/>
            </p:nvSpPr>
            <p:spPr bwMode="auto">
              <a:xfrm>
                <a:off x="4124407" y="1143832"/>
                <a:ext cx="136021" cy="181361"/>
              </a:xfrm>
              <a:custGeom>
                <a:avLst/>
                <a:gdLst>
                  <a:gd name="T0" fmla="*/ 9 w 31"/>
                  <a:gd name="T1" fmla="*/ 0 h 41"/>
                  <a:gd name="T2" fmla="*/ 9 w 31"/>
                  <a:gd name="T3" fmla="*/ 0 h 41"/>
                  <a:gd name="T4" fmla="*/ 0 w 31"/>
                  <a:gd name="T5" fmla="*/ 21 h 41"/>
                  <a:gd name="T6" fmla="*/ 0 w 31"/>
                  <a:gd name="T7" fmla="*/ 35 h 41"/>
                  <a:gd name="T8" fmla="*/ 2 w 31"/>
                  <a:gd name="T9" fmla="*/ 41 h 41"/>
                  <a:gd name="T10" fmla="*/ 31 w 31"/>
                  <a:gd name="T11" fmla="*/ 32 h 41"/>
                  <a:gd name="T12" fmla="*/ 18 w 31"/>
                  <a:gd name="T13" fmla="*/ 0 h 41"/>
                  <a:gd name="T14" fmla="*/ 9 w 3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1">
                    <a:moveTo>
                      <a:pt x="9" y="0"/>
                    </a:moveTo>
                    <a:cubicBezTo>
                      <a:pt x="9" y="0"/>
                      <a:pt x="9" y="0"/>
                      <a:pt x="9" y="0"/>
                    </a:cubicBezTo>
                    <a:cubicBezTo>
                      <a:pt x="9" y="8"/>
                      <a:pt x="8" y="18"/>
                      <a:pt x="0" y="21"/>
                    </a:cubicBezTo>
                    <a:cubicBezTo>
                      <a:pt x="0" y="35"/>
                      <a:pt x="0" y="35"/>
                      <a:pt x="0" y="35"/>
                    </a:cubicBezTo>
                    <a:cubicBezTo>
                      <a:pt x="2" y="41"/>
                      <a:pt x="2" y="41"/>
                      <a:pt x="2" y="41"/>
                    </a:cubicBezTo>
                    <a:cubicBezTo>
                      <a:pt x="11" y="37"/>
                      <a:pt x="21" y="35"/>
                      <a:pt x="31" y="32"/>
                    </a:cubicBezTo>
                    <a:cubicBezTo>
                      <a:pt x="18" y="0"/>
                      <a:pt x="18" y="0"/>
                      <a:pt x="18" y="0"/>
                    </a:cubicBezTo>
                    <a:lnTo>
                      <a:pt x="9" y="0"/>
                    </a:lnTo>
                    <a:close/>
                  </a:path>
                </a:pathLst>
              </a:custGeom>
              <a:grpFill/>
              <a:ln>
                <a:noFill/>
              </a:ln>
            </p:spPr>
            <p:txBody>
              <a:bodyPr anchor="ctr"/>
              <a:lstStyle/>
              <a:p>
                <a:pPr algn="ctr"/>
                <a:endParaRPr>
                  <a:cs typeface="+mn-ea"/>
                  <a:sym typeface="+mn-lt"/>
                </a:endParaRPr>
              </a:p>
            </p:txBody>
          </p:sp>
          <p:sp>
            <p:nvSpPr>
              <p:cNvPr id="69" name="Freeform: Shape 96"/>
              <p:cNvSpPr>
                <a:spLocks/>
              </p:cNvSpPr>
              <p:nvPr/>
            </p:nvSpPr>
            <p:spPr bwMode="auto">
              <a:xfrm>
                <a:off x="4031275" y="1113197"/>
                <a:ext cx="171558" cy="22057"/>
              </a:xfrm>
              <a:custGeom>
                <a:avLst/>
                <a:gdLst>
                  <a:gd name="T0" fmla="*/ 140 w 140"/>
                  <a:gd name="T1" fmla="*/ 0 h 18"/>
                  <a:gd name="T2" fmla="*/ 0 w 140"/>
                  <a:gd name="T3" fmla="*/ 0 h 18"/>
                  <a:gd name="T4" fmla="*/ 0 w 140"/>
                  <a:gd name="T5" fmla="*/ 18 h 18"/>
                  <a:gd name="T6" fmla="*/ 65 w 140"/>
                  <a:gd name="T7" fmla="*/ 18 h 18"/>
                  <a:gd name="T8" fmla="*/ 76 w 140"/>
                  <a:gd name="T9" fmla="*/ 18 h 18"/>
                  <a:gd name="T10" fmla="*/ 140 w 140"/>
                  <a:gd name="T11" fmla="*/ 18 h 18"/>
                  <a:gd name="T12" fmla="*/ 140 w 14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0"/>
                    </a:moveTo>
                    <a:lnTo>
                      <a:pt x="0" y="0"/>
                    </a:lnTo>
                    <a:lnTo>
                      <a:pt x="0" y="18"/>
                    </a:lnTo>
                    <a:lnTo>
                      <a:pt x="65" y="18"/>
                    </a:lnTo>
                    <a:lnTo>
                      <a:pt x="76" y="18"/>
                    </a:lnTo>
                    <a:lnTo>
                      <a:pt x="140" y="18"/>
                    </a:lnTo>
                    <a:lnTo>
                      <a:pt x="140" y="0"/>
                    </a:lnTo>
                    <a:close/>
                  </a:path>
                </a:pathLst>
              </a:custGeom>
              <a:grpFill/>
              <a:ln>
                <a:noFill/>
              </a:ln>
            </p:spPr>
            <p:txBody>
              <a:bodyPr anchor="ctr"/>
              <a:lstStyle/>
              <a:p>
                <a:pPr algn="ctr"/>
                <a:endParaRPr>
                  <a:cs typeface="+mn-ea"/>
                  <a:sym typeface="+mn-lt"/>
                </a:endParaRPr>
              </a:p>
            </p:txBody>
          </p:sp>
          <p:sp>
            <p:nvSpPr>
              <p:cNvPr id="70" name="Freeform: Shape 97"/>
              <p:cNvSpPr>
                <a:spLocks/>
              </p:cNvSpPr>
              <p:nvPr/>
            </p:nvSpPr>
            <p:spPr bwMode="auto">
              <a:xfrm>
                <a:off x="3351171" y="3599560"/>
                <a:ext cx="247533" cy="145824"/>
              </a:xfrm>
              <a:custGeom>
                <a:avLst/>
                <a:gdLst>
                  <a:gd name="T0" fmla="*/ 32 w 56"/>
                  <a:gd name="T1" fmla="*/ 0 h 33"/>
                  <a:gd name="T2" fmla="*/ 32 w 56"/>
                  <a:gd name="T3" fmla="*/ 6 h 33"/>
                  <a:gd name="T4" fmla="*/ 0 w 56"/>
                  <a:gd name="T5" fmla="*/ 33 h 33"/>
                  <a:gd name="T6" fmla="*/ 32 w 56"/>
                  <a:gd name="T7" fmla="*/ 27 h 33"/>
                  <a:gd name="T8" fmla="*/ 32 w 56"/>
                  <a:gd name="T9" fmla="*/ 32 h 33"/>
                  <a:gd name="T10" fmla="*/ 56 w 56"/>
                  <a:gd name="T11" fmla="*/ 16 h 33"/>
                  <a:gd name="T12" fmla="*/ 32 w 5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6" h="33">
                    <a:moveTo>
                      <a:pt x="32" y="0"/>
                    </a:moveTo>
                    <a:cubicBezTo>
                      <a:pt x="32" y="6"/>
                      <a:pt x="32" y="6"/>
                      <a:pt x="32" y="6"/>
                    </a:cubicBezTo>
                    <a:cubicBezTo>
                      <a:pt x="4" y="6"/>
                      <a:pt x="0" y="33"/>
                      <a:pt x="0" y="33"/>
                    </a:cubicBezTo>
                    <a:cubicBezTo>
                      <a:pt x="0" y="33"/>
                      <a:pt x="9" y="27"/>
                      <a:pt x="32" y="27"/>
                    </a:cubicBezTo>
                    <a:cubicBezTo>
                      <a:pt x="32" y="32"/>
                      <a:pt x="32" y="32"/>
                      <a:pt x="32" y="32"/>
                    </a:cubicBezTo>
                    <a:cubicBezTo>
                      <a:pt x="56" y="16"/>
                      <a:pt x="56" y="16"/>
                      <a:pt x="56" y="16"/>
                    </a:cubicBezTo>
                    <a:lnTo>
                      <a:pt x="32" y="0"/>
                    </a:lnTo>
                    <a:close/>
                  </a:path>
                </a:pathLst>
              </a:custGeom>
              <a:grpFill/>
              <a:ln>
                <a:noFill/>
              </a:ln>
            </p:spPr>
            <p:txBody>
              <a:bodyPr anchor="ctr"/>
              <a:lstStyle/>
              <a:p>
                <a:pPr algn="ctr"/>
                <a:endParaRPr>
                  <a:cs typeface="+mn-ea"/>
                  <a:sym typeface="+mn-lt"/>
                </a:endParaRPr>
              </a:p>
            </p:txBody>
          </p:sp>
          <p:sp>
            <p:nvSpPr>
              <p:cNvPr id="71" name="Freeform: Shape 98"/>
              <p:cNvSpPr>
                <a:spLocks/>
              </p:cNvSpPr>
              <p:nvPr/>
            </p:nvSpPr>
            <p:spPr bwMode="auto">
              <a:xfrm>
                <a:off x="3329114" y="3728228"/>
                <a:ext cx="242632" cy="145824"/>
              </a:xfrm>
              <a:custGeom>
                <a:avLst/>
                <a:gdLst>
                  <a:gd name="T0" fmla="*/ 24 w 55"/>
                  <a:gd name="T1" fmla="*/ 33 h 33"/>
                  <a:gd name="T2" fmla="*/ 24 w 55"/>
                  <a:gd name="T3" fmla="*/ 28 h 33"/>
                  <a:gd name="T4" fmla="*/ 55 w 55"/>
                  <a:gd name="T5" fmla="*/ 0 h 33"/>
                  <a:gd name="T6" fmla="*/ 24 w 55"/>
                  <a:gd name="T7" fmla="*/ 7 h 33"/>
                  <a:gd name="T8" fmla="*/ 24 w 55"/>
                  <a:gd name="T9" fmla="*/ 1 h 33"/>
                  <a:gd name="T10" fmla="*/ 0 w 55"/>
                  <a:gd name="T11" fmla="*/ 17 h 33"/>
                  <a:gd name="T12" fmla="*/ 24 w 5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24" y="33"/>
                    </a:moveTo>
                    <a:cubicBezTo>
                      <a:pt x="24" y="28"/>
                      <a:pt x="24" y="28"/>
                      <a:pt x="24" y="28"/>
                    </a:cubicBezTo>
                    <a:cubicBezTo>
                      <a:pt x="52" y="28"/>
                      <a:pt x="55" y="0"/>
                      <a:pt x="55" y="0"/>
                    </a:cubicBezTo>
                    <a:cubicBezTo>
                      <a:pt x="55" y="0"/>
                      <a:pt x="47" y="7"/>
                      <a:pt x="24" y="7"/>
                    </a:cubicBezTo>
                    <a:cubicBezTo>
                      <a:pt x="24" y="1"/>
                      <a:pt x="24" y="1"/>
                      <a:pt x="24" y="1"/>
                    </a:cubicBezTo>
                    <a:cubicBezTo>
                      <a:pt x="0" y="17"/>
                      <a:pt x="0" y="17"/>
                      <a:pt x="0" y="17"/>
                    </a:cubicBezTo>
                    <a:lnTo>
                      <a:pt x="24" y="33"/>
                    </a:lnTo>
                    <a:close/>
                  </a:path>
                </a:pathLst>
              </a:custGeom>
              <a:grpFill/>
              <a:ln>
                <a:noFill/>
              </a:ln>
            </p:spPr>
            <p:txBody>
              <a:bodyPr anchor="ctr"/>
              <a:lstStyle/>
              <a:p>
                <a:pPr algn="ctr"/>
                <a:endParaRPr>
                  <a:cs typeface="+mn-ea"/>
                  <a:sym typeface="+mn-lt"/>
                </a:endParaRPr>
              </a:p>
            </p:txBody>
          </p:sp>
          <p:sp>
            <p:nvSpPr>
              <p:cNvPr id="72" name="Freeform: Shape 99"/>
              <p:cNvSpPr>
                <a:spLocks/>
              </p:cNvSpPr>
              <p:nvPr/>
            </p:nvSpPr>
            <p:spPr bwMode="auto">
              <a:xfrm>
                <a:off x="5196643" y="1104619"/>
                <a:ext cx="203418" cy="203419"/>
              </a:xfrm>
              <a:custGeom>
                <a:avLst/>
                <a:gdLst>
                  <a:gd name="T0" fmla="*/ 34 w 46"/>
                  <a:gd name="T1" fmla="*/ 43 h 46"/>
                  <a:gd name="T2" fmla="*/ 43 w 46"/>
                  <a:gd name="T3" fmla="*/ 34 h 46"/>
                  <a:gd name="T4" fmla="*/ 45 w 46"/>
                  <a:gd name="T5" fmla="*/ 27 h 46"/>
                  <a:gd name="T6" fmla="*/ 45 w 46"/>
                  <a:gd name="T7" fmla="*/ 18 h 46"/>
                  <a:gd name="T8" fmla="*/ 43 w 46"/>
                  <a:gd name="T9" fmla="*/ 11 h 46"/>
                  <a:gd name="T10" fmla="*/ 34 w 46"/>
                  <a:gd name="T11" fmla="*/ 3 h 46"/>
                  <a:gd name="T12" fmla="*/ 31 w 46"/>
                  <a:gd name="T13" fmla="*/ 1 h 46"/>
                  <a:gd name="T14" fmla="*/ 24 w 46"/>
                  <a:gd name="T15" fmla="*/ 0 h 46"/>
                  <a:gd name="T16" fmla="*/ 25 w 46"/>
                  <a:gd name="T17" fmla="*/ 2 h 46"/>
                  <a:gd name="T18" fmla="*/ 28 w 46"/>
                  <a:gd name="T19" fmla="*/ 2 h 46"/>
                  <a:gd name="T20" fmla="*/ 31 w 46"/>
                  <a:gd name="T21" fmla="*/ 3 h 46"/>
                  <a:gd name="T22" fmla="*/ 30 w 46"/>
                  <a:gd name="T23" fmla="*/ 3 h 46"/>
                  <a:gd name="T24" fmla="*/ 26 w 46"/>
                  <a:gd name="T25" fmla="*/ 5 h 46"/>
                  <a:gd name="T26" fmla="*/ 27 w 46"/>
                  <a:gd name="T27" fmla="*/ 7 h 46"/>
                  <a:gd name="T28" fmla="*/ 29 w 46"/>
                  <a:gd name="T29" fmla="*/ 8 h 46"/>
                  <a:gd name="T30" fmla="*/ 32 w 46"/>
                  <a:gd name="T31" fmla="*/ 4 h 46"/>
                  <a:gd name="T32" fmla="*/ 35 w 46"/>
                  <a:gd name="T33" fmla="*/ 5 h 46"/>
                  <a:gd name="T34" fmla="*/ 37 w 46"/>
                  <a:gd name="T35" fmla="*/ 6 h 46"/>
                  <a:gd name="T36" fmla="*/ 38 w 46"/>
                  <a:gd name="T37" fmla="*/ 9 h 46"/>
                  <a:gd name="T38" fmla="*/ 37 w 46"/>
                  <a:gd name="T39" fmla="*/ 11 h 46"/>
                  <a:gd name="T40" fmla="*/ 36 w 46"/>
                  <a:gd name="T41" fmla="*/ 9 h 46"/>
                  <a:gd name="T42" fmla="*/ 33 w 46"/>
                  <a:gd name="T43" fmla="*/ 10 h 46"/>
                  <a:gd name="T44" fmla="*/ 35 w 46"/>
                  <a:gd name="T45" fmla="*/ 11 h 46"/>
                  <a:gd name="T46" fmla="*/ 30 w 46"/>
                  <a:gd name="T47" fmla="*/ 13 h 46"/>
                  <a:gd name="T48" fmla="*/ 28 w 46"/>
                  <a:gd name="T49" fmla="*/ 15 h 46"/>
                  <a:gd name="T50" fmla="*/ 25 w 46"/>
                  <a:gd name="T51" fmla="*/ 17 h 46"/>
                  <a:gd name="T52" fmla="*/ 26 w 46"/>
                  <a:gd name="T53" fmla="*/ 27 h 46"/>
                  <a:gd name="T54" fmla="*/ 29 w 46"/>
                  <a:gd name="T55" fmla="*/ 28 h 46"/>
                  <a:gd name="T56" fmla="*/ 31 w 46"/>
                  <a:gd name="T57" fmla="*/ 28 h 46"/>
                  <a:gd name="T58" fmla="*/ 36 w 46"/>
                  <a:gd name="T59" fmla="*/ 31 h 46"/>
                  <a:gd name="T60" fmla="*/ 38 w 46"/>
                  <a:gd name="T61" fmla="*/ 33 h 46"/>
                  <a:gd name="T62" fmla="*/ 41 w 46"/>
                  <a:gd name="T63" fmla="*/ 34 h 46"/>
                  <a:gd name="T64" fmla="*/ 26 w 46"/>
                  <a:gd name="T65" fmla="*/ 40 h 46"/>
                  <a:gd name="T66" fmla="*/ 0 w 46"/>
                  <a:gd name="T67" fmla="*/ 19 h 46"/>
                  <a:gd name="T68" fmla="*/ 0 w 46"/>
                  <a:gd name="T69" fmla="*/ 28 h 46"/>
                  <a:gd name="T70" fmla="*/ 4 w 46"/>
                  <a:gd name="T71" fmla="*/ 37 h 46"/>
                  <a:gd name="T72" fmla="*/ 14 w 46"/>
                  <a:gd name="T73" fmla="*/ 44 h 46"/>
                  <a:gd name="T74" fmla="*/ 23 w 46"/>
                  <a:gd name="T75" fmla="*/ 36 h 46"/>
                  <a:gd name="T76" fmla="*/ 22 w 46"/>
                  <a:gd name="T77" fmla="*/ 33 h 46"/>
                  <a:gd name="T78" fmla="*/ 23 w 46"/>
                  <a:gd name="T79" fmla="*/ 29 h 46"/>
                  <a:gd name="T80" fmla="*/ 21 w 46"/>
                  <a:gd name="T81" fmla="*/ 28 h 46"/>
                  <a:gd name="T82" fmla="*/ 18 w 46"/>
                  <a:gd name="T83" fmla="*/ 26 h 46"/>
                  <a:gd name="T84" fmla="*/ 13 w 46"/>
                  <a:gd name="T85" fmla="*/ 24 h 46"/>
                  <a:gd name="T86" fmla="*/ 11 w 46"/>
                  <a:gd name="T87" fmla="*/ 20 h 46"/>
                  <a:gd name="T88" fmla="*/ 10 w 46"/>
                  <a:gd name="T89" fmla="*/ 20 h 46"/>
                  <a:gd name="T90" fmla="*/ 9 w 46"/>
                  <a:gd name="T91" fmla="*/ 21 h 46"/>
                  <a:gd name="T92" fmla="*/ 8 w 46"/>
                  <a:gd name="T93" fmla="*/ 17 h 46"/>
                  <a:gd name="T94" fmla="*/ 8 w 46"/>
                  <a:gd name="T95" fmla="*/ 13 h 46"/>
                  <a:gd name="T96" fmla="*/ 10 w 46"/>
                  <a:gd name="T97" fmla="*/ 9 h 46"/>
                  <a:gd name="T98" fmla="*/ 9 w 46"/>
                  <a:gd name="T99" fmla="*/ 6 h 46"/>
                  <a:gd name="T100" fmla="*/ 20 w 46"/>
                  <a:gd name="T101" fmla="*/ 1 h 46"/>
                  <a:gd name="T102" fmla="*/ 24 w 46"/>
                  <a:gd name="T103" fmla="*/ 0 h 46"/>
                  <a:gd name="T104" fmla="*/ 14 w 46"/>
                  <a:gd name="T105" fmla="*/ 1 h 46"/>
                  <a:gd name="T106" fmla="*/ 6 w 46"/>
                  <a:gd name="T107" fmla="*/ 6 h 46"/>
                  <a:gd name="T108" fmla="*/ 1 w 46"/>
                  <a:gd name="T109" fmla="*/ 14 h 46"/>
                  <a:gd name="T110" fmla="*/ 24 w 46"/>
                  <a:gd name="T111" fmla="*/ 29 h 46"/>
                  <a:gd name="T112" fmla="*/ 21 w 46"/>
                  <a:gd name="T113" fmla="*/ 25 h 46"/>
                  <a:gd name="T114" fmla="*/ 20 w 46"/>
                  <a:gd name="T115" fmla="*/ 23 h 46"/>
                  <a:gd name="T116" fmla="*/ 16 w 46"/>
                  <a:gd name="T117" fmla="*/ 24 h 46"/>
                  <a:gd name="T118" fmla="*/ 18 w 46"/>
                  <a:gd name="T119" fmla="*/ 19 h 46"/>
                  <a:gd name="T120" fmla="*/ 22 w 46"/>
                  <a:gd name="T121" fmla="*/ 19 h 46"/>
                  <a:gd name="T122" fmla="*/ 24 w 46"/>
                  <a:gd name="T12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6">
                    <a:moveTo>
                      <a:pt x="24" y="46"/>
                    </a:moveTo>
                    <a:cubicBezTo>
                      <a:pt x="25" y="46"/>
                      <a:pt x="27" y="45"/>
                      <a:pt x="28" y="45"/>
                    </a:cubicBezTo>
                    <a:cubicBezTo>
                      <a:pt x="29" y="45"/>
                      <a:pt x="29" y="45"/>
                      <a:pt x="30" y="45"/>
                    </a:cubicBezTo>
                    <a:cubicBezTo>
                      <a:pt x="30" y="44"/>
                      <a:pt x="31" y="44"/>
                      <a:pt x="31" y="44"/>
                    </a:cubicBezTo>
                    <a:cubicBezTo>
                      <a:pt x="32" y="44"/>
                      <a:pt x="32" y="44"/>
                      <a:pt x="33" y="43"/>
                    </a:cubicBezTo>
                    <a:cubicBezTo>
                      <a:pt x="33" y="43"/>
                      <a:pt x="34" y="43"/>
                      <a:pt x="34" y="43"/>
                    </a:cubicBezTo>
                    <a:cubicBezTo>
                      <a:pt x="36" y="42"/>
                      <a:pt x="37" y="41"/>
                      <a:pt x="38" y="40"/>
                    </a:cubicBezTo>
                    <a:cubicBezTo>
                      <a:pt x="38" y="40"/>
                      <a:pt x="39" y="39"/>
                      <a:pt x="39" y="39"/>
                    </a:cubicBezTo>
                    <a:cubicBezTo>
                      <a:pt x="39" y="39"/>
                      <a:pt x="39" y="39"/>
                      <a:pt x="40" y="38"/>
                    </a:cubicBezTo>
                    <a:cubicBezTo>
                      <a:pt x="40" y="38"/>
                      <a:pt x="40" y="37"/>
                      <a:pt x="41" y="37"/>
                    </a:cubicBezTo>
                    <a:cubicBezTo>
                      <a:pt x="41" y="36"/>
                      <a:pt x="42" y="36"/>
                      <a:pt x="42" y="35"/>
                    </a:cubicBezTo>
                    <a:cubicBezTo>
                      <a:pt x="42" y="35"/>
                      <a:pt x="43" y="34"/>
                      <a:pt x="43" y="34"/>
                    </a:cubicBezTo>
                    <a:cubicBezTo>
                      <a:pt x="43" y="34"/>
                      <a:pt x="43" y="34"/>
                      <a:pt x="43" y="33"/>
                    </a:cubicBezTo>
                    <a:cubicBezTo>
                      <a:pt x="43" y="33"/>
                      <a:pt x="43" y="33"/>
                      <a:pt x="43" y="33"/>
                    </a:cubicBezTo>
                    <a:cubicBezTo>
                      <a:pt x="44" y="32"/>
                      <a:pt x="44" y="32"/>
                      <a:pt x="44" y="32"/>
                    </a:cubicBezTo>
                    <a:cubicBezTo>
                      <a:pt x="44" y="31"/>
                      <a:pt x="44" y="31"/>
                      <a:pt x="44" y="31"/>
                    </a:cubicBezTo>
                    <a:cubicBezTo>
                      <a:pt x="45" y="30"/>
                      <a:pt x="45" y="29"/>
                      <a:pt x="45" y="28"/>
                    </a:cubicBezTo>
                    <a:cubicBezTo>
                      <a:pt x="45" y="28"/>
                      <a:pt x="45" y="28"/>
                      <a:pt x="45" y="27"/>
                    </a:cubicBezTo>
                    <a:cubicBezTo>
                      <a:pt x="45" y="27"/>
                      <a:pt x="45" y="27"/>
                      <a:pt x="45" y="26"/>
                    </a:cubicBezTo>
                    <a:cubicBezTo>
                      <a:pt x="45" y="26"/>
                      <a:pt x="46" y="25"/>
                      <a:pt x="46" y="25"/>
                    </a:cubicBezTo>
                    <a:cubicBezTo>
                      <a:pt x="46" y="24"/>
                      <a:pt x="46" y="23"/>
                      <a:pt x="46" y="23"/>
                    </a:cubicBezTo>
                    <a:cubicBezTo>
                      <a:pt x="46" y="22"/>
                      <a:pt x="46" y="21"/>
                      <a:pt x="46" y="20"/>
                    </a:cubicBezTo>
                    <a:cubicBezTo>
                      <a:pt x="46" y="20"/>
                      <a:pt x="46" y="20"/>
                      <a:pt x="45" y="19"/>
                    </a:cubicBezTo>
                    <a:cubicBezTo>
                      <a:pt x="45" y="19"/>
                      <a:pt x="45" y="18"/>
                      <a:pt x="45" y="18"/>
                    </a:cubicBezTo>
                    <a:cubicBezTo>
                      <a:pt x="45" y="18"/>
                      <a:pt x="45" y="17"/>
                      <a:pt x="45" y="17"/>
                    </a:cubicBezTo>
                    <a:cubicBezTo>
                      <a:pt x="45" y="16"/>
                      <a:pt x="45" y="15"/>
                      <a:pt x="44" y="15"/>
                    </a:cubicBezTo>
                    <a:cubicBezTo>
                      <a:pt x="44" y="15"/>
                      <a:pt x="44" y="14"/>
                      <a:pt x="44" y="14"/>
                    </a:cubicBezTo>
                    <a:cubicBezTo>
                      <a:pt x="44" y="14"/>
                      <a:pt x="44" y="13"/>
                      <a:pt x="43" y="13"/>
                    </a:cubicBezTo>
                    <a:cubicBezTo>
                      <a:pt x="43" y="13"/>
                      <a:pt x="43" y="12"/>
                      <a:pt x="43" y="12"/>
                    </a:cubicBezTo>
                    <a:cubicBezTo>
                      <a:pt x="43" y="12"/>
                      <a:pt x="43" y="12"/>
                      <a:pt x="43" y="11"/>
                    </a:cubicBezTo>
                    <a:cubicBezTo>
                      <a:pt x="42" y="10"/>
                      <a:pt x="41" y="9"/>
                      <a:pt x="41" y="8"/>
                    </a:cubicBezTo>
                    <a:cubicBezTo>
                      <a:pt x="40" y="8"/>
                      <a:pt x="40" y="8"/>
                      <a:pt x="40" y="7"/>
                    </a:cubicBezTo>
                    <a:cubicBezTo>
                      <a:pt x="39" y="7"/>
                      <a:pt x="39" y="7"/>
                      <a:pt x="39" y="6"/>
                    </a:cubicBezTo>
                    <a:cubicBezTo>
                      <a:pt x="39" y="6"/>
                      <a:pt x="38" y="6"/>
                      <a:pt x="38" y="6"/>
                    </a:cubicBezTo>
                    <a:cubicBezTo>
                      <a:pt x="38" y="5"/>
                      <a:pt x="37" y="5"/>
                      <a:pt x="36" y="4"/>
                    </a:cubicBezTo>
                    <a:cubicBezTo>
                      <a:pt x="36" y="4"/>
                      <a:pt x="35" y="3"/>
                      <a:pt x="34" y="3"/>
                    </a:cubicBezTo>
                    <a:cubicBezTo>
                      <a:pt x="34" y="2"/>
                      <a:pt x="33" y="2"/>
                      <a:pt x="33" y="2"/>
                    </a:cubicBezTo>
                    <a:cubicBezTo>
                      <a:pt x="33" y="2"/>
                      <a:pt x="33" y="2"/>
                      <a:pt x="33" y="2"/>
                    </a:cubicBezTo>
                    <a:cubicBezTo>
                      <a:pt x="32" y="2"/>
                      <a:pt x="32" y="2"/>
                      <a:pt x="32" y="2"/>
                    </a:cubicBezTo>
                    <a:cubicBezTo>
                      <a:pt x="32" y="2"/>
                      <a:pt x="32" y="2"/>
                      <a:pt x="32" y="2"/>
                    </a:cubicBezTo>
                    <a:cubicBezTo>
                      <a:pt x="32" y="1"/>
                      <a:pt x="31" y="1"/>
                      <a:pt x="31" y="1"/>
                    </a:cubicBezTo>
                    <a:cubicBezTo>
                      <a:pt x="31" y="1"/>
                      <a:pt x="31" y="1"/>
                      <a:pt x="31" y="1"/>
                    </a:cubicBezTo>
                    <a:cubicBezTo>
                      <a:pt x="31" y="1"/>
                      <a:pt x="30" y="1"/>
                      <a:pt x="30" y="1"/>
                    </a:cubicBezTo>
                    <a:cubicBezTo>
                      <a:pt x="30" y="1"/>
                      <a:pt x="30" y="1"/>
                      <a:pt x="30" y="1"/>
                    </a:cubicBezTo>
                    <a:cubicBezTo>
                      <a:pt x="29" y="1"/>
                      <a:pt x="29" y="0"/>
                      <a:pt x="28" y="0"/>
                    </a:cubicBezTo>
                    <a:cubicBezTo>
                      <a:pt x="28" y="0"/>
                      <a:pt x="27" y="0"/>
                      <a:pt x="27" y="0"/>
                    </a:cubicBezTo>
                    <a:cubicBezTo>
                      <a:pt x="27" y="0"/>
                      <a:pt x="27" y="0"/>
                      <a:pt x="27" y="0"/>
                    </a:cubicBezTo>
                    <a:cubicBezTo>
                      <a:pt x="26" y="0"/>
                      <a:pt x="25" y="0"/>
                      <a:pt x="24" y="0"/>
                    </a:cubicBezTo>
                    <a:cubicBezTo>
                      <a:pt x="24" y="1"/>
                      <a:pt x="24" y="1"/>
                      <a:pt x="24" y="1"/>
                    </a:cubicBezTo>
                    <a:cubicBezTo>
                      <a:pt x="25" y="1"/>
                      <a:pt x="26" y="1"/>
                      <a:pt x="27" y="1"/>
                    </a:cubicBezTo>
                    <a:cubicBezTo>
                      <a:pt x="27" y="1"/>
                      <a:pt x="27" y="1"/>
                      <a:pt x="27" y="1"/>
                    </a:cubicBezTo>
                    <a:cubicBezTo>
                      <a:pt x="26" y="2"/>
                      <a:pt x="26" y="2"/>
                      <a:pt x="26" y="2"/>
                    </a:cubicBezTo>
                    <a:cubicBezTo>
                      <a:pt x="26" y="2"/>
                      <a:pt x="25" y="2"/>
                      <a:pt x="25" y="2"/>
                    </a:cubicBezTo>
                    <a:cubicBezTo>
                      <a:pt x="25" y="2"/>
                      <a:pt x="25" y="2"/>
                      <a:pt x="25" y="2"/>
                    </a:cubicBezTo>
                    <a:cubicBezTo>
                      <a:pt x="26" y="2"/>
                      <a:pt x="26" y="2"/>
                      <a:pt x="26" y="2"/>
                    </a:cubicBezTo>
                    <a:cubicBezTo>
                      <a:pt x="27" y="2"/>
                      <a:pt x="27" y="2"/>
                      <a:pt x="27" y="2"/>
                    </a:cubicBezTo>
                    <a:cubicBezTo>
                      <a:pt x="27" y="2"/>
                      <a:pt x="27" y="2"/>
                      <a:pt x="27" y="2"/>
                    </a:cubicBezTo>
                    <a:cubicBezTo>
                      <a:pt x="27" y="2"/>
                      <a:pt x="28" y="1"/>
                      <a:pt x="28" y="1"/>
                    </a:cubicBezTo>
                    <a:cubicBezTo>
                      <a:pt x="28" y="1"/>
                      <a:pt x="28" y="2"/>
                      <a:pt x="28" y="2"/>
                    </a:cubicBezTo>
                    <a:cubicBezTo>
                      <a:pt x="28" y="2"/>
                      <a:pt x="28" y="2"/>
                      <a:pt x="28" y="2"/>
                    </a:cubicBezTo>
                    <a:cubicBezTo>
                      <a:pt x="28" y="2"/>
                      <a:pt x="29" y="2"/>
                      <a:pt x="29" y="2"/>
                    </a:cubicBezTo>
                    <a:cubicBezTo>
                      <a:pt x="29" y="2"/>
                      <a:pt x="29" y="2"/>
                      <a:pt x="29" y="2"/>
                    </a:cubicBezTo>
                    <a:cubicBezTo>
                      <a:pt x="29" y="2"/>
                      <a:pt x="30" y="2"/>
                      <a:pt x="30" y="2"/>
                    </a:cubicBezTo>
                    <a:cubicBezTo>
                      <a:pt x="30" y="2"/>
                      <a:pt x="31" y="2"/>
                      <a:pt x="31" y="3"/>
                    </a:cubicBezTo>
                    <a:cubicBezTo>
                      <a:pt x="31" y="3"/>
                      <a:pt x="31" y="3"/>
                      <a:pt x="31" y="3"/>
                    </a:cubicBezTo>
                    <a:cubicBezTo>
                      <a:pt x="31" y="3"/>
                      <a:pt x="31" y="3"/>
                      <a:pt x="31" y="3"/>
                    </a:cubicBezTo>
                    <a:cubicBezTo>
                      <a:pt x="31" y="3"/>
                      <a:pt x="31" y="3"/>
                      <a:pt x="31" y="3"/>
                    </a:cubicBezTo>
                    <a:cubicBezTo>
                      <a:pt x="31" y="3"/>
                      <a:pt x="32" y="3"/>
                      <a:pt x="32" y="4"/>
                    </a:cubicBezTo>
                    <a:cubicBezTo>
                      <a:pt x="31" y="4"/>
                      <a:pt x="31" y="4"/>
                      <a:pt x="31" y="4"/>
                    </a:cubicBezTo>
                    <a:cubicBezTo>
                      <a:pt x="30" y="4"/>
                      <a:pt x="30" y="4"/>
                      <a:pt x="30" y="4"/>
                    </a:cubicBezTo>
                    <a:cubicBezTo>
                      <a:pt x="30" y="3"/>
                      <a:pt x="30" y="3"/>
                      <a:pt x="30" y="3"/>
                    </a:cubicBezTo>
                    <a:cubicBezTo>
                      <a:pt x="30" y="3"/>
                      <a:pt x="30" y="3"/>
                      <a:pt x="30" y="3"/>
                    </a:cubicBezTo>
                    <a:cubicBezTo>
                      <a:pt x="30" y="3"/>
                      <a:pt x="30" y="3"/>
                      <a:pt x="30" y="3"/>
                    </a:cubicBezTo>
                    <a:cubicBezTo>
                      <a:pt x="29" y="3"/>
                      <a:pt x="29" y="4"/>
                      <a:pt x="29" y="4"/>
                    </a:cubicBezTo>
                    <a:cubicBezTo>
                      <a:pt x="29" y="4"/>
                      <a:pt x="29" y="4"/>
                      <a:pt x="29" y="4"/>
                    </a:cubicBezTo>
                    <a:cubicBezTo>
                      <a:pt x="28" y="4"/>
                      <a:pt x="28" y="4"/>
                      <a:pt x="28" y="4"/>
                    </a:cubicBezTo>
                    <a:cubicBezTo>
                      <a:pt x="28" y="4"/>
                      <a:pt x="27" y="4"/>
                      <a:pt x="27" y="4"/>
                    </a:cubicBezTo>
                    <a:cubicBezTo>
                      <a:pt x="27" y="4"/>
                      <a:pt x="27" y="4"/>
                      <a:pt x="26" y="5"/>
                    </a:cubicBezTo>
                    <a:cubicBezTo>
                      <a:pt x="26" y="5"/>
                      <a:pt x="26" y="5"/>
                      <a:pt x="25" y="5"/>
                    </a:cubicBezTo>
                    <a:cubicBezTo>
                      <a:pt x="25" y="5"/>
                      <a:pt x="25" y="6"/>
                      <a:pt x="25" y="6"/>
                    </a:cubicBezTo>
                    <a:cubicBezTo>
                      <a:pt x="25" y="6"/>
                      <a:pt x="25" y="6"/>
                      <a:pt x="25" y="6"/>
                    </a:cubicBezTo>
                    <a:cubicBezTo>
                      <a:pt x="25" y="6"/>
                      <a:pt x="25" y="6"/>
                      <a:pt x="25" y="6"/>
                    </a:cubicBezTo>
                    <a:cubicBezTo>
                      <a:pt x="25" y="7"/>
                      <a:pt x="26" y="6"/>
                      <a:pt x="26" y="6"/>
                    </a:cubicBezTo>
                    <a:cubicBezTo>
                      <a:pt x="26" y="6"/>
                      <a:pt x="26" y="7"/>
                      <a:pt x="27" y="7"/>
                    </a:cubicBezTo>
                    <a:cubicBezTo>
                      <a:pt x="27" y="7"/>
                      <a:pt x="27" y="7"/>
                      <a:pt x="28" y="7"/>
                    </a:cubicBezTo>
                    <a:cubicBezTo>
                      <a:pt x="28" y="7"/>
                      <a:pt x="28" y="7"/>
                      <a:pt x="28" y="7"/>
                    </a:cubicBezTo>
                    <a:cubicBezTo>
                      <a:pt x="28" y="8"/>
                      <a:pt x="28" y="8"/>
                      <a:pt x="28" y="8"/>
                    </a:cubicBezTo>
                    <a:cubicBezTo>
                      <a:pt x="28" y="8"/>
                      <a:pt x="28" y="8"/>
                      <a:pt x="28" y="9"/>
                    </a:cubicBezTo>
                    <a:cubicBezTo>
                      <a:pt x="28" y="9"/>
                      <a:pt x="28" y="9"/>
                      <a:pt x="28" y="9"/>
                    </a:cubicBezTo>
                    <a:cubicBezTo>
                      <a:pt x="29" y="9"/>
                      <a:pt x="29" y="9"/>
                      <a:pt x="29" y="8"/>
                    </a:cubicBezTo>
                    <a:cubicBezTo>
                      <a:pt x="29" y="8"/>
                      <a:pt x="29" y="8"/>
                      <a:pt x="29" y="8"/>
                    </a:cubicBezTo>
                    <a:cubicBezTo>
                      <a:pt x="30" y="8"/>
                      <a:pt x="31" y="7"/>
                      <a:pt x="31" y="6"/>
                    </a:cubicBezTo>
                    <a:cubicBezTo>
                      <a:pt x="31" y="6"/>
                      <a:pt x="31" y="6"/>
                      <a:pt x="31" y="5"/>
                    </a:cubicBezTo>
                    <a:cubicBezTo>
                      <a:pt x="31" y="5"/>
                      <a:pt x="32" y="5"/>
                      <a:pt x="32" y="5"/>
                    </a:cubicBezTo>
                    <a:cubicBezTo>
                      <a:pt x="32" y="5"/>
                      <a:pt x="32" y="5"/>
                      <a:pt x="32" y="5"/>
                    </a:cubicBezTo>
                    <a:cubicBezTo>
                      <a:pt x="32" y="4"/>
                      <a:pt x="32" y="4"/>
                      <a:pt x="32" y="4"/>
                    </a:cubicBezTo>
                    <a:cubicBezTo>
                      <a:pt x="32" y="4"/>
                      <a:pt x="32" y="4"/>
                      <a:pt x="32" y="4"/>
                    </a:cubicBezTo>
                    <a:cubicBezTo>
                      <a:pt x="32" y="4"/>
                      <a:pt x="32" y="4"/>
                      <a:pt x="33" y="4"/>
                    </a:cubicBezTo>
                    <a:cubicBezTo>
                      <a:pt x="33" y="4"/>
                      <a:pt x="33" y="4"/>
                      <a:pt x="33" y="4"/>
                    </a:cubicBezTo>
                    <a:cubicBezTo>
                      <a:pt x="33" y="4"/>
                      <a:pt x="34" y="4"/>
                      <a:pt x="34" y="4"/>
                    </a:cubicBezTo>
                    <a:cubicBezTo>
                      <a:pt x="34" y="4"/>
                      <a:pt x="34" y="5"/>
                      <a:pt x="34" y="5"/>
                    </a:cubicBezTo>
                    <a:cubicBezTo>
                      <a:pt x="34" y="5"/>
                      <a:pt x="35" y="5"/>
                      <a:pt x="35" y="5"/>
                    </a:cubicBezTo>
                    <a:cubicBezTo>
                      <a:pt x="35" y="5"/>
                      <a:pt x="34" y="5"/>
                      <a:pt x="34" y="5"/>
                    </a:cubicBezTo>
                    <a:cubicBezTo>
                      <a:pt x="34" y="5"/>
                      <a:pt x="34" y="5"/>
                      <a:pt x="34" y="5"/>
                    </a:cubicBezTo>
                    <a:cubicBezTo>
                      <a:pt x="34" y="6"/>
                      <a:pt x="35" y="6"/>
                      <a:pt x="35" y="6"/>
                    </a:cubicBezTo>
                    <a:cubicBezTo>
                      <a:pt x="35" y="6"/>
                      <a:pt x="35" y="6"/>
                      <a:pt x="35" y="6"/>
                    </a:cubicBezTo>
                    <a:cubicBezTo>
                      <a:pt x="36" y="6"/>
                      <a:pt x="36" y="5"/>
                      <a:pt x="36" y="5"/>
                    </a:cubicBezTo>
                    <a:cubicBezTo>
                      <a:pt x="36" y="6"/>
                      <a:pt x="36" y="6"/>
                      <a:pt x="37" y="6"/>
                    </a:cubicBezTo>
                    <a:cubicBezTo>
                      <a:pt x="37" y="6"/>
                      <a:pt x="37" y="6"/>
                      <a:pt x="37" y="6"/>
                    </a:cubicBezTo>
                    <a:cubicBezTo>
                      <a:pt x="37" y="6"/>
                      <a:pt x="37" y="7"/>
                      <a:pt x="37" y="7"/>
                    </a:cubicBezTo>
                    <a:cubicBezTo>
                      <a:pt x="37" y="7"/>
                      <a:pt x="37" y="7"/>
                      <a:pt x="37" y="8"/>
                    </a:cubicBezTo>
                    <a:cubicBezTo>
                      <a:pt x="38" y="8"/>
                      <a:pt x="38" y="8"/>
                      <a:pt x="38" y="8"/>
                    </a:cubicBezTo>
                    <a:cubicBezTo>
                      <a:pt x="38" y="8"/>
                      <a:pt x="38" y="8"/>
                      <a:pt x="38" y="8"/>
                    </a:cubicBezTo>
                    <a:cubicBezTo>
                      <a:pt x="38" y="9"/>
                      <a:pt x="38" y="9"/>
                      <a:pt x="38" y="9"/>
                    </a:cubicBezTo>
                    <a:cubicBezTo>
                      <a:pt x="37" y="9"/>
                      <a:pt x="37" y="9"/>
                      <a:pt x="37" y="10"/>
                    </a:cubicBezTo>
                    <a:cubicBezTo>
                      <a:pt x="37" y="10"/>
                      <a:pt x="38" y="10"/>
                      <a:pt x="38" y="10"/>
                    </a:cubicBezTo>
                    <a:cubicBezTo>
                      <a:pt x="38" y="10"/>
                      <a:pt x="38" y="10"/>
                      <a:pt x="38" y="10"/>
                    </a:cubicBezTo>
                    <a:cubicBezTo>
                      <a:pt x="38" y="11"/>
                      <a:pt x="38" y="11"/>
                      <a:pt x="38" y="11"/>
                    </a:cubicBezTo>
                    <a:cubicBezTo>
                      <a:pt x="38" y="11"/>
                      <a:pt x="38" y="11"/>
                      <a:pt x="37" y="11"/>
                    </a:cubicBezTo>
                    <a:cubicBezTo>
                      <a:pt x="37" y="11"/>
                      <a:pt x="37" y="11"/>
                      <a:pt x="37" y="11"/>
                    </a:cubicBezTo>
                    <a:cubicBezTo>
                      <a:pt x="37" y="11"/>
                      <a:pt x="37" y="11"/>
                      <a:pt x="37" y="11"/>
                    </a:cubicBezTo>
                    <a:cubicBezTo>
                      <a:pt x="36" y="11"/>
                      <a:pt x="36" y="11"/>
                      <a:pt x="36" y="11"/>
                    </a:cubicBezTo>
                    <a:cubicBezTo>
                      <a:pt x="36" y="10"/>
                      <a:pt x="36" y="10"/>
                      <a:pt x="37" y="9"/>
                    </a:cubicBezTo>
                    <a:cubicBezTo>
                      <a:pt x="37" y="9"/>
                      <a:pt x="37" y="9"/>
                      <a:pt x="37" y="9"/>
                    </a:cubicBezTo>
                    <a:cubicBezTo>
                      <a:pt x="37" y="9"/>
                      <a:pt x="37" y="9"/>
                      <a:pt x="36" y="9"/>
                    </a:cubicBezTo>
                    <a:cubicBezTo>
                      <a:pt x="36" y="9"/>
                      <a:pt x="36" y="9"/>
                      <a:pt x="36" y="9"/>
                    </a:cubicBezTo>
                    <a:cubicBezTo>
                      <a:pt x="35" y="10"/>
                      <a:pt x="35" y="9"/>
                      <a:pt x="34" y="10"/>
                    </a:cubicBezTo>
                    <a:cubicBezTo>
                      <a:pt x="34" y="10"/>
                      <a:pt x="35" y="10"/>
                      <a:pt x="35" y="10"/>
                    </a:cubicBezTo>
                    <a:cubicBezTo>
                      <a:pt x="35" y="10"/>
                      <a:pt x="34" y="10"/>
                      <a:pt x="34" y="10"/>
                    </a:cubicBezTo>
                    <a:cubicBezTo>
                      <a:pt x="34" y="10"/>
                      <a:pt x="34" y="10"/>
                      <a:pt x="34" y="10"/>
                    </a:cubicBezTo>
                    <a:cubicBezTo>
                      <a:pt x="34" y="9"/>
                      <a:pt x="34" y="9"/>
                      <a:pt x="33" y="9"/>
                    </a:cubicBezTo>
                    <a:cubicBezTo>
                      <a:pt x="33" y="10"/>
                      <a:pt x="33" y="10"/>
                      <a:pt x="33" y="10"/>
                    </a:cubicBezTo>
                    <a:cubicBezTo>
                      <a:pt x="33" y="10"/>
                      <a:pt x="34" y="10"/>
                      <a:pt x="34" y="10"/>
                    </a:cubicBezTo>
                    <a:cubicBezTo>
                      <a:pt x="34" y="10"/>
                      <a:pt x="33" y="11"/>
                      <a:pt x="33" y="11"/>
                    </a:cubicBezTo>
                    <a:cubicBezTo>
                      <a:pt x="33" y="11"/>
                      <a:pt x="33" y="11"/>
                      <a:pt x="34" y="11"/>
                    </a:cubicBezTo>
                    <a:cubicBezTo>
                      <a:pt x="34" y="11"/>
                      <a:pt x="34" y="11"/>
                      <a:pt x="34" y="11"/>
                    </a:cubicBezTo>
                    <a:cubicBezTo>
                      <a:pt x="34" y="11"/>
                      <a:pt x="34" y="11"/>
                      <a:pt x="34" y="11"/>
                    </a:cubicBezTo>
                    <a:cubicBezTo>
                      <a:pt x="34" y="11"/>
                      <a:pt x="35" y="11"/>
                      <a:pt x="35" y="11"/>
                    </a:cubicBezTo>
                    <a:cubicBezTo>
                      <a:pt x="35" y="11"/>
                      <a:pt x="35" y="12"/>
                      <a:pt x="34" y="12"/>
                    </a:cubicBezTo>
                    <a:cubicBezTo>
                      <a:pt x="34" y="12"/>
                      <a:pt x="33" y="12"/>
                      <a:pt x="33" y="12"/>
                    </a:cubicBezTo>
                    <a:cubicBezTo>
                      <a:pt x="33" y="12"/>
                      <a:pt x="32" y="13"/>
                      <a:pt x="32" y="12"/>
                    </a:cubicBezTo>
                    <a:cubicBezTo>
                      <a:pt x="32" y="12"/>
                      <a:pt x="32" y="12"/>
                      <a:pt x="33" y="12"/>
                    </a:cubicBezTo>
                    <a:cubicBezTo>
                      <a:pt x="32" y="12"/>
                      <a:pt x="32" y="12"/>
                      <a:pt x="31" y="12"/>
                    </a:cubicBezTo>
                    <a:cubicBezTo>
                      <a:pt x="31" y="12"/>
                      <a:pt x="30" y="12"/>
                      <a:pt x="30" y="13"/>
                    </a:cubicBezTo>
                    <a:cubicBezTo>
                      <a:pt x="30" y="13"/>
                      <a:pt x="30" y="13"/>
                      <a:pt x="30" y="13"/>
                    </a:cubicBezTo>
                    <a:cubicBezTo>
                      <a:pt x="30" y="13"/>
                      <a:pt x="30" y="13"/>
                      <a:pt x="29" y="14"/>
                    </a:cubicBezTo>
                    <a:cubicBezTo>
                      <a:pt x="29" y="14"/>
                      <a:pt x="29" y="14"/>
                      <a:pt x="29" y="14"/>
                    </a:cubicBezTo>
                    <a:cubicBezTo>
                      <a:pt x="29" y="14"/>
                      <a:pt x="28" y="14"/>
                      <a:pt x="28" y="14"/>
                    </a:cubicBezTo>
                    <a:cubicBezTo>
                      <a:pt x="28" y="14"/>
                      <a:pt x="28" y="14"/>
                      <a:pt x="28" y="14"/>
                    </a:cubicBezTo>
                    <a:cubicBezTo>
                      <a:pt x="28" y="14"/>
                      <a:pt x="28" y="14"/>
                      <a:pt x="28" y="15"/>
                    </a:cubicBezTo>
                    <a:cubicBezTo>
                      <a:pt x="27" y="15"/>
                      <a:pt x="27" y="15"/>
                      <a:pt x="27" y="15"/>
                    </a:cubicBezTo>
                    <a:cubicBezTo>
                      <a:pt x="27" y="15"/>
                      <a:pt x="27" y="15"/>
                      <a:pt x="27" y="15"/>
                    </a:cubicBezTo>
                    <a:cubicBezTo>
                      <a:pt x="27" y="15"/>
                      <a:pt x="27" y="16"/>
                      <a:pt x="27" y="16"/>
                    </a:cubicBezTo>
                    <a:cubicBezTo>
                      <a:pt x="26" y="16"/>
                      <a:pt x="26" y="17"/>
                      <a:pt x="26" y="17"/>
                    </a:cubicBezTo>
                    <a:cubicBezTo>
                      <a:pt x="26" y="17"/>
                      <a:pt x="25" y="17"/>
                      <a:pt x="25" y="17"/>
                    </a:cubicBezTo>
                    <a:cubicBezTo>
                      <a:pt x="25" y="17"/>
                      <a:pt x="25" y="17"/>
                      <a:pt x="25" y="17"/>
                    </a:cubicBezTo>
                    <a:cubicBezTo>
                      <a:pt x="24" y="17"/>
                      <a:pt x="24" y="18"/>
                      <a:pt x="24" y="18"/>
                    </a:cubicBezTo>
                    <a:cubicBezTo>
                      <a:pt x="24" y="28"/>
                      <a:pt x="24" y="28"/>
                      <a:pt x="24" y="28"/>
                    </a:cubicBezTo>
                    <a:cubicBezTo>
                      <a:pt x="24" y="28"/>
                      <a:pt x="24" y="28"/>
                      <a:pt x="25" y="28"/>
                    </a:cubicBezTo>
                    <a:cubicBezTo>
                      <a:pt x="25" y="28"/>
                      <a:pt x="25" y="28"/>
                      <a:pt x="25" y="27"/>
                    </a:cubicBezTo>
                    <a:cubicBezTo>
                      <a:pt x="25" y="27"/>
                      <a:pt x="25" y="27"/>
                      <a:pt x="26" y="27"/>
                    </a:cubicBezTo>
                    <a:cubicBezTo>
                      <a:pt x="26" y="27"/>
                      <a:pt x="26" y="27"/>
                      <a:pt x="26" y="27"/>
                    </a:cubicBezTo>
                    <a:cubicBezTo>
                      <a:pt x="26" y="27"/>
                      <a:pt x="26" y="27"/>
                      <a:pt x="27" y="27"/>
                    </a:cubicBezTo>
                    <a:cubicBezTo>
                      <a:pt x="27" y="27"/>
                      <a:pt x="26" y="27"/>
                      <a:pt x="26" y="27"/>
                    </a:cubicBezTo>
                    <a:cubicBezTo>
                      <a:pt x="27" y="28"/>
                      <a:pt x="27" y="27"/>
                      <a:pt x="27" y="27"/>
                    </a:cubicBezTo>
                    <a:cubicBezTo>
                      <a:pt x="27" y="27"/>
                      <a:pt x="28" y="27"/>
                      <a:pt x="28" y="27"/>
                    </a:cubicBezTo>
                    <a:cubicBezTo>
                      <a:pt x="28" y="27"/>
                      <a:pt x="28" y="28"/>
                      <a:pt x="28" y="28"/>
                    </a:cubicBezTo>
                    <a:cubicBezTo>
                      <a:pt x="28" y="28"/>
                      <a:pt x="29" y="28"/>
                      <a:pt x="29" y="28"/>
                    </a:cubicBezTo>
                    <a:cubicBezTo>
                      <a:pt x="29" y="28"/>
                      <a:pt x="29" y="28"/>
                      <a:pt x="29" y="28"/>
                    </a:cubicBezTo>
                    <a:cubicBezTo>
                      <a:pt x="30" y="28"/>
                      <a:pt x="30" y="28"/>
                      <a:pt x="30" y="28"/>
                    </a:cubicBezTo>
                    <a:cubicBezTo>
                      <a:pt x="30" y="27"/>
                      <a:pt x="31" y="28"/>
                      <a:pt x="31" y="28"/>
                    </a:cubicBezTo>
                    <a:cubicBezTo>
                      <a:pt x="31" y="28"/>
                      <a:pt x="31" y="28"/>
                      <a:pt x="31" y="28"/>
                    </a:cubicBezTo>
                    <a:cubicBezTo>
                      <a:pt x="31" y="28"/>
                      <a:pt x="31" y="28"/>
                      <a:pt x="31" y="28"/>
                    </a:cubicBezTo>
                    <a:cubicBezTo>
                      <a:pt x="31" y="28"/>
                      <a:pt x="31" y="28"/>
                      <a:pt x="31" y="28"/>
                    </a:cubicBezTo>
                    <a:cubicBezTo>
                      <a:pt x="31" y="29"/>
                      <a:pt x="32" y="29"/>
                      <a:pt x="32" y="29"/>
                    </a:cubicBezTo>
                    <a:cubicBezTo>
                      <a:pt x="32" y="29"/>
                      <a:pt x="32" y="29"/>
                      <a:pt x="32" y="29"/>
                    </a:cubicBezTo>
                    <a:cubicBezTo>
                      <a:pt x="33" y="30"/>
                      <a:pt x="33" y="30"/>
                      <a:pt x="33" y="30"/>
                    </a:cubicBezTo>
                    <a:cubicBezTo>
                      <a:pt x="34" y="30"/>
                      <a:pt x="34" y="30"/>
                      <a:pt x="34" y="30"/>
                    </a:cubicBezTo>
                    <a:cubicBezTo>
                      <a:pt x="34" y="30"/>
                      <a:pt x="35" y="30"/>
                      <a:pt x="35" y="30"/>
                    </a:cubicBezTo>
                    <a:cubicBezTo>
                      <a:pt x="35" y="30"/>
                      <a:pt x="36" y="31"/>
                      <a:pt x="36" y="31"/>
                    </a:cubicBezTo>
                    <a:cubicBezTo>
                      <a:pt x="36" y="31"/>
                      <a:pt x="36" y="31"/>
                      <a:pt x="36" y="31"/>
                    </a:cubicBezTo>
                    <a:cubicBezTo>
                      <a:pt x="36" y="32"/>
                      <a:pt x="36" y="32"/>
                      <a:pt x="36" y="32"/>
                    </a:cubicBezTo>
                    <a:cubicBezTo>
                      <a:pt x="36" y="32"/>
                      <a:pt x="36" y="32"/>
                      <a:pt x="36" y="33"/>
                    </a:cubicBezTo>
                    <a:cubicBezTo>
                      <a:pt x="37" y="33"/>
                      <a:pt x="37" y="33"/>
                      <a:pt x="37" y="33"/>
                    </a:cubicBezTo>
                    <a:cubicBezTo>
                      <a:pt x="37" y="33"/>
                      <a:pt x="37" y="33"/>
                      <a:pt x="37" y="33"/>
                    </a:cubicBezTo>
                    <a:cubicBezTo>
                      <a:pt x="37" y="33"/>
                      <a:pt x="38" y="33"/>
                      <a:pt x="38" y="33"/>
                    </a:cubicBezTo>
                    <a:cubicBezTo>
                      <a:pt x="38" y="33"/>
                      <a:pt x="38" y="33"/>
                      <a:pt x="38" y="33"/>
                    </a:cubicBezTo>
                    <a:cubicBezTo>
                      <a:pt x="38" y="33"/>
                      <a:pt x="39" y="34"/>
                      <a:pt x="39" y="34"/>
                    </a:cubicBezTo>
                    <a:cubicBezTo>
                      <a:pt x="39" y="34"/>
                      <a:pt x="39" y="34"/>
                      <a:pt x="39" y="34"/>
                    </a:cubicBezTo>
                    <a:cubicBezTo>
                      <a:pt x="39" y="34"/>
                      <a:pt x="40" y="34"/>
                      <a:pt x="40" y="34"/>
                    </a:cubicBezTo>
                    <a:cubicBezTo>
                      <a:pt x="40" y="34"/>
                      <a:pt x="40" y="34"/>
                      <a:pt x="40" y="34"/>
                    </a:cubicBezTo>
                    <a:cubicBezTo>
                      <a:pt x="41" y="34"/>
                      <a:pt x="41" y="34"/>
                      <a:pt x="41" y="34"/>
                    </a:cubicBezTo>
                    <a:cubicBezTo>
                      <a:pt x="38" y="39"/>
                      <a:pt x="33" y="43"/>
                      <a:pt x="28" y="44"/>
                    </a:cubicBezTo>
                    <a:cubicBezTo>
                      <a:pt x="28" y="44"/>
                      <a:pt x="28" y="44"/>
                      <a:pt x="28" y="43"/>
                    </a:cubicBezTo>
                    <a:cubicBezTo>
                      <a:pt x="28" y="43"/>
                      <a:pt x="28" y="42"/>
                      <a:pt x="28" y="42"/>
                    </a:cubicBezTo>
                    <a:cubicBezTo>
                      <a:pt x="28" y="42"/>
                      <a:pt x="27" y="41"/>
                      <a:pt x="27" y="41"/>
                    </a:cubicBezTo>
                    <a:cubicBezTo>
                      <a:pt x="27" y="41"/>
                      <a:pt x="27" y="40"/>
                      <a:pt x="26" y="40"/>
                    </a:cubicBezTo>
                    <a:cubicBezTo>
                      <a:pt x="26" y="40"/>
                      <a:pt x="26" y="40"/>
                      <a:pt x="26" y="40"/>
                    </a:cubicBezTo>
                    <a:cubicBezTo>
                      <a:pt x="25" y="40"/>
                      <a:pt x="25" y="39"/>
                      <a:pt x="25" y="39"/>
                    </a:cubicBezTo>
                    <a:cubicBezTo>
                      <a:pt x="24" y="39"/>
                      <a:pt x="24" y="39"/>
                      <a:pt x="24" y="39"/>
                    </a:cubicBezTo>
                    <a:cubicBezTo>
                      <a:pt x="24" y="39"/>
                      <a:pt x="24" y="38"/>
                      <a:pt x="24" y="38"/>
                    </a:cubicBezTo>
                    <a:lnTo>
                      <a:pt x="24" y="46"/>
                    </a:lnTo>
                    <a:close/>
                    <a:moveTo>
                      <a:pt x="0" y="18"/>
                    </a:moveTo>
                    <a:cubicBezTo>
                      <a:pt x="0" y="18"/>
                      <a:pt x="0" y="19"/>
                      <a:pt x="0" y="19"/>
                    </a:cubicBezTo>
                    <a:cubicBezTo>
                      <a:pt x="0" y="20"/>
                      <a:pt x="0" y="20"/>
                      <a:pt x="0" y="20"/>
                    </a:cubicBezTo>
                    <a:cubicBezTo>
                      <a:pt x="0" y="21"/>
                      <a:pt x="0" y="22"/>
                      <a:pt x="0" y="23"/>
                    </a:cubicBezTo>
                    <a:cubicBezTo>
                      <a:pt x="0" y="23"/>
                      <a:pt x="0" y="24"/>
                      <a:pt x="0" y="25"/>
                    </a:cubicBezTo>
                    <a:cubicBezTo>
                      <a:pt x="0" y="25"/>
                      <a:pt x="0" y="26"/>
                      <a:pt x="0" y="26"/>
                    </a:cubicBezTo>
                    <a:cubicBezTo>
                      <a:pt x="0" y="27"/>
                      <a:pt x="0" y="27"/>
                      <a:pt x="0" y="27"/>
                    </a:cubicBezTo>
                    <a:cubicBezTo>
                      <a:pt x="0" y="28"/>
                      <a:pt x="0" y="28"/>
                      <a:pt x="0" y="28"/>
                    </a:cubicBezTo>
                    <a:cubicBezTo>
                      <a:pt x="0" y="29"/>
                      <a:pt x="1" y="30"/>
                      <a:pt x="1" y="31"/>
                    </a:cubicBezTo>
                    <a:cubicBezTo>
                      <a:pt x="1" y="31"/>
                      <a:pt x="1" y="31"/>
                      <a:pt x="1" y="32"/>
                    </a:cubicBezTo>
                    <a:cubicBezTo>
                      <a:pt x="1" y="32"/>
                      <a:pt x="2" y="32"/>
                      <a:pt x="2" y="33"/>
                    </a:cubicBezTo>
                    <a:cubicBezTo>
                      <a:pt x="2" y="33"/>
                      <a:pt x="2" y="33"/>
                      <a:pt x="2" y="33"/>
                    </a:cubicBezTo>
                    <a:cubicBezTo>
                      <a:pt x="2" y="34"/>
                      <a:pt x="2" y="34"/>
                      <a:pt x="3" y="34"/>
                    </a:cubicBezTo>
                    <a:cubicBezTo>
                      <a:pt x="3" y="35"/>
                      <a:pt x="4" y="36"/>
                      <a:pt x="4" y="37"/>
                    </a:cubicBezTo>
                    <a:cubicBezTo>
                      <a:pt x="5" y="37"/>
                      <a:pt x="5" y="38"/>
                      <a:pt x="6" y="38"/>
                    </a:cubicBezTo>
                    <a:cubicBezTo>
                      <a:pt x="6" y="39"/>
                      <a:pt x="6" y="39"/>
                      <a:pt x="6" y="39"/>
                    </a:cubicBezTo>
                    <a:cubicBezTo>
                      <a:pt x="7" y="39"/>
                      <a:pt x="7" y="40"/>
                      <a:pt x="7" y="40"/>
                    </a:cubicBezTo>
                    <a:cubicBezTo>
                      <a:pt x="8" y="41"/>
                      <a:pt x="10" y="42"/>
                      <a:pt x="11" y="43"/>
                    </a:cubicBezTo>
                    <a:cubicBezTo>
                      <a:pt x="11" y="43"/>
                      <a:pt x="12" y="43"/>
                      <a:pt x="12" y="43"/>
                    </a:cubicBezTo>
                    <a:cubicBezTo>
                      <a:pt x="13" y="44"/>
                      <a:pt x="13" y="44"/>
                      <a:pt x="14" y="44"/>
                    </a:cubicBezTo>
                    <a:cubicBezTo>
                      <a:pt x="14" y="44"/>
                      <a:pt x="15" y="44"/>
                      <a:pt x="15" y="45"/>
                    </a:cubicBezTo>
                    <a:cubicBezTo>
                      <a:pt x="18" y="45"/>
                      <a:pt x="20" y="46"/>
                      <a:pt x="23" y="46"/>
                    </a:cubicBezTo>
                    <a:cubicBezTo>
                      <a:pt x="23" y="46"/>
                      <a:pt x="24" y="46"/>
                      <a:pt x="24" y="46"/>
                    </a:cubicBezTo>
                    <a:cubicBezTo>
                      <a:pt x="24" y="38"/>
                      <a:pt x="24" y="38"/>
                      <a:pt x="24" y="38"/>
                    </a:cubicBezTo>
                    <a:cubicBezTo>
                      <a:pt x="24" y="38"/>
                      <a:pt x="24" y="38"/>
                      <a:pt x="24" y="38"/>
                    </a:cubicBezTo>
                    <a:cubicBezTo>
                      <a:pt x="24" y="37"/>
                      <a:pt x="23" y="37"/>
                      <a:pt x="23" y="36"/>
                    </a:cubicBezTo>
                    <a:cubicBezTo>
                      <a:pt x="23" y="36"/>
                      <a:pt x="23" y="36"/>
                      <a:pt x="23" y="36"/>
                    </a:cubicBezTo>
                    <a:cubicBezTo>
                      <a:pt x="22" y="36"/>
                      <a:pt x="22" y="35"/>
                      <a:pt x="22" y="35"/>
                    </a:cubicBezTo>
                    <a:cubicBezTo>
                      <a:pt x="22" y="35"/>
                      <a:pt x="22" y="35"/>
                      <a:pt x="22" y="35"/>
                    </a:cubicBezTo>
                    <a:cubicBezTo>
                      <a:pt x="22" y="34"/>
                      <a:pt x="22" y="34"/>
                      <a:pt x="22" y="34"/>
                    </a:cubicBezTo>
                    <a:cubicBezTo>
                      <a:pt x="22" y="34"/>
                      <a:pt x="22" y="34"/>
                      <a:pt x="22" y="33"/>
                    </a:cubicBezTo>
                    <a:cubicBezTo>
                      <a:pt x="22" y="33"/>
                      <a:pt x="22" y="33"/>
                      <a:pt x="22" y="33"/>
                    </a:cubicBezTo>
                    <a:cubicBezTo>
                      <a:pt x="22" y="32"/>
                      <a:pt x="22" y="32"/>
                      <a:pt x="22" y="32"/>
                    </a:cubicBezTo>
                    <a:cubicBezTo>
                      <a:pt x="23" y="32"/>
                      <a:pt x="23" y="32"/>
                      <a:pt x="23" y="32"/>
                    </a:cubicBezTo>
                    <a:cubicBezTo>
                      <a:pt x="23" y="32"/>
                      <a:pt x="23" y="32"/>
                      <a:pt x="23" y="31"/>
                    </a:cubicBezTo>
                    <a:cubicBezTo>
                      <a:pt x="23" y="31"/>
                      <a:pt x="24" y="31"/>
                      <a:pt x="24" y="31"/>
                    </a:cubicBezTo>
                    <a:cubicBezTo>
                      <a:pt x="24" y="31"/>
                      <a:pt x="24" y="30"/>
                      <a:pt x="24" y="30"/>
                    </a:cubicBezTo>
                    <a:cubicBezTo>
                      <a:pt x="24" y="29"/>
                      <a:pt x="23" y="29"/>
                      <a:pt x="23" y="29"/>
                    </a:cubicBezTo>
                    <a:cubicBezTo>
                      <a:pt x="23" y="29"/>
                      <a:pt x="23" y="28"/>
                      <a:pt x="23" y="28"/>
                    </a:cubicBezTo>
                    <a:cubicBezTo>
                      <a:pt x="23" y="28"/>
                      <a:pt x="23" y="29"/>
                      <a:pt x="23" y="29"/>
                    </a:cubicBezTo>
                    <a:cubicBezTo>
                      <a:pt x="22" y="29"/>
                      <a:pt x="22" y="29"/>
                      <a:pt x="22" y="29"/>
                    </a:cubicBezTo>
                    <a:cubicBezTo>
                      <a:pt x="22" y="29"/>
                      <a:pt x="22" y="29"/>
                      <a:pt x="22" y="29"/>
                    </a:cubicBezTo>
                    <a:cubicBezTo>
                      <a:pt x="21" y="29"/>
                      <a:pt x="21" y="29"/>
                      <a:pt x="21" y="29"/>
                    </a:cubicBezTo>
                    <a:cubicBezTo>
                      <a:pt x="21" y="29"/>
                      <a:pt x="21" y="28"/>
                      <a:pt x="21" y="28"/>
                    </a:cubicBezTo>
                    <a:cubicBezTo>
                      <a:pt x="20" y="28"/>
                      <a:pt x="20" y="28"/>
                      <a:pt x="20" y="28"/>
                    </a:cubicBezTo>
                    <a:cubicBezTo>
                      <a:pt x="20" y="28"/>
                      <a:pt x="20" y="28"/>
                      <a:pt x="20" y="27"/>
                    </a:cubicBezTo>
                    <a:cubicBezTo>
                      <a:pt x="20" y="27"/>
                      <a:pt x="20" y="27"/>
                      <a:pt x="19" y="26"/>
                    </a:cubicBezTo>
                    <a:cubicBezTo>
                      <a:pt x="19" y="26"/>
                      <a:pt x="19" y="26"/>
                      <a:pt x="18" y="26"/>
                    </a:cubicBezTo>
                    <a:cubicBezTo>
                      <a:pt x="18" y="26"/>
                      <a:pt x="18" y="26"/>
                      <a:pt x="18" y="26"/>
                    </a:cubicBezTo>
                    <a:cubicBezTo>
                      <a:pt x="18" y="26"/>
                      <a:pt x="18" y="26"/>
                      <a:pt x="18" y="26"/>
                    </a:cubicBezTo>
                    <a:cubicBezTo>
                      <a:pt x="17" y="26"/>
                      <a:pt x="17" y="25"/>
                      <a:pt x="16" y="25"/>
                    </a:cubicBezTo>
                    <a:cubicBezTo>
                      <a:pt x="16" y="25"/>
                      <a:pt x="16" y="25"/>
                      <a:pt x="16" y="25"/>
                    </a:cubicBezTo>
                    <a:cubicBezTo>
                      <a:pt x="15" y="25"/>
                      <a:pt x="15" y="25"/>
                      <a:pt x="15" y="25"/>
                    </a:cubicBezTo>
                    <a:cubicBezTo>
                      <a:pt x="14" y="25"/>
                      <a:pt x="14" y="25"/>
                      <a:pt x="14" y="25"/>
                    </a:cubicBezTo>
                    <a:cubicBezTo>
                      <a:pt x="14" y="25"/>
                      <a:pt x="13" y="24"/>
                      <a:pt x="13" y="24"/>
                    </a:cubicBezTo>
                    <a:cubicBezTo>
                      <a:pt x="13" y="24"/>
                      <a:pt x="13" y="24"/>
                      <a:pt x="13" y="24"/>
                    </a:cubicBezTo>
                    <a:cubicBezTo>
                      <a:pt x="13" y="24"/>
                      <a:pt x="12" y="24"/>
                      <a:pt x="12" y="24"/>
                    </a:cubicBezTo>
                    <a:cubicBezTo>
                      <a:pt x="12" y="24"/>
                      <a:pt x="12" y="23"/>
                      <a:pt x="12" y="23"/>
                    </a:cubicBezTo>
                    <a:cubicBezTo>
                      <a:pt x="12" y="23"/>
                      <a:pt x="12" y="23"/>
                      <a:pt x="12" y="23"/>
                    </a:cubicBezTo>
                    <a:cubicBezTo>
                      <a:pt x="12" y="22"/>
                      <a:pt x="12" y="22"/>
                      <a:pt x="11" y="21"/>
                    </a:cubicBezTo>
                    <a:cubicBezTo>
                      <a:pt x="11" y="21"/>
                      <a:pt x="11" y="21"/>
                      <a:pt x="11" y="21"/>
                    </a:cubicBezTo>
                    <a:cubicBezTo>
                      <a:pt x="11" y="20"/>
                      <a:pt x="11" y="20"/>
                      <a:pt x="11" y="20"/>
                    </a:cubicBezTo>
                    <a:cubicBezTo>
                      <a:pt x="11" y="20"/>
                      <a:pt x="10" y="20"/>
                      <a:pt x="10" y="20"/>
                    </a:cubicBezTo>
                    <a:cubicBezTo>
                      <a:pt x="10" y="19"/>
                      <a:pt x="10" y="19"/>
                      <a:pt x="10" y="19"/>
                    </a:cubicBezTo>
                    <a:cubicBezTo>
                      <a:pt x="10" y="19"/>
                      <a:pt x="10" y="19"/>
                      <a:pt x="10" y="18"/>
                    </a:cubicBezTo>
                    <a:cubicBezTo>
                      <a:pt x="10" y="18"/>
                      <a:pt x="9" y="18"/>
                      <a:pt x="9" y="19"/>
                    </a:cubicBezTo>
                    <a:cubicBezTo>
                      <a:pt x="9" y="19"/>
                      <a:pt x="9" y="19"/>
                      <a:pt x="9" y="19"/>
                    </a:cubicBezTo>
                    <a:cubicBezTo>
                      <a:pt x="10" y="19"/>
                      <a:pt x="9" y="20"/>
                      <a:pt x="10" y="20"/>
                    </a:cubicBezTo>
                    <a:cubicBezTo>
                      <a:pt x="10" y="20"/>
                      <a:pt x="10" y="20"/>
                      <a:pt x="10" y="20"/>
                    </a:cubicBezTo>
                    <a:cubicBezTo>
                      <a:pt x="10" y="21"/>
                      <a:pt x="10" y="21"/>
                      <a:pt x="10" y="21"/>
                    </a:cubicBezTo>
                    <a:cubicBezTo>
                      <a:pt x="10" y="21"/>
                      <a:pt x="10" y="22"/>
                      <a:pt x="10" y="22"/>
                    </a:cubicBezTo>
                    <a:cubicBezTo>
                      <a:pt x="10" y="22"/>
                      <a:pt x="10" y="22"/>
                      <a:pt x="10" y="21"/>
                    </a:cubicBezTo>
                    <a:cubicBezTo>
                      <a:pt x="10" y="21"/>
                      <a:pt x="9" y="21"/>
                      <a:pt x="9" y="21"/>
                    </a:cubicBezTo>
                    <a:cubicBezTo>
                      <a:pt x="9" y="21"/>
                      <a:pt x="10" y="21"/>
                      <a:pt x="9" y="21"/>
                    </a:cubicBezTo>
                    <a:cubicBezTo>
                      <a:pt x="9" y="20"/>
                      <a:pt x="9" y="20"/>
                      <a:pt x="9" y="20"/>
                    </a:cubicBezTo>
                    <a:cubicBezTo>
                      <a:pt x="9" y="20"/>
                      <a:pt x="9" y="20"/>
                      <a:pt x="9" y="19"/>
                    </a:cubicBezTo>
                    <a:cubicBezTo>
                      <a:pt x="9" y="19"/>
                      <a:pt x="9" y="19"/>
                      <a:pt x="9" y="19"/>
                    </a:cubicBezTo>
                    <a:cubicBezTo>
                      <a:pt x="8" y="19"/>
                      <a:pt x="8" y="18"/>
                      <a:pt x="8" y="18"/>
                    </a:cubicBezTo>
                    <a:cubicBezTo>
                      <a:pt x="8" y="18"/>
                      <a:pt x="8" y="17"/>
                      <a:pt x="8" y="17"/>
                    </a:cubicBezTo>
                    <a:cubicBezTo>
                      <a:pt x="8" y="17"/>
                      <a:pt x="8" y="17"/>
                      <a:pt x="8" y="17"/>
                    </a:cubicBezTo>
                    <a:cubicBezTo>
                      <a:pt x="8" y="17"/>
                      <a:pt x="8" y="17"/>
                      <a:pt x="7" y="17"/>
                    </a:cubicBezTo>
                    <a:cubicBezTo>
                      <a:pt x="7" y="16"/>
                      <a:pt x="7" y="16"/>
                      <a:pt x="7" y="16"/>
                    </a:cubicBezTo>
                    <a:cubicBezTo>
                      <a:pt x="7" y="16"/>
                      <a:pt x="7" y="15"/>
                      <a:pt x="7" y="15"/>
                    </a:cubicBezTo>
                    <a:cubicBezTo>
                      <a:pt x="7" y="15"/>
                      <a:pt x="7" y="14"/>
                      <a:pt x="7" y="14"/>
                    </a:cubicBezTo>
                    <a:cubicBezTo>
                      <a:pt x="7" y="14"/>
                      <a:pt x="8" y="14"/>
                      <a:pt x="8" y="13"/>
                    </a:cubicBezTo>
                    <a:cubicBezTo>
                      <a:pt x="8" y="13"/>
                      <a:pt x="8" y="13"/>
                      <a:pt x="8" y="13"/>
                    </a:cubicBezTo>
                    <a:cubicBezTo>
                      <a:pt x="8" y="13"/>
                      <a:pt x="8" y="12"/>
                      <a:pt x="9" y="12"/>
                    </a:cubicBezTo>
                    <a:cubicBezTo>
                      <a:pt x="9" y="12"/>
                      <a:pt x="9" y="11"/>
                      <a:pt x="9" y="11"/>
                    </a:cubicBezTo>
                    <a:cubicBezTo>
                      <a:pt x="10" y="11"/>
                      <a:pt x="10" y="10"/>
                      <a:pt x="10" y="10"/>
                    </a:cubicBezTo>
                    <a:cubicBezTo>
                      <a:pt x="10" y="10"/>
                      <a:pt x="9" y="10"/>
                      <a:pt x="9" y="9"/>
                    </a:cubicBezTo>
                    <a:cubicBezTo>
                      <a:pt x="9" y="9"/>
                      <a:pt x="10" y="9"/>
                      <a:pt x="10" y="9"/>
                    </a:cubicBezTo>
                    <a:cubicBezTo>
                      <a:pt x="10" y="9"/>
                      <a:pt x="10" y="9"/>
                      <a:pt x="10" y="9"/>
                    </a:cubicBezTo>
                    <a:cubicBezTo>
                      <a:pt x="10" y="8"/>
                      <a:pt x="10" y="8"/>
                      <a:pt x="10" y="8"/>
                    </a:cubicBezTo>
                    <a:cubicBezTo>
                      <a:pt x="10" y="8"/>
                      <a:pt x="10" y="8"/>
                      <a:pt x="10" y="7"/>
                    </a:cubicBezTo>
                    <a:cubicBezTo>
                      <a:pt x="10" y="7"/>
                      <a:pt x="9" y="8"/>
                      <a:pt x="9" y="7"/>
                    </a:cubicBezTo>
                    <a:cubicBezTo>
                      <a:pt x="9" y="7"/>
                      <a:pt x="9" y="7"/>
                      <a:pt x="9" y="7"/>
                    </a:cubicBezTo>
                    <a:cubicBezTo>
                      <a:pt x="9" y="7"/>
                      <a:pt x="9" y="7"/>
                      <a:pt x="9" y="7"/>
                    </a:cubicBezTo>
                    <a:cubicBezTo>
                      <a:pt x="9" y="6"/>
                      <a:pt x="9" y="6"/>
                      <a:pt x="9" y="6"/>
                    </a:cubicBezTo>
                    <a:cubicBezTo>
                      <a:pt x="9" y="6"/>
                      <a:pt x="9" y="6"/>
                      <a:pt x="9" y="6"/>
                    </a:cubicBezTo>
                    <a:cubicBezTo>
                      <a:pt x="12" y="3"/>
                      <a:pt x="15" y="2"/>
                      <a:pt x="19" y="1"/>
                    </a:cubicBezTo>
                    <a:cubicBezTo>
                      <a:pt x="19" y="1"/>
                      <a:pt x="19" y="1"/>
                      <a:pt x="19" y="1"/>
                    </a:cubicBezTo>
                    <a:cubicBezTo>
                      <a:pt x="19" y="1"/>
                      <a:pt x="19" y="1"/>
                      <a:pt x="19" y="1"/>
                    </a:cubicBezTo>
                    <a:cubicBezTo>
                      <a:pt x="19" y="1"/>
                      <a:pt x="19" y="1"/>
                      <a:pt x="20" y="1"/>
                    </a:cubicBezTo>
                    <a:cubicBezTo>
                      <a:pt x="20" y="1"/>
                      <a:pt x="20" y="1"/>
                      <a:pt x="20" y="1"/>
                    </a:cubicBezTo>
                    <a:cubicBezTo>
                      <a:pt x="21" y="1"/>
                      <a:pt x="21" y="2"/>
                      <a:pt x="22" y="2"/>
                    </a:cubicBezTo>
                    <a:cubicBezTo>
                      <a:pt x="22" y="2"/>
                      <a:pt x="22" y="1"/>
                      <a:pt x="22" y="1"/>
                    </a:cubicBezTo>
                    <a:cubicBezTo>
                      <a:pt x="22" y="1"/>
                      <a:pt x="22" y="1"/>
                      <a:pt x="22" y="1"/>
                    </a:cubicBezTo>
                    <a:cubicBezTo>
                      <a:pt x="22" y="1"/>
                      <a:pt x="22" y="1"/>
                      <a:pt x="23" y="1"/>
                    </a:cubicBezTo>
                    <a:cubicBezTo>
                      <a:pt x="23" y="1"/>
                      <a:pt x="24" y="1"/>
                      <a:pt x="24" y="1"/>
                    </a:cubicBezTo>
                    <a:cubicBezTo>
                      <a:pt x="24" y="0"/>
                      <a:pt x="24" y="0"/>
                      <a:pt x="24" y="0"/>
                    </a:cubicBezTo>
                    <a:cubicBezTo>
                      <a:pt x="24" y="0"/>
                      <a:pt x="23" y="0"/>
                      <a:pt x="23" y="0"/>
                    </a:cubicBezTo>
                    <a:cubicBezTo>
                      <a:pt x="23" y="0"/>
                      <a:pt x="23" y="0"/>
                      <a:pt x="23" y="0"/>
                    </a:cubicBezTo>
                    <a:cubicBezTo>
                      <a:pt x="22" y="0"/>
                      <a:pt x="22" y="0"/>
                      <a:pt x="22" y="0"/>
                    </a:cubicBezTo>
                    <a:cubicBezTo>
                      <a:pt x="20" y="0"/>
                      <a:pt x="17" y="0"/>
                      <a:pt x="15" y="1"/>
                    </a:cubicBezTo>
                    <a:cubicBezTo>
                      <a:pt x="15" y="1"/>
                      <a:pt x="14" y="1"/>
                      <a:pt x="14" y="1"/>
                    </a:cubicBezTo>
                    <a:cubicBezTo>
                      <a:pt x="14" y="1"/>
                      <a:pt x="14" y="1"/>
                      <a:pt x="14" y="1"/>
                    </a:cubicBezTo>
                    <a:cubicBezTo>
                      <a:pt x="14" y="1"/>
                      <a:pt x="13" y="2"/>
                      <a:pt x="13" y="2"/>
                    </a:cubicBezTo>
                    <a:cubicBezTo>
                      <a:pt x="13" y="2"/>
                      <a:pt x="12" y="2"/>
                      <a:pt x="12" y="2"/>
                    </a:cubicBezTo>
                    <a:cubicBezTo>
                      <a:pt x="12" y="2"/>
                      <a:pt x="11" y="2"/>
                      <a:pt x="11" y="3"/>
                    </a:cubicBezTo>
                    <a:cubicBezTo>
                      <a:pt x="10" y="3"/>
                      <a:pt x="9" y="4"/>
                      <a:pt x="7" y="5"/>
                    </a:cubicBezTo>
                    <a:cubicBezTo>
                      <a:pt x="7" y="5"/>
                      <a:pt x="7" y="5"/>
                      <a:pt x="7" y="6"/>
                    </a:cubicBezTo>
                    <a:cubicBezTo>
                      <a:pt x="7" y="6"/>
                      <a:pt x="7" y="6"/>
                      <a:pt x="6" y="6"/>
                    </a:cubicBezTo>
                    <a:cubicBezTo>
                      <a:pt x="6" y="7"/>
                      <a:pt x="6" y="7"/>
                      <a:pt x="6" y="7"/>
                    </a:cubicBezTo>
                    <a:cubicBezTo>
                      <a:pt x="5" y="8"/>
                      <a:pt x="5" y="8"/>
                      <a:pt x="4" y="8"/>
                    </a:cubicBezTo>
                    <a:cubicBezTo>
                      <a:pt x="4" y="9"/>
                      <a:pt x="3" y="10"/>
                      <a:pt x="3" y="11"/>
                    </a:cubicBezTo>
                    <a:cubicBezTo>
                      <a:pt x="2" y="12"/>
                      <a:pt x="2" y="12"/>
                      <a:pt x="2" y="12"/>
                    </a:cubicBezTo>
                    <a:cubicBezTo>
                      <a:pt x="2" y="12"/>
                      <a:pt x="2" y="13"/>
                      <a:pt x="2" y="13"/>
                    </a:cubicBezTo>
                    <a:cubicBezTo>
                      <a:pt x="2" y="13"/>
                      <a:pt x="1" y="14"/>
                      <a:pt x="1" y="14"/>
                    </a:cubicBezTo>
                    <a:cubicBezTo>
                      <a:pt x="1" y="14"/>
                      <a:pt x="1" y="15"/>
                      <a:pt x="1" y="15"/>
                    </a:cubicBezTo>
                    <a:cubicBezTo>
                      <a:pt x="1" y="15"/>
                      <a:pt x="0" y="16"/>
                      <a:pt x="0" y="17"/>
                    </a:cubicBezTo>
                    <a:cubicBezTo>
                      <a:pt x="0" y="17"/>
                      <a:pt x="0" y="18"/>
                      <a:pt x="0" y="18"/>
                    </a:cubicBezTo>
                    <a:close/>
                    <a:moveTo>
                      <a:pt x="24" y="18"/>
                    </a:moveTo>
                    <a:cubicBezTo>
                      <a:pt x="24" y="28"/>
                      <a:pt x="24" y="28"/>
                      <a:pt x="24" y="28"/>
                    </a:cubicBezTo>
                    <a:cubicBezTo>
                      <a:pt x="24" y="29"/>
                      <a:pt x="24" y="29"/>
                      <a:pt x="24" y="29"/>
                    </a:cubicBezTo>
                    <a:cubicBezTo>
                      <a:pt x="24" y="29"/>
                      <a:pt x="24" y="28"/>
                      <a:pt x="23" y="28"/>
                    </a:cubicBezTo>
                    <a:cubicBezTo>
                      <a:pt x="23" y="28"/>
                      <a:pt x="23" y="28"/>
                      <a:pt x="22" y="28"/>
                    </a:cubicBezTo>
                    <a:cubicBezTo>
                      <a:pt x="22" y="28"/>
                      <a:pt x="21" y="28"/>
                      <a:pt x="21" y="27"/>
                    </a:cubicBezTo>
                    <a:cubicBezTo>
                      <a:pt x="21" y="27"/>
                      <a:pt x="21" y="27"/>
                      <a:pt x="21" y="26"/>
                    </a:cubicBezTo>
                    <a:cubicBezTo>
                      <a:pt x="21" y="26"/>
                      <a:pt x="21" y="26"/>
                      <a:pt x="21" y="26"/>
                    </a:cubicBezTo>
                    <a:cubicBezTo>
                      <a:pt x="21" y="25"/>
                      <a:pt x="21" y="25"/>
                      <a:pt x="21" y="25"/>
                    </a:cubicBezTo>
                    <a:cubicBezTo>
                      <a:pt x="20" y="25"/>
                      <a:pt x="20" y="25"/>
                      <a:pt x="19" y="25"/>
                    </a:cubicBezTo>
                    <a:cubicBezTo>
                      <a:pt x="19" y="25"/>
                      <a:pt x="19" y="25"/>
                      <a:pt x="19" y="25"/>
                    </a:cubicBezTo>
                    <a:cubicBezTo>
                      <a:pt x="19" y="25"/>
                      <a:pt x="19" y="24"/>
                      <a:pt x="19" y="24"/>
                    </a:cubicBezTo>
                    <a:cubicBezTo>
                      <a:pt x="19" y="24"/>
                      <a:pt x="20" y="24"/>
                      <a:pt x="20" y="24"/>
                    </a:cubicBezTo>
                    <a:cubicBezTo>
                      <a:pt x="20" y="24"/>
                      <a:pt x="20" y="24"/>
                      <a:pt x="20" y="23"/>
                    </a:cubicBezTo>
                    <a:cubicBezTo>
                      <a:pt x="20" y="23"/>
                      <a:pt x="20" y="23"/>
                      <a:pt x="20" y="23"/>
                    </a:cubicBezTo>
                    <a:cubicBezTo>
                      <a:pt x="20" y="23"/>
                      <a:pt x="20" y="23"/>
                      <a:pt x="20" y="23"/>
                    </a:cubicBezTo>
                    <a:cubicBezTo>
                      <a:pt x="19" y="23"/>
                      <a:pt x="19" y="23"/>
                      <a:pt x="19" y="23"/>
                    </a:cubicBezTo>
                    <a:cubicBezTo>
                      <a:pt x="18" y="23"/>
                      <a:pt x="18" y="24"/>
                      <a:pt x="18" y="24"/>
                    </a:cubicBezTo>
                    <a:cubicBezTo>
                      <a:pt x="18" y="24"/>
                      <a:pt x="18" y="24"/>
                      <a:pt x="17" y="24"/>
                    </a:cubicBezTo>
                    <a:cubicBezTo>
                      <a:pt x="17" y="24"/>
                      <a:pt x="17" y="24"/>
                      <a:pt x="17" y="24"/>
                    </a:cubicBezTo>
                    <a:cubicBezTo>
                      <a:pt x="17" y="24"/>
                      <a:pt x="16" y="24"/>
                      <a:pt x="16" y="24"/>
                    </a:cubicBezTo>
                    <a:cubicBezTo>
                      <a:pt x="16" y="24"/>
                      <a:pt x="16" y="23"/>
                      <a:pt x="16" y="23"/>
                    </a:cubicBezTo>
                    <a:cubicBezTo>
                      <a:pt x="15" y="22"/>
                      <a:pt x="16" y="21"/>
                      <a:pt x="16" y="21"/>
                    </a:cubicBezTo>
                    <a:cubicBezTo>
                      <a:pt x="16" y="21"/>
                      <a:pt x="16" y="21"/>
                      <a:pt x="16" y="21"/>
                    </a:cubicBezTo>
                    <a:cubicBezTo>
                      <a:pt x="16" y="20"/>
                      <a:pt x="16" y="20"/>
                      <a:pt x="16" y="20"/>
                    </a:cubicBezTo>
                    <a:cubicBezTo>
                      <a:pt x="16" y="20"/>
                      <a:pt x="17" y="19"/>
                      <a:pt x="17" y="19"/>
                    </a:cubicBezTo>
                    <a:cubicBezTo>
                      <a:pt x="17" y="19"/>
                      <a:pt x="18" y="19"/>
                      <a:pt x="18" y="19"/>
                    </a:cubicBezTo>
                    <a:cubicBezTo>
                      <a:pt x="18" y="19"/>
                      <a:pt x="19" y="19"/>
                      <a:pt x="19" y="19"/>
                    </a:cubicBezTo>
                    <a:cubicBezTo>
                      <a:pt x="19" y="19"/>
                      <a:pt x="19" y="19"/>
                      <a:pt x="19" y="19"/>
                    </a:cubicBezTo>
                    <a:cubicBezTo>
                      <a:pt x="20" y="19"/>
                      <a:pt x="20" y="19"/>
                      <a:pt x="20" y="19"/>
                    </a:cubicBezTo>
                    <a:cubicBezTo>
                      <a:pt x="21" y="19"/>
                      <a:pt x="21" y="18"/>
                      <a:pt x="21" y="19"/>
                    </a:cubicBezTo>
                    <a:cubicBezTo>
                      <a:pt x="22" y="19"/>
                      <a:pt x="22" y="19"/>
                      <a:pt x="22" y="19"/>
                    </a:cubicBezTo>
                    <a:cubicBezTo>
                      <a:pt x="22" y="19"/>
                      <a:pt x="22" y="19"/>
                      <a:pt x="22" y="19"/>
                    </a:cubicBezTo>
                    <a:cubicBezTo>
                      <a:pt x="22" y="19"/>
                      <a:pt x="23" y="19"/>
                      <a:pt x="23" y="19"/>
                    </a:cubicBezTo>
                    <a:cubicBezTo>
                      <a:pt x="23" y="19"/>
                      <a:pt x="23" y="20"/>
                      <a:pt x="23" y="20"/>
                    </a:cubicBezTo>
                    <a:cubicBezTo>
                      <a:pt x="23" y="20"/>
                      <a:pt x="23" y="20"/>
                      <a:pt x="24" y="20"/>
                    </a:cubicBezTo>
                    <a:cubicBezTo>
                      <a:pt x="24" y="20"/>
                      <a:pt x="24" y="20"/>
                      <a:pt x="24" y="20"/>
                    </a:cubicBezTo>
                    <a:cubicBezTo>
                      <a:pt x="24" y="19"/>
                      <a:pt x="24" y="19"/>
                      <a:pt x="24" y="19"/>
                    </a:cubicBezTo>
                    <a:cubicBezTo>
                      <a:pt x="24" y="19"/>
                      <a:pt x="24" y="19"/>
                      <a:pt x="24" y="19"/>
                    </a:cubicBezTo>
                    <a:cubicBezTo>
                      <a:pt x="24" y="18"/>
                      <a:pt x="24" y="18"/>
                      <a:pt x="24" y="18"/>
                    </a:cubicBezTo>
                    <a:close/>
                  </a:path>
                </a:pathLst>
              </a:custGeom>
              <a:grpFill/>
              <a:ln>
                <a:noFill/>
              </a:ln>
            </p:spPr>
            <p:txBody>
              <a:bodyPr anchor="ctr"/>
              <a:lstStyle/>
              <a:p>
                <a:pPr algn="ctr"/>
                <a:endParaRPr>
                  <a:cs typeface="+mn-ea"/>
                  <a:sym typeface="+mn-lt"/>
                </a:endParaRPr>
              </a:p>
            </p:txBody>
          </p:sp>
          <p:sp>
            <p:nvSpPr>
              <p:cNvPr id="73" name="Freeform: Shape 100"/>
              <p:cNvSpPr>
                <a:spLocks/>
              </p:cNvSpPr>
              <p:nvPr/>
            </p:nvSpPr>
            <p:spPr bwMode="auto">
              <a:xfrm>
                <a:off x="3152654" y="1776145"/>
                <a:ext cx="113963" cy="185037"/>
              </a:xfrm>
              <a:custGeom>
                <a:avLst/>
                <a:gdLst>
                  <a:gd name="T0" fmla="*/ 0 w 26"/>
                  <a:gd name="T1" fmla="*/ 29 h 42"/>
                  <a:gd name="T2" fmla="*/ 0 w 26"/>
                  <a:gd name="T3" fmla="*/ 35 h 42"/>
                  <a:gd name="T4" fmla="*/ 8 w 26"/>
                  <a:gd name="T5" fmla="*/ 42 h 42"/>
                  <a:gd name="T6" fmla="*/ 18 w 26"/>
                  <a:gd name="T7" fmla="*/ 42 h 42"/>
                  <a:gd name="T8" fmla="*/ 26 w 26"/>
                  <a:gd name="T9" fmla="*/ 35 h 42"/>
                  <a:gd name="T10" fmla="*/ 26 w 26"/>
                  <a:gd name="T11" fmla="*/ 29 h 42"/>
                  <a:gd name="T12" fmla="*/ 17 w 26"/>
                  <a:gd name="T13" fmla="*/ 29 h 42"/>
                  <a:gd name="T14" fmla="*/ 17 w 26"/>
                  <a:gd name="T15" fmla="*/ 24 h 42"/>
                  <a:gd name="T16" fmla="*/ 26 w 26"/>
                  <a:gd name="T17" fmla="*/ 24 h 42"/>
                  <a:gd name="T18" fmla="*/ 26 w 26"/>
                  <a:gd name="T19" fmla="*/ 16 h 42"/>
                  <a:gd name="T20" fmla="*/ 17 w 26"/>
                  <a:gd name="T21" fmla="*/ 16 h 42"/>
                  <a:gd name="T22" fmla="*/ 17 w 26"/>
                  <a:gd name="T23" fmla="*/ 10 h 42"/>
                  <a:gd name="T24" fmla="*/ 26 w 26"/>
                  <a:gd name="T25" fmla="*/ 10 h 42"/>
                  <a:gd name="T26" fmla="*/ 26 w 26"/>
                  <a:gd name="T27" fmla="*/ 7 h 42"/>
                  <a:gd name="T28" fmla="*/ 18 w 26"/>
                  <a:gd name="T29" fmla="*/ 0 h 42"/>
                  <a:gd name="T30" fmla="*/ 8 w 26"/>
                  <a:gd name="T31" fmla="*/ 0 h 42"/>
                  <a:gd name="T32" fmla="*/ 0 w 26"/>
                  <a:gd name="T33" fmla="*/ 7 h 42"/>
                  <a:gd name="T34" fmla="*/ 0 w 26"/>
                  <a:gd name="T35" fmla="*/ 10 h 42"/>
                  <a:gd name="T36" fmla="*/ 9 w 26"/>
                  <a:gd name="T37" fmla="*/ 10 h 42"/>
                  <a:gd name="T38" fmla="*/ 9 w 26"/>
                  <a:gd name="T39" fmla="*/ 16 h 42"/>
                  <a:gd name="T40" fmla="*/ 0 w 26"/>
                  <a:gd name="T41" fmla="*/ 16 h 42"/>
                  <a:gd name="T42" fmla="*/ 0 w 26"/>
                  <a:gd name="T43" fmla="*/ 24 h 42"/>
                  <a:gd name="T44" fmla="*/ 9 w 26"/>
                  <a:gd name="T45" fmla="*/ 24 h 42"/>
                  <a:gd name="T46" fmla="*/ 9 w 26"/>
                  <a:gd name="T47" fmla="*/ 29 h 42"/>
                  <a:gd name="T48" fmla="*/ 0 w 26"/>
                  <a:gd name="T4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42">
                    <a:moveTo>
                      <a:pt x="0" y="29"/>
                    </a:moveTo>
                    <a:cubicBezTo>
                      <a:pt x="0" y="35"/>
                      <a:pt x="0" y="35"/>
                      <a:pt x="0" y="35"/>
                    </a:cubicBezTo>
                    <a:cubicBezTo>
                      <a:pt x="0" y="39"/>
                      <a:pt x="4" y="42"/>
                      <a:pt x="8" y="42"/>
                    </a:cubicBezTo>
                    <a:cubicBezTo>
                      <a:pt x="18" y="42"/>
                      <a:pt x="18" y="42"/>
                      <a:pt x="18" y="42"/>
                    </a:cubicBezTo>
                    <a:cubicBezTo>
                      <a:pt x="22" y="42"/>
                      <a:pt x="26" y="39"/>
                      <a:pt x="26" y="35"/>
                    </a:cubicBezTo>
                    <a:cubicBezTo>
                      <a:pt x="26" y="29"/>
                      <a:pt x="26" y="29"/>
                      <a:pt x="26" y="29"/>
                    </a:cubicBezTo>
                    <a:cubicBezTo>
                      <a:pt x="17" y="29"/>
                      <a:pt x="17" y="29"/>
                      <a:pt x="17" y="29"/>
                    </a:cubicBezTo>
                    <a:cubicBezTo>
                      <a:pt x="17" y="24"/>
                      <a:pt x="17" y="24"/>
                      <a:pt x="17" y="24"/>
                    </a:cubicBezTo>
                    <a:cubicBezTo>
                      <a:pt x="26" y="24"/>
                      <a:pt x="26" y="24"/>
                      <a:pt x="26" y="24"/>
                    </a:cubicBezTo>
                    <a:cubicBezTo>
                      <a:pt x="26" y="16"/>
                      <a:pt x="26" y="16"/>
                      <a:pt x="26" y="16"/>
                    </a:cubicBezTo>
                    <a:cubicBezTo>
                      <a:pt x="17" y="16"/>
                      <a:pt x="17" y="16"/>
                      <a:pt x="17" y="16"/>
                    </a:cubicBezTo>
                    <a:cubicBezTo>
                      <a:pt x="17" y="10"/>
                      <a:pt x="17" y="10"/>
                      <a:pt x="17" y="10"/>
                    </a:cubicBezTo>
                    <a:cubicBezTo>
                      <a:pt x="26" y="10"/>
                      <a:pt x="26" y="10"/>
                      <a:pt x="26" y="10"/>
                    </a:cubicBezTo>
                    <a:cubicBezTo>
                      <a:pt x="26" y="7"/>
                      <a:pt x="26" y="7"/>
                      <a:pt x="26" y="7"/>
                    </a:cubicBezTo>
                    <a:cubicBezTo>
                      <a:pt x="26" y="3"/>
                      <a:pt x="22" y="0"/>
                      <a:pt x="18" y="0"/>
                    </a:cubicBezTo>
                    <a:cubicBezTo>
                      <a:pt x="8" y="0"/>
                      <a:pt x="8" y="0"/>
                      <a:pt x="8" y="0"/>
                    </a:cubicBezTo>
                    <a:cubicBezTo>
                      <a:pt x="4" y="0"/>
                      <a:pt x="0" y="3"/>
                      <a:pt x="0" y="7"/>
                    </a:cubicBezTo>
                    <a:cubicBezTo>
                      <a:pt x="0" y="10"/>
                      <a:pt x="0" y="10"/>
                      <a:pt x="0" y="10"/>
                    </a:cubicBezTo>
                    <a:cubicBezTo>
                      <a:pt x="9" y="10"/>
                      <a:pt x="9" y="10"/>
                      <a:pt x="9" y="10"/>
                    </a:cubicBezTo>
                    <a:cubicBezTo>
                      <a:pt x="9" y="16"/>
                      <a:pt x="9" y="16"/>
                      <a:pt x="9" y="16"/>
                    </a:cubicBezTo>
                    <a:cubicBezTo>
                      <a:pt x="0" y="16"/>
                      <a:pt x="0" y="16"/>
                      <a:pt x="0" y="16"/>
                    </a:cubicBezTo>
                    <a:cubicBezTo>
                      <a:pt x="0" y="24"/>
                      <a:pt x="0" y="24"/>
                      <a:pt x="0" y="24"/>
                    </a:cubicBezTo>
                    <a:cubicBezTo>
                      <a:pt x="9" y="24"/>
                      <a:pt x="9" y="24"/>
                      <a:pt x="9" y="24"/>
                    </a:cubicBezTo>
                    <a:cubicBezTo>
                      <a:pt x="9" y="29"/>
                      <a:pt x="9" y="29"/>
                      <a:pt x="9" y="29"/>
                    </a:cubicBezTo>
                    <a:lnTo>
                      <a:pt x="0" y="29"/>
                    </a:lnTo>
                    <a:close/>
                  </a:path>
                </a:pathLst>
              </a:custGeom>
              <a:grpFill/>
              <a:ln>
                <a:noFill/>
              </a:ln>
            </p:spPr>
            <p:txBody>
              <a:bodyPr anchor="ctr"/>
              <a:lstStyle/>
              <a:p>
                <a:pPr algn="ctr"/>
                <a:endParaRPr>
                  <a:cs typeface="+mn-ea"/>
                  <a:sym typeface="+mn-lt"/>
                </a:endParaRPr>
              </a:p>
            </p:txBody>
          </p:sp>
          <p:sp>
            <p:nvSpPr>
              <p:cNvPr id="74" name="Freeform: Shape 101"/>
              <p:cNvSpPr>
                <a:spLocks/>
              </p:cNvSpPr>
              <p:nvPr/>
            </p:nvSpPr>
            <p:spPr bwMode="auto">
              <a:xfrm>
                <a:off x="3120794" y="1944027"/>
                <a:ext cx="177685" cy="113963"/>
              </a:xfrm>
              <a:custGeom>
                <a:avLst/>
                <a:gdLst>
                  <a:gd name="T0" fmla="*/ 0 w 40"/>
                  <a:gd name="T1" fmla="*/ 1 h 26"/>
                  <a:gd name="T2" fmla="*/ 13 w 40"/>
                  <a:gd name="T3" fmla="*/ 12 h 26"/>
                  <a:gd name="T4" fmla="*/ 17 w 40"/>
                  <a:gd name="T5" fmla="*/ 12 h 26"/>
                  <a:gd name="T6" fmla="*/ 17 w 40"/>
                  <a:gd name="T7" fmla="*/ 20 h 26"/>
                  <a:gd name="T8" fmla="*/ 12 w 40"/>
                  <a:gd name="T9" fmla="*/ 20 h 26"/>
                  <a:gd name="T10" fmla="*/ 12 w 40"/>
                  <a:gd name="T11" fmla="*/ 26 h 26"/>
                  <a:gd name="T12" fmla="*/ 28 w 40"/>
                  <a:gd name="T13" fmla="*/ 26 h 26"/>
                  <a:gd name="T14" fmla="*/ 28 w 40"/>
                  <a:gd name="T15" fmla="*/ 20 h 26"/>
                  <a:gd name="T16" fmla="*/ 23 w 40"/>
                  <a:gd name="T17" fmla="*/ 20 h 26"/>
                  <a:gd name="T18" fmla="*/ 23 w 40"/>
                  <a:gd name="T19" fmla="*/ 12 h 26"/>
                  <a:gd name="T20" fmla="*/ 27 w 40"/>
                  <a:gd name="T21" fmla="*/ 12 h 26"/>
                  <a:gd name="T22" fmla="*/ 40 w 40"/>
                  <a:gd name="T23" fmla="*/ 1 h 26"/>
                  <a:gd name="T24" fmla="*/ 35 w 40"/>
                  <a:gd name="T25" fmla="*/ 0 h 26"/>
                  <a:gd name="T26" fmla="*/ 27 w 40"/>
                  <a:gd name="T27" fmla="*/ 7 h 26"/>
                  <a:gd name="T28" fmla="*/ 13 w 40"/>
                  <a:gd name="T29" fmla="*/ 7 h 26"/>
                  <a:gd name="T30" fmla="*/ 5 w 40"/>
                  <a:gd name="T31" fmla="*/ 0 h 26"/>
                  <a:gd name="T32" fmla="*/ 0 w 40"/>
                  <a:gd name="T3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6">
                    <a:moveTo>
                      <a:pt x="0" y="1"/>
                    </a:moveTo>
                    <a:cubicBezTo>
                      <a:pt x="1" y="7"/>
                      <a:pt x="7" y="12"/>
                      <a:pt x="13" y="12"/>
                    </a:cubicBezTo>
                    <a:cubicBezTo>
                      <a:pt x="17" y="12"/>
                      <a:pt x="17" y="12"/>
                      <a:pt x="17" y="12"/>
                    </a:cubicBezTo>
                    <a:cubicBezTo>
                      <a:pt x="17" y="20"/>
                      <a:pt x="17" y="20"/>
                      <a:pt x="17" y="20"/>
                    </a:cubicBezTo>
                    <a:cubicBezTo>
                      <a:pt x="12" y="20"/>
                      <a:pt x="12" y="20"/>
                      <a:pt x="12" y="20"/>
                    </a:cubicBezTo>
                    <a:cubicBezTo>
                      <a:pt x="12" y="26"/>
                      <a:pt x="12" y="26"/>
                      <a:pt x="12" y="26"/>
                    </a:cubicBezTo>
                    <a:cubicBezTo>
                      <a:pt x="28" y="26"/>
                      <a:pt x="28" y="26"/>
                      <a:pt x="28" y="26"/>
                    </a:cubicBezTo>
                    <a:cubicBezTo>
                      <a:pt x="28" y="20"/>
                      <a:pt x="28" y="20"/>
                      <a:pt x="28" y="20"/>
                    </a:cubicBezTo>
                    <a:cubicBezTo>
                      <a:pt x="23" y="20"/>
                      <a:pt x="23" y="20"/>
                      <a:pt x="23" y="20"/>
                    </a:cubicBezTo>
                    <a:cubicBezTo>
                      <a:pt x="23" y="12"/>
                      <a:pt x="23" y="12"/>
                      <a:pt x="23" y="12"/>
                    </a:cubicBezTo>
                    <a:cubicBezTo>
                      <a:pt x="27" y="12"/>
                      <a:pt x="27" y="12"/>
                      <a:pt x="27" y="12"/>
                    </a:cubicBezTo>
                    <a:cubicBezTo>
                      <a:pt x="33" y="12"/>
                      <a:pt x="39" y="6"/>
                      <a:pt x="40" y="1"/>
                    </a:cubicBezTo>
                    <a:cubicBezTo>
                      <a:pt x="35" y="0"/>
                      <a:pt x="35" y="0"/>
                      <a:pt x="35" y="0"/>
                    </a:cubicBezTo>
                    <a:cubicBezTo>
                      <a:pt x="34" y="3"/>
                      <a:pt x="31" y="7"/>
                      <a:pt x="27" y="7"/>
                    </a:cubicBezTo>
                    <a:cubicBezTo>
                      <a:pt x="13" y="7"/>
                      <a:pt x="13" y="7"/>
                      <a:pt x="13" y="7"/>
                    </a:cubicBezTo>
                    <a:cubicBezTo>
                      <a:pt x="10" y="7"/>
                      <a:pt x="6" y="4"/>
                      <a:pt x="5" y="0"/>
                    </a:cubicBezTo>
                    <a:lnTo>
                      <a:pt x="0" y="1"/>
                    </a:lnTo>
                    <a:close/>
                  </a:path>
                </a:pathLst>
              </a:custGeom>
              <a:grpFill/>
              <a:ln>
                <a:noFill/>
              </a:ln>
            </p:spPr>
            <p:txBody>
              <a:bodyPr anchor="ctr"/>
              <a:lstStyle/>
              <a:p>
                <a:pPr algn="ctr"/>
                <a:endParaRPr>
                  <a:cs typeface="+mn-ea"/>
                  <a:sym typeface="+mn-lt"/>
                </a:endParaRPr>
              </a:p>
            </p:txBody>
          </p:sp>
          <p:sp>
            <p:nvSpPr>
              <p:cNvPr id="75" name="Freeform: Shape 102"/>
              <p:cNvSpPr>
                <a:spLocks/>
              </p:cNvSpPr>
              <p:nvPr/>
            </p:nvSpPr>
            <p:spPr bwMode="auto">
              <a:xfrm>
                <a:off x="2949236" y="2720939"/>
                <a:ext cx="159304" cy="251210"/>
              </a:xfrm>
              <a:custGeom>
                <a:avLst/>
                <a:gdLst>
                  <a:gd name="T0" fmla="*/ 130 w 130"/>
                  <a:gd name="T1" fmla="*/ 205 h 205"/>
                  <a:gd name="T2" fmla="*/ 115 w 130"/>
                  <a:gd name="T3" fmla="*/ 4 h 205"/>
                  <a:gd name="T4" fmla="*/ 101 w 130"/>
                  <a:gd name="T5" fmla="*/ 0 h 205"/>
                  <a:gd name="T6" fmla="*/ 115 w 130"/>
                  <a:gd name="T7" fmla="*/ 14 h 205"/>
                  <a:gd name="T8" fmla="*/ 115 w 130"/>
                  <a:gd name="T9" fmla="*/ 133 h 205"/>
                  <a:gd name="T10" fmla="*/ 101 w 130"/>
                  <a:gd name="T11" fmla="*/ 148 h 205"/>
                  <a:gd name="T12" fmla="*/ 115 w 130"/>
                  <a:gd name="T13" fmla="*/ 162 h 205"/>
                  <a:gd name="T14" fmla="*/ 101 w 130"/>
                  <a:gd name="T15" fmla="*/ 162 h 205"/>
                  <a:gd name="T16" fmla="*/ 115 w 130"/>
                  <a:gd name="T17" fmla="*/ 173 h 205"/>
                  <a:gd name="T18" fmla="*/ 115 w 130"/>
                  <a:gd name="T19" fmla="*/ 191 h 205"/>
                  <a:gd name="T20" fmla="*/ 101 w 130"/>
                  <a:gd name="T21" fmla="*/ 205 h 205"/>
                  <a:gd name="T22" fmla="*/ 90 w 130"/>
                  <a:gd name="T23" fmla="*/ 4 h 205"/>
                  <a:gd name="T24" fmla="*/ 65 w 130"/>
                  <a:gd name="T25" fmla="*/ 14 h 205"/>
                  <a:gd name="T26" fmla="*/ 101 w 130"/>
                  <a:gd name="T27" fmla="*/ 0 h 205"/>
                  <a:gd name="T28" fmla="*/ 90 w 130"/>
                  <a:gd name="T29" fmla="*/ 0 h 205"/>
                  <a:gd name="T30" fmla="*/ 101 w 130"/>
                  <a:gd name="T31" fmla="*/ 205 h 205"/>
                  <a:gd name="T32" fmla="*/ 90 w 130"/>
                  <a:gd name="T33" fmla="*/ 191 h 205"/>
                  <a:gd name="T34" fmla="*/ 101 w 130"/>
                  <a:gd name="T35" fmla="*/ 173 h 205"/>
                  <a:gd name="T36" fmla="*/ 90 w 130"/>
                  <a:gd name="T37" fmla="*/ 162 h 205"/>
                  <a:gd name="T38" fmla="*/ 101 w 130"/>
                  <a:gd name="T39" fmla="*/ 148 h 205"/>
                  <a:gd name="T40" fmla="*/ 65 w 130"/>
                  <a:gd name="T41" fmla="*/ 133 h 205"/>
                  <a:gd name="T42" fmla="*/ 76 w 130"/>
                  <a:gd name="T43" fmla="*/ 148 h 205"/>
                  <a:gd name="T44" fmla="*/ 76 w 130"/>
                  <a:gd name="T45" fmla="*/ 162 h 205"/>
                  <a:gd name="T46" fmla="*/ 65 w 130"/>
                  <a:gd name="T47" fmla="*/ 173 h 205"/>
                  <a:gd name="T48" fmla="*/ 76 w 130"/>
                  <a:gd name="T49" fmla="*/ 191 h 205"/>
                  <a:gd name="T50" fmla="*/ 65 w 130"/>
                  <a:gd name="T51" fmla="*/ 191 h 205"/>
                  <a:gd name="T52" fmla="*/ 65 w 130"/>
                  <a:gd name="T53" fmla="*/ 4 h 205"/>
                  <a:gd name="T54" fmla="*/ 25 w 130"/>
                  <a:gd name="T55" fmla="*/ 14 h 205"/>
                  <a:gd name="T56" fmla="*/ 65 w 130"/>
                  <a:gd name="T57" fmla="*/ 4 h 205"/>
                  <a:gd name="T58" fmla="*/ 25 w 130"/>
                  <a:gd name="T59" fmla="*/ 205 h 205"/>
                  <a:gd name="T60" fmla="*/ 65 w 130"/>
                  <a:gd name="T61" fmla="*/ 191 h 205"/>
                  <a:gd name="T62" fmla="*/ 50 w 130"/>
                  <a:gd name="T63" fmla="*/ 173 h 205"/>
                  <a:gd name="T64" fmla="*/ 65 w 130"/>
                  <a:gd name="T65" fmla="*/ 162 h 205"/>
                  <a:gd name="T66" fmla="*/ 50 w 130"/>
                  <a:gd name="T67" fmla="*/ 148 h 205"/>
                  <a:gd name="T68" fmla="*/ 65 w 130"/>
                  <a:gd name="T69" fmla="*/ 133 h 205"/>
                  <a:gd name="T70" fmla="*/ 25 w 130"/>
                  <a:gd name="T71" fmla="*/ 148 h 205"/>
                  <a:gd name="T72" fmla="*/ 40 w 130"/>
                  <a:gd name="T73" fmla="*/ 162 h 205"/>
                  <a:gd name="T74" fmla="*/ 25 w 130"/>
                  <a:gd name="T75" fmla="*/ 162 h 205"/>
                  <a:gd name="T76" fmla="*/ 40 w 130"/>
                  <a:gd name="T77" fmla="*/ 173 h 205"/>
                  <a:gd name="T78" fmla="*/ 40 w 130"/>
                  <a:gd name="T79" fmla="*/ 191 h 205"/>
                  <a:gd name="T80" fmla="*/ 25 w 130"/>
                  <a:gd name="T81" fmla="*/ 205 h 205"/>
                  <a:gd name="T82" fmla="*/ 0 w 130"/>
                  <a:gd name="T83" fmla="*/ 4 h 205"/>
                  <a:gd name="T84" fmla="*/ 25 w 130"/>
                  <a:gd name="T85" fmla="*/ 205 h 205"/>
                  <a:gd name="T86" fmla="*/ 14 w 130"/>
                  <a:gd name="T87" fmla="*/ 191 h 205"/>
                  <a:gd name="T88" fmla="*/ 25 w 130"/>
                  <a:gd name="T89" fmla="*/ 173 h 205"/>
                  <a:gd name="T90" fmla="*/ 14 w 130"/>
                  <a:gd name="T91" fmla="*/ 162 h 205"/>
                  <a:gd name="T92" fmla="*/ 25 w 130"/>
                  <a:gd name="T93" fmla="*/ 148 h 205"/>
                  <a:gd name="T94" fmla="*/ 14 w 130"/>
                  <a:gd name="T95" fmla="*/ 133 h 205"/>
                  <a:gd name="T96" fmla="*/ 25 w 130"/>
                  <a:gd name="T97"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205">
                    <a:moveTo>
                      <a:pt x="101" y="205"/>
                    </a:moveTo>
                    <a:lnTo>
                      <a:pt x="130" y="205"/>
                    </a:lnTo>
                    <a:lnTo>
                      <a:pt x="130" y="4"/>
                    </a:lnTo>
                    <a:lnTo>
                      <a:pt x="115" y="4"/>
                    </a:lnTo>
                    <a:lnTo>
                      <a:pt x="115" y="0"/>
                    </a:lnTo>
                    <a:lnTo>
                      <a:pt x="101" y="0"/>
                    </a:lnTo>
                    <a:lnTo>
                      <a:pt x="101" y="14"/>
                    </a:lnTo>
                    <a:lnTo>
                      <a:pt x="115" y="14"/>
                    </a:lnTo>
                    <a:lnTo>
                      <a:pt x="115" y="133"/>
                    </a:lnTo>
                    <a:lnTo>
                      <a:pt x="115" y="133"/>
                    </a:lnTo>
                    <a:lnTo>
                      <a:pt x="101" y="133"/>
                    </a:lnTo>
                    <a:lnTo>
                      <a:pt x="101" y="148"/>
                    </a:lnTo>
                    <a:lnTo>
                      <a:pt x="115" y="148"/>
                    </a:lnTo>
                    <a:lnTo>
                      <a:pt x="115" y="162"/>
                    </a:lnTo>
                    <a:lnTo>
                      <a:pt x="115" y="162"/>
                    </a:lnTo>
                    <a:lnTo>
                      <a:pt x="101" y="162"/>
                    </a:lnTo>
                    <a:lnTo>
                      <a:pt x="101" y="173"/>
                    </a:lnTo>
                    <a:lnTo>
                      <a:pt x="115" y="173"/>
                    </a:lnTo>
                    <a:lnTo>
                      <a:pt x="115" y="191"/>
                    </a:lnTo>
                    <a:lnTo>
                      <a:pt x="115" y="191"/>
                    </a:lnTo>
                    <a:lnTo>
                      <a:pt x="101" y="191"/>
                    </a:lnTo>
                    <a:lnTo>
                      <a:pt x="101" y="205"/>
                    </a:lnTo>
                    <a:close/>
                    <a:moveTo>
                      <a:pt x="90" y="0"/>
                    </a:moveTo>
                    <a:lnTo>
                      <a:pt x="90" y="4"/>
                    </a:lnTo>
                    <a:lnTo>
                      <a:pt x="65" y="4"/>
                    </a:lnTo>
                    <a:lnTo>
                      <a:pt x="65" y="14"/>
                    </a:lnTo>
                    <a:lnTo>
                      <a:pt x="101" y="14"/>
                    </a:lnTo>
                    <a:lnTo>
                      <a:pt x="101" y="0"/>
                    </a:lnTo>
                    <a:lnTo>
                      <a:pt x="90" y="0"/>
                    </a:lnTo>
                    <a:lnTo>
                      <a:pt x="90" y="0"/>
                    </a:lnTo>
                    <a:close/>
                    <a:moveTo>
                      <a:pt x="65" y="205"/>
                    </a:moveTo>
                    <a:lnTo>
                      <a:pt x="101" y="205"/>
                    </a:lnTo>
                    <a:lnTo>
                      <a:pt x="101" y="191"/>
                    </a:lnTo>
                    <a:lnTo>
                      <a:pt x="90" y="191"/>
                    </a:lnTo>
                    <a:lnTo>
                      <a:pt x="90" y="173"/>
                    </a:lnTo>
                    <a:lnTo>
                      <a:pt x="101" y="173"/>
                    </a:lnTo>
                    <a:lnTo>
                      <a:pt x="101" y="162"/>
                    </a:lnTo>
                    <a:lnTo>
                      <a:pt x="90" y="162"/>
                    </a:lnTo>
                    <a:lnTo>
                      <a:pt x="90" y="148"/>
                    </a:lnTo>
                    <a:lnTo>
                      <a:pt x="101" y="148"/>
                    </a:lnTo>
                    <a:lnTo>
                      <a:pt x="101" y="133"/>
                    </a:lnTo>
                    <a:lnTo>
                      <a:pt x="65" y="133"/>
                    </a:lnTo>
                    <a:lnTo>
                      <a:pt x="65" y="148"/>
                    </a:lnTo>
                    <a:lnTo>
                      <a:pt x="76" y="148"/>
                    </a:lnTo>
                    <a:lnTo>
                      <a:pt x="76" y="162"/>
                    </a:lnTo>
                    <a:lnTo>
                      <a:pt x="76" y="162"/>
                    </a:lnTo>
                    <a:lnTo>
                      <a:pt x="65" y="162"/>
                    </a:lnTo>
                    <a:lnTo>
                      <a:pt x="65" y="173"/>
                    </a:lnTo>
                    <a:lnTo>
                      <a:pt x="76" y="173"/>
                    </a:lnTo>
                    <a:lnTo>
                      <a:pt x="76" y="191"/>
                    </a:lnTo>
                    <a:lnTo>
                      <a:pt x="76" y="191"/>
                    </a:lnTo>
                    <a:lnTo>
                      <a:pt x="65" y="191"/>
                    </a:lnTo>
                    <a:lnTo>
                      <a:pt x="65" y="205"/>
                    </a:lnTo>
                    <a:close/>
                    <a:moveTo>
                      <a:pt x="65" y="4"/>
                    </a:moveTo>
                    <a:lnTo>
                      <a:pt x="25" y="4"/>
                    </a:lnTo>
                    <a:lnTo>
                      <a:pt x="25" y="14"/>
                    </a:lnTo>
                    <a:lnTo>
                      <a:pt x="65" y="14"/>
                    </a:lnTo>
                    <a:lnTo>
                      <a:pt x="65" y="4"/>
                    </a:lnTo>
                    <a:lnTo>
                      <a:pt x="65" y="4"/>
                    </a:lnTo>
                    <a:close/>
                    <a:moveTo>
                      <a:pt x="25" y="205"/>
                    </a:moveTo>
                    <a:lnTo>
                      <a:pt x="65" y="205"/>
                    </a:lnTo>
                    <a:lnTo>
                      <a:pt x="65" y="191"/>
                    </a:lnTo>
                    <a:lnTo>
                      <a:pt x="50" y="191"/>
                    </a:lnTo>
                    <a:lnTo>
                      <a:pt x="50" y="173"/>
                    </a:lnTo>
                    <a:lnTo>
                      <a:pt x="65" y="173"/>
                    </a:lnTo>
                    <a:lnTo>
                      <a:pt x="65" y="162"/>
                    </a:lnTo>
                    <a:lnTo>
                      <a:pt x="50" y="162"/>
                    </a:lnTo>
                    <a:lnTo>
                      <a:pt x="50" y="148"/>
                    </a:lnTo>
                    <a:lnTo>
                      <a:pt x="65" y="148"/>
                    </a:lnTo>
                    <a:lnTo>
                      <a:pt x="65" y="133"/>
                    </a:lnTo>
                    <a:lnTo>
                      <a:pt x="25" y="133"/>
                    </a:lnTo>
                    <a:lnTo>
                      <a:pt x="25" y="148"/>
                    </a:lnTo>
                    <a:lnTo>
                      <a:pt x="40" y="148"/>
                    </a:lnTo>
                    <a:lnTo>
                      <a:pt x="40" y="162"/>
                    </a:lnTo>
                    <a:lnTo>
                      <a:pt x="40" y="162"/>
                    </a:lnTo>
                    <a:lnTo>
                      <a:pt x="25" y="162"/>
                    </a:lnTo>
                    <a:lnTo>
                      <a:pt x="25" y="173"/>
                    </a:lnTo>
                    <a:lnTo>
                      <a:pt x="40" y="173"/>
                    </a:lnTo>
                    <a:lnTo>
                      <a:pt x="40" y="191"/>
                    </a:lnTo>
                    <a:lnTo>
                      <a:pt x="40" y="191"/>
                    </a:lnTo>
                    <a:lnTo>
                      <a:pt x="25" y="191"/>
                    </a:lnTo>
                    <a:lnTo>
                      <a:pt x="25" y="205"/>
                    </a:lnTo>
                    <a:close/>
                    <a:moveTo>
                      <a:pt x="25" y="4"/>
                    </a:moveTo>
                    <a:lnTo>
                      <a:pt x="0" y="4"/>
                    </a:lnTo>
                    <a:lnTo>
                      <a:pt x="0" y="205"/>
                    </a:lnTo>
                    <a:lnTo>
                      <a:pt x="25" y="205"/>
                    </a:lnTo>
                    <a:lnTo>
                      <a:pt x="25" y="191"/>
                    </a:lnTo>
                    <a:lnTo>
                      <a:pt x="14" y="191"/>
                    </a:lnTo>
                    <a:lnTo>
                      <a:pt x="14" y="173"/>
                    </a:lnTo>
                    <a:lnTo>
                      <a:pt x="25" y="173"/>
                    </a:lnTo>
                    <a:lnTo>
                      <a:pt x="25" y="162"/>
                    </a:lnTo>
                    <a:lnTo>
                      <a:pt x="14" y="162"/>
                    </a:lnTo>
                    <a:lnTo>
                      <a:pt x="14" y="148"/>
                    </a:lnTo>
                    <a:lnTo>
                      <a:pt x="25" y="148"/>
                    </a:lnTo>
                    <a:lnTo>
                      <a:pt x="25" y="133"/>
                    </a:lnTo>
                    <a:lnTo>
                      <a:pt x="14" y="133"/>
                    </a:lnTo>
                    <a:lnTo>
                      <a:pt x="14" y="14"/>
                    </a:lnTo>
                    <a:lnTo>
                      <a:pt x="25" y="14"/>
                    </a:lnTo>
                    <a:lnTo>
                      <a:pt x="25" y="4"/>
                    </a:lnTo>
                    <a:close/>
                  </a:path>
                </a:pathLst>
              </a:custGeom>
              <a:grpFill/>
              <a:ln>
                <a:noFill/>
              </a:ln>
            </p:spPr>
            <p:txBody>
              <a:bodyPr anchor="ctr"/>
              <a:lstStyle/>
              <a:p>
                <a:pPr algn="ctr"/>
                <a:endParaRPr>
                  <a:cs typeface="+mn-ea"/>
                  <a:sym typeface="+mn-lt"/>
                </a:endParaRPr>
              </a:p>
            </p:txBody>
          </p:sp>
          <p:sp>
            <p:nvSpPr>
              <p:cNvPr id="76" name="Freeform: Shape 103"/>
              <p:cNvSpPr>
                <a:spLocks/>
              </p:cNvSpPr>
              <p:nvPr/>
            </p:nvSpPr>
            <p:spPr bwMode="auto">
              <a:xfrm>
                <a:off x="5708865" y="1497977"/>
                <a:ext cx="145824" cy="145824"/>
              </a:xfrm>
              <a:custGeom>
                <a:avLst/>
                <a:gdLst>
                  <a:gd name="T0" fmla="*/ 16 w 33"/>
                  <a:gd name="T1" fmla="*/ 31 h 33"/>
                  <a:gd name="T2" fmla="*/ 19 w 33"/>
                  <a:gd name="T3" fmla="*/ 31 h 33"/>
                  <a:gd name="T4" fmla="*/ 20 w 33"/>
                  <a:gd name="T5" fmla="*/ 33 h 33"/>
                  <a:gd name="T6" fmla="*/ 26 w 33"/>
                  <a:gd name="T7" fmla="*/ 31 h 33"/>
                  <a:gd name="T8" fmla="*/ 25 w 33"/>
                  <a:gd name="T9" fmla="*/ 29 h 33"/>
                  <a:gd name="T10" fmla="*/ 28 w 33"/>
                  <a:gd name="T11" fmla="*/ 25 h 33"/>
                  <a:gd name="T12" fmla="*/ 30 w 33"/>
                  <a:gd name="T13" fmla="*/ 26 h 33"/>
                  <a:gd name="T14" fmla="*/ 33 w 33"/>
                  <a:gd name="T15" fmla="*/ 20 h 33"/>
                  <a:gd name="T16" fmla="*/ 30 w 33"/>
                  <a:gd name="T17" fmla="*/ 19 h 33"/>
                  <a:gd name="T18" fmla="*/ 30 w 33"/>
                  <a:gd name="T19" fmla="*/ 14 h 33"/>
                  <a:gd name="T20" fmla="*/ 33 w 33"/>
                  <a:gd name="T21" fmla="*/ 13 h 33"/>
                  <a:gd name="T22" fmla="*/ 30 w 33"/>
                  <a:gd name="T23" fmla="*/ 8 h 33"/>
                  <a:gd name="T24" fmla="*/ 28 w 33"/>
                  <a:gd name="T25" fmla="*/ 9 h 33"/>
                  <a:gd name="T26" fmla="*/ 24 w 33"/>
                  <a:gd name="T27" fmla="*/ 5 h 33"/>
                  <a:gd name="T28" fmla="*/ 25 w 33"/>
                  <a:gd name="T29" fmla="*/ 3 h 33"/>
                  <a:gd name="T30" fmla="*/ 20 w 33"/>
                  <a:gd name="T31" fmla="*/ 0 h 33"/>
                  <a:gd name="T32" fmla="*/ 19 w 33"/>
                  <a:gd name="T33" fmla="*/ 3 h 33"/>
                  <a:gd name="T34" fmla="*/ 16 w 33"/>
                  <a:gd name="T35" fmla="*/ 3 h 33"/>
                  <a:gd name="T36" fmla="*/ 16 w 33"/>
                  <a:gd name="T37" fmla="*/ 7 h 33"/>
                  <a:gd name="T38" fmla="*/ 25 w 33"/>
                  <a:gd name="T39" fmla="*/ 13 h 33"/>
                  <a:gd name="T40" fmla="*/ 20 w 33"/>
                  <a:gd name="T41" fmla="*/ 26 h 33"/>
                  <a:gd name="T42" fmla="*/ 16 w 33"/>
                  <a:gd name="T43" fmla="*/ 26 h 33"/>
                  <a:gd name="T44" fmla="*/ 16 w 33"/>
                  <a:gd name="T45" fmla="*/ 26 h 33"/>
                  <a:gd name="T46" fmla="*/ 16 w 33"/>
                  <a:gd name="T47" fmla="*/ 31 h 33"/>
                  <a:gd name="T48" fmla="*/ 2 w 33"/>
                  <a:gd name="T49" fmla="*/ 20 h 33"/>
                  <a:gd name="T50" fmla="*/ 0 w 33"/>
                  <a:gd name="T51" fmla="*/ 21 h 33"/>
                  <a:gd name="T52" fmla="*/ 2 w 33"/>
                  <a:gd name="T53" fmla="*/ 26 h 33"/>
                  <a:gd name="T54" fmla="*/ 5 w 33"/>
                  <a:gd name="T55" fmla="*/ 25 h 33"/>
                  <a:gd name="T56" fmla="*/ 8 w 33"/>
                  <a:gd name="T57" fmla="*/ 29 h 33"/>
                  <a:gd name="T58" fmla="*/ 7 w 33"/>
                  <a:gd name="T59" fmla="*/ 31 h 33"/>
                  <a:gd name="T60" fmla="*/ 13 w 33"/>
                  <a:gd name="T61" fmla="*/ 33 h 33"/>
                  <a:gd name="T62" fmla="*/ 14 w 33"/>
                  <a:gd name="T63" fmla="*/ 31 h 33"/>
                  <a:gd name="T64" fmla="*/ 16 w 33"/>
                  <a:gd name="T65" fmla="*/ 31 h 33"/>
                  <a:gd name="T66" fmla="*/ 16 w 33"/>
                  <a:gd name="T67" fmla="*/ 26 h 33"/>
                  <a:gd name="T68" fmla="*/ 8 w 33"/>
                  <a:gd name="T69" fmla="*/ 21 h 33"/>
                  <a:gd name="T70" fmla="*/ 13 w 33"/>
                  <a:gd name="T71" fmla="*/ 8 h 33"/>
                  <a:gd name="T72" fmla="*/ 13 w 33"/>
                  <a:gd name="T73" fmla="*/ 8 h 33"/>
                  <a:gd name="T74" fmla="*/ 16 w 33"/>
                  <a:gd name="T75" fmla="*/ 7 h 33"/>
                  <a:gd name="T76" fmla="*/ 16 w 33"/>
                  <a:gd name="T77" fmla="*/ 7 h 33"/>
                  <a:gd name="T78" fmla="*/ 16 w 33"/>
                  <a:gd name="T79" fmla="*/ 3 h 33"/>
                  <a:gd name="T80" fmla="*/ 14 w 33"/>
                  <a:gd name="T81" fmla="*/ 3 h 33"/>
                  <a:gd name="T82" fmla="*/ 13 w 33"/>
                  <a:gd name="T83" fmla="*/ 1 h 33"/>
                  <a:gd name="T84" fmla="*/ 7 w 33"/>
                  <a:gd name="T85" fmla="*/ 3 h 33"/>
                  <a:gd name="T86" fmla="*/ 8 w 33"/>
                  <a:gd name="T87" fmla="*/ 5 h 33"/>
                  <a:gd name="T88" fmla="*/ 5 w 33"/>
                  <a:gd name="T89" fmla="*/ 9 h 33"/>
                  <a:gd name="T90" fmla="*/ 2 w 33"/>
                  <a:gd name="T91" fmla="*/ 8 h 33"/>
                  <a:gd name="T92" fmla="*/ 0 w 33"/>
                  <a:gd name="T93" fmla="*/ 14 h 33"/>
                  <a:gd name="T94" fmla="*/ 2 w 33"/>
                  <a:gd name="T95" fmla="*/ 15 h 33"/>
                  <a:gd name="T96" fmla="*/ 2 w 33"/>
                  <a:gd name="T97"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33">
                    <a:moveTo>
                      <a:pt x="16" y="31"/>
                    </a:moveTo>
                    <a:cubicBezTo>
                      <a:pt x="17" y="31"/>
                      <a:pt x="18" y="31"/>
                      <a:pt x="19" y="31"/>
                    </a:cubicBezTo>
                    <a:cubicBezTo>
                      <a:pt x="20" y="33"/>
                      <a:pt x="20" y="33"/>
                      <a:pt x="20" y="33"/>
                    </a:cubicBezTo>
                    <a:cubicBezTo>
                      <a:pt x="26" y="31"/>
                      <a:pt x="26" y="31"/>
                      <a:pt x="26" y="31"/>
                    </a:cubicBezTo>
                    <a:cubicBezTo>
                      <a:pt x="25" y="29"/>
                      <a:pt x="25" y="29"/>
                      <a:pt x="25" y="29"/>
                    </a:cubicBezTo>
                    <a:cubicBezTo>
                      <a:pt x="26" y="28"/>
                      <a:pt x="27" y="26"/>
                      <a:pt x="28" y="25"/>
                    </a:cubicBezTo>
                    <a:cubicBezTo>
                      <a:pt x="30" y="26"/>
                      <a:pt x="30" y="26"/>
                      <a:pt x="30" y="26"/>
                    </a:cubicBezTo>
                    <a:cubicBezTo>
                      <a:pt x="33" y="20"/>
                      <a:pt x="33" y="20"/>
                      <a:pt x="33" y="20"/>
                    </a:cubicBezTo>
                    <a:cubicBezTo>
                      <a:pt x="30" y="19"/>
                      <a:pt x="30" y="19"/>
                      <a:pt x="30" y="19"/>
                    </a:cubicBezTo>
                    <a:cubicBezTo>
                      <a:pt x="31" y="18"/>
                      <a:pt x="31" y="16"/>
                      <a:pt x="30" y="14"/>
                    </a:cubicBezTo>
                    <a:cubicBezTo>
                      <a:pt x="33" y="13"/>
                      <a:pt x="33" y="13"/>
                      <a:pt x="33" y="13"/>
                    </a:cubicBezTo>
                    <a:cubicBezTo>
                      <a:pt x="30" y="8"/>
                      <a:pt x="30" y="8"/>
                      <a:pt x="30" y="8"/>
                    </a:cubicBezTo>
                    <a:cubicBezTo>
                      <a:pt x="28" y="9"/>
                      <a:pt x="28" y="9"/>
                      <a:pt x="28" y="9"/>
                    </a:cubicBezTo>
                    <a:cubicBezTo>
                      <a:pt x="27" y="7"/>
                      <a:pt x="26" y="6"/>
                      <a:pt x="24" y="5"/>
                    </a:cubicBezTo>
                    <a:cubicBezTo>
                      <a:pt x="25" y="3"/>
                      <a:pt x="25" y="3"/>
                      <a:pt x="25" y="3"/>
                    </a:cubicBezTo>
                    <a:cubicBezTo>
                      <a:pt x="20" y="0"/>
                      <a:pt x="20" y="0"/>
                      <a:pt x="20" y="0"/>
                    </a:cubicBezTo>
                    <a:cubicBezTo>
                      <a:pt x="19" y="3"/>
                      <a:pt x="19" y="3"/>
                      <a:pt x="19" y="3"/>
                    </a:cubicBezTo>
                    <a:cubicBezTo>
                      <a:pt x="18" y="3"/>
                      <a:pt x="17" y="3"/>
                      <a:pt x="16" y="3"/>
                    </a:cubicBezTo>
                    <a:cubicBezTo>
                      <a:pt x="16" y="7"/>
                      <a:pt x="16" y="7"/>
                      <a:pt x="16" y="7"/>
                    </a:cubicBezTo>
                    <a:cubicBezTo>
                      <a:pt x="20" y="7"/>
                      <a:pt x="24" y="10"/>
                      <a:pt x="25" y="13"/>
                    </a:cubicBezTo>
                    <a:cubicBezTo>
                      <a:pt x="27" y="18"/>
                      <a:pt x="25" y="24"/>
                      <a:pt x="20" y="26"/>
                    </a:cubicBezTo>
                    <a:cubicBezTo>
                      <a:pt x="19" y="26"/>
                      <a:pt x="18" y="26"/>
                      <a:pt x="16" y="26"/>
                    </a:cubicBezTo>
                    <a:cubicBezTo>
                      <a:pt x="16" y="26"/>
                      <a:pt x="16" y="26"/>
                      <a:pt x="16" y="26"/>
                    </a:cubicBezTo>
                    <a:lnTo>
                      <a:pt x="16" y="31"/>
                    </a:lnTo>
                    <a:close/>
                    <a:moveTo>
                      <a:pt x="2" y="20"/>
                    </a:moveTo>
                    <a:cubicBezTo>
                      <a:pt x="0" y="21"/>
                      <a:pt x="0" y="21"/>
                      <a:pt x="0" y="21"/>
                    </a:cubicBezTo>
                    <a:cubicBezTo>
                      <a:pt x="2" y="26"/>
                      <a:pt x="2" y="26"/>
                      <a:pt x="2" y="26"/>
                    </a:cubicBezTo>
                    <a:cubicBezTo>
                      <a:pt x="5" y="25"/>
                      <a:pt x="5" y="25"/>
                      <a:pt x="5" y="25"/>
                    </a:cubicBezTo>
                    <a:cubicBezTo>
                      <a:pt x="6" y="27"/>
                      <a:pt x="7" y="28"/>
                      <a:pt x="8" y="29"/>
                    </a:cubicBezTo>
                    <a:cubicBezTo>
                      <a:pt x="7" y="31"/>
                      <a:pt x="7" y="31"/>
                      <a:pt x="7" y="31"/>
                    </a:cubicBezTo>
                    <a:cubicBezTo>
                      <a:pt x="13" y="33"/>
                      <a:pt x="13" y="33"/>
                      <a:pt x="13" y="33"/>
                    </a:cubicBezTo>
                    <a:cubicBezTo>
                      <a:pt x="14" y="31"/>
                      <a:pt x="14" y="31"/>
                      <a:pt x="14" y="31"/>
                    </a:cubicBezTo>
                    <a:cubicBezTo>
                      <a:pt x="15" y="31"/>
                      <a:pt x="16" y="31"/>
                      <a:pt x="16" y="31"/>
                    </a:cubicBezTo>
                    <a:cubicBezTo>
                      <a:pt x="16" y="26"/>
                      <a:pt x="16" y="26"/>
                      <a:pt x="16" y="26"/>
                    </a:cubicBezTo>
                    <a:cubicBezTo>
                      <a:pt x="13" y="26"/>
                      <a:pt x="9" y="24"/>
                      <a:pt x="8" y="21"/>
                    </a:cubicBezTo>
                    <a:cubicBezTo>
                      <a:pt x="5" y="16"/>
                      <a:pt x="8" y="10"/>
                      <a:pt x="13" y="8"/>
                    </a:cubicBezTo>
                    <a:cubicBezTo>
                      <a:pt x="13" y="8"/>
                      <a:pt x="13" y="8"/>
                      <a:pt x="13" y="8"/>
                    </a:cubicBezTo>
                    <a:cubicBezTo>
                      <a:pt x="14" y="8"/>
                      <a:pt x="15" y="7"/>
                      <a:pt x="16" y="7"/>
                    </a:cubicBezTo>
                    <a:cubicBezTo>
                      <a:pt x="16" y="7"/>
                      <a:pt x="16" y="7"/>
                      <a:pt x="16" y="7"/>
                    </a:cubicBezTo>
                    <a:cubicBezTo>
                      <a:pt x="16" y="3"/>
                      <a:pt x="16" y="3"/>
                      <a:pt x="16" y="3"/>
                    </a:cubicBezTo>
                    <a:cubicBezTo>
                      <a:pt x="15" y="3"/>
                      <a:pt x="15" y="3"/>
                      <a:pt x="14" y="3"/>
                    </a:cubicBezTo>
                    <a:cubicBezTo>
                      <a:pt x="13" y="1"/>
                      <a:pt x="13" y="1"/>
                      <a:pt x="13" y="1"/>
                    </a:cubicBezTo>
                    <a:cubicBezTo>
                      <a:pt x="7" y="3"/>
                      <a:pt x="7" y="3"/>
                      <a:pt x="7" y="3"/>
                    </a:cubicBezTo>
                    <a:cubicBezTo>
                      <a:pt x="8" y="5"/>
                      <a:pt x="8" y="5"/>
                      <a:pt x="8" y="5"/>
                    </a:cubicBezTo>
                    <a:cubicBezTo>
                      <a:pt x="7" y="6"/>
                      <a:pt x="6" y="7"/>
                      <a:pt x="5" y="9"/>
                    </a:cubicBezTo>
                    <a:cubicBezTo>
                      <a:pt x="2" y="8"/>
                      <a:pt x="2" y="8"/>
                      <a:pt x="2" y="8"/>
                    </a:cubicBezTo>
                    <a:cubicBezTo>
                      <a:pt x="0" y="14"/>
                      <a:pt x="0" y="14"/>
                      <a:pt x="0" y="14"/>
                    </a:cubicBezTo>
                    <a:cubicBezTo>
                      <a:pt x="2" y="15"/>
                      <a:pt x="2" y="15"/>
                      <a:pt x="2" y="15"/>
                    </a:cubicBezTo>
                    <a:cubicBezTo>
                      <a:pt x="2" y="16"/>
                      <a:pt x="2" y="18"/>
                      <a:pt x="2" y="20"/>
                    </a:cubicBezTo>
                    <a:close/>
                  </a:path>
                </a:pathLst>
              </a:custGeom>
              <a:grpFill/>
              <a:ln>
                <a:noFill/>
              </a:ln>
            </p:spPr>
            <p:txBody>
              <a:bodyPr anchor="ctr"/>
              <a:lstStyle/>
              <a:p>
                <a:pPr algn="ctr"/>
                <a:endParaRPr>
                  <a:cs typeface="+mn-ea"/>
                  <a:sym typeface="+mn-lt"/>
                </a:endParaRPr>
              </a:p>
            </p:txBody>
          </p:sp>
          <p:sp>
            <p:nvSpPr>
              <p:cNvPr id="77" name="Freeform: Shape 104"/>
              <p:cNvSpPr>
                <a:spLocks/>
              </p:cNvSpPr>
              <p:nvPr/>
            </p:nvSpPr>
            <p:spPr bwMode="auto">
              <a:xfrm>
                <a:off x="3876873" y="1241865"/>
                <a:ext cx="25734" cy="30635"/>
              </a:xfrm>
              <a:custGeom>
                <a:avLst/>
                <a:gdLst>
                  <a:gd name="T0" fmla="*/ 0 w 6"/>
                  <a:gd name="T1" fmla="*/ 0 h 7"/>
                  <a:gd name="T2" fmla="*/ 2 w 6"/>
                  <a:gd name="T3" fmla="*/ 7 h 7"/>
                  <a:gd name="T4" fmla="*/ 6 w 6"/>
                  <a:gd name="T5" fmla="*/ 0 h 7"/>
                  <a:gd name="T6" fmla="*/ 0 w 6"/>
                  <a:gd name="T7" fmla="*/ 0 h 7"/>
                </a:gdLst>
                <a:ahLst/>
                <a:cxnLst>
                  <a:cxn ang="0">
                    <a:pos x="T0" y="T1"/>
                  </a:cxn>
                  <a:cxn ang="0">
                    <a:pos x="T2" y="T3"/>
                  </a:cxn>
                  <a:cxn ang="0">
                    <a:pos x="T4" y="T5"/>
                  </a:cxn>
                  <a:cxn ang="0">
                    <a:pos x="T6" y="T7"/>
                  </a:cxn>
                </a:cxnLst>
                <a:rect l="0" t="0" r="r" b="b"/>
                <a:pathLst>
                  <a:path w="6" h="7">
                    <a:moveTo>
                      <a:pt x="0" y="0"/>
                    </a:moveTo>
                    <a:cubicBezTo>
                      <a:pt x="0" y="3"/>
                      <a:pt x="1" y="5"/>
                      <a:pt x="2" y="7"/>
                    </a:cubicBezTo>
                    <a:cubicBezTo>
                      <a:pt x="5" y="5"/>
                      <a:pt x="6" y="3"/>
                      <a:pt x="6" y="0"/>
                    </a:cubicBezTo>
                    <a:lnTo>
                      <a:pt x="0" y="0"/>
                    </a:lnTo>
                    <a:close/>
                  </a:path>
                </a:pathLst>
              </a:custGeom>
              <a:grpFill/>
              <a:ln>
                <a:noFill/>
              </a:ln>
            </p:spPr>
            <p:txBody>
              <a:bodyPr anchor="ctr"/>
              <a:lstStyle/>
              <a:p>
                <a:pPr algn="ctr"/>
                <a:endParaRPr>
                  <a:cs typeface="+mn-ea"/>
                  <a:sym typeface="+mn-lt"/>
                </a:endParaRPr>
              </a:p>
            </p:txBody>
          </p:sp>
          <p:sp>
            <p:nvSpPr>
              <p:cNvPr id="78" name="Freeform: Shape 105"/>
              <p:cNvSpPr>
                <a:spLocks/>
              </p:cNvSpPr>
              <p:nvPr/>
            </p:nvSpPr>
            <p:spPr bwMode="auto">
              <a:xfrm>
                <a:off x="3876873" y="1197751"/>
                <a:ext cx="25734" cy="34312"/>
              </a:xfrm>
              <a:custGeom>
                <a:avLst/>
                <a:gdLst>
                  <a:gd name="T0" fmla="*/ 2 w 6"/>
                  <a:gd name="T1" fmla="*/ 0 h 8"/>
                  <a:gd name="T2" fmla="*/ 0 w 6"/>
                  <a:gd name="T3" fmla="*/ 8 h 8"/>
                  <a:gd name="T4" fmla="*/ 6 w 6"/>
                  <a:gd name="T5" fmla="*/ 8 h 8"/>
                  <a:gd name="T6" fmla="*/ 2 w 6"/>
                  <a:gd name="T7" fmla="*/ 0 h 8"/>
                </a:gdLst>
                <a:ahLst/>
                <a:cxnLst>
                  <a:cxn ang="0">
                    <a:pos x="T0" y="T1"/>
                  </a:cxn>
                  <a:cxn ang="0">
                    <a:pos x="T2" y="T3"/>
                  </a:cxn>
                  <a:cxn ang="0">
                    <a:pos x="T4" y="T5"/>
                  </a:cxn>
                  <a:cxn ang="0">
                    <a:pos x="T6" y="T7"/>
                  </a:cxn>
                </a:cxnLst>
                <a:rect l="0" t="0" r="r" b="b"/>
                <a:pathLst>
                  <a:path w="6" h="8">
                    <a:moveTo>
                      <a:pt x="2" y="0"/>
                    </a:moveTo>
                    <a:cubicBezTo>
                      <a:pt x="1" y="2"/>
                      <a:pt x="0" y="5"/>
                      <a:pt x="0" y="8"/>
                    </a:cubicBezTo>
                    <a:cubicBezTo>
                      <a:pt x="6" y="8"/>
                      <a:pt x="6" y="8"/>
                      <a:pt x="6" y="8"/>
                    </a:cubicBezTo>
                    <a:cubicBezTo>
                      <a:pt x="6" y="5"/>
                      <a:pt x="5" y="2"/>
                      <a:pt x="2" y="0"/>
                    </a:cubicBezTo>
                    <a:close/>
                  </a:path>
                </a:pathLst>
              </a:custGeom>
              <a:grpFill/>
              <a:ln>
                <a:noFill/>
              </a:ln>
            </p:spPr>
            <p:txBody>
              <a:bodyPr anchor="ctr"/>
              <a:lstStyle/>
              <a:p>
                <a:pPr algn="ctr"/>
                <a:endParaRPr>
                  <a:cs typeface="+mn-ea"/>
                  <a:sym typeface="+mn-lt"/>
                </a:endParaRPr>
              </a:p>
            </p:txBody>
          </p:sp>
          <p:sp>
            <p:nvSpPr>
              <p:cNvPr id="79" name="Freeform: Shape 106"/>
              <p:cNvSpPr>
                <a:spLocks/>
              </p:cNvSpPr>
              <p:nvPr/>
            </p:nvSpPr>
            <p:spPr bwMode="auto">
              <a:xfrm>
                <a:off x="3854816" y="1184271"/>
                <a:ext cx="25734" cy="47791"/>
              </a:xfrm>
              <a:custGeom>
                <a:avLst/>
                <a:gdLst>
                  <a:gd name="T0" fmla="*/ 0 w 6"/>
                  <a:gd name="T1" fmla="*/ 0 h 11"/>
                  <a:gd name="T2" fmla="*/ 0 w 6"/>
                  <a:gd name="T3" fmla="*/ 11 h 11"/>
                  <a:gd name="T4" fmla="*/ 3 w 6"/>
                  <a:gd name="T5" fmla="*/ 11 h 11"/>
                  <a:gd name="T6" fmla="*/ 6 w 6"/>
                  <a:gd name="T7" fmla="*/ 2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0" y="11"/>
                      <a:pt x="0" y="11"/>
                      <a:pt x="0" y="11"/>
                    </a:cubicBezTo>
                    <a:cubicBezTo>
                      <a:pt x="3" y="11"/>
                      <a:pt x="3" y="11"/>
                      <a:pt x="3" y="11"/>
                    </a:cubicBezTo>
                    <a:cubicBezTo>
                      <a:pt x="3" y="7"/>
                      <a:pt x="4" y="4"/>
                      <a:pt x="6" y="2"/>
                    </a:cubicBezTo>
                    <a:cubicBezTo>
                      <a:pt x="4" y="1"/>
                      <a:pt x="2" y="0"/>
                      <a:pt x="0" y="0"/>
                    </a:cubicBezTo>
                    <a:close/>
                  </a:path>
                </a:pathLst>
              </a:custGeom>
              <a:grpFill/>
              <a:ln>
                <a:noFill/>
              </a:ln>
            </p:spPr>
            <p:txBody>
              <a:bodyPr anchor="ctr"/>
              <a:lstStyle/>
              <a:p>
                <a:pPr algn="ctr"/>
                <a:endParaRPr>
                  <a:cs typeface="+mn-ea"/>
                  <a:sym typeface="+mn-lt"/>
                </a:endParaRPr>
              </a:p>
            </p:txBody>
          </p:sp>
          <p:sp>
            <p:nvSpPr>
              <p:cNvPr id="80" name="Freeform: Shape 107"/>
              <p:cNvSpPr>
                <a:spLocks/>
              </p:cNvSpPr>
              <p:nvPr/>
            </p:nvSpPr>
            <p:spPr bwMode="auto">
              <a:xfrm>
                <a:off x="3822955" y="1241865"/>
                <a:ext cx="26959" cy="44115"/>
              </a:xfrm>
              <a:custGeom>
                <a:avLst/>
                <a:gdLst>
                  <a:gd name="T0" fmla="*/ 6 w 6"/>
                  <a:gd name="T1" fmla="*/ 10 h 10"/>
                  <a:gd name="T2" fmla="*/ 6 w 6"/>
                  <a:gd name="T3" fmla="*/ 0 h 10"/>
                  <a:gd name="T4" fmla="*/ 3 w 6"/>
                  <a:gd name="T5" fmla="*/ 0 h 10"/>
                  <a:gd name="T6" fmla="*/ 0 w 6"/>
                  <a:gd name="T7" fmla="*/ 8 h 10"/>
                  <a:gd name="T8" fmla="*/ 6 w 6"/>
                  <a:gd name="T9" fmla="*/ 10 h 10"/>
                </a:gdLst>
                <a:ahLst/>
                <a:cxnLst>
                  <a:cxn ang="0">
                    <a:pos x="T0" y="T1"/>
                  </a:cxn>
                  <a:cxn ang="0">
                    <a:pos x="T2" y="T3"/>
                  </a:cxn>
                  <a:cxn ang="0">
                    <a:pos x="T4" y="T5"/>
                  </a:cxn>
                  <a:cxn ang="0">
                    <a:pos x="T6" y="T7"/>
                  </a:cxn>
                  <a:cxn ang="0">
                    <a:pos x="T8" y="T9"/>
                  </a:cxn>
                </a:cxnLst>
                <a:rect l="0" t="0" r="r" b="b"/>
                <a:pathLst>
                  <a:path w="6" h="10">
                    <a:moveTo>
                      <a:pt x="6" y="10"/>
                    </a:moveTo>
                    <a:cubicBezTo>
                      <a:pt x="6" y="0"/>
                      <a:pt x="6" y="0"/>
                      <a:pt x="6" y="0"/>
                    </a:cubicBezTo>
                    <a:cubicBezTo>
                      <a:pt x="3" y="0"/>
                      <a:pt x="3" y="0"/>
                      <a:pt x="3" y="0"/>
                    </a:cubicBezTo>
                    <a:cubicBezTo>
                      <a:pt x="3" y="3"/>
                      <a:pt x="2" y="6"/>
                      <a:pt x="0" y="8"/>
                    </a:cubicBezTo>
                    <a:cubicBezTo>
                      <a:pt x="2" y="9"/>
                      <a:pt x="4" y="10"/>
                      <a:pt x="6" y="10"/>
                    </a:cubicBezTo>
                    <a:close/>
                  </a:path>
                </a:pathLst>
              </a:custGeom>
              <a:grpFill/>
              <a:ln>
                <a:noFill/>
              </a:ln>
            </p:spPr>
            <p:txBody>
              <a:bodyPr anchor="ctr"/>
              <a:lstStyle/>
              <a:p>
                <a:pPr algn="ctr"/>
                <a:endParaRPr>
                  <a:cs typeface="+mn-ea"/>
                  <a:sym typeface="+mn-lt"/>
                </a:endParaRPr>
              </a:p>
            </p:txBody>
          </p:sp>
          <p:sp>
            <p:nvSpPr>
              <p:cNvPr id="81" name="Freeform: Shape 108"/>
              <p:cNvSpPr>
                <a:spLocks/>
              </p:cNvSpPr>
              <p:nvPr/>
            </p:nvSpPr>
            <p:spPr bwMode="auto">
              <a:xfrm>
                <a:off x="3822955" y="1184271"/>
                <a:ext cx="26959" cy="47791"/>
              </a:xfrm>
              <a:custGeom>
                <a:avLst/>
                <a:gdLst>
                  <a:gd name="T0" fmla="*/ 3 w 6"/>
                  <a:gd name="T1" fmla="*/ 11 h 11"/>
                  <a:gd name="T2" fmla="*/ 6 w 6"/>
                  <a:gd name="T3" fmla="*/ 11 h 11"/>
                  <a:gd name="T4" fmla="*/ 6 w 6"/>
                  <a:gd name="T5" fmla="*/ 0 h 11"/>
                  <a:gd name="T6" fmla="*/ 0 w 6"/>
                  <a:gd name="T7" fmla="*/ 2 h 11"/>
                  <a:gd name="T8" fmla="*/ 3 w 6"/>
                  <a:gd name="T9" fmla="*/ 11 h 11"/>
                </a:gdLst>
                <a:ahLst/>
                <a:cxnLst>
                  <a:cxn ang="0">
                    <a:pos x="T0" y="T1"/>
                  </a:cxn>
                  <a:cxn ang="0">
                    <a:pos x="T2" y="T3"/>
                  </a:cxn>
                  <a:cxn ang="0">
                    <a:pos x="T4" y="T5"/>
                  </a:cxn>
                  <a:cxn ang="0">
                    <a:pos x="T6" y="T7"/>
                  </a:cxn>
                  <a:cxn ang="0">
                    <a:pos x="T8" y="T9"/>
                  </a:cxn>
                </a:cxnLst>
                <a:rect l="0" t="0" r="r" b="b"/>
                <a:pathLst>
                  <a:path w="6" h="11">
                    <a:moveTo>
                      <a:pt x="3" y="11"/>
                    </a:moveTo>
                    <a:cubicBezTo>
                      <a:pt x="6" y="11"/>
                      <a:pt x="6" y="11"/>
                      <a:pt x="6" y="11"/>
                    </a:cubicBezTo>
                    <a:cubicBezTo>
                      <a:pt x="6" y="0"/>
                      <a:pt x="6" y="0"/>
                      <a:pt x="6" y="0"/>
                    </a:cubicBezTo>
                    <a:cubicBezTo>
                      <a:pt x="4" y="0"/>
                      <a:pt x="2" y="1"/>
                      <a:pt x="0" y="2"/>
                    </a:cubicBezTo>
                    <a:cubicBezTo>
                      <a:pt x="2" y="4"/>
                      <a:pt x="3" y="7"/>
                      <a:pt x="3" y="11"/>
                    </a:cubicBezTo>
                    <a:close/>
                  </a:path>
                </a:pathLst>
              </a:custGeom>
              <a:grpFill/>
              <a:ln>
                <a:noFill/>
              </a:ln>
            </p:spPr>
            <p:txBody>
              <a:bodyPr anchor="ctr"/>
              <a:lstStyle/>
              <a:p>
                <a:pPr algn="ctr"/>
                <a:endParaRPr>
                  <a:cs typeface="+mn-ea"/>
                  <a:sym typeface="+mn-lt"/>
                </a:endParaRPr>
              </a:p>
            </p:txBody>
          </p:sp>
          <p:sp>
            <p:nvSpPr>
              <p:cNvPr id="82" name="Freeform: Shape 109"/>
              <p:cNvSpPr>
                <a:spLocks/>
              </p:cNvSpPr>
              <p:nvPr/>
            </p:nvSpPr>
            <p:spPr bwMode="auto">
              <a:xfrm>
                <a:off x="3800898" y="1241865"/>
                <a:ext cx="26959" cy="30635"/>
              </a:xfrm>
              <a:custGeom>
                <a:avLst/>
                <a:gdLst>
                  <a:gd name="T0" fmla="*/ 4 w 6"/>
                  <a:gd name="T1" fmla="*/ 7 h 7"/>
                  <a:gd name="T2" fmla="*/ 6 w 6"/>
                  <a:gd name="T3" fmla="*/ 0 h 7"/>
                  <a:gd name="T4" fmla="*/ 0 w 6"/>
                  <a:gd name="T5" fmla="*/ 0 h 7"/>
                  <a:gd name="T6" fmla="*/ 4 w 6"/>
                  <a:gd name="T7" fmla="*/ 7 h 7"/>
                </a:gdLst>
                <a:ahLst/>
                <a:cxnLst>
                  <a:cxn ang="0">
                    <a:pos x="T0" y="T1"/>
                  </a:cxn>
                  <a:cxn ang="0">
                    <a:pos x="T2" y="T3"/>
                  </a:cxn>
                  <a:cxn ang="0">
                    <a:pos x="T4" y="T5"/>
                  </a:cxn>
                  <a:cxn ang="0">
                    <a:pos x="T6" y="T7"/>
                  </a:cxn>
                </a:cxnLst>
                <a:rect l="0" t="0" r="r" b="b"/>
                <a:pathLst>
                  <a:path w="6" h="7">
                    <a:moveTo>
                      <a:pt x="4" y="7"/>
                    </a:moveTo>
                    <a:cubicBezTo>
                      <a:pt x="5" y="5"/>
                      <a:pt x="6" y="3"/>
                      <a:pt x="6" y="0"/>
                    </a:cubicBezTo>
                    <a:cubicBezTo>
                      <a:pt x="0" y="0"/>
                      <a:pt x="0" y="0"/>
                      <a:pt x="0" y="0"/>
                    </a:cubicBezTo>
                    <a:cubicBezTo>
                      <a:pt x="0" y="3"/>
                      <a:pt x="1" y="5"/>
                      <a:pt x="4" y="7"/>
                    </a:cubicBezTo>
                    <a:close/>
                  </a:path>
                </a:pathLst>
              </a:custGeom>
              <a:grpFill/>
              <a:ln>
                <a:noFill/>
              </a:ln>
            </p:spPr>
            <p:txBody>
              <a:bodyPr anchor="ctr"/>
              <a:lstStyle/>
              <a:p>
                <a:pPr algn="ctr"/>
                <a:endParaRPr>
                  <a:cs typeface="+mn-ea"/>
                  <a:sym typeface="+mn-lt"/>
                </a:endParaRPr>
              </a:p>
            </p:txBody>
          </p:sp>
          <p:sp>
            <p:nvSpPr>
              <p:cNvPr id="83" name="Freeform: Shape 110"/>
              <p:cNvSpPr>
                <a:spLocks/>
              </p:cNvSpPr>
              <p:nvPr/>
            </p:nvSpPr>
            <p:spPr bwMode="auto">
              <a:xfrm>
                <a:off x="3800898" y="1197751"/>
                <a:ext cx="26959" cy="34312"/>
              </a:xfrm>
              <a:custGeom>
                <a:avLst/>
                <a:gdLst>
                  <a:gd name="T0" fmla="*/ 4 w 6"/>
                  <a:gd name="T1" fmla="*/ 0 h 8"/>
                  <a:gd name="T2" fmla="*/ 0 w 6"/>
                  <a:gd name="T3" fmla="*/ 8 h 8"/>
                  <a:gd name="T4" fmla="*/ 6 w 6"/>
                  <a:gd name="T5" fmla="*/ 8 h 8"/>
                  <a:gd name="T6" fmla="*/ 4 w 6"/>
                  <a:gd name="T7" fmla="*/ 0 h 8"/>
                </a:gdLst>
                <a:ahLst/>
                <a:cxnLst>
                  <a:cxn ang="0">
                    <a:pos x="T0" y="T1"/>
                  </a:cxn>
                  <a:cxn ang="0">
                    <a:pos x="T2" y="T3"/>
                  </a:cxn>
                  <a:cxn ang="0">
                    <a:pos x="T4" y="T5"/>
                  </a:cxn>
                  <a:cxn ang="0">
                    <a:pos x="T6" y="T7"/>
                  </a:cxn>
                </a:cxnLst>
                <a:rect l="0" t="0" r="r" b="b"/>
                <a:pathLst>
                  <a:path w="6" h="8">
                    <a:moveTo>
                      <a:pt x="4" y="0"/>
                    </a:moveTo>
                    <a:cubicBezTo>
                      <a:pt x="1" y="2"/>
                      <a:pt x="0" y="5"/>
                      <a:pt x="0" y="8"/>
                    </a:cubicBezTo>
                    <a:cubicBezTo>
                      <a:pt x="6" y="8"/>
                      <a:pt x="6" y="8"/>
                      <a:pt x="6" y="8"/>
                    </a:cubicBezTo>
                    <a:cubicBezTo>
                      <a:pt x="6" y="5"/>
                      <a:pt x="5" y="2"/>
                      <a:pt x="4" y="0"/>
                    </a:cubicBezTo>
                    <a:close/>
                  </a:path>
                </a:pathLst>
              </a:custGeom>
              <a:grpFill/>
              <a:ln>
                <a:noFill/>
              </a:ln>
            </p:spPr>
            <p:txBody>
              <a:bodyPr anchor="ctr"/>
              <a:lstStyle/>
              <a:p>
                <a:pPr algn="ctr"/>
                <a:endParaRPr>
                  <a:cs typeface="+mn-ea"/>
                  <a:sym typeface="+mn-lt"/>
                </a:endParaRPr>
              </a:p>
            </p:txBody>
          </p:sp>
          <p:sp>
            <p:nvSpPr>
              <p:cNvPr id="84" name="Freeform: Shape 111"/>
              <p:cNvSpPr>
                <a:spLocks/>
              </p:cNvSpPr>
              <p:nvPr/>
            </p:nvSpPr>
            <p:spPr bwMode="auto">
              <a:xfrm>
                <a:off x="3854816" y="1241865"/>
                <a:ext cx="25734" cy="44115"/>
              </a:xfrm>
              <a:custGeom>
                <a:avLst/>
                <a:gdLst>
                  <a:gd name="T0" fmla="*/ 0 w 6"/>
                  <a:gd name="T1" fmla="*/ 10 h 10"/>
                  <a:gd name="T2" fmla="*/ 6 w 6"/>
                  <a:gd name="T3" fmla="*/ 8 h 10"/>
                  <a:gd name="T4" fmla="*/ 3 w 6"/>
                  <a:gd name="T5" fmla="*/ 0 h 10"/>
                  <a:gd name="T6" fmla="*/ 0 w 6"/>
                  <a:gd name="T7" fmla="*/ 0 h 10"/>
                  <a:gd name="T8" fmla="*/ 0 w 6"/>
                  <a:gd name="T9" fmla="*/ 10 h 10"/>
                </a:gdLst>
                <a:ahLst/>
                <a:cxnLst>
                  <a:cxn ang="0">
                    <a:pos x="T0" y="T1"/>
                  </a:cxn>
                  <a:cxn ang="0">
                    <a:pos x="T2" y="T3"/>
                  </a:cxn>
                  <a:cxn ang="0">
                    <a:pos x="T4" y="T5"/>
                  </a:cxn>
                  <a:cxn ang="0">
                    <a:pos x="T6" y="T7"/>
                  </a:cxn>
                  <a:cxn ang="0">
                    <a:pos x="T8" y="T9"/>
                  </a:cxn>
                </a:cxnLst>
                <a:rect l="0" t="0" r="r" b="b"/>
                <a:pathLst>
                  <a:path w="6" h="10">
                    <a:moveTo>
                      <a:pt x="0" y="10"/>
                    </a:moveTo>
                    <a:cubicBezTo>
                      <a:pt x="2" y="10"/>
                      <a:pt x="4" y="9"/>
                      <a:pt x="6" y="8"/>
                    </a:cubicBezTo>
                    <a:cubicBezTo>
                      <a:pt x="4" y="6"/>
                      <a:pt x="3" y="3"/>
                      <a:pt x="3" y="0"/>
                    </a:cubicBezTo>
                    <a:cubicBezTo>
                      <a:pt x="0" y="0"/>
                      <a:pt x="0" y="0"/>
                      <a:pt x="0" y="0"/>
                    </a:cubicBezTo>
                    <a:lnTo>
                      <a:pt x="0" y="10"/>
                    </a:lnTo>
                    <a:close/>
                  </a:path>
                </a:pathLst>
              </a:custGeom>
              <a:grpFill/>
              <a:ln>
                <a:noFill/>
              </a:ln>
            </p:spPr>
            <p:txBody>
              <a:bodyPr anchor="ctr"/>
              <a:lstStyle/>
              <a:p>
                <a:pPr algn="ctr"/>
                <a:endParaRPr>
                  <a:cs typeface="+mn-ea"/>
                  <a:sym typeface="+mn-lt"/>
                </a:endParaRPr>
              </a:p>
            </p:txBody>
          </p:sp>
          <p:sp>
            <p:nvSpPr>
              <p:cNvPr id="85" name="Freeform: Shape 112"/>
              <p:cNvSpPr>
                <a:spLocks/>
              </p:cNvSpPr>
              <p:nvPr/>
            </p:nvSpPr>
            <p:spPr bwMode="auto">
              <a:xfrm>
                <a:off x="4543498" y="972275"/>
                <a:ext cx="115189" cy="110287"/>
              </a:xfrm>
              <a:custGeom>
                <a:avLst/>
                <a:gdLst>
                  <a:gd name="T0" fmla="*/ 26 w 26"/>
                  <a:gd name="T1" fmla="*/ 10 h 25"/>
                  <a:gd name="T2" fmla="*/ 21 w 26"/>
                  <a:gd name="T3" fmla="*/ 12 h 25"/>
                  <a:gd name="T4" fmla="*/ 19 w 26"/>
                  <a:gd name="T5" fmla="*/ 12 h 25"/>
                  <a:gd name="T6" fmla="*/ 18 w 26"/>
                  <a:gd name="T7" fmla="*/ 9 h 25"/>
                  <a:gd name="T8" fmla="*/ 19 w 26"/>
                  <a:gd name="T9" fmla="*/ 8 h 25"/>
                  <a:gd name="T10" fmla="*/ 24 w 26"/>
                  <a:gd name="T11" fmla="*/ 6 h 25"/>
                  <a:gd name="T12" fmla="*/ 22 w 26"/>
                  <a:gd name="T13" fmla="*/ 3 h 25"/>
                  <a:gd name="T14" fmla="*/ 19 w 26"/>
                  <a:gd name="T15" fmla="*/ 2 h 25"/>
                  <a:gd name="T16" fmla="*/ 18 w 26"/>
                  <a:gd name="T17" fmla="*/ 6 h 25"/>
                  <a:gd name="T18" fmla="*/ 16 w 26"/>
                  <a:gd name="T19" fmla="*/ 9 h 25"/>
                  <a:gd name="T20" fmla="*/ 16 w 26"/>
                  <a:gd name="T21" fmla="*/ 5 h 25"/>
                  <a:gd name="T22" fmla="*/ 14 w 26"/>
                  <a:gd name="T23" fmla="*/ 4 h 25"/>
                  <a:gd name="T24" fmla="*/ 14 w 26"/>
                  <a:gd name="T25" fmla="*/ 2 h 25"/>
                  <a:gd name="T26" fmla="*/ 13 w 26"/>
                  <a:gd name="T27" fmla="*/ 2 h 25"/>
                  <a:gd name="T28" fmla="*/ 13 w 26"/>
                  <a:gd name="T29" fmla="*/ 4 h 25"/>
                  <a:gd name="T30" fmla="*/ 11 w 26"/>
                  <a:gd name="T31" fmla="*/ 5 h 25"/>
                  <a:gd name="T32" fmla="*/ 11 w 26"/>
                  <a:gd name="T33" fmla="*/ 9 h 25"/>
                  <a:gd name="T34" fmla="*/ 9 w 26"/>
                  <a:gd name="T35" fmla="*/ 6 h 25"/>
                  <a:gd name="T36" fmla="*/ 8 w 26"/>
                  <a:gd name="T37" fmla="*/ 2 h 25"/>
                  <a:gd name="T38" fmla="*/ 5 w 26"/>
                  <a:gd name="T39" fmla="*/ 3 h 25"/>
                  <a:gd name="T40" fmla="*/ 2 w 26"/>
                  <a:gd name="T41" fmla="*/ 6 h 25"/>
                  <a:gd name="T42" fmla="*/ 8 w 26"/>
                  <a:gd name="T43" fmla="*/ 8 h 25"/>
                  <a:gd name="T44" fmla="*/ 9 w 26"/>
                  <a:gd name="T45" fmla="*/ 9 h 25"/>
                  <a:gd name="T46" fmla="*/ 8 w 26"/>
                  <a:gd name="T47" fmla="*/ 12 h 25"/>
                  <a:gd name="T48" fmla="*/ 6 w 26"/>
                  <a:gd name="T49" fmla="*/ 12 h 25"/>
                  <a:gd name="T50" fmla="*/ 1 w 26"/>
                  <a:gd name="T51" fmla="*/ 10 h 25"/>
                  <a:gd name="T52" fmla="*/ 0 w 26"/>
                  <a:gd name="T53" fmla="*/ 13 h 25"/>
                  <a:gd name="T54" fmla="*/ 2 w 26"/>
                  <a:gd name="T55" fmla="*/ 17 h 25"/>
                  <a:gd name="T56" fmla="*/ 5 w 26"/>
                  <a:gd name="T57" fmla="*/ 14 h 25"/>
                  <a:gd name="T58" fmla="*/ 9 w 26"/>
                  <a:gd name="T59" fmla="*/ 13 h 25"/>
                  <a:gd name="T60" fmla="*/ 6 w 26"/>
                  <a:gd name="T61" fmla="*/ 16 h 25"/>
                  <a:gd name="T62" fmla="*/ 7 w 26"/>
                  <a:gd name="T63" fmla="*/ 18 h 25"/>
                  <a:gd name="T64" fmla="*/ 6 w 26"/>
                  <a:gd name="T65" fmla="*/ 19 h 25"/>
                  <a:gd name="T66" fmla="*/ 7 w 26"/>
                  <a:gd name="T67" fmla="*/ 20 h 25"/>
                  <a:gd name="T68" fmla="*/ 8 w 26"/>
                  <a:gd name="T69" fmla="*/ 19 h 25"/>
                  <a:gd name="T70" fmla="*/ 10 w 26"/>
                  <a:gd name="T71" fmla="*/ 19 h 25"/>
                  <a:gd name="T72" fmla="*/ 13 w 26"/>
                  <a:gd name="T73" fmla="*/ 16 h 25"/>
                  <a:gd name="T74" fmla="*/ 12 w 26"/>
                  <a:gd name="T75" fmla="*/ 21 h 25"/>
                  <a:gd name="T76" fmla="*/ 9 w 26"/>
                  <a:gd name="T77" fmla="*/ 24 h 25"/>
                  <a:gd name="T78" fmla="*/ 13 w 26"/>
                  <a:gd name="T79" fmla="*/ 25 h 25"/>
                  <a:gd name="T80" fmla="*/ 16 w 26"/>
                  <a:gd name="T81" fmla="*/ 25 h 25"/>
                  <a:gd name="T82" fmla="*/ 14 w 26"/>
                  <a:gd name="T83" fmla="*/ 20 h 25"/>
                  <a:gd name="T84" fmla="*/ 14 w 26"/>
                  <a:gd name="T85" fmla="*/ 18 h 25"/>
                  <a:gd name="T86" fmla="*/ 17 w 26"/>
                  <a:gd name="T87" fmla="*/ 17 h 25"/>
                  <a:gd name="T88" fmla="*/ 18 w 26"/>
                  <a:gd name="T89" fmla="*/ 18 h 25"/>
                  <a:gd name="T90" fmla="*/ 20 w 26"/>
                  <a:gd name="T91" fmla="*/ 24 h 25"/>
                  <a:gd name="T92" fmla="*/ 23 w 26"/>
                  <a:gd name="T93" fmla="*/ 21 h 25"/>
                  <a:gd name="T94" fmla="*/ 24 w 26"/>
                  <a:gd name="T95" fmla="*/ 18 h 25"/>
                  <a:gd name="T96" fmla="*/ 20 w 26"/>
                  <a:gd name="T97" fmla="*/ 17 h 25"/>
                  <a:gd name="T98" fmla="*/ 17 w 26"/>
                  <a:gd name="T99" fmla="*/ 15 h 25"/>
                  <a:gd name="T100" fmla="*/ 20 w 26"/>
                  <a:gd name="T101" fmla="*/ 15 h 25"/>
                  <a:gd name="T102" fmla="*/ 22 w 26"/>
                  <a:gd name="T103" fmla="*/ 13 h 25"/>
                  <a:gd name="T104" fmla="*/ 24 w 26"/>
                  <a:gd name="T10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26" y="12"/>
                    </a:moveTo>
                    <a:cubicBezTo>
                      <a:pt x="24" y="12"/>
                      <a:pt x="24" y="12"/>
                      <a:pt x="24" y="12"/>
                    </a:cubicBezTo>
                    <a:cubicBezTo>
                      <a:pt x="26" y="10"/>
                      <a:pt x="26" y="10"/>
                      <a:pt x="26" y="10"/>
                    </a:cubicBezTo>
                    <a:cubicBezTo>
                      <a:pt x="25" y="9"/>
                      <a:pt x="25" y="9"/>
                      <a:pt x="25" y="9"/>
                    </a:cubicBezTo>
                    <a:cubicBezTo>
                      <a:pt x="22" y="12"/>
                      <a:pt x="22" y="12"/>
                      <a:pt x="22" y="12"/>
                    </a:cubicBezTo>
                    <a:cubicBezTo>
                      <a:pt x="21" y="12"/>
                      <a:pt x="21" y="12"/>
                      <a:pt x="21" y="12"/>
                    </a:cubicBezTo>
                    <a:cubicBezTo>
                      <a:pt x="21" y="11"/>
                      <a:pt x="21" y="11"/>
                      <a:pt x="21" y="11"/>
                    </a:cubicBezTo>
                    <a:cubicBezTo>
                      <a:pt x="20" y="10"/>
                      <a:pt x="20" y="10"/>
                      <a:pt x="20" y="10"/>
                    </a:cubicBezTo>
                    <a:cubicBezTo>
                      <a:pt x="19" y="12"/>
                      <a:pt x="19" y="12"/>
                      <a:pt x="19" y="12"/>
                    </a:cubicBezTo>
                    <a:cubicBezTo>
                      <a:pt x="17" y="12"/>
                      <a:pt x="17" y="12"/>
                      <a:pt x="17" y="12"/>
                    </a:cubicBezTo>
                    <a:cubicBezTo>
                      <a:pt x="17" y="11"/>
                      <a:pt x="17" y="11"/>
                      <a:pt x="17" y="10"/>
                    </a:cubicBezTo>
                    <a:cubicBezTo>
                      <a:pt x="18" y="9"/>
                      <a:pt x="18" y="9"/>
                      <a:pt x="18" y="9"/>
                    </a:cubicBezTo>
                    <a:cubicBezTo>
                      <a:pt x="20" y="9"/>
                      <a:pt x="20" y="9"/>
                      <a:pt x="20" y="9"/>
                    </a:cubicBezTo>
                    <a:cubicBezTo>
                      <a:pt x="20" y="8"/>
                      <a:pt x="20" y="8"/>
                      <a:pt x="20" y="8"/>
                    </a:cubicBezTo>
                    <a:cubicBezTo>
                      <a:pt x="19" y="8"/>
                      <a:pt x="19" y="8"/>
                      <a:pt x="19" y="8"/>
                    </a:cubicBezTo>
                    <a:cubicBezTo>
                      <a:pt x="20" y="7"/>
                      <a:pt x="20" y="7"/>
                      <a:pt x="20" y="7"/>
                    </a:cubicBezTo>
                    <a:cubicBezTo>
                      <a:pt x="24" y="7"/>
                      <a:pt x="24" y="7"/>
                      <a:pt x="24" y="7"/>
                    </a:cubicBezTo>
                    <a:cubicBezTo>
                      <a:pt x="24" y="6"/>
                      <a:pt x="24" y="6"/>
                      <a:pt x="24" y="6"/>
                    </a:cubicBezTo>
                    <a:cubicBezTo>
                      <a:pt x="21" y="6"/>
                      <a:pt x="21" y="6"/>
                      <a:pt x="21" y="6"/>
                    </a:cubicBezTo>
                    <a:cubicBezTo>
                      <a:pt x="23" y="4"/>
                      <a:pt x="23" y="4"/>
                      <a:pt x="23" y="4"/>
                    </a:cubicBezTo>
                    <a:cubicBezTo>
                      <a:pt x="22" y="3"/>
                      <a:pt x="22" y="3"/>
                      <a:pt x="22" y="3"/>
                    </a:cubicBezTo>
                    <a:cubicBezTo>
                      <a:pt x="20" y="5"/>
                      <a:pt x="20" y="5"/>
                      <a:pt x="20" y="5"/>
                    </a:cubicBezTo>
                    <a:cubicBezTo>
                      <a:pt x="20" y="2"/>
                      <a:pt x="20" y="2"/>
                      <a:pt x="20" y="2"/>
                    </a:cubicBezTo>
                    <a:cubicBezTo>
                      <a:pt x="19" y="2"/>
                      <a:pt x="19" y="2"/>
                      <a:pt x="19" y="2"/>
                    </a:cubicBezTo>
                    <a:cubicBezTo>
                      <a:pt x="19" y="6"/>
                      <a:pt x="19" y="6"/>
                      <a:pt x="19" y="6"/>
                    </a:cubicBezTo>
                    <a:cubicBezTo>
                      <a:pt x="18" y="7"/>
                      <a:pt x="18" y="7"/>
                      <a:pt x="18" y="7"/>
                    </a:cubicBezTo>
                    <a:cubicBezTo>
                      <a:pt x="18" y="6"/>
                      <a:pt x="18" y="6"/>
                      <a:pt x="18" y="6"/>
                    </a:cubicBezTo>
                    <a:cubicBezTo>
                      <a:pt x="17" y="6"/>
                      <a:pt x="17" y="6"/>
                      <a:pt x="17" y="6"/>
                    </a:cubicBezTo>
                    <a:cubicBezTo>
                      <a:pt x="17" y="8"/>
                      <a:pt x="17" y="8"/>
                      <a:pt x="17" y="8"/>
                    </a:cubicBezTo>
                    <a:cubicBezTo>
                      <a:pt x="16" y="9"/>
                      <a:pt x="16" y="9"/>
                      <a:pt x="16" y="9"/>
                    </a:cubicBezTo>
                    <a:cubicBezTo>
                      <a:pt x="15" y="9"/>
                      <a:pt x="15" y="9"/>
                      <a:pt x="14" y="9"/>
                    </a:cubicBezTo>
                    <a:cubicBezTo>
                      <a:pt x="14" y="7"/>
                      <a:pt x="14" y="7"/>
                      <a:pt x="14" y="7"/>
                    </a:cubicBezTo>
                    <a:cubicBezTo>
                      <a:pt x="16" y="5"/>
                      <a:pt x="16" y="5"/>
                      <a:pt x="16" y="5"/>
                    </a:cubicBezTo>
                    <a:cubicBezTo>
                      <a:pt x="15" y="4"/>
                      <a:pt x="15" y="4"/>
                      <a:pt x="15" y="4"/>
                    </a:cubicBezTo>
                    <a:cubicBezTo>
                      <a:pt x="14" y="5"/>
                      <a:pt x="14" y="5"/>
                      <a:pt x="14" y="5"/>
                    </a:cubicBezTo>
                    <a:cubicBezTo>
                      <a:pt x="14" y="4"/>
                      <a:pt x="14" y="4"/>
                      <a:pt x="14" y="4"/>
                    </a:cubicBezTo>
                    <a:cubicBezTo>
                      <a:pt x="17" y="1"/>
                      <a:pt x="17" y="1"/>
                      <a:pt x="17" y="1"/>
                    </a:cubicBezTo>
                    <a:cubicBezTo>
                      <a:pt x="16" y="0"/>
                      <a:pt x="16" y="0"/>
                      <a:pt x="16" y="0"/>
                    </a:cubicBezTo>
                    <a:cubicBezTo>
                      <a:pt x="14" y="2"/>
                      <a:pt x="14" y="2"/>
                      <a:pt x="14" y="2"/>
                    </a:cubicBezTo>
                    <a:cubicBezTo>
                      <a:pt x="14" y="0"/>
                      <a:pt x="14" y="0"/>
                      <a:pt x="14" y="0"/>
                    </a:cubicBezTo>
                    <a:cubicBezTo>
                      <a:pt x="13" y="0"/>
                      <a:pt x="13" y="0"/>
                      <a:pt x="13" y="0"/>
                    </a:cubicBezTo>
                    <a:cubicBezTo>
                      <a:pt x="13" y="2"/>
                      <a:pt x="13" y="2"/>
                      <a:pt x="13" y="2"/>
                    </a:cubicBezTo>
                    <a:cubicBezTo>
                      <a:pt x="10" y="0"/>
                      <a:pt x="10" y="0"/>
                      <a:pt x="10" y="0"/>
                    </a:cubicBezTo>
                    <a:cubicBezTo>
                      <a:pt x="9" y="1"/>
                      <a:pt x="9" y="1"/>
                      <a:pt x="9" y="1"/>
                    </a:cubicBezTo>
                    <a:cubicBezTo>
                      <a:pt x="13" y="4"/>
                      <a:pt x="13" y="4"/>
                      <a:pt x="13" y="4"/>
                    </a:cubicBezTo>
                    <a:cubicBezTo>
                      <a:pt x="13" y="5"/>
                      <a:pt x="13" y="5"/>
                      <a:pt x="13" y="5"/>
                    </a:cubicBezTo>
                    <a:cubicBezTo>
                      <a:pt x="12" y="4"/>
                      <a:pt x="12" y="4"/>
                      <a:pt x="12" y="4"/>
                    </a:cubicBezTo>
                    <a:cubicBezTo>
                      <a:pt x="11" y="5"/>
                      <a:pt x="11" y="5"/>
                      <a:pt x="11" y="5"/>
                    </a:cubicBezTo>
                    <a:cubicBezTo>
                      <a:pt x="13" y="7"/>
                      <a:pt x="13" y="7"/>
                      <a:pt x="13" y="7"/>
                    </a:cubicBezTo>
                    <a:cubicBezTo>
                      <a:pt x="13" y="9"/>
                      <a:pt x="13" y="9"/>
                      <a:pt x="13" y="9"/>
                    </a:cubicBezTo>
                    <a:cubicBezTo>
                      <a:pt x="12" y="9"/>
                      <a:pt x="11" y="9"/>
                      <a:pt x="11" y="9"/>
                    </a:cubicBezTo>
                    <a:cubicBezTo>
                      <a:pt x="10" y="8"/>
                      <a:pt x="10" y="8"/>
                      <a:pt x="10" y="8"/>
                    </a:cubicBezTo>
                    <a:cubicBezTo>
                      <a:pt x="10" y="6"/>
                      <a:pt x="10" y="6"/>
                      <a:pt x="10" y="6"/>
                    </a:cubicBezTo>
                    <a:cubicBezTo>
                      <a:pt x="9" y="6"/>
                      <a:pt x="9" y="6"/>
                      <a:pt x="9" y="6"/>
                    </a:cubicBezTo>
                    <a:cubicBezTo>
                      <a:pt x="9" y="7"/>
                      <a:pt x="9" y="7"/>
                      <a:pt x="9" y="7"/>
                    </a:cubicBezTo>
                    <a:cubicBezTo>
                      <a:pt x="8" y="6"/>
                      <a:pt x="8" y="6"/>
                      <a:pt x="8" y="6"/>
                    </a:cubicBezTo>
                    <a:cubicBezTo>
                      <a:pt x="8" y="2"/>
                      <a:pt x="8" y="2"/>
                      <a:pt x="8" y="2"/>
                    </a:cubicBezTo>
                    <a:cubicBezTo>
                      <a:pt x="7" y="2"/>
                      <a:pt x="7" y="2"/>
                      <a:pt x="7" y="2"/>
                    </a:cubicBezTo>
                    <a:cubicBezTo>
                      <a:pt x="7" y="5"/>
                      <a:pt x="7" y="5"/>
                      <a:pt x="7" y="5"/>
                    </a:cubicBezTo>
                    <a:cubicBezTo>
                      <a:pt x="5" y="3"/>
                      <a:pt x="5" y="3"/>
                      <a:pt x="5" y="3"/>
                    </a:cubicBezTo>
                    <a:cubicBezTo>
                      <a:pt x="4" y="4"/>
                      <a:pt x="4" y="4"/>
                      <a:pt x="4" y="4"/>
                    </a:cubicBezTo>
                    <a:cubicBezTo>
                      <a:pt x="6" y="6"/>
                      <a:pt x="6" y="6"/>
                      <a:pt x="6" y="6"/>
                    </a:cubicBezTo>
                    <a:cubicBezTo>
                      <a:pt x="2" y="6"/>
                      <a:pt x="2" y="6"/>
                      <a:pt x="2" y="6"/>
                    </a:cubicBezTo>
                    <a:cubicBezTo>
                      <a:pt x="2" y="7"/>
                      <a:pt x="2" y="7"/>
                      <a:pt x="2" y="7"/>
                    </a:cubicBezTo>
                    <a:cubicBezTo>
                      <a:pt x="7" y="7"/>
                      <a:pt x="7" y="7"/>
                      <a:pt x="7" y="7"/>
                    </a:cubicBezTo>
                    <a:cubicBezTo>
                      <a:pt x="8" y="8"/>
                      <a:pt x="8" y="8"/>
                      <a:pt x="8" y="8"/>
                    </a:cubicBezTo>
                    <a:cubicBezTo>
                      <a:pt x="6" y="8"/>
                      <a:pt x="6" y="8"/>
                      <a:pt x="6" y="8"/>
                    </a:cubicBezTo>
                    <a:cubicBezTo>
                      <a:pt x="6" y="9"/>
                      <a:pt x="6" y="9"/>
                      <a:pt x="6" y="9"/>
                    </a:cubicBezTo>
                    <a:cubicBezTo>
                      <a:pt x="9" y="9"/>
                      <a:pt x="9" y="9"/>
                      <a:pt x="9" y="9"/>
                    </a:cubicBezTo>
                    <a:cubicBezTo>
                      <a:pt x="10" y="10"/>
                      <a:pt x="10" y="10"/>
                      <a:pt x="10" y="10"/>
                    </a:cubicBezTo>
                    <a:cubicBezTo>
                      <a:pt x="10" y="11"/>
                      <a:pt x="9" y="11"/>
                      <a:pt x="9" y="12"/>
                    </a:cubicBezTo>
                    <a:cubicBezTo>
                      <a:pt x="8" y="12"/>
                      <a:pt x="8" y="12"/>
                      <a:pt x="8" y="12"/>
                    </a:cubicBezTo>
                    <a:cubicBezTo>
                      <a:pt x="6" y="10"/>
                      <a:pt x="6" y="10"/>
                      <a:pt x="6" y="10"/>
                    </a:cubicBezTo>
                    <a:cubicBezTo>
                      <a:pt x="5" y="11"/>
                      <a:pt x="5" y="11"/>
                      <a:pt x="5" y="11"/>
                    </a:cubicBezTo>
                    <a:cubicBezTo>
                      <a:pt x="6" y="12"/>
                      <a:pt x="6" y="12"/>
                      <a:pt x="6" y="12"/>
                    </a:cubicBezTo>
                    <a:cubicBezTo>
                      <a:pt x="5" y="12"/>
                      <a:pt x="5" y="12"/>
                      <a:pt x="5" y="12"/>
                    </a:cubicBezTo>
                    <a:cubicBezTo>
                      <a:pt x="2" y="9"/>
                      <a:pt x="2" y="9"/>
                      <a:pt x="2" y="9"/>
                    </a:cubicBezTo>
                    <a:cubicBezTo>
                      <a:pt x="1" y="10"/>
                      <a:pt x="1" y="10"/>
                      <a:pt x="1" y="10"/>
                    </a:cubicBezTo>
                    <a:cubicBezTo>
                      <a:pt x="3" y="12"/>
                      <a:pt x="3" y="12"/>
                      <a:pt x="3" y="12"/>
                    </a:cubicBezTo>
                    <a:cubicBezTo>
                      <a:pt x="0" y="12"/>
                      <a:pt x="0" y="12"/>
                      <a:pt x="0" y="12"/>
                    </a:cubicBezTo>
                    <a:cubicBezTo>
                      <a:pt x="0" y="13"/>
                      <a:pt x="0" y="13"/>
                      <a:pt x="0" y="13"/>
                    </a:cubicBezTo>
                    <a:cubicBezTo>
                      <a:pt x="3" y="13"/>
                      <a:pt x="3" y="13"/>
                      <a:pt x="3" y="13"/>
                    </a:cubicBezTo>
                    <a:cubicBezTo>
                      <a:pt x="1" y="16"/>
                      <a:pt x="1" y="16"/>
                      <a:pt x="1" y="16"/>
                    </a:cubicBezTo>
                    <a:cubicBezTo>
                      <a:pt x="2" y="17"/>
                      <a:pt x="2" y="17"/>
                      <a:pt x="2" y="17"/>
                    </a:cubicBezTo>
                    <a:cubicBezTo>
                      <a:pt x="5" y="13"/>
                      <a:pt x="5" y="13"/>
                      <a:pt x="5" y="13"/>
                    </a:cubicBezTo>
                    <a:cubicBezTo>
                      <a:pt x="6" y="13"/>
                      <a:pt x="6" y="13"/>
                      <a:pt x="6" y="13"/>
                    </a:cubicBezTo>
                    <a:cubicBezTo>
                      <a:pt x="5" y="14"/>
                      <a:pt x="5" y="14"/>
                      <a:pt x="5" y="14"/>
                    </a:cubicBezTo>
                    <a:cubicBezTo>
                      <a:pt x="6" y="15"/>
                      <a:pt x="6" y="15"/>
                      <a:pt x="6" y="15"/>
                    </a:cubicBezTo>
                    <a:cubicBezTo>
                      <a:pt x="8" y="13"/>
                      <a:pt x="8" y="13"/>
                      <a:pt x="8" y="13"/>
                    </a:cubicBezTo>
                    <a:cubicBezTo>
                      <a:pt x="9" y="13"/>
                      <a:pt x="9" y="13"/>
                      <a:pt x="9" y="13"/>
                    </a:cubicBezTo>
                    <a:cubicBezTo>
                      <a:pt x="9" y="14"/>
                      <a:pt x="10" y="14"/>
                      <a:pt x="10" y="15"/>
                    </a:cubicBezTo>
                    <a:cubicBezTo>
                      <a:pt x="9" y="16"/>
                      <a:pt x="9" y="16"/>
                      <a:pt x="9" y="16"/>
                    </a:cubicBezTo>
                    <a:cubicBezTo>
                      <a:pt x="6" y="16"/>
                      <a:pt x="6" y="16"/>
                      <a:pt x="6" y="16"/>
                    </a:cubicBezTo>
                    <a:cubicBezTo>
                      <a:pt x="6" y="17"/>
                      <a:pt x="6" y="17"/>
                      <a:pt x="6" y="17"/>
                    </a:cubicBezTo>
                    <a:cubicBezTo>
                      <a:pt x="8" y="17"/>
                      <a:pt x="8" y="17"/>
                      <a:pt x="8" y="17"/>
                    </a:cubicBezTo>
                    <a:cubicBezTo>
                      <a:pt x="7" y="18"/>
                      <a:pt x="7" y="18"/>
                      <a:pt x="7" y="18"/>
                    </a:cubicBezTo>
                    <a:cubicBezTo>
                      <a:pt x="2" y="18"/>
                      <a:pt x="2" y="18"/>
                      <a:pt x="2" y="18"/>
                    </a:cubicBezTo>
                    <a:cubicBezTo>
                      <a:pt x="2" y="19"/>
                      <a:pt x="2" y="19"/>
                      <a:pt x="2" y="19"/>
                    </a:cubicBezTo>
                    <a:cubicBezTo>
                      <a:pt x="6" y="19"/>
                      <a:pt x="6" y="19"/>
                      <a:pt x="6" y="19"/>
                    </a:cubicBezTo>
                    <a:cubicBezTo>
                      <a:pt x="4" y="21"/>
                      <a:pt x="4" y="21"/>
                      <a:pt x="4" y="21"/>
                    </a:cubicBezTo>
                    <a:cubicBezTo>
                      <a:pt x="5" y="22"/>
                      <a:pt x="5" y="22"/>
                      <a:pt x="5" y="22"/>
                    </a:cubicBezTo>
                    <a:cubicBezTo>
                      <a:pt x="7" y="20"/>
                      <a:pt x="7" y="20"/>
                      <a:pt x="7" y="20"/>
                    </a:cubicBezTo>
                    <a:cubicBezTo>
                      <a:pt x="7" y="24"/>
                      <a:pt x="7" y="24"/>
                      <a:pt x="7" y="24"/>
                    </a:cubicBezTo>
                    <a:cubicBezTo>
                      <a:pt x="8" y="24"/>
                      <a:pt x="8" y="24"/>
                      <a:pt x="8" y="24"/>
                    </a:cubicBezTo>
                    <a:cubicBezTo>
                      <a:pt x="8" y="19"/>
                      <a:pt x="8" y="19"/>
                      <a:pt x="8" y="19"/>
                    </a:cubicBezTo>
                    <a:cubicBezTo>
                      <a:pt x="9" y="18"/>
                      <a:pt x="9" y="18"/>
                      <a:pt x="9" y="18"/>
                    </a:cubicBezTo>
                    <a:cubicBezTo>
                      <a:pt x="9" y="19"/>
                      <a:pt x="9" y="19"/>
                      <a:pt x="9" y="19"/>
                    </a:cubicBezTo>
                    <a:cubicBezTo>
                      <a:pt x="10" y="19"/>
                      <a:pt x="10" y="19"/>
                      <a:pt x="10" y="19"/>
                    </a:cubicBezTo>
                    <a:cubicBezTo>
                      <a:pt x="10" y="17"/>
                      <a:pt x="10" y="17"/>
                      <a:pt x="10" y="17"/>
                    </a:cubicBezTo>
                    <a:cubicBezTo>
                      <a:pt x="11" y="16"/>
                      <a:pt x="11" y="16"/>
                      <a:pt x="11" y="16"/>
                    </a:cubicBezTo>
                    <a:cubicBezTo>
                      <a:pt x="11" y="16"/>
                      <a:pt x="12" y="16"/>
                      <a:pt x="13" y="16"/>
                    </a:cubicBezTo>
                    <a:cubicBezTo>
                      <a:pt x="13" y="18"/>
                      <a:pt x="13" y="18"/>
                      <a:pt x="13" y="18"/>
                    </a:cubicBezTo>
                    <a:cubicBezTo>
                      <a:pt x="11" y="20"/>
                      <a:pt x="11" y="20"/>
                      <a:pt x="11" y="20"/>
                    </a:cubicBezTo>
                    <a:cubicBezTo>
                      <a:pt x="12" y="21"/>
                      <a:pt x="12" y="21"/>
                      <a:pt x="12" y="21"/>
                    </a:cubicBezTo>
                    <a:cubicBezTo>
                      <a:pt x="13" y="20"/>
                      <a:pt x="13" y="20"/>
                      <a:pt x="13" y="20"/>
                    </a:cubicBezTo>
                    <a:cubicBezTo>
                      <a:pt x="13" y="21"/>
                      <a:pt x="13" y="21"/>
                      <a:pt x="13" y="21"/>
                    </a:cubicBezTo>
                    <a:cubicBezTo>
                      <a:pt x="9" y="24"/>
                      <a:pt x="9" y="24"/>
                      <a:pt x="9" y="24"/>
                    </a:cubicBezTo>
                    <a:cubicBezTo>
                      <a:pt x="10" y="25"/>
                      <a:pt x="10" y="25"/>
                      <a:pt x="10" y="25"/>
                    </a:cubicBezTo>
                    <a:cubicBezTo>
                      <a:pt x="13" y="23"/>
                      <a:pt x="13" y="23"/>
                      <a:pt x="13" y="23"/>
                    </a:cubicBezTo>
                    <a:cubicBezTo>
                      <a:pt x="13" y="25"/>
                      <a:pt x="13" y="25"/>
                      <a:pt x="13" y="25"/>
                    </a:cubicBezTo>
                    <a:cubicBezTo>
                      <a:pt x="14" y="25"/>
                      <a:pt x="14" y="25"/>
                      <a:pt x="14" y="25"/>
                    </a:cubicBezTo>
                    <a:cubicBezTo>
                      <a:pt x="14" y="23"/>
                      <a:pt x="14" y="23"/>
                      <a:pt x="14" y="23"/>
                    </a:cubicBezTo>
                    <a:cubicBezTo>
                      <a:pt x="16" y="25"/>
                      <a:pt x="16" y="25"/>
                      <a:pt x="16" y="25"/>
                    </a:cubicBezTo>
                    <a:cubicBezTo>
                      <a:pt x="17" y="24"/>
                      <a:pt x="17" y="24"/>
                      <a:pt x="17" y="24"/>
                    </a:cubicBezTo>
                    <a:cubicBezTo>
                      <a:pt x="14" y="21"/>
                      <a:pt x="14" y="21"/>
                      <a:pt x="14" y="21"/>
                    </a:cubicBezTo>
                    <a:cubicBezTo>
                      <a:pt x="14" y="20"/>
                      <a:pt x="14" y="20"/>
                      <a:pt x="14" y="20"/>
                    </a:cubicBezTo>
                    <a:cubicBezTo>
                      <a:pt x="15" y="21"/>
                      <a:pt x="15" y="21"/>
                      <a:pt x="15" y="21"/>
                    </a:cubicBezTo>
                    <a:cubicBezTo>
                      <a:pt x="16" y="20"/>
                      <a:pt x="16" y="20"/>
                      <a:pt x="16" y="20"/>
                    </a:cubicBezTo>
                    <a:cubicBezTo>
                      <a:pt x="14" y="18"/>
                      <a:pt x="14" y="18"/>
                      <a:pt x="14" y="18"/>
                    </a:cubicBezTo>
                    <a:cubicBezTo>
                      <a:pt x="14" y="16"/>
                      <a:pt x="14" y="16"/>
                      <a:pt x="14" y="16"/>
                    </a:cubicBezTo>
                    <a:cubicBezTo>
                      <a:pt x="15" y="16"/>
                      <a:pt x="15" y="16"/>
                      <a:pt x="16" y="16"/>
                    </a:cubicBezTo>
                    <a:cubicBezTo>
                      <a:pt x="17" y="17"/>
                      <a:pt x="17" y="17"/>
                      <a:pt x="17" y="17"/>
                    </a:cubicBezTo>
                    <a:cubicBezTo>
                      <a:pt x="17" y="19"/>
                      <a:pt x="17" y="19"/>
                      <a:pt x="17" y="19"/>
                    </a:cubicBezTo>
                    <a:cubicBezTo>
                      <a:pt x="18" y="19"/>
                      <a:pt x="18" y="19"/>
                      <a:pt x="18" y="19"/>
                    </a:cubicBezTo>
                    <a:cubicBezTo>
                      <a:pt x="18" y="18"/>
                      <a:pt x="18" y="18"/>
                      <a:pt x="18" y="18"/>
                    </a:cubicBezTo>
                    <a:cubicBezTo>
                      <a:pt x="19" y="19"/>
                      <a:pt x="19" y="19"/>
                      <a:pt x="19" y="19"/>
                    </a:cubicBezTo>
                    <a:cubicBezTo>
                      <a:pt x="19" y="24"/>
                      <a:pt x="19" y="24"/>
                      <a:pt x="19" y="24"/>
                    </a:cubicBezTo>
                    <a:cubicBezTo>
                      <a:pt x="20" y="24"/>
                      <a:pt x="20" y="24"/>
                      <a:pt x="20" y="24"/>
                    </a:cubicBezTo>
                    <a:cubicBezTo>
                      <a:pt x="20" y="20"/>
                      <a:pt x="20" y="20"/>
                      <a:pt x="20" y="20"/>
                    </a:cubicBezTo>
                    <a:cubicBezTo>
                      <a:pt x="22" y="22"/>
                      <a:pt x="22" y="22"/>
                      <a:pt x="22" y="22"/>
                    </a:cubicBezTo>
                    <a:cubicBezTo>
                      <a:pt x="23" y="21"/>
                      <a:pt x="23" y="21"/>
                      <a:pt x="23" y="21"/>
                    </a:cubicBezTo>
                    <a:cubicBezTo>
                      <a:pt x="21" y="19"/>
                      <a:pt x="21" y="19"/>
                      <a:pt x="21" y="19"/>
                    </a:cubicBezTo>
                    <a:cubicBezTo>
                      <a:pt x="24" y="19"/>
                      <a:pt x="24" y="19"/>
                      <a:pt x="24" y="19"/>
                    </a:cubicBezTo>
                    <a:cubicBezTo>
                      <a:pt x="24" y="18"/>
                      <a:pt x="24" y="18"/>
                      <a:pt x="24" y="18"/>
                    </a:cubicBezTo>
                    <a:cubicBezTo>
                      <a:pt x="20" y="18"/>
                      <a:pt x="20" y="18"/>
                      <a:pt x="20" y="18"/>
                    </a:cubicBezTo>
                    <a:cubicBezTo>
                      <a:pt x="19" y="17"/>
                      <a:pt x="19" y="17"/>
                      <a:pt x="19" y="17"/>
                    </a:cubicBezTo>
                    <a:cubicBezTo>
                      <a:pt x="20" y="17"/>
                      <a:pt x="20" y="17"/>
                      <a:pt x="20" y="17"/>
                    </a:cubicBezTo>
                    <a:cubicBezTo>
                      <a:pt x="20" y="16"/>
                      <a:pt x="20" y="16"/>
                      <a:pt x="20" y="16"/>
                    </a:cubicBezTo>
                    <a:cubicBezTo>
                      <a:pt x="18" y="16"/>
                      <a:pt x="18" y="16"/>
                      <a:pt x="18" y="16"/>
                    </a:cubicBezTo>
                    <a:cubicBezTo>
                      <a:pt x="17" y="15"/>
                      <a:pt x="17" y="15"/>
                      <a:pt x="17" y="15"/>
                    </a:cubicBezTo>
                    <a:cubicBezTo>
                      <a:pt x="17" y="14"/>
                      <a:pt x="17" y="14"/>
                      <a:pt x="17" y="13"/>
                    </a:cubicBezTo>
                    <a:cubicBezTo>
                      <a:pt x="19" y="13"/>
                      <a:pt x="19" y="13"/>
                      <a:pt x="19" y="13"/>
                    </a:cubicBezTo>
                    <a:cubicBezTo>
                      <a:pt x="20" y="15"/>
                      <a:pt x="20" y="15"/>
                      <a:pt x="20" y="15"/>
                    </a:cubicBezTo>
                    <a:cubicBezTo>
                      <a:pt x="21" y="14"/>
                      <a:pt x="21" y="14"/>
                      <a:pt x="21" y="14"/>
                    </a:cubicBezTo>
                    <a:cubicBezTo>
                      <a:pt x="21" y="13"/>
                      <a:pt x="21" y="13"/>
                      <a:pt x="21" y="13"/>
                    </a:cubicBezTo>
                    <a:cubicBezTo>
                      <a:pt x="22" y="13"/>
                      <a:pt x="22" y="13"/>
                      <a:pt x="22" y="13"/>
                    </a:cubicBezTo>
                    <a:cubicBezTo>
                      <a:pt x="25" y="17"/>
                      <a:pt x="25" y="17"/>
                      <a:pt x="25" y="17"/>
                    </a:cubicBezTo>
                    <a:cubicBezTo>
                      <a:pt x="26" y="16"/>
                      <a:pt x="26" y="16"/>
                      <a:pt x="26" y="16"/>
                    </a:cubicBezTo>
                    <a:cubicBezTo>
                      <a:pt x="24" y="13"/>
                      <a:pt x="24" y="13"/>
                      <a:pt x="24" y="13"/>
                    </a:cubicBezTo>
                    <a:cubicBezTo>
                      <a:pt x="26" y="13"/>
                      <a:pt x="26" y="13"/>
                      <a:pt x="26" y="13"/>
                    </a:cubicBezTo>
                    <a:lnTo>
                      <a:pt x="26" y="12"/>
                    </a:lnTo>
                    <a:close/>
                  </a:path>
                </a:pathLst>
              </a:custGeom>
              <a:grpFill/>
              <a:ln>
                <a:noFill/>
              </a:ln>
            </p:spPr>
            <p:txBody>
              <a:bodyPr anchor="ctr"/>
              <a:lstStyle/>
              <a:p>
                <a:pPr algn="ctr"/>
                <a:endParaRPr>
                  <a:cs typeface="+mn-ea"/>
                  <a:sym typeface="+mn-lt"/>
                </a:endParaRPr>
              </a:p>
            </p:txBody>
          </p:sp>
          <p:sp>
            <p:nvSpPr>
              <p:cNvPr id="86" name="Freeform: Shape 113"/>
              <p:cNvSpPr>
                <a:spLocks/>
              </p:cNvSpPr>
              <p:nvPr/>
            </p:nvSpPr>
            <p:spPr bwMode="auto">
              <a:xfrm>
                <a:off x="3015408" y="2124163"/>
                <a:ext cx="220574" cy="164205"/>
              </a:xfrm>
              <a:custGeom>
                <a:avLst/>
                <a:gdLst>
                  <a:gd name="T0" fmla="*/ 25 w 50"/>
                  <a:gd name="T1" fmla="*/ 0 h 37"/>
                  <a:gd name="T2" fmla="*/ 0 w 50"/>
                  <a:gd name="T3" fmla="*/ 25 h 37"/>
                  <a:gd name="T4" fmla="*/ 3 w 50"/>
                  <a:gd name="T5" fmla="*/ 37 h 37"/>
                  <a:gd name="T6" fmla="*/ 3 w 50"/>
                  <a:gd name="T7" fmla="*/ 30 h 37"/>
                  <a:gd name="T8" fmla="*/ 4 w 50"/>
                  <a:gd name="T9" fmla="*/ 27 h 37"/>
                  <a:gd name="T10" fmla="*/ 4 w 50"/>
                  <a:gd name="T11" fmla="*/ 25 h 37"/>
                  <a:gd name="T12" fmla="*/ 25 w 50"/>
                  <a:gd name="T13" fmla="*/ 4 h 37"/>
                  <a:gd name="T14" fmla="*/ 46 w 50"/>
                  <a:gd name="T15" fmla="*/ 25 h 37"/>
                  <a:gd name="T16" fmla="*/ 46 w 50"/>
                  <a:gd name="T17" fmla="*/ 27 h 37"/>
                  <a:gd name="T18" fmla="*/ 47 w 50"/>
                  <a:gd name="T19" fmla="*/ 30 h 37"/>
                  <a:gd name="T20" fmla="*/ 47 w 50"/>
                  <a:gd name="T21" fmla="*/ 37 h 37"/>
                  <a:gd name="T22" fmla="*/ 50 w 50"/>
                  <a:gd name="T23" fmla="*/ 25 h 37"/>
                  <a:gd name="T24" fmla="*/ 25 w 5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7">
                    <a:moveTo>
                      <a:pt x="25" y="0"/>
                    </a:moveTo>
                    <a:cubicBezTo>
                      <a:pt x="11" y="0"/>
                      <a:pt x="0" y="11"/>
                      <a:pt x="0" y="25"/>
                    </a:cubicBezTo>
                    <a:cubicBezTo>
                      <a:pt x="0" y="29"/>
                      <a:pt x="1" y="33"/>
                      <a:pt x="3" y="37"/>
                    </a:cubicBezTo>
                    <a:cubicBezTo>
                      <a:pt x="3" y="30"/>
                      <a:pt x="3" y="30"/>
                      <a:pt x="3" y="30"/>
                    </a:cubicBezTo>
                    <a:cubicBezTo>
                      <a:pt x="3" y="29"/>
                      <a:pt x="3" y="28"/>
                      <a:pt x="4" y="27"/>
                    </a:cubicBezTo>
                    <a:cubicBezTo>
                      <a:pt x="4" y="26"/>
                      <a:pt x="4" y="26"/>
                      <a:pt x="4" y="25"/>
                    </a:cubicBezTo>
                    <a:cubicBezTo>
                      <a:pt x="4" y="14"/>
                      <a:pt x="13" y="4"/>
                      <a:pt x="25" y="4"/>
                    </a:cubicBezTo>
                    <a:cubicBezTo>
                      <a:pt x="36" y="4"/>
                      <a:pt x="46" y="14"/>
                      <a:pt x="46" y="25"/>
                    </a:cubicBezTo>
                    <a:cubicBezTo>
                      <a:pt x="46" y="26"/>
                      <a:pt x="46" y="27"/>
                      <a:pt x="46" y="27"/>
                    </a:cubicBezTo>
                    <a:cubicBezTo>
                      <a:pt x="46" y="28"/>
                      <a:pt x="47" y="29"/>
                      <a:pt x="47" y="30"/>
                    </a:cubicBezTo>
                    <a:cubicBezTo>
                      <a:pt x="47" y="37"/>
                      <a:pt x="47" y="37"/>
                      <a:pt x="47" y="37"/>
                    </a:cubicBezTo>
                    <a:cubicBezTo>
                      <a:pt x="49" y="34"/>
                      <a:pt x="50" y="29"/>
                      <a:pt x="50" y="25"/>
                    </a:cubicBezTo>
                    <a:cubicBezTo>
                      <a:pt x="50" y="11"/>
                      <a:pt x="39" y="0"/>
                      <a:pt x="25" y="0"/>
                    </a:cubicBezTo>
                    <a:close/>
                  </a:path>
                </a:pathLst>
              </a:custGeom>
              <a:grpFill/>
              <a:ln>
                <a:noFill/>
              </a:ln>
            </p:spPr>
            <p:txBody>
              <a:bodyPr anchor="ctr"/>
              <a:lstStyle/>
              <a:p>
                <a:pPr algn="ctr"/>
                <a:endParaRPr>
                  <a:cs typeface="+mn-ea"/>
                  <a:sym typeface="+mn-lt"/>
                </a:endParaRPr>
              </a:p>
            </p:txBody>
          </p:sp>
          <p:sp>
            <p:nvSpPr>
              <p:cNvPr id="87" name="Freeform: Shape 114"/>
              <p:cNvSpPr>
                <a:spLocks/>
              </p:cNvSpPr>
              <p:nvPr/>
            </p:nvSpPr>
            <p:spPr bwMode="auto">
              <a:xfrm>
                <a:off x="3032564" y="2234450"/>
                <a:ext cx="49017" cy="89455"/>
              </a:xfrm>
              <a:custGeom>
                <a:avLst/>
                <a:gdLst>
                  <a:gd name="T0" fmla="*/ 1 w 11"/>
                  <a:gd name="T1" fmla="*/ 4 h 20"/>
                  <a:gd name="T2" fmla="*/ 0 w 11"/>
                  <a:gd name="T3" fmla="*/ 5 h 20"/>
                  <a:gd name="T4" fmla="*/ 0 w 11"/>
                  <a:gd name="T5" fmla="*/ 12 h 20"/>
                  <a:gd name="T6" fmla="*/ 0 w 11"/>
                  <a:gd name="T7" fmla="*/ 15 h 20"/>
                  <a:gd name="T8" fmla="*/ 8 w 11"/>
                  <a:gd name="T9" fmla="*/ 20 h 20"/>
                  <a:gd name="T10" fmla="*/ 11 w 11"/>
                  <a:gd name="T11" fmla="*/ 20 h 20"/>
                  <a:gd name="T12" fmla="*/ 11 w 11"/>
                  <a:gd name="T13" fmla="*/ 0 h 20"/>
                  <a:gd name="T14" fmla="*/ 8 w 11"/>
                  <a:gd name="T15" fmla="*/ 0 h 20"/>
                  <a:gd name="T16" fmla="*/ 1 w 11"/>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 y="4"/>
                    </a:moveTo>
                    <a:cubicBezTo>
                      <a:pt x="0" y="5"/>
                      <a:pt x="0" y="5"/>
                      <a:pt x="0" y="5"/>
                    </a:cubicBezTo>
                    <a:cubicBezTo>
                      <a:pt x="0" y="12"/>
                      <a:pt x="0" y="12"/>
                      <a:pt x="0" y="12"/>
                    </a:cubicBezTo>
                    <a:cubicBezTo>
                      <a:pt x="0" y="15"/>
                      <a:pt x="0" y="15"/>
                      <a:pt x="0" y="15"/>
                    </a:cubicBezTo>
                    <a:cubicBezTo>
                      <a:pt x="0" y="18"/>
                      <a:pt x="4" y="20"/>
                      <a:pt x="8" y="20"/>
                    </a:cubicBezTo>
                    <a:cubicBezTo>
                      <a:pt x="11" y="20"/>
                      <a:pt x="11" y="20"/>
                      <a:pt x="11" y="20"/>
                    </a:cubicBezTo>
                    <a:cubicBezTo>
                      <a:pt x="11" y="0"/>
                      <a:pt x="11" y="0"/>
                      <a:pt x="11" y="0"/>
                    </a:cubicBezTo>
                    <a:cubicBezTo>
                      <a:pt x="8" y="0"/>
                      <a:pt x="8" y="0"/>
                      <a:pt x="8" y="0"/>
                    </a:cubicBezTo>
                    <a:cubicBezTo>
                      <a:pt x="4" y="0"/>
                      <a:pt x="1" y="2"/>
                      <a:pt x="1" y="4"/>
                    </a:cubicBezTo>
                    <a:close/>
                  </a:path>
                </a:pathLst>
              </a:custGeom>
              <a:grpFill/>
              <a:ln>
                <a:noFill/>
              </a:ln>
            </p:spPr>
            <p:txBody>
              <a:bodyPr anchor="ctr"/>
              <a:lstStyle/>
              <a:p>
                <a:pPr algn="ctr"/>
                <a:endParaRPr>
                  <a:cs typeface="+mn-ea"/>
                  <a:sym typeface="+mn-lt"/>
                </a:endParaRPr>
              </a:p>
            </p:txBody>
          </p:sp>
          <p:sp>
            <p:nvSpPr>
              <p:cNvPr id="88" name="Freeform: Shape 115"/>
              <p:cNvSpPr>
                <a:spLocks/>
              </p:cNvSpPr>
              <p:nvPr/>
            </p:nvSpPr>
            <p:spPr bwMode="auto">
              <a:xfrm>
                <a:off x="3166134" y="2234450"/>
                <a:ext cx="47791" cy="89455"/>
              </a:xfrm>
              <a:custGeom>
                <a:avLst/>
                <a:gdLst>
                  <a:gd name="T0" fmla="*/ 11 w 11"/>
                  <a:gd name="T1" fmla="*/ 15 h 20"/>
                  <a:gd name="T2" fmla="*/ 11 w 11"/>
                  <a:gd name="T3" fmla="*/ 12 h 20"/>
                  <a:gd name="T4" fmla="*/ 11 w 11"/>
                  <a:gd name="T5" fmla="*/ 5 h 20"/>
                  <a:gd name="T6" fmla="*/ 11 w 11"/>
                  <a:gd name="T7" fmla="*/ 5 h 20"/>
                  <a:gd name="T8" fmla="*/ 4 w 11"/>
                  <a:gd name="T9" fmla="*/ 0 h 20"/>
                  <a:gd name="T10" fmla="*/ 0 w 11"/>
                  <a:gd name="T11" fmla="*/ 0 h 20"/>
                  <a:gd name="T12" fmla="*/ 0 w 11"/>
                  <a:gd name="T13" fmla="*/ 20 h 20"/>
                  <a:gd name="T14" fmla="*/ 4 w 11"/>
                  <a:gd name="T15" fmla="*/ 20 h 20"/>
                  <a:gd name="T16" fmla="*/ 11 w 11"/>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1" y="15"/>
                    </a:moveTo>
                    <a:cubicBezTo>
                      <a:pt x="11" y="12"/>
                      <a:pt x="11" y="12"/>
                      <a:pt x="11" y="12"/>
                    </a:cubicBezTo>
                    <a:cubicBezTo>
                      <a:pt x="11" y="5"/>
                      <a:pt x="11" y="5"/>
                      <a:pt x="11" y="5"/>
                    </a:cubicBezTo>
                    <a:cubicBezTo>
                      <a:pt x="11" y="5"/>
                      <a:pt x="11" y="5"/>
                      <a:pt x="11" y="5"/>
                    </a:cubicBezTo>
                    <a:cubicBezTo>
                      <a:pt x="11" y="2"/>
                      <a:pt x="7" y="0"/>
                      <a:pt x="4" y="0"/>
                    </a:cubicBezTo>
                    <a:cubicBezTo>
                      <a:pt x="0" y="0"/>
                      <a:pt x="0" y="0"/>
                      <a:pt x="0" y="0"/>
                    </a:cubicBezTo>
                    <a:cubicBezTo>
                      <a:pt x="0" y="20"/>
                      <a:pt x="0" y="20"/>
                      <a:pt x="0" y="20"/>
                    </a:cubicBezTo>
                    <a:cubicBezTo>
                      <a:pt x="4" y="20"/>
                      <a:pt x="4" y="20"/>
                      <a:pt x="4" y="20"/>
                    </a:cubicBezTo>
                    <a:cubicBezTo>
                      <a:pt x="8" y="20"/>
                      <a:pt x="11" y="18"/>
                      <a:pt x="11" y="15"/>
                    </a:cubicBezTo>
                    <a:close/>
                  </a:path>
                </a:pathLst>
              </a:custGeom>
              <a:grpFill/>
              <a:ln>
                <a:noFill/>
              </a:ln>
            </p:spPr>
            <p:txBody>
              <a:bodyPr anchor="ctr"/>
              <a:lstStyle/>
              <a:p>
                <a:pPr algn="ctr"/>
                <a:endParaRPr>
                  <a:cs typeface="+mn-ea"/>
                  <a:sym typeface="+mn-lt"/>
                </a:endParaRPr>
              </a:p>
            </p:txBody>
          </p:sp>
          <p:sp>
            <p:nvSpPr>
              <p:cNvPr id="89" name="Freeform: Shape 116"/>
              <p:cNvSpPr>
                <a:spLocks/>
              </p:cNvSpPr>
              <p:nvPr/>
            </p:nvSpPr>
            <p:spPr bwMode="auto">
              <a:xfrm>
                <a:off x="3712668" y="3687789"/>
                <a:ext cx="177685" cy="164205"/>
              </a:xfrm>
              <a:custGeom>
                <a:avLst/>
                <a:gdLst>
                  <a:gd name="T0" fmla="*/ 32 w 40"/>
                  <a:gd name="T1" fmla="*/ 16 h 37"/>
                  <a:gd name="T2" fmla="*/ 31 w 40"/>
                  <a:gd name="T3" fmla="*/ 13 h 37"/>
                  <a:gd name="T4" fmla="*/ 25 w 40"/>
                  <a:gd name="T5" fmla="*/ 14 h 37"/>
                  <a:gd name="T6" fmla="*/ 25 w 40"/>
                  <a:gd name="T7" fmla="*/ 9 h 37"/>
                  <a:gd name="T8" fmla="*/ 21 w 40"/>
                  <a:gd name="T9" fmla="*/ 11 h 37"/>
                  <a:gd name="T10" fmla="*/ 19 w 40"/>
                  <a:gd name="T11" fmla="*/ 5 h 37"/>
                  <a:gd name="T12" fmla="*/ 16 w 40"/>
                  <a:gd name="T13" fmla="*/ 6 h 37"/>
                  <a:gd name="T14" fmla="*/ 17 w 40"/>
                  <a:gd name="T15" fmla="*/ 12 h 37"/>
                  <a:gd name="T16" fmla="*/ 13 w 40"/>
                  <a:gd name="T17" fmla="*/ 6 h 37"/>
                  <a:gd name="T18" fmla="*/ 12 w 40"/>
                  <a:gd name="T19" fmla="*/ 0 h 37"/>
                  <a:gd name="T20" fmla="*/ 7 w 40"/>
                  <a:gd name="T21" fmla="*/ 2 h 37"/>
                  <a:gd name="T22" fmla="*/ 3 w 40"/>
                  <a:gd name="T23" fmla="*/ 7 h 37"/>
                  <a:gd name="T24" fmla="*/ 11 w 40"/>
                  <a:gd name="T25" fmla="*/ 10 h 37"/>
                  <a:gd name="T26" fmla="*/ 14 w 40"/>
                  <a:gd name="T27" fmla="*/ 12 h 37"/>
                  <a:gd name="T28" fmla="*/ 12 w 40"/>
                  <a:gd name="T29" fmla="*/ 16 h 37"/>
                  <a:gd name="T30" fmla="*/ 9 w 40"/>
                  <a:gd name="T31" fmla="*/ 16 h 37"/>
                  <a:gd name="T32" fmla="*/ 1 w 40"/>
                  <a:gd name="T33" fmla="*/ 12 h 37"/>
                  <a:gd name="T34" fmla="*/ 0 w 40"/>
                  <a:gd name="T35" fmla="*/ 18 h 37"/>
                  <a:gd name="T36" fmla="*/ 2 w 40"/>
                  <a:gd name="T37" fmla="*/ 23 h 37"/>
                  <a:gd name="T38" fmla="*/ 7 w 40"/>
                  <a:gd name="T39" fmla="*/ 19 h 37"/>
                  <a:gd name="T40" fmla="*/ 14 w 40"/>
                  <a:gd name="T41" fmla="*/ 18 h 37"/>
                  <a:gd name="T42" fmla="*/ 9 w 40"/>
                  <a:gd name="T43" fmla="*/ 22 h 37"/>
                  <a:gd name="T44" fmla="*/ 10 w 40"/>
                  <a:gd name="T45" fmla="*/ 25 h 37"/>
                  <a:gd name="T46" fmla="*/ 8 w 40"/>
                  <a:gd name="T47" fmla="*/ 27 h 37"/>
                  <a:gd name="T48" fmla="*/ 10 w 40"/>
                  <a:gd name="T49" fmla="*/ 29 h 37"/>
                  <a:gd name="T50" fmla="*/ 12 w 40"/>
                  <a:gd name="T51" fmla="*/ 27 h 37"/>
                  <a:gd name="T52" fmla="*/ 15 w 40"/>
                  <a:gd name="T53" fmla="*/ 28 h 37"/>
                  <a:gd name="T54" fmla="*/ 19 w 40"/>
                  <a:gd name="T55" fmla="*/ 23 h 37"/>
                  <a:gd name="T56" fmla="*/ 18 w 40"/>
                  <a:gd name="T57" fmla="*/ 30 h 37"/>
                  <a:gd name="T58" fmla="*/ 14 w 40"/>
                  <a:gd name="T59" fmla="*/ 35 h 37"/>
                  <a:gd name="T60" fmla="*/ 19 w 40"/>
                  <a:gd name="T61" fmla="*/ 37 h 37"/>
                  <a:gd name="T62" fmla="*/ 25 w 40"/>
                  <a:gd name="T63" fmla="*/ 36 h 37"/>
                  <a:gd name="T64" fmla="*/ 21 w 40"/>
                  <a:gd name="T65" fmla="*/ 28 h 37"/>
                  <a:gd name="T66" fmla="*/ 21 w 40"/>
                  <a:gd name="T67" fmla="*/ 25 h 37"/>
                  <a:gd name="T68" fmla="*/ 25 w 40"/>
                  <a:gd name="T69" fmla="*/ 24 h 37"/>
                  <a:gd name="T70" fmla="*/ 27 w 40"/>
                  <a:gd name="T71" fmla="*/ 26 h 37"/>
                  <a:gd name="T72" fmla="*/ 31 w 40"/>
                  <a:gd name="T73" fmla="*/ 34 h 37"/>
                  <a:gd name="T74" fmla="*/ 35 w 40"/>
                  <a:gd name="T75" fmla="*/ 30 h 37"/>
                  <a:gd name="T76" fmla="*/ 37 w 40"/>
                  <a:gd name="T77" fmla="*/ 25 h 37"/>
                  <a:gd name="T78" fmla="*/ 31 w 40"/>
                  <a:gd name="T79" fmla="*/ 24 h 37"/>
                  <a:gd name="T80" fmla="*/ 25 w 40"/>
                  <a:gd name="T81" fmla="*/ 21 h 37"/>
                  <a:gd name="T82" fmla="*/ 31 w 40"/>
                  <a:gd name="T83" fmla="*/ 21 h 37"/>
                  <a:gd name="T84" fmla="*/ 33 w 40"/>
                  <a:gd name="T85" fmla="*/ 18 h 37"/>
                  <a:gd name="T86" fmla="*/ 36 w 40"/>
                  <a:gd name="T8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7">
                    <a:moveTo>
                      <a:pt x="34" y="15"/>
                    </a:moveTo>
                    <a:cubicBezTo>
                      <a:pt x="33" y="16"/>
                      <a:pt x="33" y="16"/>
                      <a:pt x="33" y="16"/>
                    </a:cubicBezTo>
                    <a:cubicBezTo>
                      <a:pt x="32" y="16"/>
                      <a:pt x="32" y="16"/>
                      <a:pt x="32" y="16"/>
                    </a:cubicBezTo>
                    <a:cubicBezTo>
                      <a:pt x="33" y="15"/>
                      <a:pt x="33" y="15"/>
                      <a:pt x="33" y="15"/>
                    </a:cubicBezTo>
                    <a:cubicBezTo>
                      <a:pt x="32" y="14"/>
                      <a:pt x="32" y="14"/>
                      <a:pt x="32" y="14"/>
                    </a:cubicBezTo>
                    <a:cubicBezTo>
                      <a:pt x="32" y="14"/>
                      <a:pt x="31" y="13"/>
                      <a:pt x="31" y="13"/>
                    </a:cubicBezTo>
                    <a:cubicBezTo>
                      <a:pt x="28" y="16"/>
                      <a:pt x="28" y="16"/>
                      <a:pt x="28" y="16"/>
                    </a:cubicBezTo>
                    <a:cubicBezTo>
                      <a:pt x="26" y="16"/>
                      <a:pt x="26" y="16"/>
                      <a:pt x="26" y="16"/>
                    </a:cubicBezTo>
                    <a:cubicBezTo>
                      <a:pt x="26" y="15"/>
                      <a:pt x="26" y="14"/>
                      <a:pt x="25" y="14"/>
                    </a:cubicBezTo>
                    <a:cubicBezTo>
                      <a:pt x="27" y="12"/>
                      <a:pt x="27" y="12"/>
                      <a:pt x="27" y="12"/>
                    </a:cubicBezTo>
                    <a:cubicBezTo>
                      <a:pt x="29" y="12"/>
                      <a:pt x="29" y="12"/>
                      <a:pt x="29" y="12"/>
                    </a:cubicBezTo>
                    <a:cubicBezTo>
                      <a:pt x="28" y="11"/>
                      <a:pt x="27" y="10"/>
                      <a:pt x="25" y="9"/>
                    </a:cubicBezTo>
                    <a:cubicBezTo>
                      <a:pt x="25" y="10"/>
                      <a:pt x="25" y="10"/>
                      <a:pt x="25" y="10"/>
                    </a:cubicBezTo>
                    <a:cubicBezTo>
                      <a:pt x="24" y="12"/>
                      <a:pt x="24" y="12"/>
                      <a:pt x="24" y="12"/>
                    </a:cubicBezTo>
                    <a:cubicBezTo>
                      <a:pt x="23" y="11"/>
                      <a:pt x="22" y="11"/>
                      <a:pt x="21" y="11"/>
                    </a:cubicBezTo>
                    <a:cubicBezTo>
                      <a:pt x="21" y="9"/>
                      <a:pt x="21" y="9"/>
                      <a:pt x="21" y="9"/>
                    </a:cubicBezTo>
                    <a:cubicBezTo>
                      <a:pt x="22" y="8"/>
                      <a:pt x="22" y="8"/>
                      <a:pt x="22" y="8"/>
                    </a:cubicBezTo>
                    <a:cubicBezTo>
                      <a:pt x="21" y="7"/>
                      <a:pt x="20" y="6"/>
                      <a:pt x="19" y="5"/>
                    </a:cubicBezTo>
                    <a:cubicBezTo>
                      <a:pt x="19" y="6"/>
                      <a:pt x="19" y="6"/>
                      <a:pt x="19" y="6"/>
                    </a:cubicBezTo>
                    <a:cubicBezTo>
                      <a:pt x="18" y="4"/>
                      <a:pt x="18" y="4"/>
                      <a:pt x="18" y="4"/>
                    </a:cubicBezTo>
                    <a:cubicBezTo>
                      <a:pt x="16" y="6"/>
                      <a:pt x="16" y="6"/>
                      <a:pt x="16" y="6"/>
                    </a:cubicBezTo>
                    <a:cubicBezTo>
                      <a:pt x="19" y="9"/>
                      <a:pt x="19" y="9"/>
                      <a:pt x="19" y="9"/>
                    </a:cubicBezTo>
                    <a:cubicBezTo>
                      <a:pt x="19" y="11"/>
                      <a:pt x="19" y="11"/>
                      <a:pt x="19" y="11"/>
                    </a:cubicBezTo>
                    <a:cubicBezTo>
                      <a:pt x="18" y="11"/>
                      <a:pt x="17" y="11"/>
                      <a:pt x="17" y="12"/>
                    </a:cubicBezTo>
                    <a:cubicBezTo>
                      <a:pt x="15" y="10"/>
                      <a:pt x="15" y="10"/>
                      <a:pt x="15" y="10"/>
                    </a:cubicBezTo>
                    <a:cubicBezTo>
                      <a:pt x="15" y="6"/>
                      <a:pt x="15" y="6"/>
                      <a:pt x="15" y="6"/>
                    </a:cubicBezTo>
                    <a:cubicBezTo>
                      <a:pt x="13" y="6"/>
                      <a:pt x="13" y="6"/>
                      <a:pt x="13" y="6"/>
                    </a:cubicBezTo>
                    <a:cubicBezTo>
                      <a:pt x="13" y="8"/>
                      <a:pt x="13" y="8"/>
                      <a:pt x="13" y="8"/>
                    </a:cubicBezTo>
                    <a:cubicBezTo>
                      <a:pt x="12" y="7"/>
                      <a:pt x="12" y="7"/>
                      <a:pt x="12" y="7"/>
                    </a:cubicBezTo>
                    <a:cubicBezTo>
                      <a:pt x="12" y="0"/>
                      <a:pt x="12" y="0"/>
                      <a:pt x="12" y="0"/>
                    </a:cubicBezTo>
                    <a:cubicBezTo>
                      <a:pt x="10" y="0"/>
                      <a:pt x="10" y="0"/>
                      <a:pt x="10" y="0"/>
                    </a:cubicBezTo>
                    <a:cubicBezTo>
                      <a:pt x="10" y="5"/>
                      <a:pt x="10" y="5"/>
                      <a:pt x="10" y="5"/>
                    </a:cubicBezTo>
                    <a:cubicBezTo>
                      <a:pt x="7" y="2"/>
                      <a:pt x="7" y="2"/>
                      <a:pt x="7" y="2"/>
                    </a:cubicBezTo>
                    <a:cubicBezTo>
                      <a:pt x="5" y="4"/>
                      <a:pt x="5" y="4"/>
                      <a:pt x="5" y="4"/>
                    </a:cubicBezTo>
                    <a:cubicBezTo>
                      <a:pt x="8" y="7"/>
                      <a:pt x="8" y="7"/>
                      <a:pt x="8" y="7"/>
                    </a:cubicBezTo>
                    <a:cubicBezTo>
                      <a:pt x="3" y="7"/>
                      <a:pt x="3" y="7"/>
                      <a:pt x="3" y="7"/>
                    </a:cubicBezTo>
                    <a:cubicBezTo>
                      <a:pt x="3" y="9"/>
                      <a:pt x="3" y="9"/>
                      <a:pt x="3" y="9"/>
                    </a:cubicBezTo>
                    <a:cubicBezTo>
                      <a:pt x="10" y="9"/>
                      <a:pt x="10" y="9"/>
                      <a:pt x="10" y="9"/>
                    </a:cubicBezTo>
                    <a:cubicBezTo>
                      <a:pt x="11" y="10"/>
                      <a:pt x="11" y="10"/>
                      <a:pt x="11" y="10"/>
                    </a:cubicBezTo>
                    <a:cubicBezTo>
                      <a:pt x="9" y="10"/>
                      <a:pt x="9" y="10"/>
                      <a:pt x="9" y="10"/>
                    </a:cubicBezTo>
                    <a:cubicBezTo>
                      <a:pt x="9" y="12"/>
                      <a:pt x="9" y="12"/>
                      <a:pt x="9" y="12"/>
                    </a:cubicBezTo>
                    <a:cubicBezTo>
                      <a:pt x="14" y="12"/>
                      <a:pt x="14" y="12"/>
                      <a:pt x="14" y="12"/>
                    </a:cubicBezTo>
                    <a:cubicBezTo>
                      <a:pt x="15" y="14"/>
                      <a:pt x="15" y="14"/>
                      <a:pt x="15" y="14"/>
                    </a:cubicBezTo>
                    <a:cubicBezTo>
                      <a:pt x="15" y="14"/>
                      <a:pt x="14" y="15"/>
                      <a:pt x="14" y="16"/>
                    </a:cubicBezTo>
                    <a:cubicBezTo>
                      <a:pt x="12" y="16"/>
                      <a:pt x="12" y="16"/>
                      <a:pt x="12" y="16"/>
                    </a:cubicBezTo>
                    <a:cubicBezTo>
                      <a:pt x="9" y="13"/>
                      <a:pt x="9" y="13"/>
                      <a:pt x="9" y="13"/>
                    </a:cubicBezTo>
                    <a:cubicBezTo>
                      <a:pt x="7" y="15"/>
                      <a:pt x="7" y="15"/>
                      <a:pt x="7" y="15"/>
                    </a:cubicBezTo>
                    <a:cubicBezTo>
                      <a:pt x="9" y="16"/>
                      <a:pt x="9" y="16"/>
                      <a:pt x="9" y="16"/>
                    </a:cubicBezTo>
                    <a:cubicBezTo>
                      <a:pt x="7" y="16"/>
                      <a:pt x="7" y="16"/>
                      <a:pt x="7" y="16"/>
                    </a:cubicBezTo>
                    <a:cubicBezTo>
                      <a:pt x="2" y="11"/>
                      <a:pt x="2" y="11"/>
                      <a:pt x="2" y="11"/>
                    </a:cubicBezTo>
                    <a:cubicBezTo>
                      <a:pt x="1" y="12"/>
                      <a:pt x="1" y="12"/>
                      <a:pt x="1" y="12"/>
                    </a:cubicBezTo>
                    <a:cubicBezTo>
                      <a:pt x="4" y="16"/>
                      <a:pt x="4" y="16"/>
                      <a:pt x="4" y="16"/>
                    </a:cubicBezTo>
                    <a:cubicBezTo>
                      <a:pt x="0" y="16"/>
                      <a:pt x="0" y="16"/>
                      <a:pt x="0" y="16"/>
                    </a:cubicBezTo>
                    <a:cubicBezTo>
                      <a:pt x="0" y="18"/>
                      <a:pt x="0" y="18"/>
                      <a:pt x="0" y="18"/>
                    </a:cubicBezTo>
                    <a:cubicBezTo>
                      <a:pt x="4" y="18"/>
                      <a:pt x="4" y="18"/>
                      <a:pt x="4" y="18"/>
                    </a:cubicBezTo>
                    <a:cubicBezTo>
                      <a:pt x="1" y="22"/>
                      <a:pt x="1" y="22"/>
                      <a:pt x="1" y="22"/>
                    </a:cubicBezTo>
                    <a:cubicBezTo>
                      <a:pt x="2" y="23"/>
                      <a:pt x="2" y="23"/>
                      <a:pt x="2" y="23"/>
                    </a:cubicBezTo>
                    <a:cubicBezTo>
                      <a:pt x="7" y="18"/>
                      <a:pt x="7" y="18"/>
                      <a:pt x="7" y="18"/>
                    </a:cubicBezTo>
                    <a:cubicBezTo>
                      <a:pt x="9" y="18"/>
                      <a:pt x="9" y="18"/>
                      <a:pt x="9" y="18"/>
                    </a:cubicBezTo>
                    <a:cubicBezTo>
                      <a:pt x="7" y="19"/>
                      <a:pt x="7" y="19"/>
                      <a:pt x="7" y="19"/>
                    </a:cubicBezTo>
                    <a:cubicBezTo>
                      <a:pt x="9" y="21"/>
                      <a:pt x="9" y="21"/>
                      <a:pt x="9" y="21"/>
                    </a:cubicBezTo>
                    <a:cubicBezTo>
                      <a:pt x="12" y="18"/>
                      <a:pt x="12" y="18"/>
                      <a:pt x="12" y="18"/>
                    </a:cubicBezTo>
                    <a:cubicBezTo>
                      <a:pt x="14" y="18"/>
                      <a:pt x="14" y="18"/>
                      <a:pt x="14" y="18"/>
                    </a:cubicBezTo>
                    <a:cubicBezTo>
                      <a:pt x="14" y="19"/>
                      <a:pt x="15" y="20"/>
                      <a:pt x="15" y="21"/>
                    </a:cubicBezTo>
                    <a:cubicBezTo>
                      <a:pt x="14" y="22"/>
                      <a:pt x="14" y="22"/>
                      <a:pt x="14" y="22"/>
                    </a:cubicBezTo>
                    <a:cubicBezTo>
                      <a:pt x="9" y="22"/>
                      <a:pt x="9" y="22"/>
                      <a:pt x="9" y="22"/>
                    </a:cubicBezTo>
                    <a:cubicBezTo>
                      <a:pt x="9" y="24"/>
                      <a:pt x="9" y="24"/>
                      <a:pt x="9" y="24"/>
                    </a:cubicBezTo>
                    <a:cubicBezTo>
                      <a:pt x="11" y="24"/>
                      <a:pt x="11" y="24"/>
                      <a:pt x="11" y="24"/>
                    </a:cubicBezTo>
                    <a:cubicBezTo>
                      <a:pt x="10" y="25"/>
                      <a:pt x="10" y="25"/>
                      <a:pt x="10" y="25"/>
                    </a:cubicBezTo>
                    <a:cubicBezTo>
                      <a:pt x="3" y="25"/>
                      <a:pt x="3" y="25"/>
                      <a:pt x="3" y="25"/>
                    </a:cubicBezTo>
                    <a:cubicBezTo>
                      <a:pt x="3" y="27"/>
                      <a:pt x="3" y="27"/>
                      <a:pt x="3" y="27"/>
                    </a:cubicBezTo>
                    <a:cubicBezTo>
                      <a:pt x="8" y="27"/>
                      <a:pt x="8" y="27"/>
                      <a:pt x="8" y="27"/>
                    </a:cubicBezTo>
                    <a:cubicBezTo>
                      <a:pt x="5" y="30"/>
                      <a:pt x="5" y="30"/>
                      <a:pt x="5" y="30"/>
                    </a:cubicBezTo>
                    <a:cubicBezTo>
                      <a:pt x="7" y="32"/>
                      <a:pt x="7" y="32"/>
                      <a:pt x="7" y="32"/>
                    </a:cubicBezTo>
                    <a:cubicBezTo>
                      <a:pt x="10" y="29"/>
                      <a:pt x="10" y="29"/>
                      <a:pt x="10" y="29"/>
                    </a:cubicBezTo>
                    <a:cubicBezTo>
                      <a:pt x="10" y="34"/>
                      <a:pt x="10" y="34"/>
                      <a:pt x="10" y="34"/>
                    </a:cubicBezTo>
                    <a:cubicBezTo>
                      <a:pt x="12" y="34"/>
                      <a:pt x="12" y="34"/>
                      <a:pt x="12" y="34"/>
                    </a:cubicBezTo>
                    <a:cubicBezTo>
                      <a:pt x="12" y="27"/>
                      <a:pt x="12" y="27"/>
                      <a:pt x="12" y="27"/>
                    </a:cubicBezTo>
                    <a:cubicBezTo>
                      <a:pt x="13" y="26"/>
                      <a:pt x="13" y="26"/>
                      <a:pt x="13" y="26"/>
                    </a:cubicBezTo>
                    <a:cubicBezTo>
                      <a:pt x="13" y="28"/>
                      <a:pt x="13" y="28"/>
                      <a:pt x="13" y="28"/>
                    </a:cubicBezTo>
                    <a:cubicBezTo>
                      <a:pt x="15" y="28"/>
                      <a:pt x="15" y="28"/>
                      <a:pt x="15" y="28"/>
                    </a:cubicBezTo>
                    <a:cubicBezTo>
                      <a:pt x="15" y="24"/>
                      <a:pt x="15" y="24"/>
                      <a:pt x="15" y="24"/>
                    </a:cubicBezTo>
                    <a:cubicBezTo>
                      <a:pt x="17" y="22"/>
                      <a:pt x="17" y="22"/>
                      <a:pt x="17" y="22"/>
                    </a:cubicBezTo>
                    <a:cubicBezTo>
                      <a:pt x="17" y="23"/>
                      <a:pt x="18" y="23"/>
                      <a:pt x="19" y="23"/>
                    </a:cubicBezTo>
                    <a:cubicBezTo>
                      <a:pt x="19" y="25"/>
                      <a:pt x="19" y="25"/>
                      <a:pt x="19" y="25"/>
                    </a:cubicBezTo>
                    <a:cubicBezTo>
                      <a:pt x="16" y="28"/>
                      <a:pt x="16" y="28"/>
                      <a:pt x="16" y="28"/>
                    </a:cubicBezTo>
                    <a:cubicBezTo>
                      <a:pt x="18" y="30"/>
                      <a:pt x="18" y="30"/>
                      <a:pt x="18" y="30"/>
                    </a:cubicBezTo>
                    <a:cubicBezTo>
                      <a:pt x="19" y="28"/>
                      <a:pt x="19" y="28"/>
                      <a:pt x="19" y="28"/>
                    </a:cubicBezTo>
                    <a:cubicBezTo>
                      <a:pt x="19" y="30"/>
                      <a:pt x="19" y="30"/>
                      <a:pt x="19" y="30"/>
                    </a:cubicBezTo>
                    <a:cubicBezTo>
                      <a:pt x="14" y="35"/>
                      <a:pt x="14" y="35"/>
                      <a:pt x="14" y="35"/>
                    </a:cubicBezTo>
                    <a:cubicBezTo>
                      <a:pt x="16" y="36"/>
                      <a:pt x="16" y="36"/>
                      <a:pt x="16" y="36"/>
                    </a:cubicBezTo>
                    <a:cubicBezTo>
                      <a:pt x="19" y="33"/>
                      <a:pt x="19" y="33"/>
                      <a:pt x="19" y="33"/>
                    </a:cubicBezTo>
                    <a:cubicBezTo>
                      <a:pt x="19" y="37"/>
                      <a:pt x="19" y="37"/>
                      <a:pt x="19" y="37"/>
                    </a:cubicBezTo>
                    <a:cubicBezTo>
                      <a:pt x="21" y="37"/>
                      <a:pt x="21" y="37"/>
                      <a:pt x="21" y="37"/>
                    </a:cubicBezTo>
                    <a:cubicBezTo>
                      <a:pt x="21" y="33"/>
                      <a:pt x="21" y="33"/>
                      <a:pt x="21" y="33"/>
                    </a:cubicBezTo>
                    <a:cubicBezTo>
                      <a:pt x="25" y="36"/>
                      <a:pt x="25" y="36"/>
                      <a:pt x="25" y="36"/>
                    </a:cubicBezTo>
                    <a:cubicBezTo>
                      <a:pt x="26" y="35"/>
                      <a:pt x="26" y="35"/>
                      <a:pt x="26" y="35"/>
                    </a:cubicBezTo>
                    <a:cubicBezTo>
                      <a:pt x="21" y="30"/>
                      <a:pt x="21" y="30"/>
                      <a:pt x="21" y="30"/>
                    </a:cubicBezTo>
                    <a:cubicBezTo>
                      <a:pt x="21" y="28"/>
                      <a:pt x="21" y="28"/>
                      <a:pt x="21" y="28"/>
                    </a:cubicBezTo>
                    <a:cubicBezTo>
                      <a:pt x="23" y="30"/>
                      <a:pt x="23" y="30"/>
                      <a:pt x="23" y="30"/>
                    </a:cubicBezTo>
                    <a:cubicBezTo>
                      <a:pt x="24" y="28"/>
                      <a:pt x="24" y="28"/>
                      <a:pt x="24" y="28"/>
                    </a:cubicBezTo>
                    <a:cubicBezTo>
                      <a:pt x="21" y="25"/>
                      <a:pt x="21" y="25"/>
                      <a:pt x="21" y="25"/>
                    </a:cubicBezTo>
                    <a:cubicBezTo>
                      <a:pt x="21" y="23"/>
                      <a:pt x="21" y="23"/>
                      <a:pt x="21" y="23"/>
                    </a:cubicBezTo>
                    <a:cubicBezTo>
                      <a:pt x="22" y="23"/>
                      <a:pt x="23" y="23"/>
                      <a:pt x="24" y="22"/>
                    </a:cubicBezTo>
                    <a:cubicBezTo>
                      <a:pt x="25" y="24"/>
                      <a:pt x="25" y="24"/>
                      <a:pt x="25" y="24"/>
                    </a:cubicBezTo>
                    <a:cubicBezTo>
                      <a:pt x="25" y="28"/>
                      <a:pt x="25" y="28"/>
                      <a:pt x="25" y="28"/>
                    </a:cubicBezTo>
                    <a:cubicBezTo>
                      <a:pt x="27" y="28"/>
                      <a:pt x="27" y="28"/>
                      <a:pt x="27" y="28"/>
                    </a:cubicBezTo>
                    <a:cubicBezTo>
                      <a:pt x="27" y="26"/>
                      <a:pt x="27" y="26"/>
                      <a:pt x="27" y="26"/>
                    </a:cubicBezTo>
                    <a:cubicBezTo>
                      <a:pt x="28" y="27"/>
                      <a:pt x="28" y="27"/>
                      <a:pt x="28" y="27"/>
                    </a:cubicBezTo>
                    <a:cubicBezTo>
                      <a:pt x="28" y="34"/>
                      <a:pt x="28" y="34"/>
                      <a:pt x="28" y="34"/>
                    </a:cubicBezTo>
                    <a:cubicBezTo>
                      <a:pt x="31" y="34"/>
                      <a:pt x="31" y="34"/>
                      <a:pt x="31" y="34"/>
                    </a:cubicBezTo>
                    <a:cubicBezTo>
                      <a:pt x="31" y="29"/>
                      <a:pt x="31" y="29"/>
                      <a:pt x="31" y="29"/>
                    </a:cubicBezTo>
                    <a:cubicBezTo>
                      <a:pt x="34" y="32"/>
                      <a:pt x="34" y="32"/>
                      <a:pt x="34" y="32"/>
                    </a:cubicBezTo>
                    <a:cubicBezTo>
                      <a:pt x="35" y="30"/>
                      <a:pt x="35" y="30"/>
                      <a:pt x="35" y="30"/>
                    </a:cubicBezTo>
                    <a:cubicBezTo>
                      <a:pt x="32" y="27"/>
                      <a:pt x="32" y="27"/>
                      <a:pt x="32" y="27"/>
                    </a:cubicBezTo>
                    <a:cubicBezTo>
                      <a:pt x="37" y="27"/>
                      <a:pt x="37" y="27"/>
                      <a:pt x="37" y="27"/>
                    </a:cubicBezTo>
                    <a:cubicBezTo>
                      <a:pt x="37" y="25"/>
                      <a:pt x="37" y="25"/>
                      <a:pt x="37" y="25"/>
                    </a:cubicBezTo>
                    <a:cubicBezTo>
                      <a:pt x="30" y="25"/>
                      <a:pt x="30" y="25"/>
                      <a:pt x="30" y="25"/>
                    </a:cubicBezTo>
                    <a:cubicBezTo>
                      <a:pt x="29" y="24"/>
                      <a:pt x="29" y="24"/>
                      <a:pt x="29" y="24"/>
                    </a:cubicBezTo>
                    <a:cubicBezTo>
                      <a:pt x="31" y="24"/>
                      <a:pt x="31" y="24"/>
                      <a:pt x="31" y="24"/>
                    </a:cubicBezTo>
                    <a:cubicBezTo>
                      <a:pt x="31" y="22"/>
                      <a:pt x="31" y="22"/>
                      <a:pt x="31" y="22"/>
                    </a:cubicBezTo>
                    <a:cubicBezTo>
                      <a:pt x="27" y="22"/>
                      <a:pt x="27" y="22"/>
                      <a:pt x="27" y="22"/>
                    </a:cubicBezTo>
                    <a:cubicBezTo>
                      <a:pt x="25" y="21"/>
                      <a:pt x="25" y="21"/>
                      <a:pt x="25" y="21"/>
                    </a:cubicBezTo>
                    <a:cubicBezTo>
                      <a:pt x="26" y="20"/>
                      <a:pt x="26" y="19"/>
                      <a:pt x="26" y="18"/>
                    </a:cubicBezTo>
                    <a:cubicBezTo>
                      <a:pt x="28" y="18"/>
                      <a:pt x="28" y="18"/>
                      <a:pt x="28" y="18"/>
                    </a:cubicBezTo>
                    <a:cubicBezTo>
                      <a:pt x="31" y="21"/>
                      <a:pt x="31" y="21"/>
                      <a:pt x="31" y="21"/>
                    </a:cubicBezTo>
                    <a:cubicBezTo>
                      <a:pt x="33" y="19"/>
                      <a:pt x="33" y="19"/>
                      <a:pt x="33" y="19"/>
                    </a:cubicBezTo>
                    <a:cubicBezTo>
                      <a:pt x="32" y="18"/>
                      <a:pt x="32" y="18"/>
                      <a:pt x="32" y="18"/>
                    </a:cubicBezTo>
                    <a:cubicBezTo>
                      <a:pt x="33" y="18"/>
                      <a:pt x="33" y="18"/>
                      <a:pt x="33" y="18"/>
                    </a:cubicBezTo>
                    <a:cubicBezTo>
                      <a:pt x="38" y="23"/>
                      <a:pt x="38" y="23"/>
                      <a:pt x="38" y="23"/>
                    </a:cubicBezTo>
                    <a:cubicBezTo>
                      <a:pt x="40" y="22"/>
                      <a:pt x="40" y="22"/>
                      <a:pt x="40" y="22"/>
                    </a:cubicBezTo>
                    <a:cubicBezTo>
                      <a:pt x="36" y="18"/>
                      <a:pt x="36" y="18"/>
                      <a:pt x="36" y="18"/>
                    </a:cubicBezTo>
                    <a:cubicBezTo>
                      <a:pt x="39" y="18"/>
                      <a:pt x="39" y="18"/>
                      <a:pt x="39" y="18"/>
                    </a:cubicBezTo>
                    <a:cubicBezTo>
                      <a:pt x="37" y="17"/>
                      <a:pt x="36" y="16"/>
                      <a:pt x="34" y="15"/>
                    </a:cubicBezTo>
                    <a:close/>
                  </a:path>
                </a:pathLst>
              </a:custGeom>
              <a:grpFill/>
              <a:ln>
                <a:noFill/>
              </a:ln>
            </p:spPr>
            <p:txBody>
              <a:bodyPr anchor="ctr"/>
              <a:lstStyle/>
              <a:p>
                <a:pPr algn="ctr"/>
                <a:endParaRPr>
                  <a:cs typeface="+mn-ea"/>
                  <a:sym typeface="+mn-lt"/>
                </a:endParaRPr>
              </a:p>
            </p:txBody>
          </p:sp>
          <p:sp>
            <p:nvSpPr>
              <p:cNvPr id="90" name="Freeform: Shape 117"/>
              <p:cNvSpPr>
                <a:spLocks/>
              </p:cNvSpPr>
              <p:nvPr/>
            </p:nvSpPr>
            <p:spPr bwMode="auto">
              <a:xfrm>
                <a:off x="3329114" y="1475919"/>
                <a:ext cx="115189" cy="113963"/>
              </a:xfrm>
              <a:custGeom>
                <a:avLst/>
                <a:gdLst>
                  <a:gd name="T0" fmla="*/ 25 w 26"/>
                  <a:gd name="T1" fmla="*/ 10 h 26"/>
                  <a:gd name="T2" fmla="*/ 20 w 26"/>
                  <a:gd name="T3" fmla="*/ 12 h 26"/>
                  <a:gd name="T4" fmla="*/ 18 w 26"/>
                  <a:gd name="T5" fmla="*/ 12 h 26"/>
                  <a:gd name="T6" fmla="*/ 17 w 26"/>
                  <a:gd name="T7" fmla="*/ 10 h 26"/>
                  <a:gd name="T8" fmla="*/ 18 w 26"/>
                  <a:gd name="T9" fmla="*/ 8 h 26"/>
                  <a:gd name="T10" fmla="*/ 24 w 26"/>
                  <a:gd name="T11" fmla="*/ 6 h 26"/>
                  <a:gd name="T12" fmla="*/ 21 w 26"/>
                  <a:gd name="T13" fmla="*/ 3 h 26"/>
                  <a:gd name="T14" fmla="*/ 18 w 26"/>
                  <a:gd name="T15" fmla="*/ 2 h 26"/>
                  <a:gd name="T16" fmla="*/ 17 w 26"/>
                  <a:gd name="T17" fmla="*/ 6 h 26"/>
                  <a:gd name="T18" fmla="*/ 15 w 26"/>
                  <a:gd name="T19" fmla="*/ 10 h 26"/>
                  <a:gd name="T20" fmla="*/ 15 w 26"/>
                  <a:gd name="T21" fmla="*/ 6 h 26"/>
                  <a:gd name="T22" fmla="*/ 13 w 26"/>
                  <a:gd name="T23" fmla="*/ 5 h 26"/>
                  <a:gd name="T24" fmla="*/ 13 w 26"/>
                  <a:gd name="T25" fmla="*/ 3 h 26"/>
                  <a:gd name="T26" fmla="*/ 12 w 26"/>
                  <a:gd name="T27" fmla="*/ 3 h 26"/>
                  <a:gd name="T28" fmla="*/ 12 w 26"/>
                  <a:gd name="T29" fmla="*/ 5 h 26"/>
                  <a:gd name="T30" fmla="*/ 10 w 26"/>
                  <a:gd name="T31" fmla="*/ 6 h 26"/>
                  <a:gd name="T32" fmla="*/ 10 w 26"/>
                  <a:gd name="T33" fmla="*/ 10 h 26"/>
                  <a:gd name="T34" fmla="*/ 8 w 26"/>
                  <a:gd name="T35" fmla="*/ 6 h 26"/>
                  <a:gd name="T36" fmla="*/ 7 w 26"/>
                  <a:gd name="T37" fmla="*/ 2 h 26"/>
                  <a:gd name="T38" fmla="*/ 4 w 26"/>
                  <a:gd name="T39" fmla="*/ 3 h 26"/>
                  <a:gd name="T40" fmla="*/ 2 w 26"/>
                  <a:gd name="T41" fmla="*/ 6 h 26"/>
                  <a:gd name="T42" fmla="*/ 7 w 26"/>
                  <a:gd name="T43" fmla="*/ 8 h 26"/>
                  <a:gd name="T44" fmla="*/ 8 w 26"/>
                  <a:gd name="T45" fmla="*/ 10 h 26"/>
                  <a:gd name="T46" fmla="*/ 7 w 26"/>
                  <a:gd name="T47" fmla="*/ 12 h 26"/>
                  <a:gd name="T48" fmla="*/ 5 w 26"/>
                  <a:gd name="T49" fmla="*/ 12 h 26"/>
                  <a:gd name="T50" fmla="*/ 0 w 26"/>
                  <a:gd name="T51" fmla="*/ 10 h 26"/>
                  <a:gd name="T52" fmla="*/ 0 w 26"/>
                  <a:gd name="T53" fmla="*/ 14 h 26"/>
                  <a:gd name="T54" fmla="*/ 1 w 26"/>
                  <a:gd name="T55" fmla="*/ 17 h 26"/>
                  <a:gd name="T56" fmla="*/ 4 w 26"/>
                  <a:gd name="T57" fmla="*/ 15 h 26"/>
                  <a:gd name="T58" fmla="*/ 9 w 26"/>
                  <a:gd name="T59" fmla="*/ 14 h 26"/>
                  <a:gd name="T60" fmla="*/ 6 w 26"/>
                  <a:gd name="T61" fmla="*/ 16 h 26"/>
                  <a:gd name="T62" fmla="*/ 6 w 26"/>
                  <a:gd name="T63" fmla="*/ 18 h 26"/>
                  <a:gd name="T64" fmla="*/ 5 w 26"/>
                  <a:gd name="T65" fmla="*/ 20 h 26"/>
                  <a:gd name="T66" fmla="*/ 6 w 26"/>
                  <a:gd name="T67" fmla="*/ 21 h 26"/>
                  <a:gd name="T68" fmla="*/ 7 w 26"/>
                  <a:gd name="T69" fmla="*/ 19 h 26"/>
                  <a:gd name="T70" fmla="*/ 9 w 26"/>
                  <a:gd name="T71" fmla="*/ 20 h 26"/>
                  <a:gd name="T72" fmla="*/ 12 w 26"/>
                  <a:gd name="T73" fmla="*/ 17 h 26"/>
                  <a:gd name="T74" fmla="*/ 11 w 26"/>
                  <a:gd name="T75" fmla="*/ 21 h 26"/>
                  <a:gd name="T76" fmla="*/ 9 w 26"/>
                  <a:gd name="T77" fmla="*/ 25 h 26"/>
                  <a:gd name="T78" fmla="*/ 12 w 26"/>
                  <a:gd name="T79" fmla="*/ 26 h 26"/>
                  <a:gd name="T80" fmla="*/ 16 w 26"/>
                  <a:gd name="T81" fmla="*/ 26 h 26"/>
                  <a:gd name="T82" fmla="*/ 13 w 26"/>
                  <a:gd name="T83" fmla="*/ 20 h 26"/>
                  <a:gd name="T84" fmla="*/ 13 w 26"/>
                  <a:gd name="T85" fmla="*/ 18 h 26"/>
                  <a:gd name="T86" fmla="*/ 16 w 26"/>
                  <a:gd name="T87" fmla="*/ 17 h 26"/>
                  <a:gd name="T88" fmla="*/ 17 w 26"/>
                  <a:gd name="T89" fmla="*/ 19 h 26"/>
                  <a:gd name="T90" fmla="*/ 19 w 26"/>
                  <a:gd name="T91" fmla="*/ 24 h 26"/>
                  <a:gd name="T92" fmla="*/ 22 w 26"/>
                  <a:gd name="T93" fmla="*/ 22 h 26"/>
                  <a:gd name="T94" fmla="*/ 24 w 26"/>
                  <a:gd name="T95" fmla="*/ 18 h 26"/>
                  <a:gd name="T96" fmla="*/ 19 w 26"/>
                  <a:gd name="T97" fmla="*/ 18 h 26"/>
                  <a:gd name="T98" fmla="*/ 16 w 26"/>
                  <a:gd name="T99" fmla="*/ 15 h 26"/>
                  <a:gd name="T100" fmla="*/ 20 w 26"/>
                  <a:gd name="T101" fmla="*/ 16 h 26"/>
                  <a:gd name="T102" fmla="*/ 21 w 26"/>
                  <a:gd name="T103" fmla="*/ 14 h 26"/>
                  <a:gd name="T104" fmla="*/ 23 w 26"/>
                  <a:gd name="T105"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6">
                    <a:moveTo>
                      <a:pt x="26" y="12"/>
                    </a:moveTo>
                    <a:cubicBezTo>
                      <a:pt x="23" y="12"/>
                      <a:pt x="23" y="12"/>
                      <a:pt x="23" y="12"/>
                    </a:cubicBezTo>
                    <a:cubicBezTo>
                      <a:pt x="25" y="10"/>
                      <a:pt x="25" y="10"/>
                      <a:pt x="25" y="10"/>
                    </a:cubicBezTo>
                    <a:cubicBezTo>
                      <a:pt x="24" y="9"/>
                      <a:pt x="24" y="9"/>
                      <a:pt x="24" y="9"/>
                    </a:cubicBezTo>
                    <a:cubicBezTo>
                      <a:pt x="21" y="12"/>
                      <a:pt x="21" y="12"/>
                      <a:pt x="21" y="12"/>
                    </a:cubicBezTo>
                    <a:cubicBezTo>
                      <a:pt x="20" y="12"/>
                      <a:pt x="20" y="12"/>
                      <a:pt x="20" y="12"/>
                    </a:cubicBezTo>
                    <a:cubicBezTo>
                      <a:pt x="21" y="12"/>
                      <a:pt x="21" y="12"/>
                      <a:pt x="21" y="12"/>
                    </a:cubicBezTo>
                    <a:cubicBezTo>
                      <a:pt x="20" y="11"/>
                      <a:pt x="20" y="11"/>
                      <a:pt x="20" y="11"/>
                    </a:cubicBezTo>
                    <a:cubicBezTo>
                      <a:pt x="18" y="12"/>
                      <a:pt x="18" y="12"/>
                      <a:pt x="18" y="12"/>
                    </a:cubicBezTo>
                    <a:cubicBezTo>
                      <a:pt x="17" y="12"/>
                      <a:pt x="17" y="12"/>
                      <a:pt x="17" y="12"/>
                    </a:cubicBezTo>
                    <a:cubicBezTo>
                      <a:pt x="16" y="12"/>
                      <a:pt x="16" y="11"/>
                      <a:pt x="16" y="11"/>
                    </a:cubicBezTo>
                    <a:cubicBezTo>
                      <a:pt x="17" y="10"/>
                      <a:pt x="17" y="10"/>
                      <a:pt x="17" y="10"/>
                    </a:cubicBezTo>
                    <a:cubicBezTo>
                      <a:pt x="19" y="10"/>
                      <a:pt x="19" y="10"/>
                      <a:pt x="19" y="10"/>
                    </a:cubicBezTo>
                    <a:cubicBezTo>
                      <a:pt x="19" y="8"/>
                      <a:pt x="19" y="8"/>
                      <a:pt x="19" y="8"/>
                    </a:cubicBezTo>
                    <a:cubicBezTo>
                      <a:pt x="18" y="8"/>
                      <a:pt x="18" y="8"/>
                      <a:pt x="18" y="8"/>
                    </a:cubicBezTo>
                    <a:cubicBezTo>
                      <a:pt x="19" y="8"/>
                      <a:pt x="19" y="8"/>
                      <a:pt x="19" y="8"/>
                    </a:cubicBezTo>
                    <a:cubicBezTo>
                      <a:pt x="24" y="8"/>
                      <a:pt x="24" y="8"/>
                      <a:pt x="24" y="8"/>
                    </a:cubicBezTo>
                    <a:cubicBezTo>
                      <a:pt x="24" y="6"/>
                      <a:pt x="24" y="6"/>
                      <a:pt x="24" y="6"/>
                    </a:cubicBezTo>
                    <a:cubicBezTo>
                      <a:pt x="20" y="6"/>
                      <a:pt x="20" y="6"/>
                      <a:pt x="20" y="6"/>
                    </a:cubicBezTo>
                    <a:cubicBezTo>
                      <a:pt x="22" y="4"/>
                      <a:pt x="22" y="4"/>
                      <a:pt x="22" y="4"/>
                    </a:cubicBezTo>
                    <a:cubicBezTo>
                      <a:pt x="21" y="3"/>
                      <a:pt x="21" y="3"/>
                      <a:pt x="21" y="3"/>
                    </a:cubicBezTo>
                    <a:cubicBezTo>
                      <a:pt x="19" y="5"/>
                      <a:pt x="19" y="5"/>
                      <a:pt x="19" y="5"/>
                    </a:cubicBezTo>
                    <a:cubicBezTo>
                      <a:pt x="19" y="2"/>
                      <a:pt x="19" y="2"/>
                      <a:pt x="19" y="2"/>
                    </a:cubicBezTo>
                    <a:cubicBezTo>
                      <a:pt x="18" y="2"/>
                      <a:pt x="18" y="2"/>
                      <a:pt x="18" y="2"/>
                    </a:cubicBezTo>
                    <a:cubicBezTo>
                      <a:pt x="18" y="7"/>
                      <a:pt x="18" y="7"/>
                      <a:pt x="18" y="7"/>
                    </a:cubicBezTo>
                    <a:cubicBezTo>
                      <a:pt x="17" y="7"/>
                      <a:pt x="17" y="7"/>
                      <a:pt x="17" y="7"/>
                    </a:cubicBezTo>
                    <a:cubicBezTo>
                      <a:pt x="17" y="6"/>
                      <a:pt x="17" y="6"/>
                      <a:pt x="17" y="6"/>
                    </a:cubicBezTo>
                    <a:cubicBezTo>
                      <a:pt x="16" y="6"/>
                      <a:pt x="16" y="6"/>
                      <a:pt x="16" y="6"/>
                    </a:cubicBezTo>
                    <a:cubicBezTo>
                      <a:pt x="16" y="9"/>
                      <a:pt x="16" y="9"/>
                      <a:pt x="16" y="9"/>
                    </a:cubicBezTo>
                    <a:cubicBezTo>
                      <a:pt x="15" y="10"/>
                      <a:pt x="15" y="10"/>
                      <a:pt x="15" y="10"/>
                    </a:cubicBezTo>
                    <a:cubicBezTo>
                      <a:pt x="14" y="10"/>
                      <a:pt x="14" y="9"/>
                      <a:pt x="13" y="9"/>
                    </a:cubicBezTo>
                    <a:cubicBezTo>
                      <a:pt x="13" y="8"/>
                      <a:pt x="13" y="8"/>
                      <a:pt x="13" y="8"/>
                    </a:cubicBezTo>
                    <a:cubicBezTo>
                      <a:pt x="15" y="6"/>
                      <a:pt x="15" y="6"/>
                      <a:pt x="15" y="6"/>
                    </a:cubicBezTo>
                    <a:cubicBezTo>
                      <a:pt x="14" y="5"/>
                      <a:pt x="14" y="5"/>
                      <a:pt x="14" y="5"/>
                    </a:cubicBezTo>
                    <a:cubicBezTo>
                      <a:pt x="13" y="6"/>
                      <a:pt x="13" y="6"/>
                      <a:pt x="13" y="6"/>
                    </a:cubicBezTo>
                    <a:cubicBezTo>
                      <a:pt x="13" y="5"/>
                      <a:pt x="13" y="5"/>
                      <a:pt x="13" y="5"/>
                    </a:cubicBezTo>
                    <a:cubicBezTo>
                      <a:pt x="17" y="2"/>
                      <a:pt x="17" y="2"/>
                      <a:pt x="17" y="2"/>
                    </a:cubicBezTo>
                    <a:cubicBezTo>
                      <a:pt x="16" y="1"/>
                      <a:pt x="16" y="1"/>
                      <a:pt x="16" y="1"/>
                    </a:cubicBezTo>
                    <a:cubicBezTo>
                      <a:pt x="13" y="3"/>
                      <a:pt x="13" y="3"/>
                      <a:pt x="13" y="3"/>
                    </a:cubicBezTo>
                    <a:cubicBezTo>
                      <a:pt x="13" y="0"/>
                      <a:pt x="13" y="0"/>
                      <a:pt x="13" y="0"/>
                    </a:cubicBezTo>
                    <a:cubicBezTo>
                      <a:pt x="12" y="0"/>
                      <a:pt x="12" y="0"/>
                      <a:pt x="12" y="0"/>
                    </a:cubicBezTo>
                    <a:cubicBezTo>
                      <a:pt x="12" y="3"/>
                      <a:pt x="12" y="3"/>
                      <a:pt x="12" y="3"/>
                    </a:cubicBezTo>
                    <a:cubicBezTo>
                      <a:pt x="10" y="1"/>
                      <a:pt x="10" y="1"/>
                      <a:pt x="10" y="1"/>
                    </a:cubicBezTo>
                    <a:cubicBezTo>
                      <a:pt x="9" y="2"/>
                      <a:pt x="9" y="2"/>
                      <a:pt x="9" y="2"/>
                    </a:cubicBezTo>
                    <a:cubicBezTo>
                      <a:pt x="12" y="5"/>
                      <a:pt x="12" y="5"/>
                      <a:pt x="12" y="5"/>
                    </a:cubicBezTo>
                    <a:cubicBezTo>
                      <a:pt x="12" y="6"/>
                      <a:pt x="12" y="6"/>
                      <a:pt x="12" y="6"/>
                    </a:cubicBezTo>
                    <a:cubicBezTo>
                      <a:pt x="11" y="5"/>
                      <a:pt x="11" y="5"/>
                      <a:pt x="11" y="5"/>
                    </a:cubicBezTo>
                    <a:cubicBezTo>
                      <a:pt x="10" y="6"/>
                      <a:pt x="10" y="6"/>
                      <a:pt x="10" y="6"/>
                    </a:cubicBezTo>
                    <a:cubicBezTo>
                      <a:pt x="12" y="8"/>
                      <a:pt x="12" y="8"/>
                      <a:pt x="12" y="8"/>
                    </a:cubicBezTo>
                    <a:cubicBezTo>
                      <a:pt x="12" y="9"/>
                      <a:pt x="12" y="9"/>
                      <a:pt x="12" y="9"/>
                    </a:cubicBezTo>
                    <a:cubicBezTo>
                      <a:pt x="11" y="9"/>
                      <a:pt x="11" y="10"/>
                      <a:pt x="10" y="10"/>
                    </a:cubicBezTo>
                    <a:cubicBezTo>
                      <a:pt x="9" y="9"/>
                      <a:pt x="9" y="9"/>
                      <a:pt x="9" y="9"/>
                    </a:cubicBezTo>
                    <a:cubicBezTo>
                      <a:pt x="9" y="6"/>
                      <a:pt x="9" y="6"/>
                      <a:pt x="9" y="6"/>
                    </a:cubicBezTo>
                    <a:cubicBezTo>
                      <a:pt x="8" y="6"/>
                      <a:pt x="8" y="6"/>
                      <a:pt x="8" y="6"/>
                    </a:cubicBezTo>
                    <a:cubicBezTo>
                      <a:pt x="8" y="7"/>
                      <a:pt x="8" y="7"/>
                      <a:pt x="8" y="7"/>
                    </a:cubicBezTo>
                    <a:cubicBezTo>
                      <a:pt x="7" y="7"/>
                      <a:pt x="7" y="7"/>
                      <a:pt x="7" y="7"/>
                    </a:cubicBezTo>
                    <a:cubicBezTo>
                      <a:pt x="7" y="2"/>
                      <a:pt x="7" y="2"/>
                      <a:pt x="7" y="2"/>
                    </a:cubicBezTo>
                    <a:cubicBezTo>
                      <a:pt x="6" y="2"/>
                      <a:pt x="6" y="2"/>
                      <a:pt x="6" y="2"/>
                    </a:cubicBezTo>
                    <a:cubicBezTo>
                      <a:pt x="6" y="5"/>
                      <a:pt x="6" y="5"/>
                      <a:pt x="6" y="5"/>
                    </a:cubicBezTo>
                    <a:cubicBezTo>
                      <a:pt x="4" y="3"/>
                      <a:pt x="4" y="3"/>
                      <a:pt x="4" y="3"/>
                    </a:cubicBezTo>
                    <a:cubicBezTo>
                      <a:pt x="3" y="4"/>
                      <a:pt x="3" y="4"/>
                      <a:pt x="3" y="4"/>
                    </a:cubicBezTo>
                    <a:cubicBezTo>
                      <a:pt x="5" y="6"/>
                      <a:pt x="5" y="6"/>
                      <a:pt x="5" y="6"/>
                    </a:cubicBezTo>
                    <a:cubicBezTo>
                      <a:pt x="2" y="6"/>
                      <a:pt x="2" y="6"/>
                      <a:pt x="2" y="6"/>
                    </a:cubicBezTo>
                    <a:cubicBezTo>
                      <a:pt x="2" y="8"/>
                      <a:pt x="2" y="8"/>
                      <a:pt x="2" y="8"/>
                    </a:cubicBezTo>
                    <a:cubicBezTo>
                      <a:pt x="6" y="8"/>
                      <a:pt x="6" y="8"/>
                      <a:pt x="6" y="8"/>
                    </a:cubicBezTo>
                    <a:cubicBezTo>
                      <a:pt x="7" y="8"/>
                      <a:pt x="7" y="8"/>
                      <a:pt x="7" y="8"/>
                    </a:cubicBezTo>
                    <a:cubicBezTo>
                      <a:pt x="6" y="8"/>
                      <a:pt x="6" y="8"/>
                      <a:pt x="6" y="8"/>
                    </a:cubicBezTo>
                    <a:cubicBezTo>
                      <a:pt x="6" y="10"/>
                      <a:pt x="6" y="10"/>
                      <a:pt x="6" y="10"/>
                    </a:cubicBezTo>
                    <a:cubicBezTo>
                      <a:pt x="8" y="10"/>
                      <a:pt x="8" y="10"/>
                      <a:pt x="8" y="10"/>
                    </a:cubicBezTo>
                    <a:cubicBezTo>
                      <a:pt x="9" y="11"/>
                      <a:pt x="9" y="11"/>
                      <a:pt x="9" y="11"/>
                    </a:cubicBezTo>
                    <a:cubicBezTo>
                      <a:pt x="9" y="11"/>
                      <a:pt x="9" y="12"/>
                      <a:pt x="9" y="12"/>
                    </a:cubicBezTo>
                    <a:cubicBezTo>
                      <a:pt x="7" y="12"/>
                      <a:pt x="7" y="12"/>
                      <a:pt x="7" y="12"/>
                    </a:cubicBezTo>
                    <a:cubicBezTo>
                      <a:pt x="5" y="11"/>
                      <a:pt x="5" y="11"/>
                      <a:pt x="5" y="11"/>
                    </a:cubicBezTo>
                    <a:cubicBezTo>
                      <a:pt x="4" y="12"/>
                      <a:pt x="4" y="12"/>
                      <a:pt x="4" y="12"/>
                    </a:cubicBezTo>
                    <a:cubicBezTo>
                      <a:pt x="5" y="12"/>
                      <a:pt x="5" y="12"/>
                      <a:pt x="5" y="12"/>
                    </a:cubicBezTo>
                    <a:cubicBezTo>
                      <a:pt x="4" y="12"/>
                      <a:pt x="4" y="12"/>
                      <a:pt x="4" y="12"/>
                    </a:cubicBezTo>
                    <a:cubicBezTo>
                      <a:pt x="1" y="9"/>
                      <a:pt x="1" y="9"/>
                      <a:pt x="1" y="9"/>
                    </a:cubicBezTo>
                    <a:cubicBezTo>
                      <a:pt x="0" y="10"/>
                      <a:pt x="0" y="10"/>
                      <a:pt x="0" y="10"/>
                    </a:cubicBezTo>
                    <a:cubicBezTo>
                      <a:pt x="2" y="12"/>
                      <a:pt x="2" y="12"/>
                      <a:pt x="2" y="12"/>
                    </a:cubicBezTo>
                    <a:cubicBezTo>
                      <a:pt x="0" y="12"/>
                      <a:pt x="0" y="12"/>
                      <a:pt x="0" y="12"/>
                    </a:cubicBezTo>
                    <a:cubicBezTo>
                      <a:pt x="0" y="14"/>
                      <a:pt x="0" y="14"/>
                      <a:pt x="0" y="14"/>
                    </a:cubicBezTo>
                    <a:cubicBezTo>
                      <a:pt x="2" y="14"/>
                      <a:pt x="2" y="14"/>
                      <a:pt x="2" y="14"/>
                    </a:cubicBezTo>
                    <a:cubicBezTo>
                      <a:pt x="0" y="16"/>
                      <a:pt x="0" y="16"/>
                      <a:pt x="0" y="16"/>
                    </a:cubicBezTo>
                    <a:cubicBezTo>
                      <a:pt x="1" y="17"/>
                      <a:pt x="1" y="17"/>
                      <a:pt x="1" y="17"/>
                    </a:cubicBezTo>
                    <a:cubicBezTo>
                      <a:pt x="4" y="14"/>
                      <a:pt x="4" y="14"/>
                      <a:pt x="4" y="14"/>
                    </a:cubicBezTo>
                    <a:cubicBezTo>
                      <a:pt x="5" y="14"/>
                      <a:pt x="5" y="14"/>
                      <a:pt x="5" y="14"/>
                    </a:cubicBezTo>
                    <a:cubicBezTo>
                      <a:pt x="4" y="15"/>
                      <a:pt x="4" y="15"/>
                      <a:pt x="4" y="15"/>
                    </a:cubicBezTo>
                    <a:cubicBezTo>
                      <a:pt x="5" y="16"/>
                      <a:pt x="5" y="16"/>
                      <a:pt x="5" y="16"/>
                    </a:cubicBezTo>
                    <a:cubicBezTo>
                      <a:pt x="7" y="14"/>
                      <a:pt x="7" y="14"/>
                      <a:pt x="7" y="14"/>
                    </a:cubicBezTo>
                    <a:cubicBezTo>
                      <a:pt x="9" y="14"/>
                      <a:pt x="9" y="14"/>
                      <a:pt x="9" y="14"/>
                    </a:cubicBezTo>
                    <a:cubicBezTo>
                      <a:pt x="9" y="14"/>
                      <a:pt x="9" y="15"/>
                      <a:pt x="9" y="15"/>
                    </a:cubicBezTo>
                    <a:cubicBezTo>
                      <a:pt x="8" y="16"/>
                      <a:pt x="8" y="16"/>
                      <a:pt x="8" y="16"/>
                    </a:cubicBezTo>
                    <a:cubicBezTo>
                      <a:pt x="6" y="16"/>
                      <a:pt x="6" y="16"/>
                      <a:pt x="6" y="16"/>
                    </a:cubicBezTo>
                    <a:cubicBezTo>
                      <a:pt x="6" y="18"/>
                      <a:pt x="6" y="18"/>
                      <a:pt x="6" y="18"/>
                    </a:cubicBezTo>
                    <a:cubicBezTo>
                      <a:pt x="7" y="18"/>
                      <a:pt x="7" y="18"/>
                      <a:pt x="7" y="18"/>
                    </a:cubicBezTo>
                    <a:cubicBezTo>
                      <a:pt x="6" y="18"/>
                      <a:pt x="6" y="18"/>
                      <a:pt x="6" y="18"/>
                    </a:cubicBezTo>
                    <a:cubicBezTo>
                      <a:pt x="2" y="18"/>
                      <a:pt x="2" y="18"/>
                      <a:pt x="2" y="18"/>
                    </a:cubicBezTo>
                    <a:cubicBezTo>
                      <a:pt x="2" y="20"/>
                      <a:pt x="2" y="20"/>
                      <a:pt x="2" y="20"/>
                    </a:cubicBezTo>
                    <a:cubicBezTo>
                      <a:pt x="5" y="20"/>
                      <a:pt x="5" y="20"/>
                      <a:pt x="5" y="20"/>
                    </a:cubicBezTo>
                    <a:cubicBezTo>
                      <a:pt x="3" y="22"/>
                      <a:pt x="3" y="22"/>
                      <a:pt x="3" y="22"/>
                    </a:cubicBezTo>
                    <a:cubicBezTo>
                      <a:pt x="4" y="23"/>
                      <a:pt x="4" y="23"/>
                      <a:pt x="4" y="23"/>
                    </a:cubicBezTo>
                    <a:cubicBezTo>
                      <a:pt x="6" y="21"/>
                      <a:pt x="6" y="21"/>
                      <a:pt x="6" y="21"/>
                    </a:cubicBezTo>
                    <a:cubicBezTo>
                      <a:pt x="6" y="24"/>
                      <a:pt x="6" y="24"/>
                      <a:pt x="6" y="24"/>
                    </a:cubicBezTo>
                    <a:cubicBezTo>
                      <a:pt x="7" y="24"/>
                      <a:pt x="7" y="24"/>
                      <a:pt x="7" y="24"/>
                    </a:cubicBezTo>
                    <a:cubicBezTo>
                      <a:pt x="7" y="19"/>
                      <a:pt x="7" y="19"/>
                      <a:pt x="7" y="19"/>
                    </a:cubicBezTo>
                    <a:cubicBezTo>
                      <a:pt x="8" y="19"/>
                      <a:pt x="8" y="19"/>
                      <a:pt x="8" y="19"/>
                    </a:cubicBezTo>
                    <a:cubicBezTo>
                      <a:pt x="8" y="20"/>
                      <a:pt x="8" y="20"/>
                      <a:pt x="8" y="20"/>
                    </a:cubicBezTo>
                    <a:cubicBezTo>
                      <a:pt x="9" y="20"/>
                      <a:pt x="9" y="20"/>
                      <a:pt x="9" y="20"/>
                    </a:cubicBezTo>
                    <a:cubicBezTo>
                      <a:pt x="9" y="17"/>
                      <a:pt x="9" y="17"/>
                      <a:pt x="9" y="17"/>
                    </a:cubicBezTo>
                    <a:cubicBezTo>
                      <a:pt x="10" y="16"/>
                      <a:pt x="10" y="16"/>
                      <a:pt x="10" y="16"/>
                    </a:cubicBezTo>
                    <a:cubicBezTo>
                      <a:pt x="11" y="17"/>
                      <a:pt x="11" y="17"/>
                      <a:pt x="12" y="17"/>
                    </a:cubicBezTo>
                    <a:cubicBezTo>
                      <a:pt x="12" y="18"/>
                      <a:pt x="12" y="18"/>
                      <a:pt x="12" y="18"/>
                    </a:cubicBezTo>
                    <a:cubicBezTo>
                      <a:pt x="10" y="20"/>
                      <a:pt x="10" y="20"/>
                      <a:pt x="10" y="20"/>
                    </a:cubicBezTo>
                    <a:cubicBezTo>
                      <a:pt x="11" y="21"/>
                      <a:pt x="11" y="21"/>
                      <a:pt x="11" y="21"/>
                    </a:cubicBezTo>
                    <a:cubicBezTo>
                      <a:pt x="12" y="20"/>
                      <a:pt x="12" y="20"/>
                      <a:pt x="12" y="20"/>
                    </a:cubicBezTo>
                    <a:cubicBezTo>
                      <a:pt x="12" y="21"/>
                      <a:pt x="12" y="21"/>
                      <a:pt x="12" y="21"/>
                    </a:cubicBezTo>
                    <a:cubicBezTo>
                      <a:pt x="9" y="25"/>
                      <a:pt x="9" y="25"/>
                      <a:pt x="9" y="25"/>
                    </a:cubicBezTo>
                    <a:cubicBezTo>
                      <a:pt x="10" y="26"/>
                      <a:pt x="10" y="26"/>
                      <a:pt x="10" y="26"/>
                    </a:cubicBezTo>
                    <a:cubicBezTo>
                      <a:pt x="12" y="23"/>
                      <a:pt x="12" y="23"/>
                      <a:pt x="12" y="23"/>
                    </a:cubicBezTo>
                    <a:cubicBezTo>
                      <a:pt x="12" y="26"/>
                      <a:pt x="12" y="26"/>
                      <a:pt x="12" y="26"/>
                    </a:cubicBezTo>
                    <a:cubicBezTo>
                      <a:pt x="13" y="26"/>
                      <a:pt x="13" y="26"/>
                      <a:pt x="13" y="26"/>
                    </a:cubicBezTo>
                    <a:cubicBezTo>
                      <a:pt x="13" y="23"/>
                      <a:pt x="13" y="23"/>
                      <a:pt x="13" y="23"/>
                    </a:cubicBezTo>
                    <a:cubicBezTo>
                      <a:pt x="16" y="26"/>
                      <a:pt x="16" y="26"/>
                      <a:pt x="16" y="26"/>
                    </a:cubicBezTo>
                    <a:cubicBezTo>
                      <a:pt x="17" y="25"/>
                      <a:pt x="17" y="25"/>
                      <a:pt x="17" y="25"/>
                    </a:cubicBezTo>
                    <a:cubicBezTo>
                      <a:pt x="13" y="21"/>
                      <a:pt x="13" y="21"/>
                      <a:pt x="13" y="21"/>
                    </a:cubicBezTo>
                    <a:cubicBezTo>
                      <a:pt x="13" y="20"/>
                      <a:pt x="13" y="20"/>
                      <a:pt x="13" y="20"/>
                    </a:cubicBezTo>
                    <a:cubicBezTo>
                      <a:pt x="14" y="21"/>
                      <a:pt x="14" y="21"/>
                      <a:pt x="14" y="21"/>
                    </a:cubicBezTo>
                    <a:cubicBezTo>
                      <a:pt x="15" y="20"/>
                      <a:pt x="15" y="20"/>
                      <a:pt x="15" y="20"/>
                    </a:cubicBezTo>
                    <a:cubicBezTo>
                      <a:pt x="13" y="18"/>
                      <a:pt x="13" y="18"/>
                      <a:pt x="13" y="18"/>
                    </a:cubicBezTo>
                    <a:cubicBezTo>
                      <a:pt x="13" y="17"/>
                      <a:pt x="13" y="17"/>
                      <a:pt x="13" y="17"/>
                    </a:cubicBezTo>
                    <a:cubicBezTo>
                      <a:pt x="14" y="17"/>
                      <a:pt x="14" y="17"/>
                      <a:pt x="15" y="16"/>
                    </a:cubicBezTo>
                    <a:cubicBezTo>
                      <a:pt x="16" y="17"/>
                      <a:pt x="16" y="17"/>
                      <a:pt x="16" y="17"/>
                    </a:cubicBezTo>
                    <a:cubicBezTo>
                      <a:pt x="16" y="20"/>
                      <a:pt x="16" y="20"/>
                      <a:pt x="16" y="20"/>
                    </a:cubicBezTo>
                    <a:cubicBezTo>
                      <a:pt x="17" y="20"/>
                      <a:pt x="17" y="20"/>
                      <a:pt x="17" y="20"/>
                    </a:cubicBezTo>
                    <a:cubicBezTo>
                      <a:pt x="17" y="19"/>
                      <a:pt x="17" y="19"/>
                      <a:pt x="17" y="19"/>
                    </a:cubicBezTo>
                    <a:cubicBezTo>
                      <a:pt x="18" y="19"/>
                      <a:pt x="18" y="19"/>
                      <a:pt x="18" y="19"/>
                    </a:cubicBezTo>
                    <a:cubicBezTo>
                      <a:pt x="18" y="24"/>
                      <a:pt x="18" y="24"/>
                      <a:pt x="18" y="24"/>
                    </a:cubicBezTo>
                    <a:cubicBezTo>
                      <a:pt x="19" y="24"/>
                      <a:pt x="19" y="24"/>
                      <a:pt x="19" y="24"/>
                    </a:cubicBezTo>
                    <a:cubicBezTo>
                      <a:pt x="19" y="21"/>
                      <a:pt x="19" y="21"/>
                      <a:pt x="19" y="21"/>
                    </a:cubicBezTo>
                    <a:cubicBezTo>
                      <a:pt x="21" y="23"/>
                      <a:pt x="21" y="23"/>
                      <a:pt x="21" y="23"/>
                    </a:cubicBezTo>
                    <a:cubicBezTo>
                      <a:pt x="22" y="22"/>
                      <a:pt x="22" y="22"/>
                      <a:pt x="22" y="22"/>
                    </a:cubicBezTo>
                    <a:cubicBezTo>
                      <a:pt x="20" y="20"/>
                      <a:pt x="20" y="20"/>
                      <a:pt x="20" y="20"/>
                    </a:cubicBezTo>
                    <a:cubicBezTo>
                      <a:pt x="24" y="20"/>
                      <a:pt x="24" y="20"/>
                      <a:pt x="24" y="20"/>
                    </a:cubicBezTo>
                    <a:cubicBezTo>
                      <a:pt x="24" y="18"/>
                      <a:pt x="24" y="18"/>
                      <a:pt x="24" y="18"/>
                    </a:cubicBezTo>
                    <a:cubicBezTo>
                      <a:pt x="19" y="18"/>
                      <a:pt x="19" y="18"/>
                      <a:pt x="19" y="18"/>
                    </a:cubicBezTo>
                    <a:cubicBezTo>
                      <a:pt x="18" y="18"/>
                      <a:pt x="18" y="18"/>
                      <a:pt x="18" y="18"/>
                    </a:cubicBezTo>
                    <a:cubicBezTo>
                      <a:pt x="19" y="18"/>
                      <a:pt x="19" y="18"/>
                      <a:pt x="19" y="18"/>
                    </a:cubicBezTo>
                    <a:cubicBezTo>
                      <a:pt x="19" y="16"/>
                      <a:pt x="19" y="16"/>
                      <a:pt x="19" y="16"/>
                    </a:cubicBezTo>
                    <a:cubicBezTo>
                      <a:pt x="17" y="16"/>
                      <a:pt x="17" y="16"/>
                      <a:pt x="17" y="16"/>
                    </a:cubicBezTo>
                    <a:cubicBezTo>
                      <a:pt x="16" y="15"/>
                      <a:pt x="16" y="15"/>
                      <a:pt x="16" y="15"/>
                    </a:cubicBezTo>
                    <a:cubicBezTo>
                      <a:pt x="16" y="15"/>
                      <a:pt x="16" y="14"/>
                      <a:pt x="17" y="14"/>
                    </a:cubicBezTo>
                    <a:cubicBezTo>
                      <a:pt x="18" y="14"/>
                      <a:pt x="18" y="14"/>
                      <a:pt x="18" y="14"/>
                    </a:cubicBezTo>
                    <a:cubicBezTo>
                      <a:pt x="20" y="16"/>
                      <a:pt x="20" y="16"/>
                      <a:pt x="20" y="16"/>
                    </a:cubicBezTo>
                    <a:cubicBezTo>
                      <a:pt x="21" y="15"/>
                      <a:pt x="21" y="15"/>
                      <a:pt x="21" y="15"/>
                    </a:cubicBezTo>
                    <a:cubicBezTo>
                      <a:pt x="20" y="14"/>
                      <a:pt x="20" y="14"/>
                      <a:pt x="20" y="14"/>
                    </a:cubicBezTo>
                    <a:cubicBezTo>
                      <a:pt x="21" y="14"/>
                      <a:pt x="21" y="14"/>
                      <a:pt x="21" y="14"/>
                    </a:cubicBezTo>
                    <a:cubicBezTo>
                      <a:pt x="24" y="17"/>
                      <a:pt x="24" y="17"/>
                      <a:pt x="24" y="17"/>
                    </a:cubicBezTo>
                    <a:cubicBezTo>
                      <a:pt x="25" y="16"/>
                      <a:pt x="25" y="16"/>
                      <a:pt x="25" y="16"/>
                    </a:cubicBezTo>
                    <a:cubicBezTo>
                      <a:pt x="23" y="14"/>
                      <a:pt x="23" y="14"/>
                      <a:pt x="23" y="14"/>
                    </a:cubicBezTo>
                    <a:cubicBezTo>
                      <a:pt x="26" y="14"/>
                      <a:pt x="26" y="14"/>
                      <a:pt x="26" y="14"/>
                    </a:cubicBezTo>
                    <a:lnTo>
                      <a:pt x="26" y="12"/>
                    </a:lnTo>
                    <a:close/>
                  </a:path>
                </a:pathLst>
              </a:custGeom>
              <a:grpFill/>
              <a:ln>
                <a:noFill/>
              </a:ln>
            </p:spPr>
            <p:txBody>
              <a:bodyPr anchor="ctr"/>
              <a:lstStyle/>
              <a:p>
                <a:pPr algn="ctr"/>
                <a:endParaRPr>
                  <a:cs typeface="+mn-ea"/>
                  <a:sym typeface="+mn-lt"/>
                </a:endParaRPr>
              </a:p>
            </p:txBody>
          </p:sp>
          <p:sp>
            <p:nvSpPr>
              <p:cNvPr id="91" name="Freeform: Shape 118"/>
              <p:cNvSpPr>
                <a:spLocks/>
              </p:cNvSpPr>
              <p:nvPr/>
            </p:nvSpPr>
            <p:spPr bwMode="auto">
              <a:xfrm>
                <a:off x="4764072" y="3984339"/>
                <a:ext cx="278169" cy="136021"/>
              </a:xfrm>
              <a:custGeom>
                <a:avLst/>
                <a:gdLst>
                  <a:gd name="T0" fmla="*/ 54 w 63"/>
                  <a:gd name="T1" fmla="*/ 22 h 31"/>
                  <a:gd name="T2" fmla="*/ 63 w 63"/>
                  <a:gd name="T3" fmla="*/ 11 h 31"/>
                  <a:gd name="T4" fmla="*/ 54 w 63"/>
                  <a:gd name="T5" fmla="*/ 0 h 31"/>
                  <a:gd name="T6" fmla="*/ 54 w 63"/>
                  <a:gd name="T7" fmla="*/ 5 h 31"/>
                  <a:gd name="T8" fmla="*/ 58 w 63"/>
                  <a:gd name="T9" fmla="*/ 11 h 31"/>
                  <a:gd name="T10" fmla="*/ 54 w 63"/>
                  <a:gd name="T11" fmla="*/ 17 h 31"/>
                  <a:gd name="T12" fmla="*/ 54 w 63"/>
                  <a:gd name="T13" fmla="*/ 22 h 31"/>
                  <a:gd name="T14" fmla="*/ 26 w 63"/>
                  <a:gd name="T15" fmla="*/ 31 h 31"/>
                  <a:gd name="T16" fmla="*/ 47 w 63"/>
                  <a:gd name="T17" fmla="*/ 21 h 31"/>
                  <a:gd name="T18" fmla="*/ 52 w 63"/>
                  <a:gd name="T19" fmla="*/ 22 h 31"/>
                  <a:gd name="T20" fmla="*/ 54 w 63"/>
                  <a:gd name="T21" fmla="*/ 22 h 31"/>
                  <a:gd name="T22" fmla="*/ 54 w 63"/>
                  <a:gd name="T23" fmla="*/ 17 h 31"/>
                  <a:gd name="T24" fmla="*/ 52 w 63"/>
                  <a:gd name="T25" fmla="*/ 17 h 31"/>
                  <a:gd name="T26" fmla="*/ 50 w 63"/>
                  <a:gd name="T27" fmla="*/ 17 h 31"/>
                  <a:gd name="T28" fmla="*/ 53 w 63"/>
                  <a:gd name="T29" fmla="*/ 5 h 31"/>
                  <a:gd name="T30" fmla="*/ 53 w 63"/>
                  <a:gd name="T31" fmla="*/ 5 h 31"/>
                  <a:gd name="T32" fmla="*/ 53 w 63"/>
                  <a:gd name="T33" fmla="*/ 5 h 31"/>
                  <a:gd name="T34" fmla="*/ 54 w 63"/>
                  <a:gd name="T35" fmla="*/ 5 h 31"/>
                  <a:gd name="T36" fmla="*/ 54 w 63"/>
                  <a:gd name="T37" fmla="*/ 0 h 31"/>
                  <a:gd name="T38" fmla="*/ 52 w 63"/>
                  <a:gd name="T39" fmla="*/ 0 h 31"/>
                  <a:gd name="T40" fmla="*/ 52 w 63"/>
                  <a:gd name="T41" fmla="*/ 0 h 31"/>
                  <a:gd name="T42" fmla="*/ 0 w 63"/>
                  <a:gd name="T43" fmla="*/ 0 h 31"/>
                  <a:gd name="T44" fmla="*/ 0 w 63"/>
                  <a:gd name="T45" fmla="*/ 5 h 31"/>
                  <a:gd name="T46" fmla="*/ 26 w 63"/>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54" y="22"/>
                    </a:moveTo>
                    <a:cubicBezTo>
                      <a:pt x="59" y="21"/>
                      <a:pt x="63" y="16"/>
                      <a:pt x="63" y="11"/>
                    </a:cubicBezTo>
                    <a:cubicBezTo>
                      <a:pt x="63" y="5"/>
                      <a:pt x="59" y="1"/>
                      <a:pt x="54" y="0"/>
                    </a:cubicBezTo>
                    <a:cubicBezTo>
                      <a:pt x="54" y="5"/>
                      <a:pt x="54" y="5"/>
                      <a:pt x="54" y="5"/>
                    </a:cubicBezTo>
                    <a:cubicBezTo>
                      <a:pt x="56" y="6"/>
                      <a:pt x="58" y="8"/>
                      <a:pt x="58" y="11"/>
                    </a:cubicBezTo>
                    <a:cubicBezTo>
                      <a:pt x="58" y="14"/>
                      <a:pt x="56" y="16"/>
                      <a:pt x="54" y="17"/>
                    </a:cubicBezTo>
                    <a:lnTo>
                      <a:pt x="54" y="22"/>
                    </a:lnTo>
                    <a:close/>
                    <a:moveTo>
                      <a:pt x="26" y="31"/>
                    </a:moveTo>
                    <a:cubicBezTo>
                      <a:pt x="35" y="31"/>
                      <a:pt x="42" y="27"/>
                      <a:pt x="47" y="21"/>
                    </a:cubicBezTo>
                    <a:cubicBezTo>
                      <a:pt x="49" y="22"/>
                      <a:pt x="50" y="22"/>
                      <a:pt x="52" y="22"/>
                    </a:cubicBezTo>
                    <a:cubicBezTo>
                      <a:pt x="53" y="22"/>
                      <a:pt x="53" y="22"/>
                      <a:pt x="54" y="22"/>
                    </a:cubicBezTo>
                    <a:cubicBezTo>
                      <a:pt x="54" y="17"/>
                      <a:pt x="54" y="17"/>
                      <a:pt x="54" y="17"/>
                    </a:cubicBezTo>
                    <a:cubicBezTo>
                      <a:pt x="53" y="17"/>
                      <a:pt x="53" y="17"/>
                      <a:pt x="52" y="17"/>
                    </a:cubicBezTo>
                    <a:cubicBezTo>
                      <a:pt x="51" y="17"/>
                      <a:pt x="50" y="17"/>
                      <a:pt x="50" y="17"/>
                    </a:cubicBezTo>
                    <a:cubicBezTo>
                      <a:pt x="52" y="13"/>
                      <a:pt x="53" y="9"/>
                      <a:pt x="53" y="5"/>
                    </a:cubicBezTo>
                    <a:cubicBezTo>
                      <a:pt x="53" y="5"/>
                      <a:pt x="53" y="5"/>
                      <a:pt x="53" y="5"/>
                    </a:cubicBezTo>
                    <a:cubicBezTo>
                      <a:pt x="53" y="5"/>
                      <a:pt x="53" y="5"/>
                      <a:pt x="53" y="5"/>
                    </a:cubicBezTo>
                    <a:cubicBezTo>
                      <a:pt x="53" y="5"/>
                      <a:pt x="54" y="5"/>
                      <a:pt x="54" y="5"/>
                    </a:cubicBezTo>
                    <a:cubicBezTo>
                      <a:pt x="54" y="0"/>
                      <a:pt x="54" y="0"/>
                      <a:pt x="54" y="0"/>
                    </a:cubicBezTo>
                    <a:cubicBezTo>
                      <a:pt x="54" y="0"/>
                      <a:pt x="53" y="0"/>
                      <a:pt x="52" y="0"/>
                    </a:cubicBezTo>
                    <a:cubicBezTo>
                      <a:pt x="52" y="0"/>
                      <a:pt x="52" y="0"/>
                      <a:pt x="52" y="0"/>
                    </a:cubicBezTo>
                    <a:cubicBezTo>
                      <a:pt x="0" y="0"/>
                      <a:pt x="0" y="0"/>
                      <a:pt x="0" y="0"/>
                    </a:cubicBezTo>
                    <a:cubicBezTo>
                      <a:pt x="0" y="1"/>
                      <a:pt x="0" y="3"/>
                      <a:pt x="0" y="5"/>
                    </a:cubicBezTo>
                    <a:cubicBezTo>
                      <a:pt x="0" y="19"/>
                      <a:pt x="12" y="31"/>
                      <a:pt x="26" y="31"/>
                    </a:cubicBezTo>
                    <a:close/>
                  </a:path>
                </a:pathLst>
              </a:custGeom>
              <a:grpFill/>
              <a:ln>
                <a:noFill/>
              </a:ln>
            </p:spPr>
            <p:txBody>
              <a:bodyPr anchor="ctr"/>
              <a:lstStyle/>
              <a:p>
                <a:pPr algn="ctr"/>
                <a:endParaRPr>
                  <a:cs typeface="+mn-ea"/>
                  <a:sym typeface="+mn-lt"/>
                </a:endParaRPr>
              </a:p>
            </p:txBody>
          </p:sp>
          <p:sp>
            <p:nvSpPr>
              <p:cNvPr id="92" name="Rectangle 119"/>
              <p:cNvSpPr>
                <a:spLocks/>
              </p:cNvSpPr>
              <p:nvPr/>
            </p:nvSpPr>
            <p:spPr bwMode="auto">
              <a:xfrm>
                <a:off x="4764072" y="4133840"/>
                <a:ext cx="251210" cy="22057"/>
              </a:xfrm>
              <a:prstGeom prst="rect">
                <a:avLst/>
              </a:prstGeom>
              <a:grpFill/>
              <a:ln>
                <a:noFill/>
              </a:ln>
            </p:spPr>
            <p:txBody>
              <a:bodyPr anchor="ctr"/>
              <a:lstStyle/>
              <a:p>
                <a:pPr algn="ctr"/>
                <a:endParaRPr>
                  <a:cs typeface="+mn-ea"/>
                  <a:sym typeface="+mn-lt"/>
                </a:endParaRPr>
              </a:p>
            </p:txBody>
          </p:sp>
          <p:sp>
            <p:nvSpPr>
              <p:cNvPr id="93" name="Freeform: Shape 120"/>
              <p:cNvSpPr>
                <a:spLocks/>
              </p:cNvSpPr>
              <p:nvPr/>
            </p:nvSpPr>
            <p:spPr bwMode="auto">
              <a:xfrm>
                <a:off x="4821666" y="3921843"/>
                <a:ext cx="44115" cy="52693"/>
              </a:xfrm>
              <a:custGeom>
                <a:avLst/>
                <a:gdLst>
                  <a:gd name="T0" fmla="*/ 3 w 10"/>
                  <a:gd name="T1" fmla="*/ 6 h 12"/>
                  <a:gd name="T2" fmla="*/ 5 w 10"/>
                  <a:gd name="T3" fmla="*/ 11 h 12"/>
                  <a:gd name="T4" fmla="*/ 9 w 10"/>
                  <a:gd name="T5" fmla="*/ 2 h 12"/>
                  <a:gd name="T6" fmla="*/ 9 w 10"/>
                  <a:gd name="T7" fmla="*/ 0 h 12"/>
                  <a:gd name="T8" fmla="*/ 3 w 10"/>
                  <a:gd name="T9" fmla="*/ 1 h 12"/>
                  <a:gd name="T10" fmla="*/ 3 w 10"/>
                  <a:gd name="T11" fmla="*/ 6 h 12"/>
                </a:gdLst>
                <a:ahLst/>
                <a:cxnLst>
                  <a:cxn ang="0">
                    <a:pos x="T0" y="T1"/>
                  </a:cxn>
                  <a:cxn ang="0">
                    <a:pos x="T2" y="T3"/>
                  </a:cxn>
                  <a:cxn ang="0">
                    <a:pos x="T4" y="T5"/>
                  </a:cxn>
                  <a:cxn ang="0">
                    <a:pos x="T6" y="T7"/>
                  </a:cxn>
                  <a:cxn ang="0">
                    <a:pos x="T8" y="T9"/>
                  </a:cxn>
                  <a:cxn ang="0">
                    <a:pos x="T10" y="T11"/>
                  </a:cxn>
                </a:cxnLst>
                <a:rect l="0" t="0" r="r" b="b"/>
                <a:pathLst>
                  <a:path w="10" h="12">
                    <a:moveTo>
                      <a:pt x="3" y="6"/>
                    </a:moveTo>
                    <a:cubicBezTo>
                      <a:pt x="0" y="7"/>
                      <a:pt x="2" y="12"/>
                      <a:pt x="5" y="11"/>
                    </a:cubicBezTo>
                    <a:cubicBezTo>
                      <a:pt x="9" y="9"/>
                      <a:pt x="10" y="5"/>
                      <a:pt x="9" y="2"/>
                    </a:cubicBezTo>
                    <a:cubicBezTo>
                      <a:pt x="9" y="1"/>
                      <a:pt x="9" y="1"/>
                      <a:pt x="9" y="0"/>
                    </a:cubicBezTo>
                    <a:cubicBezTo>
                      <a:pt x="7" y="1"/>
                      <a:pt x="5" y="1"/>
                      <a:pt x="3" y="1"/>
                    </a:cubicBezTo>
                    <a:cubicBezTo>
                      <a:pt x="4" y="3"/>
                      <a:pt x="5" y="5"/>
                      <a:pt x="3" y="6"/>
                    </a:cubicBezTo>
                    <a:close/>
                  </a:path>
                </a:pathLst>
              </a:custGeom>
              <a:grpFill/>
              <a:ln>
                <a:noFill/>
              </a:ln>
            </p:spPr>
            <p:txBody>
              <a:bodyPr anchor="ctr"/>
              <a:lstStyle/>
              <a:p>
                <a:pPr algn="ctr"/>
                <a:endParaRPr>
                  <a:cs typeface="+mn-ea"/>
                  <a:sym typeface="+mn-lt"/>
                </a:endParaRPr>
              </a:p>
            </p:txBody>
          </p:sp>
          <p:sp>
            <p:nvSpPr>
              <p:cNvPr id="94" name="Freeform: Shape 121"/>
              <p:cNvSpPr>
                <a:spLocks/>
              </p:cNvSpPr>
              <p:nvPr/>
            </p:nvSpPr>
            <p:spPr bwMode="auto">
              <a:xfrm>
                <a:off x="4887839" y="3908364"/>
                <a:ext cx="44115" cy="66172"/>
              </a:xfrm>
              <a:custGeom>
                <a:avLst/>
                <a:gdLst>
                  <a:gd name="T0" fmla="*/ 3 w 10"/>
                  <a:gd name="T1" fmla="*/ 9 h 15"/>
                  <a:gd name="T2" fmla="*/ 5 w 10"/>
                  <a:gd name="T3" fmla="*/ 14 h 15"/>
                  <a:gd name="T4" fmla="*/ 9 w 10"/>
                  <a:gd name="T5" fmla="*/ 5 h 15"/>
                  <a:gd name="T6" fmla="*/ 7 w 10"/>
                  <a:gd name="T7" fmla="*/ 0 h 15"/>
                  <a:gd name="T8" fmla="*/ 2 w 10"/>
                  <a:gd name="T9" fmla="*/ 1 h 15"/>
                  <a:gd name="T10" fmla="*/ 3 w 10"/>
                  <a:gd name="T11" fmla="*/ 9 h 15"/>
                </a:gdLst>
                <a:ahLst/>
                <a:cxnLst>
                  <a:cxn ang="0">
                    <a:pos x="T0" y="T1"/>
                  </a:cxn>
                  <a:cxn ang="0">
                    <a:pos x="T2" y="T3"/>
                  </a:cxn>
                  <a:cxn ang="0">
                    <a:pos x="T4" y="T5"/>
                  </a:cxn>
                  <a:cxn ang="0">
                    <a:pos x="T6" y="T7"/>
                  </a:cxn>
                  <a:cxn ang="0">
                    <a:pos x="T8" y="T9"/>
                  </a:cxn>
                  <a:cxn ang="0">
                    <a:pos x="T10" y="T11"/>
                  </a:cxn>
                </a:cxnLst>
                <a:rect l="0" t="0" r="r" b="b"/>
                <a:pathLst>
                  <a:path w="10" h="15">
                    <a:moveTo>
                      <a:pt x="3" y="9"/>
                    </a:moveTo>
                    <a:cubicBezTo>
                      <a:pt x="0" y="10"/>
                      <a:pt x="2" y="15"/>
                      <a:pt x="5" y="14"/>
                    </a:cubicBezTo>
                    <a:cubicBezTo>
                      <a:pt x="9" y="12"/>
                      <a:pt x="10" y="8"/>
                      <a:pt x="9" y="5"/>
                    </a:cubicBezTo>
                    <a:cubicBezTo>
                      <a:pt x="9" y="3"/>
                      <a:pt x="8" y="2"/>
                      <a:pt x="7" y="0"/>
                    </a:cubicBezTo>
                    <a:cubicBezTo>
                      <a:pt x="5" y="1"/>
                      <a:pt x="3" y="1"/>
                      <a:pt x="2" y="1"/>
                    </a:cubicBezTo>
                    <a:cubicBezTo>
                      <a:pt x="3" y="4"/>
                      <a:pt x="5" y="8"/>
                      <a:pt x="3" y="9"/>
                    </a:cubicBezTo>
                    <a:close/>
                  </a:path>
                </a:pathLst>
              </a:custGeom>
              <a:grpFill/>
              <a:ln>
                <a:noFill/>
              </a:ln>
            </p:spPr>
            <p:txBody>
              <a:bodyPr anchor="ctr"/>
              <a:lstStyle/>
              <a:p>
                <a:pPr algn="ctr"/>
                <a:endParaRPr>
                  <a:cs typeface="+mn-ea"/>
                  <a:sym typeface="+mn-lt"/>
                </a:endParaRPr>
              </a:p>
            </p:txBody>
          </p:sp>
          <p:sp>
            <p:nvSpPr>
              <p:cNvPr id="95" name="Freeform: Shape 122"/>
              <p:cNvSpPr>
                <a:spLocks/>
              </p:cNvSpPr>
              <p:nvPr/>
            </p:nvSpPr>
            <p:spPr bwMode="auto">
              <a:xfrm>
                <a:off x="5775037" y="3467215"/>
                <a:ext cx="75976" cy="35537"/>
              </a:xfrm>
              <a:custGeom>
                <a:avLst/>
                <a:gdLst>
                  <a:gd name="T0" fmla="*/ 0 w 62"/>
                  <a:gd name="T1" fmla="*/ 18 h 29"/>
                  <a:gd name="T2" fmla="*/ 22 w 62"/>
                  <a:gd name="T3" fmla="*/ 29 h 29"/>
                  <a:gd name="T4" fmla="*/ 62 w 62"/>
                  <a:gd name="T5" fmla="*/ 29 h 29"/>
                  <a:gd name="T6" fmla="*/ 7 w 62"/>
                  <a:gd name="T7" fmla="*/ 0 h 29"/>
                  <a:gd name="T8" fmla="*/ 0 w 62"/>
                  <a:gd name="T9" fmla="*/ 18 h 29"/>
                </a:gdLst>
                <a:ahLst/>
                <a:cxnLst>
                  <a:cxn ang="0">
                    <a:pos x="T0" y="T1"/>
                  </a:cxn>
                  <a:cxn ang="0">
                    <a:pos x="T2" y="T3"/>
                  </a:cxn>
                  <a:cxn ang="0">
                    <a:pos x="T4" y="T5"/>
                  </a:cxn>
                  <a:cxn ang="0">
                    <a:pos x="T6" y="T7"/>
                  </a:cxn>
                  <a:cxn ang="0">
                    <a:pos x="T8" y="T9"/>
                  </a:cxn>
                </a:cxnLst>
                <a:rect l="0" t="0" r="r" b="b"/>
                <a:pathLst>
                  <a:path w="62" h="29">
                    <a:moveTo>
                      <a:pt x="0" y="18"/>
                    </a:moveTo>
                    <a:lnTo>
                      <a:pt x="22" y="29"/>
                    </a:lnTo>
                    <a:lnTo>
                      <a:pt x="62" y="29"/>
                    </a:lnTo>
                    <a:lnTo>
                      <a:pt x="7" y="0"/>
                    </a:lnTo>
                    <a:lnTo>
                      <a:pt x="0" y="18"/>
                    </a:lnTo>
                    <a:close/>
                  </a:path>
                </a:pathLst>
              </a:custGeom>
              <a:grpFill/>
              <a:ln>
                <a:noFill/>
              </a:ln>
            </p:spPr>
            <p:txBody>
              <a:bodyPr anchor="ctr"/>
              <a:lstStyle/>
              <a:p>
                <a:pPr algn="ctr"/>
                <a:endParaRPr>
                  <a:cs typeface="+mn-ea"/>
                  <a:sym typeface="+mn-lt"/>
                </a:endParaRPr>
              </a:p>
            </p:txBody>
          </p:sp>
          <p:sp>
            <p:nvSpPr>
              <p:cNvPr id="96" name="Freeform: Shape 123"/>
              <p:cNvSpPr>
                <a:spLocks/>
              </p:cNvSpPr>
              <p:nvPr/>
            </p:nvSpPr>
            <p:spPr bwMode="auto">
              <a:xfrm>
                <a:off x="5775037" y="3506428"/>
                <a:ext cx="186263" cy="93131"/>
              </a:xfrm>
              <a:custGeom>
                <a:avLst/>
                <a:gdLst>
                  <a:gd name="T0" fmla="*/ 62 w 152"/>
                  <a:gd name="T1" fmla="*/ 76 h 76"/>
                  <a:gd name="T2" fmla="*/ 123 w 152"/>
                  <a:gd name="T3" fmla="*/ 76 h 76"/>
                  <a:gd name="T4" fmla="*/ 123 w 152"/>
                  <a:gd name="T5" fmla="*/ 62 h 76"/>
                  <a:gd name="T6" fmla="*/ 152 w 152"/>
                  <a:gd name="T7" fmla="*/ 62 h 76"/>
                  <a:gd name="T8" fmla="*/ 152 w 152"/>
                  <a:gd name="T9" fmla="*/ 15 h 76"/>
                  <a:gd name="T10" fmla="*/ 123 w 152"/>
                  <a:gd name="T11" fmla="*/ 15 h 76"/>
                  <a:gd name="T12" fmla="*/ 123 w 152"/>
                  <a:gd name="T13" fmla="*/ 0 h 76"/>
                  <a:gd name="T14" fmla="*/ 69 w 152"/>
                  <a:gd name="T15" fmla="*/ 0 h 76"/>
                  <a:gd name="T16" fmla="*/ 62 w 152"/>
                  <a:gd name="T17" fmla="*/ 0 h 76"/>
                  <a:gd name="T18" fmla="*/ 62 w 152"/>
                  <a:gd name="T19" fmla="*/ 29 h 76"/>
                  <a:gd name="T20" fmla="*/ 90 w 152"/>
                  <a:gd name="T21" fmla="*/ 29 h 76"/>
                  <a:gd name="T22" fmla="*/ 90 w 152"/>
                  <a:gd name="T23" fmla="*/ 47 h 76"/>
                  <a:gd name="T24" fmla="*/ 62 w 152"/>
                  <a:gd name="T25" fmla="*/ 47 h 76"/>
                  <a:gd name="T26" fmla="*/ 62 w 152"/>
                  <a:gd name="T27" fmla="*/ 76 h 76"/>
                  <a:gd name="T28" fmla="*/ 0 w 152"/>
                  <a:gd name="T29" fmla="*/ 76 h 76"/>
                  <a:gd name="T30" fmla="*/ 62 w 152"/>
                  <a:gd name="T31" fmla="*/ 76 h 76"/>
                  <a:gd name="T32" fmla="*/ 62 w 152"/>
                  <a:gd name="T33" fmla="*/ 47 h 76"/>
                  <a:gd name="T34" fmla="*/ 29 w 152"/>
                  <a:gd name="T35" fmla="*/ 47 h 76"/>
                  <a:gd name="T36" fmla="*/ 29 w 152"/>
                  <a:gd name="T37" fmla="*/ 29 h 76"/>
                  <a:gd name="T38" fmla="*/ 29 w 152"/>
                  <a:gd name="T39" fmla="*/ 29 h 76"/>
                  <a:gd name="T40" fmla="*/ 62 w 152"/>
                  <a:gd name="T41" fmla="*/ 29 h 76"/>
                  <a:gd name="T42" fmla="*/ 62 w 152"/>
                  <a:gd name="T43" fmla="*/ 0 h 76"/>
                  <a:gd name="T44" fmla="*/ 33 w 152"/>
                  <a:gd name="T45" fmla="*/ 0 h 76"/>
                  <a:gd name="T46" fmla="*/ 0 w 152"/>
                  <a:gd name="T47" fmla="*/ 0 h 76"/>
                  <a:gd name="T48" fmla="*/ 0 w 152"/>
                  <a:gd name="T4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76">
                    <a:moveTo>
                      <a:pt x="62" y="76"/>
                    </a:moveTo>
                    <a:lnTo>
                      <a:pt x="123" y="76"/>
                    </a:lnTo>
                    <a:lnTo>
                      <a:pt x="123" y="62"/>
                    </a:lnTo>
                    <a:lnTo>
                      <a:pt x="152" y="62"/>
                    </a:lnTo>
                    <a:lnTo>
                      <a:pt x="152" y="15"/>
                    </a:lnTo>
                    <a:lnTo>
                      <a:pt x="123" y="15"/>
                    </a:lnTo>
                    <a:lnTo>
                      <a:pt x="123" y="0"/>
                    </a:lnTo>
                    <a:lnTo>
                      <a:pt x="69" y="0"/>
                    </a:lnTo>
                    <a:lnTo>
                      <a:pt x="62" y="0"/>
                    </a:lnTo>
                    <a:lnTo>
                      <a:pt x="62" y="29"/>
                    </a:lnTo>
                    <a:lnTo>
                      <a:pt x="90" y="29"/>
                    </a:lnTo>
                    <a:lnTo>
                      <a:pt x="90" y="47"/>
                    </a:lnTo>
                    <a:lnTo>
                      <a:pt x="62" y="47"/>
                    </a:lnTo>
                    <a:lnTo>
                      <a:pt x="62" y="76"/>
                    </a:lnTo>
                    <a:close/>
                    <a:moveTo>
                      <a:pt x="0" y="76"/>
                    </a:moveTo>
                    <a:lnTo>
                      <a:pt x="62" y="76"/>
                    </a:lnTo>
                    <a:lnTo>
                      <a:pt x="62" y="47"/>
                    </a:lnTo>
                    <a:lnTo>
                      <a:pt x="29" y="47"/>
                    </a:lnTo>
                    <a:lnTo>
                      <a:pt x="29" y="29"/>
                    </a:lnTo>
                    <a:lnTo>
                      <a:pt x="29" y="29"/>
                    </a:lnTo>
                    <a:lnTo>
                      <a:pt x="62" y="29"/>
                    </a:lnTo>
                    <a:lnTo>
                      <a:pt x="62" y="0"/>
                    </a:lnTo>
                    <a:lnTo>
                      <a:pt x="33" y="0"/>
                    </a:lnTo>
                    <a:lnTo>
                      <a:pt x="0" y="0"/>
                    </a:lnTo>
                    <a:lnTo>
                      <a:pt x="0" y="76"/>
                    </a:lnTo>
                    <a:close/>
                  </a:path>
                </a:pathLst>
              </a:custGeom>
              <a:grpFill/>
              <a:ln>
                <a:noFill/>
              </a:ln>
            </p:spPr>
            <p:txBody>
              <a:bodyPr anchor="ctr"/>
              <a:lstStyle/>
              <a:p>
                <a:pPr algn="ctr"/>
                <a:endParaRPr>
                  <a:cs typeface="+mn-ea"/>
                  <a:sym typeface="+mn-lt"/>
                </a:endParaRPr>
              </a:p>
            </p:txBody>
          </p:sp>
          <p:sp>
            <p:nvSpPr>
              <p:cNvPr id="97" name="Freeform: Shape 124"/>
              <p:cNvSpPr>
                <a:spLocks/>
              </p:cNvSpPr>
              <p:nvPr/>
            </p:nvSpPr>
            <p:spPr bwMode="auto">
              <a:xfrm>
                <a:off x="5064298" y="1038447"/>
                <a:ext cx="115189" cy="118865"/>
              </a:xfrm>
              <a:custGeom>
                <a:avLst/>
                <a:gdLst>
                  <a:gd name="T0" fmla="*/ 23 w 26"/>
                  <a:gd name="T1" fmla="*/ 19 h 27"/>
                  <a:gd name="T2" fmla="*/ 25 w 26"/>
                  <a:gd name="T3" fmla="*/ 20 h 27"/>
                  <a:gd name="T4" fmla="*/ 22 w 26"/>
                  <a:gd name="T5" fmla="*/ 24 h 27"/>
                  <a:gd name="T6" fmla="*/ 20 w 26"/>
                  <a:gd name="T7" fmla="*/ 22 h 27"/>
                  <a:gd name="T8" fmla="*/ 17 w 26"/>
                  <a:gd name="T9" fmla="*/ 24 h 27"/>
                  <a:gd name="T10" fmla="*/ 17 w 26"/>
                  <a:gd name="T11" fmla="*/ 26 h 27"/>
                  <a:gd name="T12" fmla="*/ 13 w 26"/>
                  <a:gd name="T13" fmla="*/ 27 h 27"/>
                  <a:gd name="T14" fmla="*/ 13 w 26"/>
                  <a:gd name="T15" fmla="*/ 21 h 27"/>
                  <a:gd name="T16" fmla="*/ 19 w 26"/>
                  <a:gd name="T17" fmla="*/ 18 h 27"/>
                  <a:gd name="T18" fmla="*/ 18 w 26"/>
                  <a:gd name="T19" fmla="*/ 8 h 27"/>
                  <a:gd name="T20" fmla="*/ 18 w 26"/>
                  <a:gd name="T21" fmla="*/ 8 h 27"/>
                  <a:gd name="T22" fmla="*/ 15 w 26"/>
                  <a:gd name="T23" fmla="*/ 6 h 27"/>
                  <a:gd name="T24" fmla="*/ 13 w 26"/>
                  <a:gd name="T25" fmla="*/ 6 h 27"/>
                  <a:gd name="T26" fmla="*/ 13 w 26"/>
                  <a:gd name="T27" fmla="*/ 0 h 27"/>
                  <a:gd name="T28" fmla="*/ 14 w 26"/>
                  <a:gd name="T29" fmla="*/ 0 h 27"/>
                  <a:gd name="T30" fmla="*/ 15 w 26"/>
                  <a:gd name="T31" fmla="*/ 2 h 27"/>
                  <a:gd name="T32" fmla="*/ 18 w 26"/>
                  <a:gd name="T33" fmla="*/ 3 h 27"/>
                  <a:gd name="T34" fmla="*/ 20 w 26"/>
                  <a:gd name="T35" fmla="*/ 2 h 27"/>
                  <a:gd name="T36" fmla="*/ 23 w 26"/>
                  <a:gd name="T37" fmla="*/ 5 h 27"/>
                  <a:gd name="T38" fmla="*/ 22 w 26"/>
                  <a:gd name="T39" fmla="*/ 7 h 27"/>
                  <a:gd name="T40" fmla="*/ 24 w 26"/>
                  <a:gd name="T41" fmla="*/ 10 h 27"/>
                  <a:gd name="T42" fmla="*/ 26 w 26"/>
                  <a:gd name="T43" fmla="*/ 10 h 27"/>
                  <a:gd name="T44" fmla="*/ 26 w 26"/>
                  <a:gd name="T45" fmla="*/ 15 h 27"/>
                  <a:gd name="T46" fmla="*/ 24 w 26"/>
                  <a:gd name="T47" fmla="*/ 15 h 27"/>
                  <a:gd name="T48" fmla="*/ 23 w 26"/>
                  <a:gd name="T49" fmla="*/ 19 h 27"/>
                  <a:gd name="T50" fmla="*/ 13 w 26"/>
                  <a:gd name="T51" fmla="*/ 27 h 27"/>
                  <a:gd name="T52" fmla="*/ 12 w 26"/>
                  <a:gd name="T53" fmla="*/ 27 h 27"/>
                  <a:gd name="T54" fmla="*/ 12 w 26"/>
                  <a:gd name="T55" fmla="*/ 25 h 27"/>
                  <a:gd name="T56" fmla="*/ 8 w 26"/>
                  <a:gd name="T57" fmla="*/ 24 h 27"/>
                  <a:gd name="T58" fmla="*/ 7 w 26"/>
                  <a:gd name="T59" fmla="*/ 25 h 27"/>
                  <a:gd name="T60" fmla="*/ 3 w 26"/>
                  <a:gd name="T61" fmla="*/ 22 h 27"/>
                  <a:gd name="T62" fmla="*/ 4 w 26"/>
                  <a:gd name="T63" fmla="*/ 20 h 27"/>
                  <a:gd name="T64" fmla="*/ 2 w 26"/>
                  <a:gd name="T65" fmla="*/ 17 h 27"/>
                  <a:gd name="T66" fmla="*/ 0 w 26"/>
                  <a:gd name="T67" fmla="*/ 17 h 27"/>
                  <a:gd name="T68" fmla="*/ 0 w 26"/>
                  <a:gd name="T69" fmla="*/ 12 h 27"/>
                  <a:gd name="T70" fmla="*/ 2 w 26"/>
                  <a:gd name="T71" fmla="*/ 12 h 27"/>
                  <a:gd name="T72" fmla="*/ 3 w 26"/>
                  <a:gd name="T73" fmla="*/ 8 h 27"/>
                  <a:gd name="T74" fmla="*/ 2 w 26"/>
                  <a:gd name="T75" fmla="*/ 7 h 27"/>
                  <a:gd name="T76" fmla="*/ 5 w 26"/>
                  <a:gd name="T77" fmla="*/ 3 h 27"/>
                  <a:gd name="T78" fmla="*/ 6 w 26"/>
                  <a:gd name="T79" fmla="*/ 4 h 27"/>
                  <a:gd name="T80" fmla="*/ 10 w 26"/>
                  <a:gd name="T81" fmla="*/ 3 h 27"/>
                  <a:gd name="T82" fmla="*/ 10 w 26"/>
                  <a:gd name="T83" fmla="*/ 1 h 27"/>
                  <a:gd name="T84" fmla="*/ 13 w 26"/>
                  <a:gd name="T85" fmla="*/ 0 h 27"/>
                  <a:gd name="T86" fmla="*/ 13 w 26"/>
                  <a:gd name="T87" fmla="*/ 6 h 27"/>
                  <a:gd name="T88" fmla="*/ 7 w 26"/>
                  <a:gd name="T89" fmla="*/ 9 h 27"/>
                  <a:gd name="T90" fmla="*/ 8 w 26"/>
                  <a:gd name="T91" fmla="*/ 19 h 27"/>
                  <a:gd name="T92" fmla="*/ 11 w 26"/>
                  <a:gd name="T93" fmla="*/ 21 h 27"/>
                  <a:gd name="T94" fmla="*/ 13 w 26"/>
                  <a:gd name="T95" fmla="*/ 21 h 27"/>
                  <a:gd name="T96" fmla="*/ 13 w 26"/>
                  <a:gd name="T9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7">
                    <a:moveTo>
                      <a:pt x="23" y="19"/>
                    </a:moveTo>
                    <a:cubicBezTo>
                      <a:pt x="25" y="20"/>
                      <a:pt x="25" y="20"/>
                      <a:pt x="25" y="20"/>
                    </a:cubicBezTo>
                    <a:cubicBezTo>
                      <a:pt x="22" y="24"/>
                      <a:pt x="22" y="24"/>
                      <a:pt x="22" y="24"/>
                    </a:cubicBezTo>
                    <a:cubicBezTo>
                      <a:pt x="20" y="22"/>
                      <a:pt x="20" y="22"/>
                      <a:pt x="20" y="22"/>
                    </a:cubicBezTo>
                    <a:cubicBezTo>
                      <a:pt x="19" y="23"/>
                      <a:pt x="18" y="24"/>
                      <a:pt x="17" y="24"/>
                    </a:cubicBezTo>
                    <a:cubicBezTo>
                      <a:pt x="17" y="26"/>
                      <a:pt x="17" y="26"/>
                      <a:pt x="17" y="26"/>
                    </a:cubicBezTo>
                    <a:cubicBezTo>
                      <a:pt x="13" y="27"/>
                      <a:pt x="13" y="27"/>
                      <a:pt x="13" y="27"/>
                    </a:cubicBezTo>
                    <a:cubicBezTo>
                      <a:pt x="13" y="21"/>
                      <a:pt x="13" y="21"/>
                      <a:pt x="13" y="21"/>
                    </a:cubicBezTo>
                    <a:cubicBezTo>
                      <a:pt x="15" y="21"/>
                      <a:pt x="17" y="20"/>
                      <a:pt x="19" y="18"/>
                    </a:cubicBezTo>
                    <a:cubicBezTo>
                      <a:pt x="22" y="15"/>
                      <a:pt x="21" y="10"/>
                      <a:pt x="18" y="8"/>
                    </a:cubicBezTo>
                    <a:cubicBezTo>
                      <a:pt x="18" y="8"/>
                      <a:pt x="18" y="8"/>
                      <a:pt x="18" y="8"/>
                    </a:cubicBezTo>
                    <a:cubicBezTo>
                      <a:pt x="17" y="7"/>
                      <a:pt x="16" y="7"/>
                      <a:pt x="15" y="6"/>
                    </a:cubicBezTo>
                    <a:cubicBezTo>
                      <a:pt x="15" y="6"/>
                      <a:pt x="14" y="6"/>
                      <a:pt x="13" y="6"/>
                    </a:cubicBezTo>
                    <a:cubicBezTo>
                      <a:pt x="13" y="0"/>
                      <a:pt x="13" y="0"/>
                      <a:pt x="13" y="0"/>
                    </a:cubicBezTo>
                    <a:cubicBezTo>
                      <a:pt x="14" y="0"/>
                      <a:pt x="14" y="0"/>
                      <a:pt x="14" y="0"/>
                    </a:cubicBezTo>
                    <a:cubicBezTo>
                      <a:pt x="15" y="2"/>
                      <a:pt x="15" y="2"/>
                      <a:pt x="15" y="2"/>
                    </a:cubicBezTo>
                    <a:cubicBezTo>
                      <a:pt x="16" y="2"/>
                      <a:pt x="17" y="3"/>
                      <a:pt x="18" y="3"/>
                    </a:cubicBezTo>
                    <a:cubicBezTo>
                      <a:pt x="20" y="2"/>
                      <a:pt x="20" y="2"/>
                      <a:pt x="20" y="2"/>
                    </a:cubicBezTo>
                    <a:cubicBezTo>
                      <a:pt x="23" y="5"/>
                      <a:pt x="23" y="5"/>
                      <a:pt x="23" y="5"/>
                    </a:cubicBezTo>
                    <a:cubicBezTo>
                      <a:pt x="22" y="7"/>
                      <a:pt x="22" y="7"/>
                      <a:pt x="22" y="7"/>
                    </a:cubicBezTo>
                    <a:cubicBezTo>
                      <a:pt x="23" y="8"/>
                      <a:pt x="24" y="9"/>
                      <a:pt x="24" y="10"/>
                    </a:cubicBezTo>
                    <a:cubicBezTo>
                      <a:pt x="26" y="10"/>
                      <a:pt x="26" y="10"/>
                      <a:pt x="26" y="10"/>
                    </a:cubicBezTo>
                    <a:cubicBezTo>
                      <a:pt x="26" y="15"/>
                      <a:pt x="26" y="15"/>
                      <a:pt x="26" y="15"/>
                    </a:cubicBezTo>
                    <a:cubicBezTo>
                      <a:pt x="24" y="15"/>
                      <a:pt x="24" y="15"/>
                      <a:pt x="24" y="15"/>
                    </a:cubicBezTo>
                    <a:cubicBezTo>
                      <a:pt x="24" y="16"/>
                      <a:pt x="24" y="18"/>
                      <a:pt x="23" y="19"/>
                    </a:cubicBezTo>
                    <a:close/>
                    <a:moveTo>
                      <a:pt x="13" y="27"/>
                    </a:moveTo>
                    <a:cubicBezTo>
                      <a:pt x="12" y="27"/>
                      <a:pt x="12" y="27"/>
                      <a:pt x="12" y="27"/>
                    </a:cubicBezTo>
                    <a:cubicBezTo>
                      <a:pt x="12" y="25"/>
                      <a:pt x="12" y="25"/>
                      <a:pt x="12" y="25"/>
                    </a:cubicBezTo>
                    <a:cubicBezTo>
                      <a:pt x="10" y="25"/>
                      <a:pt x="9" y="24"/>
                      <a:pt x="8" y="24"/>
                    </a:cubicBezTo>
                    <a:cubicBezTo>
                      <a:pt x="7" y="25"/>
                      <a:pt x="7" y="25"/>
                      <a:pt x="7" y="25"/>
                    </a:cubicBezTo>
                    <a:cubicBezTo>
                      <a:pt x="3" y="22"/>
                      <a:pt x="3" y="22"/>
                      <a:pt x="3" y="22"/>
                    </a:cubicBezTo>
                    <a:cubicBezTo>
                      <a:pt x="4" y="20"/>
                      <a:pt x="4" y="20"/>
                      <a:pt x="4" y="20"/>
                    </a:cubicBezTo>
                    <a:cubicBezTo>
                      <a:pt x="3" y="19"/>
                      <a:pt x="3" y="18"/>
                      <a:pt x="2" y="17"/>
                    </a:cubicBezTo>
                    <a:cubicBezTo>
                      <a:pt x="0" y="17"/>
                      <a:pt x="0" y="17"/>
                      <a:pt x="0" y="17"/>
                    </a:cubicBezTo>
                    <a:cubicBezTo>
                      <a:pt x="0" y="12"/>
                      <a:pt x="0" y="12"/>
                      <a:pt x="0" y="12"/>
                    </a:cubicBezTo>
                    <a:cubicBezTo>
                      <a:pt x="2" y="12"/>
                      <a:pt x="2" y="12"/>
                      <a:pt x="2" y="12"/>
                    </a:cubicBezTo>
                    <a:cubicBezTo>
                      <a:pt x="2" y="11"/>
                      <a:pt x="2" y="9"/>
                      <a:pt x="3" y="8"/>
                    </a:cubicBezTo>
                    <a:cubicBezTo>
                      <a:pt x="2" y="7"/>
                      <a:pt x="2" y="7"/>
                      <a:pt x="2" y="7"/>
                    </a:cubicBezTo>
                    <a:cubicBezTo>
                      <a:pt x="5" y="3"/>
                      <a:pt x="5" y="3"/>
                      <a:pt x="5" y="3"/>
                    </a:cubicBezTo>
                    <a:cubicBezTo>
                      <a:pt x="6" y="4"/>
                      <a:pt x="6" y="4"/>
                      <a:pt x="6" y="4"/>
                    </a:cubicBezTo>
                    <a:cubicBezTo>
                      <a:pt x="7" y="4"/>
                      <a:pt x="8" y="3"/>
                      <a:pt x="10" y="3"/>
                    </a:cubicBezTo>
                    <a:cubicBezTo>
                      <a:pt x="10" y="1"/>
                      <a:pt x="10" y="1"/>
                      <a:pt x="10" y="1"/>
                    </a:cubicBezTo>
                    <a:cubicBezTo>
                      <a:pt x="13" y="0"/>
                      <a:pt x="13" y="0"/>
                      <a:pt x="13" y="0"/>
                    </a:cubicBezTo>
                    <a:cubicBezTo>
                      <a:pt x="13" y="6"/>
                      <a:pt x="13" y="6"/>
                      <a:pt x="13" y="6"/>
                    </a:cubicBezTo>
                    <a:cubicBezTo>
                      <a:pt x="11" y="6"/>
                      <a:pt x="9" y="7"/>
                      <a:pt x="7" y="9"/>
                    </a:cubicBezTo>
                    <a:cubicBezTo>
                      <a:pt x="5" y="12"/>
                      <a:pt x="5" y="17"/>
                      <a:pt x="8" y="19"/>
                    </a:cubicBezTo>
                    <a:cubicBezTo>
                      <a:pt x="9" y="20"/>
                      <a:pt x="10" y="20"/>
                      <a:pt x="11" y="21"/>
                    </a:cubicBezTo>
                    <a:cubicBezTo>
                      <a:pt x="12" y="21"/>
                      <a:pt x="12" y="21"/>
                      <a:pt x="13" y="21"/>
                    </a:cubicBezTo>
                    <a:lnTo>
                      <a:pt x="13" y="27"/>
                    </a:lnTo>
                    <a:close/>
                  </a:path>
                </a:pathLst>
              </a:custGeom>
              <a:grpFill/>
              <a:ln>
                <a:noFill/>
              </a:ln>
            </p:spPr>
            <p:txBody>
              <a:bodyPr anchor="ctr"/>
              <a:lstStyle/>
              <a:p>
                <a:pPr algn="ctr"/>
                <a:endParaRPr>
                  <a:cs typeface="+mn-ea"/>
                  <a:sym typeface="+mn-lt"/>
                </a:endParaRPr>
              </a:p>
            </p:txBody>
          </p:sp>
          <p:sp>
            <p:nvSpPr>
              <p:cNvPr id="98" name="Freeform: Shape 125"/>
              <p:cNvSpPr>
                <a:spLocks/>
              </p:cNvSpPr>
              <p:nvPr/>
            </p:nvSpPr>
            <p:spPr bwMode="auto">
              <a:xfrm>
                <a:off x="5430696" y="1236964"/>
                <a:ext cx="137246" cy="101709"/>
              </a:xfrm>
              <a:custGeom>
                <a:avLst/>
                <a:gdLst>
                  <a:gd name="T0" fmla="*/ 16 w 31"/>
                  <a:gd name="T1" fmla="*/ 0 h 23"/>
                  <a:gd name="T2" fmla="*/ 0 w 31"/>
                  <a:gd name="T3" fmla="*/ 15 h 23"/>
                  <a:gd name="T4" fmla="*/ 2 w 31"/>
                  <a:gd name="T5" fmla="*/ 23 h 23"/>
                  <a:gd name="T6" fmla="*/ 2 w 31"/>
                  <a:gd name="T7" fmla="*/ 19 h 23"/>
                  <a:gd name="T8" fmla="*/ 3 w 31"/>
                  <a:gd name="T9" fmla="*/ 17 h 23"/>
                  <a:gd name="T10" fmla="*/ 3 w 31"/>
                  <a:gd name="T11" fmla="*/ 15 h 23"/>
                  <a:gd name="T12" fmla="*/ 16 w 31"/>
                  <a:gd name="T13" fmla="*/ 3 h 23"/>
                  <a:gd name="T14" fmla="*/ 28 w 31"/>
                  <a:gd name="T15" fmla="*/ 15 h 23"/>
                  <a:gd name="T16" fmla="*/ 28 w 31"/>
                  <a:gd name="T17" fmla="*/ 17 h 23"/>
                  <a:gd name="T18" fmla="*/ 29 w 31"/>
                  <a:gd name="T19" fmla="*/ 19 h 23"/>
                  <a:gd name="T20" fmla="*/ 29 w 31"/>
                  <a:gd name="T21" fmla="*/ 23 h 23"/>
                  <a:gd name="T22" fmla="*/ 31 w 31"/>
                  <a:gd name="T23" fmla="*/ 15 h 23"/>
                  <a:gd name="T24" fmla="*/ 16 w 3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16" y="0"/>
                    </a:moveTo>
                    <a:cubicBezTo>
                      <a:pt x="7" y="0"/>
                      <a:pt x="0" y="7"/>
                      <a:pt x="0" y="15"/>
                    </a:cubicBezTo>
                    <a:cubicBezTo>
                      <a:pt x="0" y="18"/>
                      <a:pt x="1" y="21"/>
                      <a:pt x="2" y="23"/>
                    </a:cubicBezTo>
                    <a:cubicBezTo>
                      <a:pt x="2" y="19"/>
                      <a:pt x="2" y="19"/>
                      <a:pt x="2" y="19"/>
                    </a:cubicBezTo>
                    <a:cubicBezTo>
                      <a:pt x="2" y="18"/>
                      <a:pt x="3" y="17"/>
                      <a:pt x="3" y="17"/>
                    </a:cubicBezTo>
                    <a:cubicBezTo>
                      <a:pt x="3" y="16"/>
                      <a:pt x="3" y="16"/>
                      <a:pt x="3" y="15"/>
                    </a:cubicBezTo>
                    <a:cubicBezTo>
                      <a:pt x="3" y="8"/>
                      <a:pt x="9" y="3"/>
                      <a:pt x="16" y="3"/>
                    </a:cubicBezTo>
                    <a:cubicBezTo>
                      <a:pt x="23" y="3"/>
                      <a:pt x="28" y="8"/>
                      <a:pt x="28" y="15"/>
                    </a:cubicBezTo>
                    <a:cubicBezTo>
                      <a:pt x="28" y="16"/>
                      <a:pt x="28" y="16"/>
                      <a:pt x="28" y="17"/>
                    </a:cubicBezTo>
                    <a:cubicBezTo>
                      <a:pt x="29" y="17"/>
                      <a:pt x="29" y="18"/>
                      <a:pt x="29" y="19"/>
                    </a:cubicBezTo>
                    <a:cubicBezTo>
                      <a:pt x="29" y="23"/>
                      <a:pt x="29" y="23"/>
                      <a:pt x="29" y="23"/>
                    </a:cubicBezTo>
                    <a:cubicBezTo>
                      <a:pt x="30" y="21"/>
                      <a:pt x="31" y="18"/>
                      <a:pt x="31" y="15"/>
                    </a:cubicBezTo>
                    <a:cubicBezTo>
                      <a:pt x="31" y="7"/>
                      <a:pt x="24" y="0"/>
                      <a:pt x="16" y="0"/>
                    </a:cubicBezTo>
                    <a:close/>
                  </a:path>
                </a:pathLst>
              </a:custGeom>
              <a:grpFill/>
              <a:ln>
                <a:noFill/>
              </a:ln>
            </p:spPr>
            <p:txBody>
              <a:bodyPr anchor="ctr"/>
              <a:lstStyle/>
              <a:p>
                <a:pPr algn="ctr"/>
                <a:endParaRPr>
                  <a:cs typeface="+mn-ea"/>
                  <a:sym typeface="+mn-lt"/>
                </a:endParaRPr>
              </a:p>
            </p:txBody>
          </p:sp>
          <p:sp>
            <p:nvSpPr>
              <p:cNvPr id="99" name="Freeform: Shape 126"/>
              <p:cNvSpPr>
                <a:spLocks/>
              </p:cNvSpPr>
              <p:nvPr/>
            </p:nvSpPr>
            <p:spPr bwMode="auto">
              <a:xfrm>
                <a:off x="5444176" y="1308038"/>
                <a:ext cx="30635" cy="52693"/>
              </a:xfrm>
              <a:custGeom>
                <a:avLst/>
                <a:gdLst>
                  <a:gd name="T0" fmla="*/ 0 w 7"/>
                  <a:gd name="T1" fmla="*/ 2 h 12"/>
                  <a:gd name="T2" fmla="*/ 0 w 7"/>
                  <a:gd name="T3" fmla="*/ 3 h 12"/>
                  <a:gd name="T4" fmla="*/ 0 w 7"/>
                  <a:gd name="T5" fmla="*/ 7 h 12"/>
                  <a:gd name="T6" fmla="*/ 0 w 7"/>
                  <a:gd name="T7" fmla="*/ 8 h 12"/>
                  <a:gd name="T8" fmla="*/ 5 w 7"/>
                  <a:gd name="T9" fmla="*/ 12 h 12"/>
                  <a:gd name="T10" fmla="*/ 7 w 7"/>
                  <a:gd name="T11" fmla="*/ 12 h 12"/>
                  <a:gd name="T12" fmla="*/ 7 w 7"/>
                  <a:gd name="T13" fmla="*/ 0 h 12"/>
                  <a:gd name="T14" fmla="*/ 5 w 7"/>
                  <a:gd name="T15" fmla="*/ 0 h 12"/>
                  <a:gd name="T16" fmla="*/ 0 w 7"/>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2"/>
                    </a:moveTo>
                    <a:cubicBezTo>
                      <a:pt x="0" y="2"/>
                      <a:pt x="0" y="2"/>
                      <a:pt x="0" y="3"/>
                    </a:cubicBezTo>
                    <a:cubicBezTo>
                      <a:pt x="0" y="7"/>
                      <a:pt x="0" y="7"/>
                      <a:pt x="0" y="7"/>
                    </a:cubicBezTo>
                    <a:cubicBezTo>
                      <a:pt x="0" y="8"/>
                      <a:pt x="0" y="8"/>
                      <a:pt x="0" y="8"/>
                    </a:cubicBezTo>
                    <a:cubicBezTo>
                      <a:pt x="0" y="10"/>
                      <a:pt x="2" y="12"/>
                      <a:pt x="5" y="12"/>
                    </a:cubicBezTo>
                    <a:cubicBezTo>
                      <a:pt x="7" y="12"/>
                      <a:pt x="7" y="12"/>
                      <a:pt x="7" y="12"/>
                    </a:cubicBezTo>
                    <a:cubicBezTo>
                      <a:pt x="7" y="0"/>
                      <a:pt x="7" y="0"/>
                      <a:pt x="7" y="0"/>
                    </a:cubicBezTo>
                    <a:cubicBezTo>
                      <a:pt x="5" y="0"/>
                      <a:pt x="5" y="0"/>
                      <a:pt x="5" y="0"/>
                    </a:cubicBezTo>
                    <a:cubicBezTo>
                      <a:pt x="3" y="0"/>
                      <a:pt x="1" y="1"/>
                      <a:pt x="0" y="2"/>
                    </a:cubicBezTo>
                    <a:close/>
                  </a:path>
                </a:pathLst>
              </a:custGeom>
              <a:grpFill/>
              <a:ln>
                <a:noFill/>
              </a:ln>
            </p:spPr>
            <p:txBody>
              <a:bodyPr anchor="ctr"/>
              <a:lstStyle/>
              <a:p>
                <a:pPr algn="ctr"/>
                <a:endParaRPr>
                  <a:cs typeface="+mn-ea"/>
                  <a:sym typeface="+mn-lt"/>
                </a:endParaRPr>
              </a:p>
            </p:txBody>
          </p:sp>
          <p:sp>
            <p:nvSpPr>
              <p:cNvPr id="100" name="Freeform: Shape 127"/>
              <p:cNvSpPr>
                <a:spLocks/>
              </p:cNvSpPr>
              <p:nvPr/>
            </p:nvSpPr>
            <p:spPr bwMode="auto">
              <a:xfrm>
                <a:off x="5523828" y="1308038"/>
                <a:ext cx="30635" cy="52693"/>
              </a:xfrm>
              <a:custGeom>
                <a:avLst/>
                <a:gdLst>
                  <a:gd name="T0" fmla="*/ 7 w 7"/>
                  <a:gd name="T1" fmla="*/ 8 h 12"/>
                  <a:gd name="T2" fmla="*/ 7 w 7"/>
                  <a:gd name="T3" fmla="*/ 7 h 12"/>
                  <a:gd name="T4" fmla="*/ 7 w 7"/>
                  <a:gd name="T5" fmla="*/ 3 h 12"/>
                  <a:gd name="T6" fmla="*/ 7 w 7"/>
                  <a:gd name="T7" fmla="*/ 2 h 12"/>
                  <a:gd name="T8" fmla="*/ 2 w 7"/>
                  <a:gd name="T9" fmla="*/ 0 h 12"/>
                  <a:gd name="T10" fmla="*/ 0 w 7"/>
                  <a:gd name="T11" fmla="*/ 0 h 12"/>
                  <a:gd name="T12" fmla="*/ 0 w 7"/>
                  <a:gd name="T13" fmla="*/ 12 h 12"/>
                  <a:gd name="T14" fmla="*/ 2 w 7"/>
                  <a:gd name="T15" fmla="*/ 12 h 12"/>
                  <a:gd name="T16" fmla="*/ 7 w 7"/>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8"/>
                    </a:moveTo>
                    <a:cubicBezTo>
                      <a:pt x="7" y="7"/>
                      <a:pt x="7" y="7"/>
                      <a:pt x="7" y="7"/>
                    </a:cubicBezTo>
                    <a:cubicBezTo>
                      <a:pt x="7" y="3"/>
                      <a:pt x="7" y="3"/>
                      <a:pt x="7" y="3"/>
                    </a:cubicBezTo>
                    <a:cubicBezTo>
                      <a:pt x="7" y="3"/>
                      <a:pt x="7" y="2"/>
                      <a:pt x="7" y="2"/>
                    </a:cubicBezTo>
                    <a:cubicBezTo>
                      <a:pt x="7" y="1"/>
                      <a:pt x="5" y="0"/>
                      <a:pt x="2" y="0"/>
                    </a:cubicBezTo>
                    <a:cubicBezTo>
                      <a:pt x="0" y="0"/>
                      <a:pt x="0" y="0"/>
                      <a:pt x="0" y="0"/>
                    </a:cubicBezTo>
                    <a:cubicBezTo>
                      <a:pt x="0" y="12"/>
                      <a:pt x="0" y="12"/>
                      <a:pt x="0" y="12"/>
                    </a:cubicBezTo>
                    <a:cubicBezTo>
                      <a:pt x="2" y="12"/>
                      <a:pt x="2" y="12"/>
                      <a:pt x="2" y="12"/>
                    </a:cubicBezTo>
                    <a:cubicBezTo>
                      <a:pt x="5" y="12"/>
                      <a:pt x="7" y="10"/>
                      <a:pt x="7" y="8"/>
                    </a:cubicBezTo>
                    <a:close/>
                  </a:path>
                </a:pathLst>
              </a:custGeom>
              <a:grpFill/>
              <a:ln>
                <a:noFill/>
              </a:ln>
            </p:spPr>
            <p:txBody>
              <a:bodyPr anchor="ctr"/>
              <a:lstStyle/>
              <a:p>
                <a:pPr algn="ctr"/>
                <a:endParaRPr>
                  <a:cs typeface="+mn-ea"/>
                  <a:sym typeface="+mn-lt"/>
                </a:endParaRPr>
              </a:p>
            </p:txBody>
          </p:sp>
          <p:sp>
            <p:nvSpPr>
              <p:cNvPr id="101" name="Freeform: Shape 128"/>
              <p:cNvSpPr>
                <a:spLocks/>
              </p:cNvSpPr>
              <p:nvPr/>
            </p:nvSpPr>
            <p:spPr bwMode="auto">
              <a:xfrm>
                <a:off x="5987034" y="2883918"/>
                <a:ext cx="186263" cy="137246"/>
              </a:xfrm>
              <a:custGeom>
                <a:avLst/>
                <a:gdLst>
                  <a:gd name="T0" fmla="*/ 28 w 42"/>
                  <a:gd name="T1" fmla="*/ 31 h 31"/>
                  <a:gd name="T2" fmla="*/ 42 w 42"/>
                  <a:gd name="T3" fmla="*/ 31 h 31"/>
                  <a:gd name="T4" fmla="*/ 42 w 42"/>
                  <a:gd name="T5" fmla="*/ 0 h 31"/>
                  <a:gd name="T6" fmla="*/ 28 w 42"/>
                  <a:gd name="T7" fmla="*/ 0 h 31"/>
                  <a:gd name="T8" fmla="*/ 28 w 42"/>
                  <a:gd name="T9" fmla="*/ 13 h 31"/>
                  <a:gd name="T10" fmla="*/ 38 w 42"/>
                  <a:gd name="T11" fmla="*/ 27 h 31"/>
                  <a:gd name="T12" fmla="*/ 28 w 42"/>
                  <a:gd name="T13" fmla="*/ 27 h 31"/>
                  <a:gd name="T14" fmla="*/ 28 w 42"/>
                  <a:gd name="T15" fmla="*/ 31 h 31"/>
                  <a:gd name="T16" fmla="*/ 19 w 42"/>
                  <a:gd name="T17" fmla="*/ 31 h 31"/>
                  <a:gd name="T18" fmla="*/ 28 w 42"/>
                  <a:gd name="T19" fmla="*/ 31 h 31"/>
                  <a:gd name="T20" fmla="*/ 28 w 42"/>
                  <a:gd name="T21" fmla="*/ 27 h 31"/>
                  <a:gd name="T22" fmla="*/ 22 w 42"/>
                  <a:gd name="T23" fmla="*/ 27 h 31"/>
                  <a:gd name="T24" fmla="*/ 21 w 42"/>
                  <a:gd name="T25" fmla="*/ 26 h 31"/>
                  <a:gd name="T26" fmla="*/ 19 w 42"/>
                  <a:gd name="T27" fmla="*/ 23 h 31"/>
                  <a:gd name="T28" fmla="*/ 19 w 42"/>
                  <a:gd name="T29" fmla="*/ 25 h 31"/>
                  <a:gd name="T30" fmla="*/ 20 w 42"/>
                  <a:gd name="T31" fmla="*/ 27 h 31"/>
                  <a:gd name="T32" fmla="*/ 19 w 42"/>
                  <a:gd name="T33" fmla="*/ 27 h 31"/>
                  <a:gd name="T34" fmla="*/ 19 w 42"/>
                  <a:gd name="T35" fmla="*/ 31 h 31"/>
                  <a:gd name="T36" fmla="*/ 28 w 42"/>
                  <a:gd name="T37" fmla="*/ 0 h 31"/>
                  <a:gd name="T38" fmla="*/ 19 w 42"/>
                  <a:gd name="T39" fmla="*/ 0 h 31"/>
                  <a:gd name="T40" fmla="*/ 19 w 42"/>
                  <a:gd name="T41" fmla="*/ 20 h 31"/>
                  <a:gd name="T42" fmla="*/ 26 w 42"/>
                  <a:gd name="T43" fmla="*/ 10 h 31"/>
                  <a:gd name="T44" fmla="*/ 26 w 42"/>
                  <a:gd name="T45" fmla="*/ 10 h 31"/>
                  <a:gd name="T46" fmla="*/ 28 w 42"/>
                  <a:gd name="T47" fmla="*/ 13 h 31"/>
                  <a:gd name="T48" fmla="*/ 28 w 42"/>
                  <a:gd name="T49" fmla="*/ 0 h 31"/>
                  <a:gd name="T50" fmla="*/ 12 w 42"/>
                  <a:gd name="T51" fmla="*/ 31 h 31"/>
                  <a:gd name="T52" fmla="*/ 19 w 42"/>
                  <a:gd name="T53" fmla="*/ 31 h 31"/>
                  <a:gd name="T54" fmla="*/ 19 w 42"/>
                  <a:gd name="T55" fmla="*/ 27 h 31"/>
                  <a:gd name="T56" fmla="*/ 14 w 42"/>
                  <a:gd name="T57" fmla="*/ 27 h 31"/>
                  <a:gd name="T58" fmla="*/ 12 w 42"/>
                  <a:gd name="T59" fmla="*/ 27 h 31"/>
                  <a:gd name="T60" fmla="*/ 12 w 42"/>
                  <a:gd name="T61" fmla="*/ 31 h 31"/>
                  <a:gd name="T62" fmla="*/ 19 w 42"/>
                  <a:gd name="T63" fmla="*/ 0 h 31"/>
                  <a:gd name="T64" fmla="*/ 12 w 42"/>
                  <a:gd name="T65" fmla="*/ 0 h 31"/>
                  <a:gd name="T66" fmla="*/ 12 w 42"/>
                  <a:gd name="T67" fmla="*/ 6 h 31"/>
                  <a:gd name="T68" fmla="*/ 13 w 42"/>
                  <a:gd name="T69" fmla="*/ 8 h 31"/>
                  <a:gd name="T70" fmla="*/ 12 w 42"/>
                  <a:gd name="T71" fmla="*/ 10 h 31"/>
                  <a:gd name="T72" fmla="*/ 12 w 42"/>
                  <a:gd name="T73" fmla="*/ 16 h 31"/>
                  <a:gd name="T74" fmla="*/ 12 w 42"/>
                  <a:gd name="T75" fmla="*/ 16 h 31"/>
                  <a:gd name="T76" fmla="*/ 17 w 42"/>
                  <a:gd name="T77" fmla="*/ 23 h 31"/>
                  <a:gd name="T78" fmla="*/ 19 w 42"/>
                  <a:gd name="T79" fmla="*/ 25 h 31"/>
                  <a:gd name="T80" fmla="*/ 19 w 42"/>
                  <a:gd name="T81" fmla="*/ 23 h 31"/>
                  <a:gd name="T82" fmla="*/ 18 w 42"/>
                  <a:gd name="T83" fmla="*/ 22 h 31"/>
                  <a:gd name="T84" fmla="*/ 19 w 42"/>
                  <a:gd name="T85" fmla="*/ 20 h 31"/>
                  <a:gd name="T86" fmla="*/ 19 w 42"/>
                  <a:gd name="T87" fmla="*/ 0 h 31"/>
                  <a:gd name="T88" fmla="*/ 0 w 42"/>
                  <a:gd name="T89" fmla="*/ 31 h 31"/>
                  <a:gd name="T90" fmla="*/ 12 w 42"/>
                  <a:gd name="T91" fmla="*/ 31 h 31"/>
                  <a:gd name="T92" fmla="*/ 12 w 42"/>
                  <a:gd name="T93" fmla="*/ 27 h 31"/>
                  <a:gd name="T94" fmla="*/ 4 w 42"/>
                  <a:gd name="T95" fmla="*/ 27 h 31"/>
                  <a:gd name="T96" fmla="*/ 4 w 42"/>
                  <a:gd name="T97" fmla="*/ 27 h 31"/>
                  <a:gd name="T98" fmla="*/ 12 w 42"/>
                  <a:gd name="T99" fmla="*/ 16 h 31"/>
                  <a:gd name="T100" fmla="*/ 12 w 42"/>
                  <a:gd name="T101" fmla="*/ 10 h 31"/>
                  <a:gd name="T102" fmla="*/ 10 w 42"/>
                  <a:gd name="T103" fmla="*/ 11 h 31"/>
                  <a:gd name="T104" fmla="*/ 6 w 42"/>
                  <a:gd name="T105" fmla="*/ 8 h 31"/>
                  <a:gd name="T106" fmla="*/ 10 w 42"/>
                  <a:gd name="T107" fmla="*/ 4 h 31"/>
                  <a:gd name="T108" fmla="*/ 10 w 42"/>
                  <a:gd name="T109" fmla="*/ 4 h 31"/>
                  <a:gd name="T110" fmla="*/ 12 w 42"/>
                  <a:gd name="T111" fmla="*/ 6 h 31"/>
                  <a:gd name="T112" fmla="*/ 12 w 42"/>
                  <a:gd name="T113" fmla="*/ 0 h 31"/>
                  <a:gd name="T114" fmla="*/ 0 w 42"/>
                  <a:gd name="T115" fmla="*/ 0 h 31"/>
                  <a:gd name="T116" fmla="*/ 0 w 42"/>
                  <a:gd name="T1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1">
                    <a:moveTo>
                      <a:pt x="28" y="31"/>
                    </a:moveTo>
                    <a:cubicBezTo>
                      <a:pt x="42" y="31"/>
                      <a:pt x="42" y="31"/>
                      <a:pt x="42" y="31"/>
                    </a:cubicBezTo>
                    <a:cubicBezTo>
                      <a:pt x="42" y="0"/>
                      <a:pt x="42" y="0"/>
                      <a:pt x="42" y="0"/>
                    </a:cubicBezTo>
                    <a:cubicBezTo>
                      <a:pt x="28" y="0"/>
                      <a:pt x="28" y="0"/>
                      <a:pt x="28" y="0"/>
                    </a:cubicBezTo>
                    <a:cubicBezTo>
                      <a:pt x="28" y="13"/>
                      <a:pt x="28" y="13"/>
                      <a:pt x="28" y="13"/>
                    </a:cubicBezTo>
                    <a:cubicBezTo>
                      <a:pt x="38" y="27"/>
                      <a:pt x="38" y="27"/>
                      <a:pt x="38" y="27"/>
                    </a:cubicBezTo>
                    <a:cubicBezTo>
                      <a:pt x="28" y="27"/>
                      <a:pt x="28" y="27"/>
                      <a:pt x="28" y="27"/>
                    </a:cubicBezTo>
                    <a:lnTo>
                      <a:pt x="28" y="31"/>
                    </a:lnTo>
                    <a:close/>
                    <a:moveTo>
                      <a:pt x="19" y="31"/>
                    </a:moveTo>
                    <a:cubicBezTo>
                      <a:pt x="28" y="31"/>
                      <a:pt x="28" y="31"/>
                      <a:pt x="28" y="31"/>
                    </a:cubicBezTo>
                    <a:cubicBezTo>
                      <a:pt x="28" y="27"/>
                      <a:pt x="28" y="27"/>
                      <a:pt x="28" y="27"/>
                    </a:cubicBezTo>
                    <a:cubicBezTo>
                      <a:pt x="22" y="27"/>
                      <a:pt x="22" y="27"/>
                      <a:pt x="22" y="27"/>
                    </a:cubicBezTo>
                    <a:cubicBezTo>
                      <a:pt x="21" y="26"/>
                      <a:pt x="21" y="26"/>
                      <a:pt x="21" y="26"/>
                    </a:cubicBezTo>
                    <a:cubicBezTo>
                      <a:pt x="19" y="23"/>
                      <a:pt x="19" y="23"/>
                      <a:pt x="19" y="23"/>
                    </a:cubicBezTo>
                    <a:cubicBezTo>
                      <a:pt x="19" y="25"/>
                      <a:pt x="19" y="25"/>
                      <a:pt x="19" y="25"/>
                    </a:cubicBezTo>
                    <a:cubicBezTo>
                      <a:pt x="20" y="27"/>
                      <a:pt x="20" y="27"/>
                      <a:pt x="20" y="27"/>
                    </a:cubicBezTo>
                    <a:cubicBezTo>
                      <a:pt x="19" y="27"/>
                      <a:pt x="19" y="27"/>
                      <a:pt x="19" y="27"/>
                    </a:cubicBezTo>
                    <a:cubicBezTo>
                      <a:pt x="19" y="31"/>
                      <a:pt x="19" y="31"/>
                      <a:pt x="19" y="31"/>
                    </a:cubicBezTo>
                    <a:close/>
                    <a:moveTo>
                      <a:pt x="28" y="0"/>
                    </a:moveTo>
                    <a:cubicBezTo>
                      <a:pt x="19" y="0"/>
                      <a:pt x="19" y="0"/>
                      <a:pt x="19" y="0"/>
                    </a:cubicBezTo>
                    <a:cubicBezTo>
                      <a:pt x="19" y="20"/>
                      <a:pt x="19" y="20"/>
                      <a:pt x="19" y="20"/>
                    </a:cubicBezTo>
                    <a:cubicBezTo>
                      <a:pt x="26" y="10"/>
                      <a:pt x="26" y="10"/>
                      <a:pt x="26" y="10"/>
                    </a:cubicBezTo>
                    <a:cubicBezTo>
                      <a:pt x="26" y="10"/>
                      <a:pt x="26" y="10"/>
                      <a:pt x="26" y="10"/>
                    </a:cubicBezTo>
                    <a:cubicBezTo>
                      <a:pt x="28" y="13"/>
                      <a:pt x="28" y="13"/>
                      <a:pt x="28" y="13"/>
                    </a:cubicBezTo>
                    <a:lnTo>
                      <a:pt x="28" y="0"/>
                    </a:lnTo>
                    <a:close/>
                    <a:moveTo>
                      <a:pt x="12" y="31"/>
                    </a:moveTo>
                    <a:cubicBezTo>
                      <a:pt x="19" y="31"/>
                      <a:pt x="19" y="31"/>
                      <a:pt x="19" y="31"/>
                    </a:cubicBezTo>
                    <a:cubicBezTo>
                      <a:pt x="19" y="27"/>
                      <a:pt x="19" y="27"/>
                      <a:pt x="19" y="27"/>
                    </a:cubicBezTo>
                    <a:cubicBezTo>
                      <a:pt x="14" y="27"/>
                      <a:pt x="14" y="27"/>
                      <a:pt x="14" y="27"/>
                    </a:cubicBezTo>
                    <a:cubicBezTo>
                      <a:pt x="12" y="27"/>
                      <a:pt x="12" y="27"/>
                      <a:pt x="12" y="27"/>
                    </a:cubicBezTo>
                    <a:cubicBezTo>
                      <a:pt x="12" y="31"/>
                      <a:pt x="12" y="31"/>
                      <a:pt x="12" y="31"/>
                    </a:cubicBezTo>
                    <a:close/>
                    <a:moveTo>
                      <a:pt x="19" y="0"/>
                    </a:moveTo>
                    <a:cubicBezTo>
                      <a:pt x="12" y="0"/>
                      <a:pt x="12" y="0"/>
                      <a:pt x="12" y="0"/>
                    </a:cubicBezTo>
                    <a:cubicBezTo>
                      <a:pt x="12" y="6"/>
                      <a:pt x="12" y="6"/>
                      <a:pt x="12" y="6"/>
                    </a:cubicBezTo>
                    <a:cubicBezTo>
                      <a:pt x="13" y="6"/>
                      <a:pt x="13" y="7"/>
                      <a:pt x="13" y="8"/>
                    </a:cubicBezTo>
                    <a:cubicBezTo>
                      <a:pt x="13" y="8"/>
                      <a:pt x="13" y="9"/>
                      <a:pt x="12" y="10"/>
                    </a:cubicBezTo>
                    <a:cubicBezTo>
                      <a:pt x="12" y="16"/>
                      <a:pt x="12" y="16"/>
                      <a:pt x="12" y="16"/>
                    </a:cubicBezTo>
                    <a:cubicBezTo>
                      <a:pt x="12" y="16"/>
                      <a:pt x="12" y="16"/>
                      <a:pt x="12" y="16"/>
                    </a:cubicBezTo>
                    <a:cubicBezTo>
                      <a:pt x="17" y="23"/>
                      <a:pt x="17" y="23"/>
                      <a:pt x="17" y="23"/>
                    </a:cubicBezTo>
                    <a:cubicBezTo>
                      <a:pt x="19" y="25"/>
                      <a:pt x="19" y="25"/>
                      <a:pt x="19" y="25"/>
                    </a:cubicBezTo>
                    <a:cubicBezTo>
                      <a:pt x="19" y="23"/>
                      <a:pt x="19" y="23"/>
                      <a:pt x="19" y="23"/>
                    </a:cubicBezTo>
                    <a:cubicBezTo>
                      <a:pt x="18" y="22"/>
                      <a:pt x="18" y="22"/>
                      <a:pt x="18" y="22"/>
                    </a:cubicBezTo>
                    <a:cubicBezTo>
                      <a:pt x="19" y="20"/>
                      <a:pt x="19" y="20"/>
                      <a:pt x="19" y="20"/>
                    </a:cubicBezTo>
                    <a:lnTo>
                      <a:pt x="19" y="0"/>
                    </a:lnTo>
                    <a:close/>
                    <a:moveTo>
                      <a:pt x="0" y="31"/>
                    </a:moveTo>
                    <a:cubicBezTo>
                      <a:pt x="12" y="31"/>
                      <a:pt x="12" y="31"/>
                      <a:pt x="12" y="31"/>
                    </a:cubicBezTo>
                    <a:cubicBezTo>
                      <a:pt x="12" y="27"/>
                      <a:pt x="12" y="27"/>
                      <a:pt x="12" y="27"/>
                    </a:cubicBezTo>
                    <a:cubicBezTo>
                      <a:pt x="4" y="27"/>
                      <a:pt x="4" y="27"/>
                      <a:pt x="4" y="27"/>
                    </a:cubicBezTo>
                    <a:cubicBezTo>
                      <a:pt x="4" y="27"/>
                      <a:pt x="4" y="27"/>
                      <a:pt x="4" y="27"/>
                    </a:cubicBezTo>
                    <a:cubicBezTo>
                      <a:pt x="12" y="16"/>
                      <a:pt x="12" y="16"/>
                      <a:pt x="12" y="16"/>
                    </a:cubicBezTo>
                    <a:cubicBezTo>
                      <a:pt x="12" y="10"/>
                      <a:pt x="12" y="10"/>
                      <a:pt x="12" y="10"/>
                    </a:cubicBezTo>
                    <a:cubicBezTo>
                      <a:pt x="12" y="10"/>
                      <a:pt x="11" y="11"/>
                      <a:pt x="10" y="11"/>
                    </a:cubicBezTo>
                    <a:cubicBezTo>
                      <a:pt x="8" y="11"/>
                      <a:pt x="6" y="9"/>
                      <a:pt x="6" y="8"/>
                    </a:cubicBezTo>
                    <a:cubicBezTo>
                      <a:pt x="6" y="6"/>
                      <a:pt x="8" y="4"/>
                      <a:pt x="10" y="4"/>
                    </a:cubicBezTo>
                    <a:cubicBezTo>
                      <a:pt x="10" y="4"/>
                      <a:pt x="10" y="4"/>
                      <a:pt x="10" y="4"/>
                    </a:cubicBezTo>
                    <a:cubicBezTo>
                      <a:pt x="11" y="4"/>
                      <a:pt x="12" y="5"/>
                      <a:pt x="12" y="6"/>
                    </a:cubicBezTo>
                    <a:cubicBezTo>
                      <a:pt x="12" y="0"/>
                      <a:pt x="12" y="0"/>
                      <a:pt x="12" y="0"/>
                    </a:cubicBezTo>
                    <a:cubicBezTo>
                      <a:pt x="0" y="0"/>
                      <a:pt x="0" y="0"/>
                      <a:pt x="0" y="0"/>
                    </a:cubicBezTo>
                    <a:lnTo>
                      <a:pt x="0" y="31"/>
                    </a:lnTo>
                    <a:close/>
                  </a:path>
                </a:pathLst>
              </a:custGeom>
              <a:grpFill/>
              <a:ln>
                <a:noFill/>
              </a:ln>
            </p:spPr>
            <p:txBody>
              <a:bodyPr anchor="ctr"/>
              <a:lstStyle/>
              <a:p>
                <a:pPr algn="ctr"/>
                <a:endParaRPr>
                  <a:cs typeface="+mn-ea"/>
                  <a:sym typeface="+mn-lt"/>
                </a:endParaRPr>
              </a:p>
            </p:txBody>
          </p:sp>
          <p:sp>
            <p:nvSpPr>
              <p:cNvPr id="102" name="Freeform: Shape 129"/>
              <p:cNvSpPr>
                <a:spLocks/>
              </p:cNvSpPr>
              <p:nvPr/>
            </p:nvSpPr>
            <p:spPr bwMode="auto">
              <a:xfrm>
                <a:off x="5766459" y="1895010"/>
                <a:ext cx="93131" cy="115189"/>
              </a:xfrm>
              <a:custGeom>
                <a:avLst/>
                <a:gdLst>
                  <a:gd name="T0" fmla="*/ 3 w 21"/>
                  <a:gd name="T1" fmla="*/ 23 h 26"/>
                  <a:gd name="T2" fmla="*/ 3 w 21"/>
                  <a:gd name="T3" fmla="*/ 22 h 26"/>
                  <a:gd name="T4" fmla="*/ 3 w 21"/>
                  <a:gd name="T5" fmla="*/ 22 h 26"/>
                  <a:gd name="T6" fmla="*/ 3 w 21"/>
                  <a:gd name="T7" fmla="*/ 6 h 26"/>
                  <a:gd name="T8" fmla="*/ 18 w 21"/>
                  <a:gd name="T9" fmla="*/ 6 h 26"/>
                  <a:gd name="T10" fmla="*/ 18 w 21"/>
                  <a:gd name="T11" fmla="*/ 17 h 26"/>
                  <a:gd name="T12" fmla="*/ 17 w 21"/>
                  <a:gd name="T13" fmla="*/ 17 h 26"/>
                  <a:gd name="T14" fmla="*/ 12 w 21"/>
                  <a:gd name="T15" fmla="*/ 22 h 26"/>
                  <a:gd name="T16" fmla="*/ 17 w 21"/>
                  <a:gd name="T17" fmla="*/ 26 h 26"/>
                  <a:gd name="T18" fmla="*/ 21 w 21"/>
                  <a:gd name="T19" fmla="*/ 22 h 26"/>
                  <a:gd name="T20" fmla="*/ 21 w 21"/>
                  <a:gd name="T21" fmla="*/ 22 h 26"/>
                  <a:gd name="T22" fmla="*/ 21 w 21"/>
                  <a:gd name="T23" fmla="*/ 22 h 26"/>
                  <a:gd name="T24" fmla="*/ 21 w 21"/>
                  <a:gd name="T25" fmla="*/ 6 h 26"/>
                  <a:gd name="T26" fmla="*/ 21 w 21"/>
                  <a:gd name="T27" fmla="*/ 0 h 26"/>
                  <a:gd name="T28" fmla="*/ 18 w 21"/>
                  <a:gd name="T29" fmla="*/ 0 h 26"/>
                  <a:gd name="T30" fmla="*/ 3 w 21"/>
                  <a:gd name="T31" fmla="*/ 0 h 26"/>
                  <a:gd name="T32" fmla="*/ 0 w 21"/>
                  <a:gd name="T33" fmla="*/ 0 h 26"/>
                  <a:gd name="T34" fmla="*/ 0 w 21"/>
                  <a:gd name="T35" fmla="*/ 6 h 26"/>
                  <a:gd name="T36" fmla="*/ 0 w 21"/>
                  <a:gd name="T37" fmla="*/ 17 h 26"/>
                  <a:gd name="T38" fmla="*/ 0 w 21"/>
                  <a:gd name="T39" fmla="*/ 17 h 26"/>
                  <a:gd name="T40" fmla="*/ 3 w 21"/>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3" y="23"/>
                    </a:moveTo>
                    <a:cubicBezTo>
                      <a:pt x="3" y="22"/>
                      <a:pt x="3" y="22"/>
                      <a:pt x="3" y="22"/>
                    </a:cubicBezTo>
                    <a:cubicBezTo>
                      <a:pt x="3" y="22"/>
                      <a:pt x="3" y="22"/>
                      <a:pt x="3" y="22"/>
                    </a:cubicBezTo>
                    <a:cubicBezTo>
                      <a:pt x="3" y="6"/>
                      <a:pt x="3" y="6"/>
                      <a:pt x="3" y="6"/>
                    </a:cubicBezTo>
                    <a:cubicBezTo>
                      <a:pt x="18" y="6"/>
                      <a:pt x="18" y="6"/>
                      <a:pt x="18" y="6"/>
                    </a:cubicBezTo>
                    <a:cubicBezTo>
                      <a:pt x="18" y="17"/>
                      <a:pt x="18" y="17"/>
                      <a:pt x="18" y="17"/>
                    </a:cubicBezTo>
                    <a:cubicBezTo>
                      <a:pt x="18" y="17"/>
                      <a:pt x="17" y="17"/>
                      <a:pt x="17" y="17"/>
                    </a:cubicBezTo>
                    <a:cubicBezTo>
                      <a:pt x="14" y="17"/>
                      <a:pt x="12" y="19"/>
                      <a:pt x="12" y="22"/>
                    </a:cubicBezTo>
                    <a:cubicBezTo>
                      <a:pt x="12" y="24"/>
                      <a:pt x="14" y="26"/>
                      <a:pt x="17" y="26"/>
                    </a:cubicBezTo>
                    <a:cubicBezTo>
                      <a:pt x="19" y="26"/>
                      <a:pt x="21" y="24"/>
                      <a:pt x="21" y="22"/>
                    </a:cubicBezTo>
                    <a:cubicBezTo>
                      <a:pt x="21" y="22"/>
                      <a:pt x="21" y="22"/>
                      <a:pt x="21" y="22"/>
                    </a:cubicBezTo>
                    <a:cubicBezTo>
                      <a:pt x="21" y="22"/>
                      <a:pt x="21" y="22"/>
                      <a:pt x="21" y="22"/>
                    </a:cubicBezTo>
                    <a:cubicBezTo>
                      <a:pt x="21" y="6"/>
                      <a:pt x="21" y="6"/>
                      <a:pt x="21" y="6"/>
                    </a:cubicBezTo>
                    <a:cubicBezTo>
                      <a:pt x="21" y="0"/>
                      <a:pt x="21" y="0"/>
                      <a:pt x="21" y="0"/>
                    </a:cubicBezTo>
                    <a:cubicBezTo>
                      <a:pt x="18" y="0"/>
                      <a:pt x="18" y="0"/>
                      <a:pt x="18" y="0"/>
                    </a:cubicBezTo>
                    <a:cubicBezTo>
                      <a:pt x="3" y="0"/>
                      <a:pt x="3" y="0"/>
                      <a:pt x="3" y="0"/>
                    </a:cubicBezTo>
                    <a:cubicBezTo>
                      <a:pt x="0" y="0"/>
                      <a:pt x="0" y="0"/>
                      <a:pt x="0" y="0"/>
                    </a:cubicBezTo>
                    <a:cubicBezTo>
                      <a:pt x="0" y="6"/>
                      <a:pt x="0" y="6"/>
                      <a:pt x="0" y="6"/>
                    </a:cubicBezTo>
                    <a:cubicBezTo>
                      <a:pt x="0" y="17"/>
                      <a:pt x="0" y="17"/>
                      <a:pt x="0" y="17"/>
                    </a:cubicBezTo>
                    <a:cubicBezTo>
                      <a:pt x="0" y="17"/>
                      <a:pt x="0" y="17"/>
                      <a:pt x="0" y="17"/>
                    </a:cubicBezTo>
                    <a:cubicBezTo>
                      <a:pt x="1" y="19"/>
                      <a:pt x="2" y="21"/>
                      <a:pt x="3" y="23"/>
                    </a:cubicBezTo>
                    <a:close/>
                  </a:path>
                </a:pathLst>
              </a:custGeom>
              <a:grpFill/>
              <a:ln>
                <a:noFill/>
              </a:ln>
            </p:spPr>
            <p:txBody>
              <a:bodyPr anchor="ctr"/>
              <a:lstStyle/>
              <a:p>
                <a:pPr algn="ctr"/>
                <a:endParaRPr>
                  <a:cs typeface="+mn-ea"/>
                  <a:sym typeface="+mn-lt"/>
                </a:endParaRPr>
              </a:p>
            </p:txBody>
          </p:sp>
        </p:grpSp>
        <p:grpSp>
          <p:nvGrpSpPr>
            <p:cNvPr id="33" name="Group 59"/>
            <p:cNvGrpSpPr/>
            <p:nvPr/>
          </p:nvGrpSpPr>
          <p:grpSpPr>
            <a:xfrm>
              <a:off x="6698196" y="1819393"/>
              <a:ext cx="5062269" cy="5038607"/>
              <a:chOff x="4476326" y="1364544"/>
              <a:chExt cx="3796702" cy="3778956"/>
            </a:xfrm>
          </p:grpSpPr>
          <p:sp>
            <p:nvSpPr>
              <p:cNvPr id="34" name="Freeform: Shape 61"/>
              <p:cNvSpPr>
                <a:spLocks/>
              </p:cNvSpPr>
              <p:nvPr/>
            </p:nvSpPr>
            <p:spPr bwMode="auto">
              <a:xfrm>
                <a:off x="4749783" y="1386364"/>
                <a:ext cx="2829064" cy="2829064"/>
              </a:xfrm>
              <a:custGeom>
                <a:avLst/>
                <a:gdLst>
                  <a:gd name="T0" fmla="*/ 315 w 630"/>
                  <a:gd name="T1" fmla="*/ 19 h 630"/>
                  <a:gd name="T2" fmla="*/ 611 w 630"/>
                  <a:gd name="T3" fmla="*/ 315 h 630"/>
                  <a:gd name="T4" fmla="*/ 315 w 630"/>
                  <a:gd name="T5" fmla="*/ 611 h 630"/>
                  <a:gd name="T6" fmla="*/ 315 w 630"/>
                  <a:gd name="T7" fmla="*/ 630 h 630"/>
                  <a:gd name="T8" fmla="*/ 630 w 630"/>
                  <a:gd name="T9" fmla="*/ 315 h 630"/>
                  <a:gd name="T10" fmla="*/ 315 w 630"/>
                  <a:gd name="T11" fmla="*/ 0 h 630"/>
                  <a:gd name="T12" fmla="*/ 315 w 630"/>
                  <a:gd name="T13" fmla="*/ 19 h 630"/>
                  <a:gd name="T14" fmla="*/ 315 w 630"/>
                  <a:gd name="T15" fmla="*/ 611 h 630"/>
                  <a:gd name="T16" fmla="*/ 19 w 630"/>
                  <a:gd name="T17" fmla="*/ 315 h 630"/>
                  <a:gd name="T18" fmla="*/ 315 w 630"/>
                  <a:gd name="T19" fmla="*/ 19 h 630"/>
                  <a:gd name="T20" fmla="*/ 315 w 630"/>
                  <a:gd name="T21" fmla="*/ 0 h 630"/>
                  <a:gd name="T22" fmla="*/ 0 w 630"/>
                  <a:gd name="T23" fmla="*/ 315 h 630"/>
                  <a:gd name="T24" fmla="*/ 315 w 630"/>
                  <a:gd name="T25" fmla="*/ 630 h 630"/>
                  <a:gd name="T26" fmla="*/ 315 w 630"/>
                  <a:gd name="T27" fmla="*/ 61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630">
                    <a:moveTo>
                      <a:pt x="315" y="19"/>
                    </a:moveTo>
                    <a:cubicBezTo>
                      <a:pt x="479" y="19"/>
                      <a:pt x="611" y="152"/>
                      <a:pt x="611" y="315"/>
                    </a:cubicBezTo>
                    <a:cubicBezTo>
                      <a:pt x="611" y="479"/>
                      <a:pt x="479" y="611"/>
                      <a:pt x="315" y="611"/>
                    </a:cubicBezTo>
                    <a:cubicBezTo>
                      <a:pt x="315" y="630"/>
                      <a:pt x="315" y="630"/>
                      <a:pt x="315" y="630"/>
                    </a:cubicBezTo>
                    <a:cubicBezTo>
                      <a:pt x="489" y="630"/>
                      <a:pt x="630" y="489"/>
                      <a:pt x="630" y="315"/>
                    </a:cubicBezTo>
                    <a:cubicBezTo>
                      <a:pt x="630" y="141"/>
                      <a:pt x="489" y="0"/>
                      <a:pt x="315" y="0"/>
                    </a:cubicBezTo>
                    <a:lnTo>
                      <a:pt x="315" y="19"/>
                    </a:lnTo>
                    <a:close/>
                    <a:moveTo>
                      <a:pt x="315" y="611"/>
                    </a:moveTo>
                    <a:cubicBezTo>
                      <a:pt x="152" y="611"/>
                      <a:pt x="19" y="479"/>
                      <a:pt x="19" y="315"/>
                    </a:cubicBezTo>
                    <a:cubicBezTo>
                      <a:pt x="19" y="152"/>
                      <a:pt x="152" y="19"/>
                      <a:pt x="315" y="19"/>
                    </a:cubicBezTo>
                    <a:cubicBezTo>
                      <a:pt x="315" y="0"/>
                      <a:pt x="315" y="0"/>
                      <a:pt x="315" y="0"/>
                    </a:cubicBezTo>
                    <a:cubicBezTo>
                      <a:pt x="141" y="0"/>
                      <a:pt x="0" y="141"/>
                      <a:pt x="0" y="315"/>
                    </a:cubicBezTo>
                    <a:cubicBezTo>
                      <a:pt x="0" y="489"/>
                      <a:pt x="141" y="630"/>
                      <a:pt x="315" y="630"/>
                    </a:cubicBezTo>
                    <a:lnTo>
                      <a:pt x="315" y="611"/>
                    </a:lnTo>
                    <a:close/>
                  </a:path>
                </a:pathLst>
              </a:custGeom>
              <a:solidFill>
                <a:schemeClr val="bg1">
                  <a:lumMod val="95000"/>
                  <a:alpha val="61000"/>
                </a:schemeClr>
              </a:solidFill>
              <a:ln>
                <a:noFill/>
              </a:ln>
            </p:spPr>
            <p:txBody>
              <a:bodyPr anchor="ctr"/>
              <a:lstStyle/>
              <a:p>
                <a:pPr algn="ctr"/>
                <a:endParaRPr>
                  <a:cs typeface="+mn-ea"/>
                  <a:sym typeface="+mn-lt"/>
                </a:endParaRPr>
              </a:p>
            </p:txBody>
          </p:sp>
          <p:sp>
            <p:nvSpPr>
              <p:cNvPr id="35" name="Freeform: Shape 62"/>
              <p:cNvSpPr>
                <a:spLocks/>
              </p:cNvSpPr>
              <p:nvPr/>
            </p:nvSpPr>
            <p:spPr bwMode="auto">
              <a:xfrm>
                <a:off x="6896145" y="3801414"/>
                <a:ext cx="1376883" cy="1342086"/>
              </a:xfrm>
              <a:custGeom>
                <a:avLst/>
                <a:gdLst>
                  <a:gd name="connsiteX0" fmla="*/ 246478 w 1376883"/>
                  <a:gd name="connsiteY0" fmla="*/ 0 h 1342086"/>
                  <a:gd name="connsiteX1" fmla="*/ 1376883 w 1376883"/>
                  <a:gd name="connsiteY1" fmla="*/ 1342086 h 1342086"/>
                  <a:gd name="connsiteX2" fmla="*/ 964218 w 1376883"/>
                  <a:gd name="connsiteY2" fmla="*/ 1342086 h 1342086"/>
                  <a:gd name="connsiteX3" fmla="*/ 0 w 1376883"/>
                  <a:gd name="connsiteY3" fmla="*/ 201522 h 1342086"/>
                </a:gdLst>
                <a:ahLst/>
                <a:cxnLst>
                  <a:cxn ang="0">
                    <a:pos x="connsiteX0" y="connsiteY0"/>
                  </a:cxn>
                  <a:cxn ang="0">
                    <a:pos x="connsiteX1" y="connsiteY1"/>
                  </a:cxn>
                  <a:cxn ang="0">
                    <a:pos x="connsiteX2" y="connsiteY2"/>
                  </a:cxn>
                  <a:cxn ang="0">
                    <a:pos x="connsiteX3" y="connsiteY3"/>
                  </a:cxn>
                </a:cxnLst>
                <a:rect l="l" t="t" r="r" b="b"/>
                <a:pathLst>
                  <a:path w="1376883" h="1342086">
                    <a:moveTo>
                      <a:pt x="246478" y="0"/>
                    </a:moveTo>
                    <a:lnTo>
                      <a:pt x="1376883" y="1342086"/>
                    </a:lnTo>
                    <a:lnTo>
                      <a:pt x="964218" y="1342086"/>
                    </a:lnTo>
                    <a:lnTo>
                      <a:pt x="0" y="201522"/>
                    </a:lnTo>
                    <a:close/>
                  </a:path>
                </a:pathLst>
              </a:custGeom>
              <a:solidFill>
                <a:schemeClr val="tx2">
                  <a:lumMod val="60000"/>
                  <a:lumOff val="40000"/>
                </a:schemeClr>
              </a:solidFill>
              <a:ln>
                <a:noFill/>
              </a:ln>
            </p:spPr>
            <p:txBody>
              <a:bodyPr anchor="ctr"/>
              <a:lstStyle/>
              <a:p>
                <a:pPr algn="ctr"/>
                <a:endParaRPr>
                  <a:cs typeface="+mn-ea"/>
                  <a:sym typeface="+mn-lt"/>
                </a:endParaRPr>
              </a:p>
            </p:txBody>
          </p:sp>
          <p:sp>
            <p:nvSpPr>
              <p:cNvPr id="36" name="Freeform: Shape 63"/>
              <p:cNvSpPr>
                <a:spLocks/>
              </p:cNvSpPr>
              <p:nvPr/>
            </p:nvSpPr>
            <p:spPr bwMode="auto">
              <a:xfrm>
                <a:off x="6810884" y="3702203"/>
                <a:ext cx="466602" cy="430948"/>
              </a:xfrm>
              <a:custGeom>
                <a:avLst/>
                <a:gdLst>
                  <a:gd name="T0" fmla="*/ 79 w 104"/>
                  <a:gd name="T1" fmla="*/ 0 h 96"/>
                  <a:gd name="T2" fmla="*/ 0 w 104"/>
                  <a:gd name="T3" fmla="*/ 65 h 96"/>
                  <a:gd name="T4" fmla="*/ 25 w 104"/>
                  <a:gd name="T5" fmla="*/ 96 h 96"/>
                  <a:gd name="T6" fmla="*/ 104 w 104"/>
                  <a:gd name="T7" fmla="*/ 31 h 96"/>
                  <a:gd name="T8" fmla="*/ 79 w 104"/>
                  <a:gd name="T9" fmla="*/ 0 h 96"/>
                </a:gdLst>
                <a:ahLst/>
                <a:cxnLst>
                  <a:cxn ang="0">
                    <a:pos x="T0" y="T1"/>
                  </a:cxn>
                  <a:cxn ang="0">
                    <a:pos x="T2" y="T3"/>
                  </a:cxn>
                  <a:cxn ang="0">
                    <a:pos x="T4" y="T5"/>
                  </a:cxn>
                  <a:cxn ang="0">
                    <a:pos x="T6" y="T7"/>
                  </a:cxn>
                  <a:cxn ang="0">
                    <a:pos x="T8" y="T9"/>
                  </a:cxn>
                </a:cxnLst>
                <a:rect l="0" t="0" r="r" b="b"/>
                <a:pathLst>
                  <a:path w="104" h="96">
                    <a:moveTo>
                      <a:pt x="79" y="0"/>
                    </a:moveTo>
                    <a:cubicBezTo>
                      <a:pt x="0" y="65"/>
                      <a:pt x="0" y="65"/>
                      <a:pt x="0" y="65"/>
                    </a:cubicBezTo>
                    <a:cubicBezTo>
                      <a:pt x="25" y="96"/>
                      <a:pt x="25" y="96"/>
                      <a:pt x="25" y="96"/>
                    </a:cubicBezTo>
                    <a:cubicBezTo>
                      <a:pt x="63" y="85"/>
                      <a:pt x="89" y="63"/>
                      <a:pt x="104" y="31"/>
                    </a:cubicBezTo>
                    <a:lnTo>
                      <a:pt x="79" y="0"/>
                    </a:lnTo>
                    <a:close/>
                  </a:path>
                </a:pathLst>
              </a:custGeom>
              <a:solidFill>
                <a:schemeClr val="tx2"/>
              </a:solidFill>
              <a:ln>
                <a:noFill/>
              </a:ln>
            </p:spPr>
            <p:txBody>
              <a:bodyPr anchor="ctr"/>
              <a:lstStyle/>
              <a:p>
                <a:pPr algn="ctr"/>
                <a:endParaRPr>
                  <a:cs typeface="+mn-ea"/>
                  <a:sym typeface="+mn-lt"/>
                </a:endParaRPr>
              </a:p>
            </p:txBody>
          </p:sp>
          <p:sp>
            <p:nvSpPr>
              <p:cNvPr id="37" name="Freeform: Shape 64"/>
              <p:cNvSpPr>
                <a:spLocks/>
              </p:cNvSpPr>
              <p:nvPr/>
            </p:nvSpPr>
            <p:spPr bwMode="auto">
              <a:xfrm>
                <a:off x="4476326" y="1364544"/>
                <a:ext cx="3260012" cy="2853867"/>
              </a:xfrm>
              <a:custGeom>
                <a:avLst/>
                <a:gdLst>
                  <a:gd name="T0" fmla="*/ 363 w 726"/>
                  <a:gd name="T1" fmla="*/ 636 h 636"/>
                  <a:gd name="T2" fmla="*/ 516 w 726"/>
                  <a:gd name="T3" fmla="*/ 597 h 636"/>
                  <a:gd name="T4" fmla="*/ 642 w 726"/>
                  <a:gd name="T5" fmla="*/ 166 h 636"/>
                  <a:gd name="T6" fmla="*/ 363 w 726"/>
                  <a:gd name="T7" fmla="*/ 0 h 636"/>
                  <a:gd name="T8" fmla="*/ 363 w 726"/>
                  <a:gd name="T9" fmla="*/ 18 h 636"/>
                  <a:gd name="T10" fmla="*/ 627 w 726"/>
                  <a:gd name="T11" fmla="*/ 174 h 636"/>
                  <a:gd name="T12" fmla="*/ 507 w 726"/>
                  <a:gd name="T13" fmla="*/ 582 h 636"/>
                  <a:gd name="T14" fmla="*/ 363 w 726"/>
                  <a:gd name="T15" fmla="*/ 618 h 636"/>
                  <a:gd name="T16" fmla="*/ 363 w 726"/>
                  <a:gd name="T17" fmla="*/ 636 h 636"/>
                  <a:gd name="T18" fmla="*/ 211 w 726"/>
                  <a:gd name="T19" fmla="*/ 39 h 636"/>
                  <a:gd name="T20" fmla="*/ 84 w 726"/>
                  <a:gd name="T21" fmla="*/ 471 h 636"/>
                  <a:gd name="T22" fmla="*/ 363 w 726"/>
                  <a:gd name="T23" fmla="*/ 636 h 636"/>
                  <a:gd name="T24" fmla="*/ 363 w 726"/>
                  <a:gd name="T25" fmla="*/ 618 h 636"/>
                  <a:gd name="T26" fmla="*/ 100 w 726"/>
                  <a:gd name="T27" fmla="*/ 462 h 636"/>
                  <a:gd name="T28" fmla="*/ 219 w 726"/>
                  <a:gd name="T29" fmla="*/ 55 h 636"/>
                  <a:gd name="T30" fmla="*/ 363 w 726"/>
                  <a:gd name="T31" fmla="*/ 18 h 636"/>
                  <a:gd name="T32" fmla="*/ 363 w 726"/>
                  <a:gd name="T33" fmla="*/ 0 h 636"/>
                  <a:gd name="T34" fmla="*/ 211 w 726"/>
                  <a:gd name="T35" fmla="*/ 3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6" h="636">
                    <a:moveTo>
                      <a:pt x="363" y="636"/>
                    </a:moveTo>
                    <a:cubicBezTo>
                      <a:pt x="415" y="636"/>
                      <a:pt x="467" y="623"/>
                      <a:pt x="516" y="597"/>
                    </a:cubicBezTo>
                    <a:cubicBezTo>
                      <a:pt x="670" y="513"/>
                      <a:pt x="726" y="320"/>
                      <a:pt x="642" y="166"/>
                    </a:cubicBezTo>
                    <a:cubicBezTo>
                      <a:pt x="584" y="60"/>
                      <a:pt x="476" y="0"/>
                      <a:pt x="363" y="0"/>
                    </a:cubicBezTo>
                    <a:cubicBezTo>
                      <a:pt x="363" y="18"/>
                      <a:pt x="363" y="18"/>
                      <a:pt x="363" y="18"/>
                    </a:cubicBezTo>
                    <a:cubicBezTo>
                      <a:pt x="469" y="18"/>
                      <a:pt x="572" y="74"/>
                      <a:pt x="627" y="174"/>
                    </a:cubicBezTo>
                    <a:cubicBezTo>
                      <a:pt x="706" y="320"/>
                      <a:pt x="653" y="502"/>
                      <a:pt x="507" y="582"/>
                    </a:cubicBezTo>
                    <a:cubicBezTo>
                      <a:pt x="462" y="607"/>
                      <a:pt x="412" y="619"/>
                      <a:pt x="363" y="618"/>
                    </a:cubicBezTo>
                    <a:lnTo>
                      <a:pt x="363" y="636"/>
                    </a:lnTo>
                    <a:close/>
                    <a:moveTo>
                      <a:pt x="211" y="39"/>
                    </a:moveTo>
                    <a:cubicBezTo>
                      <a:pt x="57" y="124"/>
                      <a:pt x="0" y="317"/>
                      <a:pt x="84" y="471"/>
                    </a:cubicBezTo>
                    <a:cubicBezTo>
                      <a:pt x="142" y="576"/>
                      <a:pt x="251" y="636"/>
                      <a:pt x="363" y="636"/>
                    </a:cubicBezTo>
                    <a:cubicBezTo>
                      <a:pt x="363" y="618"/>
                      <a:pt x="363" y="618"/>
                      <a:pt x="363" y="618"/>
                    </a:cubicBezTo>
                    <a:cubicBezTo>
                      <a:pt x="257" y="618"/>
                      <a:pt x="154" y="562"/>
                      <a:pt x="100" y="462"/>
                    </a:cubicBezTo>
                    <a:cubicBezTo>
                      <a:pt x="20" y="317"/>
                      <a:pt x="74" y="134"/>
                      <a:pt x="219" y="55"/>
                    </a:cubicBezTo>
                    <a:cubicBezTo>
                      <a:pt x="265" y="30"/>
                      <a:pt x="315" y="18"/>
                      <a:pt x="363" y="18"/>
                    </a:cubicBezTo>
                    <a:cubicBezTo>
                      <a:pt x="363" y="0"/>
                      <a:pt x="363" y="0"/>
                      <a:pt x="363" y="0"/>
                    </a:cubicBezTo>
                    <a:cubicBezTo>
                      <a:pt x="312" y="0"/>
                      <a:pt x="259" y="13"/>
                      <a:pt x="211" y="39"/>
                    </a:cubicBezTo>
                    <a:close/>
                  </a:path>
                </a:pathLst>
              </a:custGeom>
              <a:solidFill>
                <a:schemeClr val="tx2">
                  <a:lumMod val="60000"/>
                  <a:lumOff val="40000"/>
                </a:schemeClr>
              </a:solidFill>
              <a:ln>
                <a:noFill/>
              </a:ln>
              <a:extLst>
                <a:ext uri="{91240B29-F687-4f45-9708-019B960494DF}">
                  <a14:hiddenLine xmlns:a14="http://schemas.microsoft.com/office/drawing/2010/main" xmlns:p14="http://schemas.microsoft.com/office/powerpoint/2010/main" xmlns:lc="http://schemas.openxmlformats.org/drawingml/2006/lockedCanvas" xmlns="" w="9525">
                    <a:solidFill>
                      <a:srgbClr val="000000"/>
                    </a:solidFill>
                    <a:round/>
                    <a:headEnd/>
                    <a:tailEnd/>
                  </a14:hiddenLine>
                </a:ext>
              </a:extLst>
            </p:spPr>
            <p:txBody>
              <a:bodyPr anchor="ctr"/>
              <a:lstStyle/>
              <a:p>
                <a:pPr algn="ctr"/>
                <a:endParaRPr>
                  <a:cs typeface="+mn-ea"/>
                  <a:sym typeface="+mn-lt"/>
                </a:endParaRPr>
              </a:p>
            </p:txBody>
          </p:sp>
        </p:grpSp>
      </p:grpSp>
      <p:grpSp>
        <p:nvGrpSpPr>
          <p:cNvPr id="5" name="PA_组合 21"/>
          <p:cNvGrpSpPr/>
          <p:nvPr>
            <p:custDataLst>
              <p:tags r:id="rId3"/>
            </p:custDataLst>
          </p:nvPr>
        </p:nvGrpSpPr>
        <p:grpSpPr>
          <a:xfrm>
            <a:off x="8189952" y="3169126"/>
            <a:ext cx="1409700" cy="1005447"/>
            <a:chOff x="5069886" y="293530"/>
            <a:chExt cx="2052228" cy="1463723"/>
          </a:xfrm>
          <a:solidFill>
            <a:schemeClr val="bg1"/>
          </a:solidFill>
        </p:grpSpPr>
        <p:sp>
          <p:nvSpPr>
            <p:cNvPr id="27" name="TextBox 22"/>
            <p:cNvSpPr txBox="1"/>
            <p:nvPr/>
          </p:nvSpPr>
          <p:spPr>
            <a:xfrm>
              <a:off x="5069886" y="293530"/>
              <a:ext cx="2052228" cy="1120147"/>
            </a:xfrm>
            <a:prstGeom prst="rect">
              <a:avLst/>
            </a:prstGeom>
            <a:grpFill/>
          </p:spPr>
          <p:txBody>
            <a:bodyPr wrap="square">
              <a:normAutofit/>
            </a:bodyPr>
            <a:lstStyle/>
            <a:p>
              <a:pPr algn="ctr"/>
              <a:r>
                <a:rPr lang="zh-CN" altLang="en-US" sz="4400" b="1">
                  <a:solidFill>
                    <a:schemeClr val="tx2">
                      <a:lumMod val="75000"/>
                    </a:schemeClr>
                  </a:solidFill>
                  <a:cs typeface="+mn-ea"/>
                  <a:sym typeface="+mn-lt"/>
                </a:rPr>
                <a:t>目录</a:t>
              </a:r>
            </a:p>
          </p:txBody>
        </p:sp>
        <p:sp>
          <p:nvSpPr>
            <p:cNvPr id="28" name="TextBox 23"/>
            <p:cNvSpPr txBox="1"/>
            <p:nvPr/>
          </p:nvSpPr>
          <p:spPr>
            <a:xfrm>
              <a:off x="5069886" y="1309193"/>
              <a:ext cx="2052228" cy="448060"/>
            </a:xfrm>
            <a:prstGeom prst="rect">
              <a:avLst/>
            </a:prstGeom>
            <a:grpFill/>
          </p:spPr>
          <p:txBody>
            <a:bodyPr wrap="square">
              <a:normAutofit/>
            </a:bodyPr>
            <a:lstStyle/>
            <a:p>
              <a:pPr algn="ctr"/>
              <a:r>
                <a:rPr lang="en-US" altLang="zh-CN" sz="1400" b="1">
                  <a:solidFill>
                    <a:schemeClr val="tx2">
                      <a:lumMod val="75000"/>
                    </a:schemeClr>
                  </a:solidFill>
                  <a:cs typeface="+mn-ea"/>
                  <a:sym typeface="+mn-lt"/>
                </a:rPr>
                <a:t>CONTENT</a:t>
              </a:r>
            </a:p>
          </p:txBody>
        </p:sp>
      </p:grpSp>
      <p:sp>
        <p:nvSpPr>
          <p:cNvPr id="9" name="Diamond 286"/>
          <p:cNvSpPr/>
          <p:nvPr/>
        </p:nvSpPr>
        <p:spPr>
          <a:xfrm>
            <a:off x="793551" y="4652768"/>
            <a:ext cx="759736" cy="75973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03</a:t>
            </a:r>
          </a:p>
        </p:txBody>
      </p:sp>
      <p:sp>
        <p:nvSpPr>
          <p:cNvPr id="23" name="TextBox 300"/>
          <p:cNvSpPr txBox="1"/>
          <p:nvPr/>
        </p:nvSpPr>
        <p:spPr>
          <a:xfrm>
            <a:off x="1362457" y="4858437"/>
            <a:ext cx="4821839" cy="295528"/>
          </a:xfrm>
          <a:prstGeom prst="rect">
            <a:avLst/>
          </a:prstGeom>
          <a:noFill/>
        </p:spPr>
        <p:txBody>
          <a:bodyPr wrap="none" lIns="360000" tIns="0" rIns="0" bIns="0" anchor="b" anchorCtr="0">
            <a:noAutofit/>
          </a:bodyPr>
          <a:lstStyle/>
          <a:p>
            <a:r>
              <a:rPr lang="zh-CN" altLang="en-US" sz="2400" b="1" spc="600" dirty="0">
                <a:solidFill>
                  <a:schemeClr val="accent4">
                    <a:lumMod val="100000"/>
                  </a:schemeClr>
                </a:solidFill>
                <a:cs typeface="+mn-ea"/>
                <a:sym typeface="+mn-lt"/>
              </a:rPr>
              <a:t>反思与经验总结</a:t>
            </a:r>
          </a:p>
        </p:txBody>
      </p:sp>
      <p:grpSp>
        <p:nvGrpSpPr>
          <p:cNvPr id="2" name="组合 1">
            <a:extLst>
              <a:ext uri="{FF2B5EF4-FFF2-40B4-BE49-F238E27FC236}">
                <a16:creationId xmlns:a16="http://schemas.microsoft.com/office/drawing/2014/main" id="{867790F4-3606-408B-AAE4-DA63BC51E7F8}"/>
              </a:ext>
            </a:extLst>
          </p:cNvPr>
          <p:cNvGrpSpPr/>
          <p:nvPr/>
        </p:nvGrpSpPr>
        <p:grpSpPr>
          <a:xfrm>
            <a:off x="830896" y="2986283"/>
            <a:ext cx="5379795" cy="759736"/>
            <a:chOff x="793551" y="2514586"/>
            <a:chExt cx="5379795" cy="759736"/>
          </a:xfrm>
        </p:grpSpPr>
        <p:sp>
          <p:nvSpPr>
            <p:cNvPr id="13" name="Diamond 290"/>
            <p:cNvSpPr/>
            <p:nvPr/>
          </p:nvSpPr>
          <p:spPr>
            <a:xfrm>
              <a:off x="793551" y="2514586"/>
              <a:ext cx="759736" cy="75973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02</a:t>
              </a:r>
            </a:p>
          </p:txBody>
        </p:sp>
        <p:sp>
          <p:nvSpPr>
            <p:cNvPr id="19" name="TextBox 296"/>
            <p:cNvSpPr txBox="1"/>
            <p:nvPr/>
          </p:nvSpPr>
          <p:spPr>
            <a:xfrm>
              <a:off x="1351507" y="2736717"/>
              <a:ext cx="4821839" cy="295528"/>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2">
                      <a:lumMod val="100000"/>
                    </a:schemeClr>
                  </a:solidFill>
                  <a:cs typeface="+mn-ea"/>
                  <a:sym typeface="+mn-lt"/>
                </a:rPr>
                <a:t>分析过程</a:t>
              </a:r>
            </a:p>
          </p:txBody>
        </p:sp>
      </p:grpSp>
      <p:sp>
        <p:nvSpPr>
          <p:cNvPr id="15" name="Diamond 292"/>
          <p:cNvSpPr/>
          <p:nvPr/>
        </p:nvSpPr>
        <p:spPr>
          <a:xfrm>
            <a:off x="793553" y="1445495"/>
            <a:ext cx="759736" cy="759736"/>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01</a:t>
            </a:r>
          </a:p>
        </p:txBody>
      </p:sp>
      <p:sp>
        <p:nvSpPr>
          <p:cNvPr id="17" name="TextBox 294"/>
          <p:cNvSpPr txBox="1"/>
          <p:nvPr/>
        </p:nvSpPr>
        <p:spPr>
          <a:xfrm>
            <a:off x="1362457" y="1679028"/>
            <a:ext cx="4821839" cy="295528"/>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1">
                    <a:lumMod val="100000"/>
                  </a:schemeClr>
                </a:solidFill>
                <a:cs typeface="+mn-ea"/>
                <a:sym typeface="+mn-lt"/>
              </a:rPr>
              <a:t>研究背景与基本框架</a:t>
            </a:r>
          </a:p>
        </p:txBody>
      </p:sp>
    </p:spTree>
    <p:extLst>
      <p:ext uri="{BB962C8B-B14F-4D97-AF65-F5344CB8AC3E}">
        <p14:creationId xmlns:p14="http://schemas.microsoft.com/office/powerpoint/2010/main" val="3293991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6">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42648"/>
            <a:ext cx="6258560" cy="830997"/>
          </a:xfrm>
          <a:prstGeom prst="rect">
            <a:avLst/>
          </a:prstGeom>
          <a:noFill/>
        </p:spPr>
        <p:txBody>
          <a:bodyPr wrap="square" rtlCol="0">
            <a:spAutoFit/>
          </a:bodyPr>
          <a:lstStyle/>
          <a:p>
            <a:r>
              <a:rPr lang="zh-CN" altLang="en-US" sz="4800" spc="600" dirty="0">
                <a:cs typeface="+mn-ea"/>
                <a:sym typeface="+mn-lt"/>
              </a:rPr>
              <a:t>感谢您的聆听</a:t>
            </a:r>
          </a:p>
        </p:txBody>
      </p:sp>
      <p:sp>
        <p:nvSpPr>
          <p:cNvPr id="7" name="PA_文本框 2"/>
          <p:cNvSpPr txBox="1"/>
          <p:nvPr>
            <p:custDataLst>
              <p:tags r:id="rId3"/>
            </p:custDataLst>
          </p:nvPr>
        </p:nvSpPr>
        <p:spPr>
          <a:xfrm>
            <a:off x="669490" y="3438662"/>
            <a:ext cx="6096000" cy="461665"/>
          </a:xfrm>
          <a:prstGeom prst="rect">
            <a:avLst/>
          </a:prstGeom>
          <a:noFill/>
        </p:spPr>
        <p:txBody>
          <a:bodyPr wrap="square" rtlCol="0">
            <a:spAutoFit/>
          </a:bodyPr>
          <a:lstStyle/>
          <a:p>
            <a:r>
              <a:rPr lang="zh-CN" altLang="en-US" sz="2400" spc="300" dirty="0">
                <a:solidFill>
                  <a:schemeClr val="accent1"/>
                </a:solidFill>
                <a:cs typeface="+mn-ea"/>
                <a:sym typeface="+mn-lt"/>
              </a:rPr>
              <a:t>请批评指正</a:t>
            </a:r>
          </a:p>
        </p:txBody>
      </p:sp>
    </p:spTree>
    <p:extLst>
      <p:ext uri="{BB962C8B-B14F-4D97-AF65-F5344CB8AC3E}">
        <p14:creationId xmlns:p14="http://schemas.microsoft.com/office/powerpoint/2010/main" val="1078609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1</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630900"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研究背景与基本框架</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a:latin typeface="+mn-lt"/>
                <a:ea typeface="+mn-ea"/>
                <a:cs typeface="+mn-ea"/>
                <a:sym typeface="+mn-lt"/>
              </a:rPr>
              <a:t>从现实情况出发的研究问题</a:t>
            </a:r>
            <a:endParaRPr lang="en-US" altLang="zh-CN" sz="1600" dirty="0">
              <a:latin typeface="+mn-lt"/>
              <a:ea typeface="+mn-ea"/>
              <a:cs typeface="+mn-ea"/>
              <a:sym typeface="+mn-lt"/>
            </a:endParaRPr>
          </a:p>
          <a:p>
            <a:pPr>
              <a:lnSpc>
                <a:spcPct val="150000"/>
              </a:lnSpc>
            </a:pPr>
            <a:r>
              <a:rPr lang="zh-CN" altLang="en-US" sz="1600" dirty="0">
                <a:latin typeface="+mn-lt"/>
                <a:ea typeface="+mn-ea"/>
                <a:cs typeface="+mn-ea"/>
                <a:sym typeface="+mn-lt"/>
              </a:rPr>
              <a:t>以研究问题为导向的研究目的</a:t>
            </a:r>
          </a:p>
        </p:txBody>
      </p:sp>
    </p:spTree>
    <p:custDataLst>
      <p:tags r:id="rId2"/>
    </p:custDataLst>
    <p:extLst>
      <p:ext uri="{BB962C8B-B14F-4D97-AF65-F5344CB8AC3E}">
        <p14:creationId xmlns:p14="http://schemas.microsoft.com/office/powerpoint/2010/main" val="322147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0792EB4-D8D9-4B25-ADEC-D6445F2F6FBF}"/>
              </a:ext>
            </a:extLst>
          </p:cNvPr>
          <p:cNvGrpSpPr/>
          <p:nvPr/>
        </p:nvGrpSpPr>
        <p:grpSpPr>
          <a:xfrm>
            <a:off x="7998008" y="2313970"/>
            <a:ext cx="1656379" cy="1656378"/>
            <a:chOff x="7998008" y="2313970"/>
            <a:chExt cx="1656379" cy="1656378"/>
          </a:xfrm>
        </p:grpSpPr>
        <p:sp>
          <p:nvSpPr>
            <p:cNvPr id="90" name="íṧḻîḑé">
              <a:extLst>
                <a:ext uri="{FF2B5EF4-FFF2-40B4-BE49-F238E27FC236}">
                  <a16:creationId xmlns:a16="http://schemas.microsoft.com/office/drawing/2014/main" id="{38130828-A9ED-45DF-B86A-DAC7A6FA41D3}"/>
                </a:ext>
              </a:extLst>
            </p:cNvPr>
            <p:cNvSpPr/>
            <p:nvPr/>
          </p:nvSpPr>
          <p:spPr>
            <a:xfrm rot="10800000">
              <a:off x="7998008" y="2313970"/>
              <a:ext cx="1656379" cy="1656378"/>
            </a:xfrm>
            <a:prstGeom prst="teardrop">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92" name="îślïďé">
              <a:extLst>
                <a:ext uri="{FF2B5EF4-FFF2-40B4-BE49-F238E27FC236}">
                  <a16:creationId xmlns:a16="http://schemas.microsoft.com/office/drawing/2014/main" id="{0AD009A6-1181-46FA-947F-DB675C37B2B9}"/>
                </a:ext>
              </a:extLst>
            </p:cNvPr>
            <p:cNvSpPr txBox="1"/>
            <p:nvPr/>
          </p:nvSpPr>
          <p:spPr>
            <a:xfrm>
              <a:off x="8132074" y="2885871"/>
              <a:ext cx="1313980" cy="643363"/>
            </a:xfrm>
            <a:prstGeom prst="rect">
              <a:avLst/>
            </a:prstGeom>
            <a:noFill/>
          </p:spPr>
          <p:txBody>
            <a:bodyPr wrap="square" lIns="91440" tIns="45720" rIns="91440" bIns="45720" anchor="ctr" anchorCtr="1">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cs typeface="+mn-ea"/>
                  <a:sym typeface="+mn-lt"/>
                </a:rPr>
                <a:t>家庭金融新进展</a:t>
              </a:r>
            </a:p>
          </p:txBody>
        </p:sp>
      </p:grpSp>
      <p:grpSp>
        <p:nvGrpSpPr>
          <p:cNvPr id="2" name="组合 1">
            <a:extLst>
              <a:ext uri="{FF2B5EF4-FFF2-40B4-BE49-F238E27FC236}">
                <a16:creationId xmlns:a16="http://schemas.microsoft.com/office/drawing/2014/main" id="{BE99D820-4E2B-434A-8A90-1F3C168F360B}"/>
              </a:ext>
            </a:extLst>
          </p:cNvPr>
          <p:cNvGrpSpPr/>
          <p:nvPr/>
        </p:nvGrpSpPr>
        <p:grpSpPr>
          <a:xfrm>
            <a:off x="4793330" y="2968664"/>
            <a:ext cx="1656379" cy="1656378"/>
            <a:chOff x="5563562" y="3142159"/>
            <a:chExt cx="1656379" cy="1656378"/>
          </a:xfrm>
        </p:grpSpPr>
        <p:sp>
          <p:nvSpPr>
            <p:cNvPr id="91" name="íSliďe">
              <a:extLst>
                <a:ext uri="{FF2B5EF4-FFF2-40B4-BE49-F238E27FC236}">
                  <a16:creationId xmlns:a16="http://schemas.microsoft.com/office/drawing/2014/main" id="{36FA7D78-B058-4774-A2C6-89D4F0F41B8D}"/>
                </a:ext>
              </a:extLst>
            </p:cNvPr>
            <p:cNvSpPr/>
            <p:nvPr/>
          </p:nvSpPr>
          <p:spPr>
            <a:xfrm>
              <a:off x="5563562" y="3142159"/>
              <a:ext cx="1656379" cy="1656378"/>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93" name="ï$ļïḍê">
              <a:extLst>
                <a:ext uri="{FF2B5EF4-FFF2-40B4-BE49-F238E27FC236}">
                  <a16:creationId xmlns:a16="http://schemas.microsoft.com/office/drawing/2014/main" id="{95C3846E-6F00-42A0-8EAC-826E78EF6B32}"/>
                </a:ext>
              </a:extLst>
            </p:cNvPr>
            <p:cNvSpPr txBox="1"/>
            <p:nvPr/>
          </p:nvSpPr>
          <p:spPr>
            <a:xfrm>
              <a:off x="5707867" y="3620097"/>
              <a:ext cx="1379699" cy="643363"/>
            </a:xfrm>
            <a:prstGeom prst="rect">
              <a:avLst/>
            </a:prstGeom>
            <a:noFill/>
          </p:spPr>
          <p:txBody>
            <a:bodyPr wrap="square" lIns="91440" tIns="45720" rIns="91440" bIns="45720" anchor="ctr" anchorCtr="1">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cs typeface="+mn-ea"/>
                  <a:sym typeface="+mn-lt"/>
                </a:rPr>
                <a:t>移动互联网普及</a:t>
              </a:r>
            </a:p>
          </p:txBody>
        </p:sp>
      </p:grpSp>
      <p:sp>
        <p:nvSpPr>
          <p:cNvPr id="83" name="iṧlîḓê">
            <a:extLst>
              <a:ext uri="{FF2B5EF4-FFF2-40B4-BE49-F238E27FC236}">
                <a16:creationId xmlns:a16="http://schemas.microsoft.com/office/drawing/2014/main" id="{BA71DAFD-30BC-49CC-94C8-88C4527FA0B9}"/>
              </a:ext>
            </a:extLst>
          </p:cNvPr>
          <p:cNvSpPr/>
          <p:nvPr/>
        </p:nvSpPr>
        <p:spPr>
          <a:xfrm>
            <a:off x="814963" y="1629555"/>
            <a:ext cx="3775982" cy="1339109"/>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altLang="zh-CN" dirty="0">
                <a:cs typeface="+mn-ea"/>
                <a:sym typeface="+mn-lt"/>
              </a:rPr>
              <a:t>2020</a:t>
            </a:r>
            <a:r>
              <a:rPr lang="zh-CN" altLang="en-US" dirty="0">
                <a:cs typeface="+mn-ea"/>
                <a:sym typeface="+mn-lt"/>
              </a:rPr>
              <a:t>年</a:t>
            </a:r>
            <a:r>
              <a:rPr lang="en-US" altLang="zh-CN" dirty="0">
                <a:cs typeface="+mn-ea"/>
                <a:sym typeface="+mn-lt"/>
              </a:rPr>
              <a:t>4</a:t>
            </a:r>
            <a:r>
              <a:rPr lang="zh-CN" altLang="en-US" dirty="0">
                <a:cs typeface="+mn-ea"/>
                <a:sym typeface="+mn-lt"/>
              </a:rPr>
              <a:t>月第</a:t>
            </a:r>
            <a:r>
              <a:rPr lang="en-US" altLang="zh-CN" dirty="0">
                <a:cs typeface="+mn-ea"/>
                <a:sym typeface="+mn-lt"/>
              </a:rPr>
              <a:t>45</a:t>
            </a:r>
            <a:r>
              <a:rPr lang="zh-CN" altLang="en-US" dirty="0">
                <a:cs typeface="+mn-ea"/>
                <a:sym typeface="+mn-lt"/>
              </a:rPr>
              <a:t>次</a:t>
            </a:r>
            <a:endParaRPr lang="en-US" altLang="zh-CN" dirty="0">
              <a:cs typeface="+mn-ea"/>
              <a:sym typeface="+mn-lt"/>
            </a:endParaRPr>
          </a:p>
          <a:p>
            <a:pPr algn="r">
              <a:spcBef>
                <a:spcPct val="0"/>
              </a:spcBef>
            </a:pPr>
            <a:r>
              <a:rPr lang="en-US" altLang="zh-CN" b="1" dirty="0">
                <a:cs typeface="+mn-ea"/>
                <a:sym typeface="+mn-lt"/>
              </a:rPr>
              <a:t>《</a:t>
            </a:r>
            <a:r>
              <a:rPr lang="zh-CN" altLang="zh-CN" b="1" dirty="0">
                <a:effectLst/>
                <a:cs typeface="+mn-ea"/>
                <a:sym typeface="+mn-lt"/>
              </a:rPr>
              <a:t>中国互联网络发展状况统计报告</a:t>
            </a:r>
            <a:r>
              <a:rPr lang="en-US" altLang="zh-CN" b="1" dirty="0">
                <a:cs typeface="+mn-ea"/>
                <a:sym typeface="+mn-lt"/>
              </a:rPr>
              <a:t>》</a:t>
            </a:r>
          </a:p>
        </p:txBody>
      </p:sp>
      <p:sp>
        <p:nvSpPr>
          <p:cNvPr id="86" name="ïṣḷiḋe">
            <a:extLst>
              <a:ext uri="{FF2B5EF4-FFF2-40B4-BE49-F238E27FC236}">
                <a16:creationId xmlns:a16="http://schemas.microsoft.com/office/drawing/2014/main" id="{01CAE35F-CBE2-492E-8E84-96DEB183CABA}"/>
              </a:ext>
            </a:extLst>
          </p:cNvPr>
          <p:cNvSpPr/>
          <p:nvPr/>
        </p:nvSpPr>
        <p:spPr>
          <a:xfrm>
            <a:off x="8410129" y="2595451"/>
            <a:ext cx="2941922" cy="523971"/>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ltLang="zh-CN" sz="1100" dirty="0">
              <a:cs typeface="+mn-ea"/>
              <a:sym typeface="+mn-lt"/>
            </a:endParaRPr>
          </a:p>
        </p:txBody>
      </p:sp>
      <p:sp>
        <p:nvSpPr>
          <p:cNvPr id="87" name="îṣľïḍè">
            <a:extLst>
              <a:ext uri="{FF2B5EF4-FFF2-40B4-BE49-F238E27FC236}">
                <a16:creationId xmlns:a16="http://schemas.microsoft.com/office/drawing/2014/main" id="{111B2390-7DED-4718-B56C-E5BAFE750375}"/>
              </a:ext>
            </a:extLst>
          </p:cNvPr>
          <p:cNvSpPr/>
          <p:nvPr/>
        </p:nvSpPr>
        <p:spPr>
          <a:xfrm>
            <a:off x="9733999" y="2452109"/>
            <a:ext cx="2941922" cy="1339110"/>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r>
              <a:rPr lang="zh-CN" altLang="en-US" dirty="0">
                <a:effectLst/>
                <a:cs typeface="+mn-ea"/>
                <a:sym typeface="+mn-lt"/>
              </a:rPr>
              <a:t>互联网金融涌现</a:t>
            </a:r>
            <a:endParaRPr lang="en-US" altLang="zh-CN" dirty="0">
              <a:effectLst/>
              <a:cs typeface="+mn-ea"/>
              <a:sym typeface="+mn-lt"/>
            </a:endParaRPr>
          </a:p>
          <a:p>
            <a:pPr>
              <a:spcBef>
                <a:spcPct val="0"/>
              </a:spcBef>
            </a:pPr>
            <a:r>
              <a:rPr lang="zh-CN" altLang="zh-CN" dirty="0">
                <a:effectLst/>
                <a:cs typeface="+mn-ea"/>
                <a:sym typeface="+mn-lt"/>
              </a:rPr>
              <a:t>交易</a:t>
            </a:r>
            <a:r>
              <a:rPr lang="zh-CN" altLang="en-US" dirty="0">
                <a:effectLst/>
                <a:cs typeface="+mn-ea"/>
                <a:sym typeface="+mn-lt"/>
              </a:rPr>
              <a:t>成本降低</a:t>
            </a:r>
            <a:endParaRPr lang="en-US" altLang="zh-CN" dirty="0">
              <a:effectLst/>
              <a:cs typeface="+mn-ea"/>
              <a:sym typeface="+mn-lt"/>
            </a:endParaRPr>
          </a:p>
          <a:p>
            <a:pPr>
              <a:spcBef>
                <a:spcPct val="0"/>
              </a:spcBef>
            </a:pPr>
            <a:r>
              <a:rPr lang="en-US" altLang="zh-CN" sz="1600" b="1" dirty="0">
                <a:cs typeface="+mn-ea"/>
                <a:sym typeface="+mn-lt"/>
              </a:rPr>
              <a:t>……</a:t>
            </a:r>
          </a:p>
        </p:txBody>
      </p:sp>
      <p:grpSp>
        <p:nvGrpSpPr>
          <p:cNvPr id="17" name="组合 16">
            <a:extLst>
              <a:ext uri="{FF2B5EF4-FFF2-40B4-BE49-F238E27FC236}">
                <a16:creationId xmlns:a16="http://schemas.microsoft.com/office/drawing/2014/main" id="{69DCEC45-3E8A-4CC5-84EB-8851C3D05EFF}"/>
              </a:ext>
            </a:extLst>
          </p:cNvPr>
          <p:cNvGrpSpPr/>
          <p:nvPr/>
        </p:nvGrpSpPr>
        <p:grpSpPr>
          <a:xfrm>
            <a:off x="-37796" y="333071"/>
            <a:ext cx="3586480" cy="589280"/>
            <a:chOff x="0" y="416560"/>
            <a:chExt cx="3586480" cy="589280"/>
          </a:xfrm>
        </p:grpSpPr>
        <p:sp>
          <p:nvSpPr>
            <p:cNvPr id="18" name="五边形 8">
              <a:extLst>
                <a:ext uri="{FF2B5EF4-FFF2-40B4-BE49-F238E27FC236}">
                  <a16:creationId xmlns:a16="http://schemas.microsoft.com/office/drawing/2014/main" id="{CDD56C9D-F4C4-4DC8-8E65-B0EA25CE46F2}"/>
                </a:ext>
              </a:extLst>
            </p:cNvPr>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研究问题</a:t>
              </a:r>
            </a:p>
          </p:txBody>
        </p:sp>
        <p:sp>
          <p:nvSpPr>
            <p:cNvPr id="19" name="燕尾形 9">
              <a:extLst>
                <a:ext uri="{FF2B5EF4-FFF2-40B4-BE49-F238E27FC236}">
                  <a16:creationId xmlns:a16="http://schemas.microsoft.com/office/drawing/2014/main" id="{E4418EF4-128A-452A-AA65-43718F1BCB3A}"/>
                </a:ext>
              </a:extLst>
            </p:cNvPr>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aphicFrame>
        <p:nvGraphicFramePr>
          <p:cNvPr id="94" name="图表 93">
            <a:extLst>
              <a:ext uri="{FF2B5EF4-FFF2-40B4-BE49-F238E27FC236}">
                <a16:creationId xmlns:a16="http://schemas.microsoft.com/office/drawing/2014/main" id="{638FF53F-2A46-46D4-8A6A-8103392ACD7C}"/>
              </a:ext>
            </a:extLst>
          </p:cNvPr>
          <p:cNvGraphicFramePr/>
          <p:nvPr>
            <p:extLst>
              <p:ext uri="{D42A27DB-BD31-4B8C-83A1-F6EECF244321}">
                <p14:modId xmlns:p14="http://schemas.microsoft.com/office/powerpoint/2010/main" val="3392611570"/>
              </p:ext>
            </p:extLst>
          </p:nvPr>
        </p:nvGraphicFramePr>
        <p:xfrm>
          <a:off x="174178" y="2960425"/>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6" name="文本框 95">
            <a:extLst>
              <a:ext uri="{FF2B5EF4-FFF2-40B4-BE49-F238E27FC236}">
                <a16:creationId xmlns:a16="http://schemas.microsoft.com/office/drawing/2014/main" id="{B0F800C4-B6F0-470B-B309-E881751905F5}"/>
              </a:ext>
            </a:extLst>
          </p:cNvPr>
          <p:cNvSpPr txBox="1"/>
          <p:nvPr/>
        </p:nvSpPr>
        <p:spPr>
          <a:xfrm>
            <a:off x="-708907" y="5666820"/>
            <a:ext cx="6338170" cy="379015"/>
          </a:xfrm>
          <a:prstGeom prst="rect">
            <a:avLst/>
          </a:prstGeom>
          <a:noFill/>
        </p:spPr>
        <p:txBody>
          <a:bodyPr wrap="square">
            <a:spAutoFit/>
          </a:bodyPr>
          <a:lstStyle/>
          <a:p>
            <a:pPr indent="267970" algn="ctr">
              <a:lnSpc>
                <a:spcPct val="150000"/>
              </a:lnSpc>
              <a:spcAft>
                <a:spcPts val="0"/>
              </a:spcAft>
            </a:pPr>
            <a:r>
              <a:rPr lang="en-US" altLang="zh-CN" sz="1400" kern="100" dirty="0">
                <a:effectLst/>
                <a:cs typeface="+mn-ea"/>
                <a:sym typeface="+mn-lt"/>
              </a:rPr>
              <a:t>2013-2019</a:t>
            </a:r>
            <a:r>
              <a:rPr lang="zh-CN" altLang="zh-CN" sz="1400" kern="100" dirty="0">
                <a:effectLst/>
                <a:cs typeface="+mn-ea"/>
                <a:sym typeface="+mn-lt"/>
              </a:rPr>
              <a:t>年移动互联网接入流量</a:t>
            </a:r>
            <a:endParaRPr lang="zh-CN" altLang="zh-CN" sz="1200" kern="100" dirty="0">
              <a:effectLst/>
              <a:cs typeface="+mn-ea"/>
              <a:sym typeface="+mn-lt"/>
            </a:endParaRPr>
          </a:p>
        </p:txBody>
      </p:sp>
      <p:sp>
        <p:nvSpPr>
          <p:cNvPr id="99" name="文本框 98">
            <a:extLst>
              <a:ext uri="{FF2B5EF4-FFF2-40B4-BE49-F238E27FC236}">
                <a16:creationId xmlns:a16="http://schemas.microsoft.com/office/drawing/2014/main" id="{70EFE512-4164-4028-A0B5-0C44C61729DB}"/>
              </a:ext>
            </a:extLst>
          </p:cNvPr>
          <p:cNvSpPr txBox="1"/>
          <p:nvPr/>
        </p:nvSpPr>
        <p:spPr>
          <a:xfrm>
            <a:off x="3738576" y="435094"/>
            <a:ext cx="6697980" cy="369332"/>
          </a:xfrm>
          <a:prstGeom prst="rect">
            <a:avLst/>
          </a:prstGeom>
          <a:noFill/>
        </p:spPr>
        <p:txBody>
          <a:bodyPr wrap="square">
            <a:spAutoFit/>
          </a:bodyPr>
          <a:lstStyle/>
          <a:p>
            <a:pPr algn="just">
              <a:spcAft>
                <a:spcPts val="0"/>
              </a:spcAft>
            </a:pPr>
            <a:r>
              <a:rPr lang="zh-CN" altLang="zh-CN" sz="1800" kern="100" dirty="0">
                <a:effectLst/>
                <a:cs typeface="+mn-ea"/>
                <a:sym typeface="+mn-lt"/>
              </a:rPr>
              <a:t>移动互联网可及性与家庭</a:t>
            </a:r>
            <a:r>
              <a:rPr lang="zh-CN" altLang="en-US" sz="1800" kern="100" dirty="0">
                <a:effectLst/>
                <a:cs typeface="+mn-ea"/>
                <a:sym typeface="+mn-lt"/>
              </a:rPr>
              <a:t>风险</a:t>
            </a:r>
            <a:r>
              <a:rPr lang="zh-CN" altLang="zh-CN" sz="1800" kern="100" dirty="0">
                <a:effectLst/>
                <a:cs typeface="+mn-ea"/>
                <a:sym typeface="+mn-lt"/>
              </a:rPr>
              <a:t>资产配置关系</a:t>
            </a:r>
          </a:p>
        </p:txBody>
      </p:sp>
      <p:sp>
        <p:nvSpPr>
          <p:cNvPr id="4" name="矩形 3">
            <a:extLst>
              <a:ext uri="{FF2B5EF4-FFF2-40B4-BE49-F238E27FC236}">
                <a16:creationId xmlns:a16="http://schemas.microsoft.com/office/drawing/2014/main" id="{DB60915C-8D9B-4356-A92B-85B964F3BAAB}"/>
              </a:ext>
            </a:extLst>
          </p:cNvPr>
          <p:cNvSpPr/>
          <p:nvPr/>
        </p:nvSpPr>
        <p:spPr>
          <a:xfrm>
            <a:off x="6762569" y="1851645"/>
            <a:ext cx="2160412" cy="3154710"/>
          </a:xfrm>
          <a:prstGeom prst="rect">
            <a:avLst/>
          </a:prstGeom>
          <a:noFill/>
          <a:ln>
            <a:noFill/>
          </a:ln>
        </p:spPr>
        <p:txBody>
          <a:bodyPr wrap="square" lIns="91440" tIns="45720" rIns="91440" bIns="45720">
            <a:spAutoFit/>
          </a:bodyPr>
          <a:lstStyle/>
          <a:p>
            <a:pPr algn="ctr"/>
            <a:r>
              <a:rPr lang="zh-CN" altLang="en-US" sz="19900" b="0" cap="none" spc="0" dirty="0">
                <a:ln w="0"/>
                <a:solidFill>
                  <a:srgbClr val="FFC000"/>
                </a:solidFill>
                <a:effectLst>
                  <a:outerShdw blurRad="38100" dist="19050" dir="2700000" algn="tl" rotWithShape="0">
                    <a:schemeClr val="dk1">
                      <a:alpha val="40000"/>
                    </a:schemeClr>
                  </a:outerShdw>
                </a:effectLst>
                <a:cs typeface="+mn-ea"/>
                <a:sym typeface="+mn-lt"/>
              </a:rPr>
              <a:t>？</a:t>
            </a:r>
          </a:p>
        </p:txBody>
      </p:sp>
    </p:spTree>
    <p:custDataLst>
      <p:tags r:id="rId1"/>
    </p:custDataLst>
    <p:extLst>
      <p:ext uri="{BB962C8B-B14F-4D97-AF65-F5344CB8AC3E}">
        <p14:creationId xmlns:p14="http://schemas.microsoft.com/office/powerpoint/2010/main" val="3628306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研究框架</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3" name="组合 2">
            <a:extLst>
              <a:ext uri="{FF2B5EF4-FFF2-40B4-BE49-F238E27FC236}">
                <a16:creationId xmlns:a16="http://schemas.microsoft.com/office/drawing/2014/main" id="{8D8854C4-BFAA-4DBA-A5BB-BE7AB63CAAA7}"/>
              </a:ext>
            </a:extLst>
          </p:cNvPr>
          <p:cNvGrpSpPr/>
          <p:nvPr/>
        </p:nvGrpSpPr>
        <p:grpSpPr>
          <a:xfrm>
            <a:off x="818574" y="2781108"/>
            <a:ext cx="10842952" cy="3860523"/>
            <a:chOff x="987518" y="1658584"/>
            <a:chExt cx="10842952" cy="3860523"/>
          </a:xfrm>
        </p:grpSpPr>
        <p:cxnSp>
          <p:nvCxnSpPr>
            <p:cNvPr id="13" name="直接连接符 12"/>
            <p:cNvCxnSpPr>
              <a:cxnSpLocks/>
            </p:cNvCxnSpPr>
            <p:nvPr/>
          </p:nvCxnSpPr>
          <p:spPr>
            <a:xfrm rot="18900000">
              <a:off x="3654802" y="4496616"/>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4766438" y="4030611"/>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a:off x="6972350" y="3109387"/>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rot="18900000">
              <a:off x="5866022" y="3572354"/>
              <a:ext cx="1296144" cy="0"/>
            </a:xfrm>
            <a:prstGeom prst="line">
              <a:avLst/>
            </a:prstGeom>
            <a:ln w="190500" cap="rnd">
              <a:solidFill>
                <a:schemeClr val="accent6">
                  <a:lumMod val="60000"/>
                  <a:lumOff val="4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flipV="1">
              <a:off x="8276236" y="1964959"/>
              <a:ext cx="1130464" cy="1130464"/>
            </a:xfrm>
            <a:prstGeom prst="line">
              <a:avLst/>
            </a:prstGeom>
            <a:ln w="190500" cap="rnd">
              <a:solidFill>
                <a:schemeClr val="accent6">
                  <a:lumMod val="60000"/>
                  <a:lumOff val="40000"/>
                </a:schemeClr>
              </a:solidFill>
              <a:round/>
              <a:tailEnd type="arrow"/>
            </a:ln>
          </p:spPr>
          <p:style>
            <a:lnRef idx="1">
              <a:schemeClr val="accent1"/>
            </a:lnRef>
            <a:fillRef idx="0">
              <a:schemeClr val="accent1"/>
            </a:fillRef>
            <a:effectRef idx="0">
              <a:schemeClr val="accent1"/>
            </a:effectRef>
            <a:fontRef idx="minor">
              <a:schemeClr val="tx1"/>
            </a:fontRef>
          </p:style>
        </p:cxnSp>
        <p:grpSp>
          <p:nvGrpSpPr>
            <p:cNvPr id="18" name="组合 17"/>
            <p:cNvGrpSpPr>
              <a:grpSpLocks/>
            </p:cNvGrpSpPr>
            <p:nvPr/>
          </p:nvGrpSpPr>
          <p:grpSpPr>
            <a:xfrm>
              <a:off x="4408996" y="3703709"/>
              <a:ext cx="653802" cy="653803"/>
              <a:chOff x="5675954" y="2249137"/>
              <a:chExt cx="648072" cy="648072"/>
            </a:xfrm>
          </p:grpSpPr>
          <p:sp>
            <p:nvSpPr>
              <p:cNvPr id="46" name="椭圆 45"/>
              <p:cNvSpPr/>
              <p:nvPr/>
            </p:nvSpPr>
            <p:spPr>
              <a:xfrm>
                <a:off x="5675954" y="2249137"/>
                <a:ext cx="648072" cy="648072"/>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7" name="任意多边形: 形状 15"/>
              <p:cNvSpPr>
                <a:spLocks/>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cs typeface="+mn-ea"/>
                  <a:sym typeface="+mn-lt"/>
                </a:endParaRPr>
              </a:p>
            </p:txBody>
          </p:sp>
        </p:grpSp>
        <p:grpSp>
          <p:nvGrpSpPr>
            <p:cNvPr id="19" name="组合 18"/>
            <p:cNvGrpSpPr>
              <a:grpSpLocks/>
            </p:cNvGrpSpPr>
            <p:nvPr/>
          </p:nvGrpSpPr>
          <p:grpSpPr>
            <a:xfrm>
              <a:off x="6595397" y="2787459"/>
              <a:ext cx="653802" cy="653803"/>
              <a:chOff x="7442747" y="2249137"/>
              <a:chExt cx="648072" cy="648072"/>
            </a:xfrm>
          </p:grpSpPr>
          <p:sp>
            <p:nvSpPr>
              <p:cNvPr id="44" name="椭圆 43"/>
              <p:cNvSpPr/>
              <p:nvPr/>
            </p:nvSpPr>
            <p:spPr>
              <a:xfrm>
                <a:off x="7442747" y="2249137"/>
                <a:ext cx="648072" cy="648072"/>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5" name="任意多边形: 形状 18"/>
              <p:cNvSpPr>
                <a:spLocks/>
              </p:cNvSpPr>
              <p:nvPr/>
            </p:nvSpPr>
            <p:spPr bwMode="auto">
              <a:xfrm>
                <a:off x="7576637" y="2390028"/>
                <a:ext cx="380293" cy="366291"/>
              </a:xfrm>
              <a:custGeom>
                <a:avLst/>
                <a:gdLst>
                  <a:gd name="connsiteX0" fmla="*/ 304701 w 609473"/>
                  <a:gd name="connsiteY0" fmla="*/ 381618 h 587034"/>
                  <a:gd name="connsiteX1" fmla="*/ 325879 w 609473"/>
                  <a:gd name="connsiteY1" fmla="*/ 394101 h 587034"/>
                  <a:gd name="connsiteX2" fmla="*/ 309542 w 609473"/>
                  <a:gd name="connsiteY2" fmla="*/ 410914 h 587034"/>
                  <a:gd name="connsiteX3" fmla="*/ 331022 w 609473"/>
                  <a:gd name="connsiteY3" fmla="*/ 433867 h 587034"/>
                  <a:gd name="connsiteX4" fmla="*/ 312466 w 609473"/>
                  <a:gd name="connsiteY4" fmla="*/ 468800 h 587034"/>
                  <a:gd name="connsiteX5" fmla="*/ 294112 w 609473"/>
                  <a:gd name="connsiteY5" fmla="*/ 468096 h 587034"/>
                  <a:gd name="connsiteX6" fmla="*/ 278380 w 609473"/>
                  <a:gd name="connsiteY6" fmla="*/ 432055 h 587034"/>
                  <a:gd name="connsiteX7" fmla="*/ 299861 w 609473"/>
                  <a:gd name="connsiteY7" fmla="*/ 410612 h 587034"/>
                  <a:gd name="connsiteX8" fmla="*/ 284028 w 609473"/>
                  <a:gd name="connsiteY8" fmla="*/ 393397 h 587034"/>
                  <a:gd name="connsiteX9" fmla="*/ 224835 w 609473"/>
                  <a:gd name="connsiteY9" fmla="*/ 380559 h 587034"/>
                  <a:gd name="connsiteX10" fmla="*/ 283211 w 609473"/>
                  <a:gd name="connsiteY10" fmla="*/ 483344 h 587034"/>
                  <a:gd name="connsiteX11" fmla="*/ 305190 w 609473"/>
                  <a:gd name="connsiteY11" fmla="*/ 499753 h 587034"/>
                  <a:gd name="connsiteX12" fmla="*/ 327069 w 609473"/>
                  <a:gd name="connsiteY12" fmla="*/ 483646 h 587034"/>
                  <a:gd name="connsiteX13" fmla="*/ 387865 w 609473"/>
                  <a:gd name="connsiteY13" fmla="*/ 380861 h 587034"/>
                  <a:gd name="connsiteX14" fmla="*/ 498972 w 609473"/>
                  <a:gd name="connsiteY14" fmla="*/ 386700 h 587034"/>
                  <a:gd name="connsiteX15" fmla="*/ 581344 w 609473"/>
                  <a:gd name="connsiteY15" fmla="*/ 414485 h 587034"/>
                  <a:gd name="connsiteX16" fmla="*/ 609473 w 609473"/>
                  <a:gd name="connsiteY16" fmla="*/ 494820 h 587034"/>
                  <a:gd name="connsiteX17" fmla="*/ 609473 w 609473"/>
                  <a:gd name="connsiteY17" fmla="*/ 529048 h 587034"/>
                  <a:gd name="connsiteX18" fmla="*/ 551399 w 609473"/>
                  <a:gd name="connsiteY18" fmla="*/ 587034 h 587034"/>
                  <a:gd name="connsiteX19" fmla="*/ 58074 w 609473"/>
                  <a:gd name="connsiteY19" fmla="*/ 587034 h 587034"/>
                  <a:gd name="connsiteX20" fmla="*/ 0 w 609473"/>
                  <a:gd name="connsiteY20" fmla="*/ 529048 h 587034"/>
                  <a:gd name="connsiteX21" fmla="*/ 0 w 609473"/>
                  <a:gd name="connsiteY21" fmla="*/ 494820 h 587034"/>
                  <a:gd name="connsiteX22" fmla="*/ 28129 w 609473"/>
                  <a:gd name="connsiteY22" fmla="*/ 414485 h 587034"/>
                  <a:gd name="connsiteX23" fmla="*/ 110501 w 609473"/>
                  <a:gd name="connsiteY23" fmla="*/ 386700 h 587034"/>
                  <a:gd name="connsiteX24" fmla="*/ 316407 w 609473"/>
                  <a:gd name="connsiteY24" fmla="*/ 206077 h 587034"/>
                  <a:gd name="connsiteX25" fmla="*/ 316407 w 609473"/>
                  <a:gd name="connsiteY25" fmla="*/ 272924 h 587034"/>
                  <a:gd name="connsiteX26" fmla="*/ 335965 w 609473"/>
                  <a:gd name="connsiteY26" fmla="*/ 266783 h 587034"/>
                  <a:gd name="connsiteX27" fmla="*/ 346551 w 609473"/>
                  <a:gd name="connsiteY27" fmla="*/ 239602 h 587034"/>
                  <a:gd name="connsiteX28" fmla="*/ 336570 w 609473"/>
                  <a:gd name="connsiteY28" fmla="*/ 216346 h 587034"/>
                  <a:gd name="connsiteX29" fmla="*/ 316407 w 609473"/>
                  <a:gd name="connsiteY29" fmla="*/ 206077 h 587034"/>
                  <a:gd name="connsiteX30" fmla="*/ 299872 w 609473"/>
                  <a:gd name="connsiteY30" fmla="*/ 94230 h 587034"/>
                  <a:gd name="connsiteX31" fmla="*/ 277793 w 609473"/>
                  <a:gd name="connsiteY31" fmla="*/ 102183 h 587034"/>
                  <a:gd name="connsiteX32" fmla="*/ 270534 w 609473"/>
                  <a:gd name="connsiteY32" fmla="*/ 122922 h 587034"/>
                  <a:gd name="connsiteX33" fmla="*/ 281322 w 609473"/>
                  <a:gd name="connsiteY33" fmla="*/ 145674 h 587034"/>
                  <a:gd name="connsiteX34" fmla="*/ 299872 w 609473"/>
                  <a:gd name="connsiteY34" fmla="*/ 154231 h 587034"/>
                  <a:gd name="connsiteX35" fmla="*/ 316407 w 609473"/>
                  <a:gd name="connsiteY35" fmla="*/ 42585 h 587034"/>
                  <a:gd name="connsiteX36" fmla="*/ 316407 w 609473"/>
                  <a:gd name="connsiteY36" fmla="*/ 56478 h 587034"/>
                  <a:gd name="connsiteX37" fmla="*/ 360061 w 609473"/>
                  <a:gd name="connsiteY37" fmla="*/ 70169 h 587034"/>
                  <a:gd name="connsiteX38" fmla="*/ 389904 w 609473"/>
                  <a:gd name="connsiteY38" fmla="*/ 129465 h 587034"/>
                  <a:gd name="connsiteX39" fmla="*/ 344837 w 609473"/>
                  <a:gd name="connsiteY39" fmla="*/ 129465 h 587034"/>
                  <a:gd name="connsiteX40" fmla="*/ 339797 w 609473"/>
                  <a:gd name="connsiteY40" fmla="*/ 107217 h 587034"/>
                  <a:gd name="connsiteX41" fmla="*/ 316407 w 609473"/>
                  <a:gd name="connsiteY41" fmla="*/ 93928 h 587034"/>
                  <a:gd name="connsiteX42" fmla="*/ 316407 w 609473"/>
                  <a:gd name="connsiteY42" fmla="*/ 159063 h 587034"/>
                  <a:gd name="connsiteX43" fmla="*/ 371050 w 609473"/>
                  <a:gd name="connsiteY43" fmla="*/ 183829 h 587034"/>
                  <a:gd name="connsiteX44" fmla="*/ 394037 w 609473"/>
                  <a:gd name="connsiteY44" fmla="*/ 234467 h 587034"/>
                  <a:gd name="connsiteX45" fmla="*/ 362380 w 609473"/>
                  <a:gd name="connsiteY45" fmla="*/ 297086 h 587034"/>
                  <a:gd name="connsiteX46" fmla="*/ 316407 w 609473"/>
                  <a:gd name="connsiteY46" fmla="*/ 311079 h 587034"/>
                  <a:gd name="connsiteX47" fmla="*/ 316407 w 609473"/>
                  <a:gd name="connsiteY47" fmla="*/ 318328 h 587034"/>
                  <a:gd name="connsiteX48" fmla="*/ 445959 w 609473"/>
                  <a:gd name="connsiteY48" fmla="*/ 180507 h 587034"/>
                  <a:gd name="connsiteX49" fmla="*/ 316407 w 609473"/>
                  <a:gd name="connsiteY49" fmla="*/ 42585 h 587034"/>
                  <a:gd name="connsiteX50" fmla="*/ 299872 w 609473"/>
                  <a:gd name="connsiteY50" fmla="*/ 42484 h 587034"/>
                  <a:gd name="connsiteX51" fmla="*/ 168808 w 609473"/>
                  <a:gd name="connsiteY51" fmla="*/ 180507 h 587034"/>
                  <a:gd name="connsiteX52" fmla="*/ 299872 w 609473"/>
                  <a:gd name="connsiteY52" fmla="*/ 318428 h 587034"/>
                  <a:gd name="connsiteX53" fmla="*/ 299872 w 609473"/>
                  <a:gd name="connsiteY53" fmla="*/ 311381 h 587034"/>
                  <a:gd name="connsiteX54" fmla="*/ 249564 w 609473"/>
                  <a:gd name="connsiteY54" fmla="*/ 296683 h 587034"/>
                  <a:gd name="connsiteX55" fmla="*/ 220729 w 609473"/>
                  <a:gd name="connsiteY55" fmla="*/ 229635 h 587034"/>
                  <a:gd name="connsiteX56" fmla="*/ 266904 w 609473"/>
                  <a:gd name="connsiteY56" fmla="*/ 229635 h 587034"/>
                  <a:gd name="connsiteX57" fmla="*/ 273659 w 609473"/>
                  <a:gd name="connsiteY57" fmla="*/ 258528 h 587034"/>
                  <a:gd name="connsiteX58" fmla="*/ 299872 w 609473"/>
                  <a:gd name="connsiteY58" fmla="*/ 273428 h 587034"/>
                  <a:gd name="connsiteX59" fmla="*/ 299872 w 609473"/>
                  <a:gd name="connsiteY59" fmla="*/ 200440 h 587034"/>
                  <a:gd name="connsiteX60" fmla="*/ 285959 w 609473"/>
                  <a:gd name="connsiteY60" fmla="*/ 196312 h 587034"/>
                  <a:gd name="connsiteX61" fmla="*/ 239784 w 609473"/>
                  <a:gd name="connsiteY61" fmla="*/ 169634 h 587034"/>
                  <a:gd name="connsiteX62" fmla="*/ 226375 w 609473"/>
                  <a:gd name="connsiteY62" fmla="*/ 128459 h 587034"/>
                  <a:gd name="connsiteX63" fmla="*/ 231618 w 609473"/>
                  <a:gd name="connsiteY63" fmla="*/ 99566 h 587034"/>
                  <a:gd name="connsiteX64" fmla="*/ 246237 w 609473"/>
                  <a:gd name="connsiteY64" fmla="*/ 77115 h 587034"/>
                  <a:gd name="connsiteX65" fmla="*/ 273256 w 609473"/>
                  <a:gd name="connsiteY65" fmla="*/ 60404 h 587034"/>
                  <a:gd name="connsiteX66" fmla="*/ 299872 w 609473"/>
                  <a:gd name="connsiteY66" fmla="*/ 56075 h 587034"/>
                  <a:gd name="connsiteX67" fmla="*/ 307333 w 609473"/>
                  <a:gd name="connsiteY67" fmla="*/ 0 h 587034"/>
                  <a:gd name="connsiteX68" fmla="*/ 488101 w 609473"/>
                  <a:gd name="connsiteY68" fmla="*/ 180507 h 587034"/>
                  <a:gd name="connsiteX69" fmla="*/ 307333 w 609473"/>
                  <a:gd name="connsiteY69" fmla="*/ 361013 h 587034"/>
                  <a:gd name="connsiteX70" fmla="*/ 126665 w 609473"/>
                  <a:gd name="connsiteY70" fmla="*/ 180507 h 587034"/>
                  <a:gd name="connsiteX71" fmla="*/ 307333 w 609473"/>
                  <a:gd name="connsiteY71" fmla="*/ 0 h 587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73" h="587034">
                    <a:moveTo>
                      <a:pt x="304701" y="381618"/>
                    </a:moveTo>
                    <a:lnTo>
                      <a:pt x="325879" y="394101"/>
                    </a:lnTo>
                    <a:lnTo>
                      <a:pt x="309542" y="410914"/>
                    </a:lnTo>
                    <a:lnTo>
                      <a:pt x="331022" y="433867"/>
                    </a:lnTo>
                    <a:lnTo>
                      <a:pt x="312466" y="468800"/>
                    </a:lnTo>
                    <a:cubicBezTo>
                      <a:pt x="307021" y="479069"/>
                      <a:pt x="298751" y="478767"/>
                      <a:pt x="294112" y="468096"/>
                    </a:cubicBezTo>
                    <a:lnTo>
                      <a:pt x="278380" y="432055"/>
                    </a:lnTo>
                    <a:lnTo>
                      <a:pt x="299861" y="410612"/>
                    </a:lnTo>
                    <a:lnTo>
                      <a:pt x="284028" y="393397"/>
                    </a:lnTo>
                    <a:close/>
                    <a:moveTo>
                      <a:pt x="224835" y="380559"/>
                    </a:moveTo>
                    <a:lnTo>
                      <a:pt x="283211" y="483344"/>
                    </a:lnTo>
                    <a:cubicBezTo>
                      <a:pt x="289260" y="493914"/>
                      <a:pt x="297024" y="499753"/>
                      <a:pt x="305190" y="499753"/>
                    </a:cubicBezTo>
                    <a:cubicBezTo>
                      <a:pt x="313155" y="499753"/>
                      <a:pt x="320919" y="494015"/>
                      <a:pt x="327069" y="483646"/>
                    </a:cubicBezTo>
                    <a:lnTo>
                      <a:pt x="387865" y="380861"/>
                    </a:lnTo>
                    <a:lnTo>
                      <a:pt x="498972" y="386700"/>
                    </a:lnTo>
                    <a:cubicBezTo>
                      <a:pt x="529521" y="388311"/>
                      <a:pt x="565716" y="400492"/>
                      <a:pt x="581344" y="414485"/>
                    </a:cubicBezTo>
                    <a:cubicBezTo>
                      <a:pt x="597072" y="428679"/>
                      <a:pt x="609473" y="464015"/>
                      <a:pt x="609473" y="494820"/>
                    </a:cubicBezTo>
                    <a:lnTo>
                      <a:pt x="609473" y="529048"/>
                    </a:lnTo>
                    <a:cubicBezTo>
                      <a:pt x="609473" y="561061"/>
                      <a:pt x="583360" y="587034"/>
                      <a:pt x="551399" y="587034"/>
                    </a:cubicBezTo>
                    <a:lnTo>
                      <a:pt x="58074" y="587034"/>
                    </a:lnTo>
                    <a:cubicBezTo>
                      <a:pt x="26012" y="587034"/>
                      <a:pt x="0" y="561061"/>
                      <a:pt x="0" y="529048"/>
                    </a:cubicBezTo>
                    <a:lnTo>
                      <a:pt x="0" y="494820"/>
                    </a:lnTo>
                    <a:cubicBezTo>
                      <a:pt x="0" y="464015"/>
                      <a:pt x="12401" y="428679"/>
                      <a:pt x="28129" y="414485"/>
                    </a:cubicBezTo>
                    <a:cubicBezTo>
                      <a:pt x="43757" y="400492"/>
                      <a:pt x="79851" y="388311"/>
                      <a:pt x="110501" y="386700"/>
                    </a:cubicBezTo>
                    <a:close/>
                    <a:moveTo>
                      <a:pt x="316407" y="206077"/>
                    </a:moveTo>
                    <a:lnTo>
                      <a:pt x="316407" y="272924"/>
                    </a:lnTo>
                    <a:cubicBezTo>
                      <a:pt x="325379" y="271817"/>
                      <a:pt x="331832" y="269703"/>
                      <a:pt x="335965" y="266783"/>
                    </a:cubicBezTo>
                    <a:cubicBezTo>
                      <a:pt x="343023" y="261548"/>
                      <a:pt x="346551" y="252488"/>
                      <a:pt x="346551" y="239602"/>
                    </a:cubicBezTo>
                    <a:cubicBezTo>
                      <a:pt x="346551" y="229736"/>
                      <a:pt x="343224" y="222084"/>
                      <a:pt x="336570" y="216346"/>
                    </a:cubicBezTo>
                    <a:cubicBezTo>
                      <a:pt x="332638" y="213024"/>
                      <a:pt x="325884" y="209601"/>
                      <a:pt x="316407" y="206077"/>
                    </a:cubicBezTo>
                    <a:close/>
                    <a:moveTo>
                      <a:pt x="299872" y="94230"/>
                    </a:moveTo>
                    <a:cubicBezTo>
                      <a:pt x="289891" y="94431"/>
                      <a:pt x="282531" y="97149"/>
                      <a:pt x="277793" y="102183"/>
                    </a:cubicBezTo>
                    <a:cubicBezTo>
                      <a:pt x="272954" y="107317"/>
                      <a:pt x="270534" y="114163"/>
                      <a:pt x="270534" y="122922"/>
                    </a:cubicBezTo>
                    <a:cubicBezTo>
                      <a:pt x="270534" y="132586"/>
                      <a:pt x="274163" y="140137"/>
                      <a:pt x="281322" y="145674"/>
                    </a:cubicBezTo>
                    <a:cubicBezTo>
                      <a:pt x="285354" y="148795"/>
                      <a:pt x="291504" y="151613"/>
                      <a:pt x="299872" y="154231"/>
                    </a:cubicBezTo>
                    <a:close/>
                    <a:moveTo>
                      <a:pt x="316407" y="42585"/>
                    </a:moveTo>
                    <a:lnTo>
                      <a:pt x="316407" y="56478"/>
                    </a:lnTo>
                    <a:cubicBezTo>
                      <a:pt x="334957" y="57887"/>
                      <a:pt x="349576" y="62518"/>
                      <a:pt x="360061" y="70169"/>
                    </a:cubicBezTo>
                    <a:cubicBezTo>
                      <a:pt x="379318" y="82350"/>
                      <a:pt x="389198" y="102082"/>
                      <a:pt x="389904" y="129465"/>
                    </a:cubicBezTo>
                    <a:lnTo>
                      <a:pt x="344837" y="129465"/>
                    </a:lnTo>
                    <a:cubicBezTo>
                      <a:pt x="344031" y="119297"/>
                      <a:pt x="342317" y="111948"/>
                      <a:pt x="339797" y="107217"/>
                    </a:cubicBezTo>
                    <a:cubicBezTo>
                      <a:pt x="335562" y="99163"/>
                      <a:pt x="327698" y="94733"/>
                      <a:pt x="316407" y="93928"/>
                    </a:cubicBezTo>
                    <a:lnTo>
                      <a:pt x="316407" y="159063"/>
                    </a:lnTo>
                    <a:cubicBezTo>
                      <a:pt x="343527" y="168426"/>
                      <a:pt x="361674" y="176681"/>
                      <a:pt x="371050" y="183829"/>
                    </a:cubicBezTo>
                    <a:cubicBezTo>
                      <a:pt x="386375" y="195809"/>
                      <a:pt x="394037" y="212722"/>
                      <a:pt x="394037" y="234467"/>
                    </a:cubicBezTo>
                    <a:cubicBezTo>
                      <a:pt x="394037" y="263159"/>
                      <a:pt x="383451" y="284099"/>
                      <a:pt x="362380" y="297086"/>
                    </a:cubicBezTo>
                    <a:cubicBezTo>
                      <a:pt x="349475" y="305039"/>
                      <a:pt x="334151" y="309670"/>
                      <a:pt x="316407" y="311079"/>
                    </a:cubicBezTo>
                    <a:lnTo>
                      <a:pt x="316407" y="318328"/>
                    </a:lnTo>
                    <a:cubicBezTo>
                      <a:pt x="388593" y="313697"/>
                      <a:pt x="445959" y="253696"/>
                      <a:pt x="445959" y="180507"/>
                    </a:cubicBezTo>
                    <a:cubicBezTo>
                      <a:pt x="445959" y="107217"/>
                      <a:pt x="388593" y="47316"/>
                      <a:pt x="316407" y="42585"/>
                    </a:cubicBezTo>
                    <a:close/>
                    <a:moveTo>
                      <a:pt x="299872" y="42484"/>
                    </a:moveTo>
                    <a:cubicBezTo>
                      <a:pt x="226980" y="46410"/>
                      <a:pt x="168808" y="106713"/>
                      <a:pt x="168808" y="180507"/>
                    </a:cubicBezTo>
                    <a:cubicBezTo>
                      <a:pt x="168808" y="254199"/>
                      <a:pt x="226980" y="314502"/>
                      <a:pt x="299872" y="318428"/>
                    </a:cubicBezTo>
                    <a:lnTo>
                      <a:pt x="299872" y="311381"/>
                    </a:lnTo>
                    <a:cubicBezTo>
                      <a:pt x="277390" y="308864"/>
                      <a:pt x="260553" y="303931"/>
                      <a:pt x="249564" y="296683"/>
                    </a:cubicBezTo>
                    <a:cubicBezTo>
                      <a:pt x="230005" y="283596"/>
                      <a:pt x="220427" y="261246"/>
                      <a:pt x="220729" y="229635"/>
                    </a:cubicBezTo>
                    <a:lnTo>
                      <a:pt x="266904" y="229635"/>
                    </a:lnTo>
                    <a:cubicBezTo>
                      <a:pt x="268518" y="244031"/>
                      <a:pt x="270736" y="253696"/>
                      <a:pt x="273659" y="258528"/>
                    </a:cubicBezTo>
                    <a:cubicBezTo>
                      <a:pt x="278095" y="266179"/>
                      <a:pt x="286867" y="271112"/>
                      <a:pt x="299872" y="273428"/>
                    </a:cubicBezTo>
                    <a:lnTo>
                      <a:pt x="299872" y="200440"/>
                    </a:lnTo>
                    <a:lnTo>
                      <a:pt x="285959" y="196312"/>
                    </a:lnTo>
                    <a:cubicBezTo>
                      <a:pt x="264182" y="189970"/>
                      <a:pt x="248757" y="181010"/>
                      <a:pt x="239784" y="169634"/>
                    </a:cubicBezTo>
                    <a:cubicBezTo>
                      <a:pt x="230811" y="158258"/>
                      <a:pt x="226375" y="144466"/>
                      <a:pt x="226375" y="128459"/>
                    </a:cubicBezTo>
                    <a:cubicBezTo>
                      <a:pt x="226375" y="117787"/>
                      <a:pt x="228089" y="108223"/>
                      <a:pt x="231618" y="99566"/>
                    </a:cubicBezTo>
                    <a:cubicBezTo>
                      <a:pt x="235046" y="90908"/>
                      <a:pt x="239986" y="83357"/>
                      <a:pt x="246237" y="77115"/>
                    </a:cubicBezTo>
                    <a:cubicBezTo>
                      <a:pt x="254302" y="69062"/>
                      <a:pt x="263376" y="63424"/>
                      <a:pt x="273256" y="60404"/>
                    </a:cubicBezTo>
                    <a:cubicBezTo>
                      <a:pt x="279406" y="58390"/>
                      <a:pt x="288177" y="56981"/>
                      <a:pt x="299872" y="56075"/>
                    </a:cubicBezTo>
                    <a:close/>
                    <a:moveTo>
                      <a:pt x="307333" y="0"/>
                    </a:moveTo>
                    <a:cubicBezTo>
                      <a:pt x="407043" y="0"/>
                      <a:pt x="488101" y="80941"/>
                      <a:pt x="488101" y="180507"/>
                    </a:cubicBezTo>
                    <a:cubicBezTo>
                      <a:pt x="488101" y="279971"/>
                      <a:pt x="407043" y="361013"/>
                      <a:pt x="307333" y="361013"/>
                    </a:cubicBezTo>
                    <a:cubicBezTo>
                      <a:pt x="207724" y="361013"/>
                      <a:pt x="126665" y="279971"/>
                      <a:pt x="126665" y="180507"/>
                    </a:cubicBezTo>
                    <a:cubicBezTo>
                      <a:pt x="126665" y="80941"/>
                      <a:pt x="207724" y="0"/>
                      <a:pt x="307333" y="0"/>
                    </a:cubicBezTo>
                    <a:close/>
                  </a:path>
                </a:pathLst>
              </a:custGeom>
              <a:solidFill>
                <a:schemeClr val="bg1"/>
              </a:solidFill>
              <a:ln>
                <a:noFill/>
              </a:ln>
            </p:spPr>
            <p:txBody>
              <a:bodyPr anchor="ctr"/>
              <a:lstStyle/>
              <a:p>
                <a:pPr algn="ctr"/>
                <a:endParaRPr>
                  <a:cs typeface="+mn-ea"/>
                  <a:sym typeface="+mn-lt"/>
                </a:endParaRPr>
              </a:p>
            </p:txBody>
          </p:sp>
        </p:grpSp>
        <p:grpSp>
          <p:nvGrpSpPr>
            <p:cNvPr id="21" name="组合 20"/>
            <p:cNvGrpSpPr>
              <a:grpSpLocks/>
            </p:cNvGrpSpPr>
            <p:nvPr/>
          </p:nvGrpSpPr>
          <p:grpSpPr>
            <a:xfrm>
              <a:off x="3531302" y="4627971"/>
              <a:ext cx="653802" cy="653803"/>
              <a:chOff x="3909160" y="2249137"/>
              <a:chExt cx="648072" cy="648072"/>
            </a:xfrm>
          </p:grpSpPr>
          <p:sp>
            <p:nvSpPr>
              <p:cNvPr id="40" name="椭圆 39"/>
              <p:cNvSpPr/>
              <p:nvPr/>
            </p:nvSpPr>
            <p:spPr>
              <a:xfrm>
                <a:off x="3909160" y="2249137"/>
                <a:ext cx="648072" cy="648072"/>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任意多边形: 形状 24"/>
              <p:cNvSpPr>
                <a:spLocks/>
              </p:cNvSpPr>
              <p:nvPr/>
            </p:nvSpPr>
            <p:spPr bwMode="auto">
              <a:xfrm>
                <a:off x="4043050" y="2390028"/>
                <a:ext cx="380293" cy="36629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chemeClr val="bg1"/>
              </a:solidFill>
              <a:ln>
                <a:noFill/>
              </a:ln>
            </p:spPr>
            <p:txBody>
              <a:bodyPr anchor="ctr"/>
              <a:lstStyle/>
              <a:p>
                <a:pPr algn="ctr"/>
                <a:endParaRPr>
                  <a:cs typeface="+mn-ea"/>
                  <a:sym typeface="+mn-lt"/>
                </a:endParaRPr>
              </a:p>
            </p:txBody>
          </p:sp>
        </p:grpSp>
        <p:grpSp>
          <p:nvGrpSpPr>
            <p:cNvPr id="22" name="组合 21"/>
            <p:cNvGrpSpPr/>
            <p:nvPr/>
          </p:nvGrpSpPr>
          <p:grpSpPr>
            <a:xfrm>
              <a:off x="987518" y="4610972"/>
              <a:ext cx="2374396" cy="861008"/>
              <a:chOff x="251866" y="1988839"/>
              <a:chExt cx="3288629" cy="861008"/>
            </a:xfrm>
          </p:grpSpPr>
          <p:sp>
            <p:nvSpPr>
              <p:cNvPr id="38" name="文本框 26"/>
              <p:cNvSpPr txBox="1"/>
              <p:nvPr/>
            </p:nvSpPr>
            <p:spPr>
              <a:xfrm>
                <a:off x="251866" y="2372216"/>
                <a:ext cx="3288629" cy="477631"/>
              </a:xfrm>
              <a:prstGeom prst="rect">
                <a:avLst/>
              </a:prstGeom>
              <a:noFill/>
            </p:spPr>
            <p:txBody>
              <a:bodyPr wrap="square" lIns="0" tIns="0" rIns="0" bIns="0" anchor="ctr">
                <a:noAutofit/>
              </a:bodyPr>
              <a:lstStyle/>
              <a:p>
                <a:pPr algn="r" defTabSz="914378">
                  <a:lnSpc>
                    <a:spcPct val="120000"/>
                  </a:lnSpc>
                  <a:spcBef>
                    <a:spcPct val="0"/>
                  </a:spcBef>
                  <a:defRPr/>
                </a:pPr>
                <a:r>
                  <a:rPr lang="zh-CN" altLang="en-US" sz="1400" dirty="0">
                    <a:cs typeface="+mn-ea"/>
                    <a:sym typeface="+mn-lt"/>
                  </a:rPr>
                  <a:t>明确移动互联网可及性与家庭金融资产配置，特别是风险资产配置的关系</a:t>
                </a:r>
              </a:p>
            </p:txBody>
          </p:sp>
          <p:sp>
            <p:nvSpPr>
              <p:cNvPr id="39" name="矩形 38"/>
              <p:cNvSpPr/>
              <p:nvPr/>
            </p:nvSpPr>
            <p:spPr>
              <a:xfrm>
                <a:off x="251866" y="1988839"/>
                <a:ext cx="3288629" cy="306375"/>
              </a:xfrm>
              <a:prstGeom prst="rect">
                <a:avLst/>
              </a:prstGeom>
            </p:spPr>
            <p:txBody>
              <a:bodyPr wrap="none" lIns="0" tIns="0" rIns="0" bIns="0" anchor="ctr">
                <a:normAutofit/>
              </a:bodyPr>
              <a:lstStyle/>
              <a:p>
                <a:pPr lvl="0" algn="r" defTabSz="914378">
                  <a:spcBef>
                    <a:spcPct val="0"/>
                  </a:spcBef>
                  <a:defRPr/>
                </a:pPr>
                <a:r>
                  <a:rPr lang="zh-CN" altLang="en-US" sz="2000" b="1" dirty="0">
                    <a:solidFill>
                      <a:schemeClr val="accent6">
                        <a:lumMod val="90000"/>
                      </a:schemeClr>
                    </a:solidFill>
                    <a:cs typeface="+mn-ea"/>
                    <a:sym typeface="+mn-lt"/>
                  </a:rPr>
                  <a:t>明确关系</a:t>
                </a:r>
              </a:p>
            </p:txBody>
          </p:sp>
        </p:grpSp>
        <p:sp>
          <p:nvSpPr>
            <p:cNvPr id="37" name="矩形 36"/>
            <p:cNvSpPr/>
            <p:nvPr/>
          </p:nvSpPr>
          <p:spPr>
            <a:xfrm>
              <a:off x="9426777" y="1658584"/>
              <a:ext cx="2403693" cy="306375"/>
            </a:xfrm>
            <a:prstGeom prst="rect">
              <a:avLst/>
            </a:prstGeom>
          </p:spPr>
          <p:txBody>
            <a:bodyPr wrap="none" lIns="0" tIns="0" rIns="0" bIns="0" anchor="ctr">
              <a:normAutofit/>
            </a:bodyPr>
            <a:lstStyle/>
            <a:p>
              <a:pPr lvl="0" defTabSz="914378">
                <a:spcBef>
                  <a:spcPct val="0"/>
                </a:spcBef>
                <a:defRPr/>
              </a:pPr>
              <a:r>
                <a:rPr lang="zh-CN" altLang="en-US" sz="2000" b="1" dirty="0">
                  <a:solidFill>
                    <a:schemeClr val="accent1"/>
                  </a:solidFill>
                  <a:cs typeface="+mn-ea"/>
                  <a:sym typeface="+mn-lt"/>
                </a:rPr>
                <a:t>进一步研究</a:t>
              </a:r>
            </a:p>
          </p:txBody>
        </p:sp>
        <p:grpSp>
          <p:nvGrpSpPr>
            <p:cNvPr id="24" name="组合 23"/>
            <p:cNvGrpSpPr/>
            <p:nvPr/>
          </p:nvGrpSpPr>
          <p:grpSpPr>
            <a:xfrm>
              <a:off x="5074446" y="4658099"/>
              <a:ext cx="2374396" cy="861008"/>
              <a:chOff x="251866" y="1988839"/>
              <a:chExt cx="3288629" cy="861008"/>
            </a:xfrm>
          </p:grpSpPr>
          <p:sp>
            <p:nvSpPr>
              <p:cNvPr id="34" name="文本框 32"/>
              <p:cNvSpPr txBox="1"/>
              <p:nvPr/>
            </p:nvSpPr>
            <p:spPr>
              <a:xfrm>
                <a:off x="251866" y="2372216"/>
                <a:ext cx="3288629" cy="477631"/>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不同方法刻画关系的支持</a:t>
                </a:r>
              </a:p>
            </p:txBody>
          </p:sp>
          <p:sp>
            <p:nvSpPr>
              <p:cNvPr id="35" name="矩形 34"/>
              <p:cNvSpPr/>
              <p:nvPr/>
            </p:nvSpPr>
            <p:spPr>
              <a:xfrm>
                <a:off x="251866" y="198883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dirty="0">
                    <a:solidFill>
                      <a:schemeClr val="accent2"/>
                    </a:solidFill>
                    <a:cs typeface="+mn-ea"/>
                    <a:sym typeface="+mn-lt"/>
                  </a:rPr>
                  <a:t>结果稳健性检验</a:t>
                </a:r>
              </a:p>
            </p:txBody>
          </p:sp>
        </p:grpSp>
        <p:grpSp>
          <p:nvGrpSpPr>
            <p:cNvPr id="25" name="组合 24"/>
            <p:cNvGrpSpPr/>
            <p:nvPr/>
          </p:nvGrpSpPr>
          <p:grpSpPr>
            <a:xfrm>
              <a:off x="3549662" y="2553724"/>
              <a:ext cx="2374396" cy="1299891"/>
              <a:chOff x="251866" y="1988839"/>
              <a:chExt cx="3288629" cy="1299891"/>
            </a:xfrm>
          </p:grpSpPr>
          <p:sp>
            <p:nvSpPr>
              <p:cNvPr id="32" name="文本框 35"/>
              <p:cNvSpPr txBox="1"/>
              <p:nvPr/>
            </p:nvSpPr>
            <p:spPr>
              <a:xfrm>
                <a:off x="251866" y="2372216"/>
                <a:ext cx="3288629" cy="916514"/>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城乡异质性</a:t>
                </a:r>
                <a:endParaRPr lang="en-US" altLang="zh-CN" sz="1400" dirty="0">
                  <a:cs typeface="+mn-ea"/>
                  <a:sym typeface="+mn-lt"/>
                </a:endParaRPr>
              </a:p>
              <a:p>
                <a:pPr algn="ctr" defTabSz="914378">
                  <a:lnSpc>
                    <a:spcPct val="120000"/>
                  </a:lnSpc>
                  <a:spcBef>
                    <a:spcPct val="0"/>
                  </a:spcBef>
                  <a:defRPr/>
                </a:pPr>
                <a:r>
                  <a:rPr lang="zh-CN" altLang="en-US" sz="1400" dirty="0">
                    <a:cs typeface="+mn-ea"/>
                    <a:sym typeface="+mn-lt"/>
                  </a:rPr>
                  <a:t>区域异质性</a:t>
                </a:r>
                <a:endParaRPr lang="en-US" altLang="zh-CN" sz="1400" dirty="0">
                  <a:cs typeface="+mn-ea"/>
                  <a:sym typeface="+mn-lt"/>
                </a:endParaRPr>
              </a:p>
              <a:p>
                <a:pPr algn="ctr" defTabSz="914378">
                  <a:lnSpc>
                    <a:spcPct val="120000"/>
                  </a:lnSpc>
                  <a:spcBef>
                    <a:spcPct val="0"/>
                  </a:spcBef>
                  <a:defRPr/>
                </a:pPr>
                <a:endParaRPr lang="zh-CN" altLang="en-US" sz="1400" dirty="0">
                  <a:cs typeface="+mn-ea"/>
                  <a:sym typeface="+mn-lt"/>
                </a:endParaRPr>
              </a:p>
            </p:txBody>
          </p:sp>
          <p:sp>
            <p:nvSpPr>
              <p:cNvPr id="33" name="矩形 32"/>
              <p:cNvSpPr/>
              <p:nvPr/>
            </p:nvSpPr>
            <p:spPr>
              <a:xfrm>
                <a:off x="251866" y="198883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dirty="0">
                    <a:solidFill>
                      <a:schemeClr val="accent4"/>
                    </a:solidFill>
                    <a:cs typeface="+mn-ea"/>
                    <a:sym typeface="+mn-lt"/>
                  </a:rPr>
                  <a:t>异质性考察</a:t>
                </a:r>
              </a:p>
            </p:txBody>
          </p:sp>
        </p:grpSp>
        <p:grpSp>
          <p:nvGrpSpPr>
            <p:cNvPr id="26" name="组合 25"/>
            <p:cNvGrpSpPr>
              <a:grpSpLocks/>
            </p:cNvGrpSpPr>
            <p:nvPr/>
          </p:nvGrpSpPr>
          <p:grpSpPr>
            <a:xfrm>
              <a:off x="5735681" y="3703709"/>
              <a:ext cx="653802" cy="653803"/>
              <a:chOff x="5675954" y="2249137"/>
              <a:chExt cx="648072" cy="648072"/>
            </a:xfrm>
          </p:grpSpPr>
          <p:sp>
            <p:nvSpPr>
              <p:cNvPr id="30" name="椭圆 29"/>
              <p:cNvSpPr/>
              <p:nvPr/>
            </p:nvSpPr>
            <p:spPr>
              <a:xfrm>
                <a:off x="5675954" y="2249137"/>
                <a:ext cx="648072" cy="648072"/>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任意多边形: 形状 45"/>
              <p:cNvSpPr>
                <a:spLocks/>
              </p:cNvSpPr>
              <p:nvPr/>
            </p:nvSpPr>
            <p:spPr bwMode="auto">
              <a:xfrm>
                <a:off x="5809844" y="2390028"/>
                <a:ext cx="380293" cy="366291"/>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chemeClr val="bg1"/>
              </a:solidFill>
              <a:ln>
                <a:noFill/>
              </a:ln>
            </p:spPr>
            <p:txBody>
              <a:bodyPr anchor="ctr"/>
              <a:lstStyle/>
              <a:p>
                <a:pPr algn="ctr"/>
                <a:endParaRPr>
                  <a:cs typeface="+mn-ea"/>
                  <a:sym typeface="+mn-lt"/>
                </a:endParaRPr>
              </a:p>
            </p:txBody>
          </p:sp>
        </p:grpSp>
        <p:grpSp>
          <p:nvGrpSpPr>
            <p:cNvPr id="27" name="组合 26"/>
            <p:cNvGrpSpPr/>
            <p:nvPr/>
          </p:nvGrpSpPr>
          <p:grpSpPr>
            <a:xfrm>
              <a:off x="5735681" y="1699772"/>
              <a:ext cx="2374396" cy="861008"/>
              <a:chOff x="251866" y="1988839"/>
              <a:chExt cx="3288629" cy="861008"/>
            </a:xfrm>
          </p:grpSpPr>
          <p:sp>
            <p:nvSpPr>
              <p:cNvPr id="28" name="文本框 47"/>
              <p:cNvSpPr txBox="1"/>
              <p:nvPr/>
            </p:nvSpPr>
            <p:spPr>
              <a:xfrm>
                <a:off x="251866" y="2372216"/>
                <a:ext cx="3288629" cy="477631"/>
              </a:xfrm>
              <a:prstGeom prst="rect">
                <a:avLst/>
              </a:prstGeom>
              <a:noFill/>
            </p:spPr>
            <p:txBody>
              <a:bodyPr wrap="square" lIns="0" tIns="0" rIns="0" bIns="0" anchor="ctr">
                <a:noAutofit/>
              </a:bodyPr>
              <a:lstStyle/>
              <a:p>
                <a:pPr algn="ctr" defTabSz="914378">
                  <a:lnSpc>
                    <a:spcPct val="120000"/>
                  </a:lnSpc>
                  <a:spcBef>
                    <a:spcPct val="0"/>
                  </a:spcBef>
                  <a:defRPr/>
                </a:pPr>
                <a:r>
                  <a:rPr lang="zh-CN" altLang="en-US" sz="1400" dirty="0">
                    <a:cs typeface="+mn-ea"/>
                    <a:sym typeface="+mn-lt"/>
                  </a:rPr>
                  <a:t>移动互联网是如何影响到金融资产配置的？</a:t>
                </a:r>
              </a:p>
            </p:txBody>
          </p:sp>
          <p:sp>
            <p:nvSpPr>
              <p:cNvPr id="29" name="矩形 28"/>
              <p:cNvSpPr/>
              <p:nvPr/>
            </p:nvSpPr>
            <p:spPr>
              <a:xfrm>
                <a:off x="251866" y="1988839"/>
                <a:ext cx="3288629" cy="306375"/>
              </a:xfrm>
              <a:prstGeom prst="rect">
                <a:avLst/>
              </a:prstGeom>
            </p:spPr>
            <p:txBody>
              <a:bodyPr wrap="none" lIns="0" tIns="0" rIns="0" bIns="0" anchor="ctr">
                <a:normAutofit/>
              </a:bodyPr>
              <a:lstStyle/>
              <a:p>
                <a:pPr lvl="0" algn="ctr" defTabSz="914378">
                  <a:spcBef>
                    <a:spcPct val="0"/>
                  </a:spcBef>
                  <a:defRPr/>
                </a:pPr>
                <a:r>
                  <a:rPr lang="zh-CN" altLang="en-US" sz="2000" b="1" dirty="0">
                    <a:solidFill>
                      <a:schemeClr val="accent5">
                        <a:lumMod val="75000"/>
                      </a:schemeClr>
                    </a:solidFill>
                    <a:cs typeface="+mn-ea"/>
                    <a:sym typeface="+mn-lt"/>
                  </a:rPr>
                  <a:t>作用渠道挖掘</a:t>
                </a:r>
              </a:p>
            </p:txBody>
          </p:sp>
        </p:grpSp>
      </p:grpSp>
      <p:graphicFrame>
        <p:nvGraphicFramePr>
          <p:cNvPr id="2" name="表格 2">
            <a:extLst>
              <a:ext uri="{FF2B5EF4-FFF2-40B4-BE49-F238E27FC236}">
                <a16:creationId xmlns:a16="http://schemas.microsoft.com/office/drawing/2014/main" id="{613793A8-9661-485C-8CFF-3BF66AC0F1F2}"/>
              </a:ext>
            </a:extLst>
          </p:cNvPr>
          <p:cNvGraphicFramePr>
            <a:graphicFrameLocks noGrp="1"/>
          </p:cNvGraphicFramePr>
          <p:nvPr>
            <p:extLst>
              <p:ext uri="{D42A27DB-BD31-4B8C-83A1-F6EECF244321}">
                <p14:modId xmlns:p14="http://schemas.microsoft.com/office/powerpoint/2010/main" val="147489812"/>
              </p:ext>
            </p:extLst>
          </p:nvPr>
        </p:nvGraphicFramePr>
        <p:xfrm>
          <a:off x="764747" y="926908"/>
          <a:ext cx="10455170" cy="1854200"/>
        </p:xfrm>
        <a:graphic>
          <a:graphicData uri="http://schemas.openxmlformats.org/drawingml/2006/table">
            <a:tbl>
              <a:tblPr firstRow="1" bandRow="1">
                <a:tableStyleId>{5C22544A-7EE6-4342-B048-85BDC9FD1C3A}</a:tableStyleId>
              </a:tblPr>
              <a:tblGrid>
                <a:gridCol w="6676490">
                  <a:extLst>
                    <a:ext uri="{9D8B030D-6E8A-4147-A177-3AD203B41FA5}">
                      <a16:colId xmlns:a16="http://schemas.microsoft.com/office/drawing/2014/main" val="2433234740"/>
                    </a:ext>
                  </a:extLst>
                </a:gridCol>
                <a:gridCol w="3778680">
                  <a:extLst>
                    <a:ext uri="{9D8B030D-6E8A-4147-A177-3AD203B41FA5}">
                      <a16:colId xmlns:a16="http://schemas.microsoft.com/office/drawing/2014/main" val="1240790073"/>
                    </a:ext>
                  </a:extLst>
                </a:gridCol>
              </a:tblGrid>
              <a:tr h="370840">
                <a:tc>
                  <a:txBody>
                    <a:bodyPr/>
                    <a:lstStyle/>
                    <a:p>
                      <a:r>
                        <a:rPr lang="zh-CN" altLang="en-US" dirty="0">
                          <a:latin typeface="+mn-lt"/>
                          <a:ea typeface="+mn-ea"/>
                          <a:cs typeface="+mn-ea"/>
                          <a:sym typeface="+mn-lt"/>
                        </a:rPr>
                        <a:t>关注问题</a:t>
                      </a:r>
                    </a:p>
                  </a:txBody>
                  <a:tcPr/>
                </a:tc>
                <a:tc>
                  <a:txBody>
                    <a:bodyPr/>
                    <a:lstStyle/>
                    <a:p>
                      <a:r>
                        <a:rPr lang="zh-CN" altLang="en-US" dirty="0">
                          <a:latin typeface="+mn-lt"/>
                          <a:ea typeface="+mn-ea"/>
                          <a:cs typeface="+mn-ea"/>
                          <a:sym typeface="+mn-lt"/>
                        </a:rPr>
                        <a:t>研究过程</a:t>
                      </a:r>
                    </a:p>
                  </a:txBody>
                  <a:tcPr/>
                </a:tc>
                <a:extLst>
                  <a:ext uri="{0D108BD9-81ED-4DB2-BD59-A6C34878D82A}">
                    <a16:rowId xmlns:a16="http://schemas.microsoft.com/office/drawing/2014/main" val="1434481229"/>
                  </a:ext>
                </a:extLst>
              </a:tr>
              <a:tr h="370840">
                <a:tc>
                  <a:txBody>
                    <a:bodyPr/>
                    <a:lstStyle/>
                    <a:p>
                      <a:r>
                        <a:rPr lang="zh-CN" altLang="en-US" dirty="0">
                          <a:latin typeface="+mn-lt"/>
                          <a:ea typeface="+mn-ea"/>
                          <a:cs typeface="+mn-ea"/>
                          <a:sym typeface="+mn-lt"/>
                        </a:rPr>
                        <a:t>移动互联网可及性会是否影响家庭风险资产配置</a:t>
                      </a:r>
                    </a:p>
                  </a:txBody>
                  <a:tcPr/>
                </a:tc>
                <a:tc>
                  <a:txBody>
                    <a:bodyPr/>
                    <a:lstStyle/>
                    <a:p>
                      <a:r>
                        <a:rPr lang="zh-CN" altLang="en-US" dirty="0">
                          <a:latin typeface="+mn-lt"/>
                          <a:ea typeface="+mn-ea"/>
                          <a:cs typeface="+mn-ea"/>
                          <a:sym typeface="+mn-lt"/>
                        </a:rPr>
                        <a:t>初步实证检验</a:t>
                      </a:r>
                    </a:p>
                  </a:txBody>
                  <a:tcPr/>
                </a:tc>
                <a:extLst>
                  <a:ext uri="{0D108BD9-81ED-4DB2-BD59-A6C34878D82A}">
                    <a16:rowId xmlns:a16="http://schemas.microsoft.com/office/drawing/2014/main" val="273572224"/>
                  </a:ext>
                </a:extLst>
              </a:tr>
              <a:tr h="370840">
                <a:tc>
                  <a:txBody>
                    <a:bodyPr/>
                    <a:lstStyle/>
                    <a:p>
                      <a:r>
                        <a:rPr lang="zh-CN" altLang="en-US" dirty="0">
                          <a:latin typeface="+mn-lt"/>
                          <a:ea typeface="+mn-ea"/>
                          <a:cs typeface="+mn-ea"/>
                          <a:sym typeface="+mn-lt"/>
                        </a:rPr>
                        <a:t>对于不同分组，影响的程度是否存在不同</a:t>
                      </a:r>
                    </a:p>
                  </a:txBody>
                  <a:tcPr/>
                </a:tc>
                <a:tc>
                  <a:txBody>
                    <a:bodyPr/>
                    <a:lstStyle/>
                    <a:p>
                      <a:r>
                        <a:rPr lang="zh-CN" altLang="en-US" dirty="0">
                          <a:latin typeface="+mn-lt"/>
                          <a:ea typeface="+mn-ea"/>
                          <a:cs typeface="+mn-ea"/>
                          <a:sym typeface="+mn-lt"/>
                        </a:rPr>
                        <a:t>异质性检验</a:t>
                      </a:r>
                    </a:p>
                  </a:txBody>
                  <a:tcPr/>
                </a:tc>
                <a:extLst>
                  <a:ext uri="{0D108BD9-81ED-4DB2-BD59-A6C34878D82A}">
                    <a16:rowId xmlns:a16="http://schemas.microsoft.com/office/drawing/2014/main" val="1169177687"/>
                  </a:ext>
                </a:extLst>
              </a:tr>
              <a:tr h="370840">
                <a:tc>
                  <a:txBody>
                    <a:bodyPr/>
                    <a:lstStyle/>
                    <a:p>
                      <a:r>
                        <a:rPr lang="zh-CN" altLang="en-US" dirty="0">
                          <a:latin typeface="+mn-lt"/>
                          <a:ea typeface="+mn-ea"/>
                          <a:cs typeface="+mn-ea"/>
                          <a:sym typeface="+mn-lt"/>
                        </a:rPr>
                        <a:t>影响是可靠且稳定的吗？</a:t>
                      </a:r>
                    </a:p>
                  </a:txBody>
                  <a:tcPr/>
                </a:tc>
                <a:tc>
                  <a:txBody>
                    <a:bodyPr/>
                    <a:lstStyle/>
                    <a:p>
                      <a:r>
                        <a:rPr lang="zh-CN" altLang="en-US" dirty="0">
                          <a:latin typeface="+mn-lt"/>
                          <a:ea typeface="+mn-ea"/>
                          <a:cs typeface="+mn-ea"/>
                          <a:sym typeface="+mn-lt"/>
                        </a:rPr>
                        <a:t>结果稳健性检验</a:t>
                      </a:r>
                    </a:p>
                  </a:txBody>
                  <a:tcPr/>
                </a:tc>
                <a:extLst>
                  <a:ext uri="{0D108BD9-81ED-4DB2-BD59-A6C34878D82A}">
                    <a16:rowId xmlns:a16="http://schemas.microsoft.com/office/drawing/2014/main" val="4238494154"/>
                  </a:ext>
                </a:extLst>
              </a:tr>
              <a:tr h="370840">
                <a:tc>
                  <a:txBody>
                    <a:bodyPr/>
                    <a:lstStyle/>
                    <a:p>
                      <a:r>
                        <a:rPr lang="zh-CN" altLang="en-US" dirty="0">
                          <a:latin typeface="+mn-lt"/>
                          <a:ea typeface="+mn-ea"/>
                          <a:cs typeface="+mn-ea"/>
                          <a:sym typeface="+mn-lt"/>
                        </a:rPr>
                        <a:t>移动互联网可及性如何影响风险资产配置</a:t>
                      </a:r>
                    </a:p>
                  </a:txBody>
                  <a:tcPr/>
                </a:tc>
                <a:tc>
                  <a:txBody>
                    <a:bodyPr/>
                    <a:lstStyle/>
                    <a:p>
                      <a:r>
                        <a:rPr lang="zh-CN" altLang="en-US" dirty="0">
                          <a:latin typeface="+mn-lt"/>
                          <a:ea typeface="+mn-ea"/>
                          <a:cs typeface="+mn-ea"/>
                          <a:sym typeface="+mn-lt"/>
                        </a:rPr>
                        <a:t>作用机制（渠道）探究</a:t>
                      </a:r>
                      <a:endParaRPr lang="en-US" altLang="zh-CN" dirty="0">
                        <a:latin typeface="+mn-lt"/>
                        <a:ea typeface="+mn-ea"/>
                        <a:cs typeface="+mn-ea"/>
                        <a:sym typeface="+mn-lt"/>
                      </a:endParaRPr>
                    </a:p>
                  </a:txBody>
                  <a:tcPr/>
                </a:tc>
                <a:extLst>
                  <a:ext uri="{0D108BD9-81ED-4DB2-BD59-A6C34878D82A}">
                    <a16:rowId xmlns:a16="http://schemas.microsoft.com/office/drawing/2014/main" val="1130195456"/>
                  </a:ext>
                </a:extLst>
              </a:tr>
            </a:tbl>
          </a:graphicData>
        </a:graphic>
      </p:graphicFrame>
    </p:spTree>
    <p:extLst>
      <p:ext uri="{BB962C8B-B14F-4D97-AF65-F5344CB8AC3E}">
        <p14:creationId xmlns:p14="http://schemas.microsoft.com/office/powerpoint/2010/main" val="4087537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研究方法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aphicFrame>
        <p:nvGraphicFramePr>
          <p:cNvPr id="3" name="表格 3">
            <a:extLst>
              <a:ext uri="{FF2B5EF4-FFF2-40B4-BE49-F238E27FC236}">
                <a16:creationId xmlns:a16="http://schemas.microsoft.com/office/drawing/2014/main" id="{93A1CEB0-527C-466D-83C6-FBF442E9C677}"/>
              </a:ext>
            </a:extLst>
          </p:cNvPr>
          <p:cNvGraphicFramePr>
            <a:graphicFrameLocks noGrp="1"/>
          </p:cNvGraphicFramePr>
          <p:nvPr>
            <p:extLst>
              <p:ext uri="{D42A27DB-BD31-4B8C-83A1-F6EECF244321}">
                <p14:modId xmlns:p14="http://schemas.microsoft.com/office/powerpoint/2010/main" val="1575474805"/>
              </p:ext>
            </p:extLst>
          </p:nvPr>
        </p:nvGraphicFramePr>
        <p:xfrm>
          <a:off x="983432" y="1340769"/>
          <a:ext cx="10729195" cy="4824534"/>
        </p:xfrm>
        <a:graphic>
          <a:graphicData uri="http://schemas.openxmlformats.org/drawingml/2006/table">
            <a:tbl>
              <a:tblPr firstRow="1" bandRow="1">
                <a:tableStyleId>{073A0DAA-6AF3-43AB-8588-CEC1D06C72B9}</a:tableStyleId>
              </a:tblPr>
              <a:tblGrid>
                <a:gridCol w="1368152">
                  <a:extLst>
                    <a:ext uri="{9D8B030D-6E8A-4147-A177-3AD203B41FA5}">
                      <a16:colId xmlns:a16="http://schemas.microsoft.com/office/drawing/2014/main" val="3251367804"/>
                    </a:ext>
                  </a:extLst>
                </a:gridCol>
                <a:gridCol w="2597357">
                  <a:extLst>
                    <a:ext uri="{9D8B030D-6E8A-4147-A177-3AD203B41FA5}">
                      <a16:colId xmlns:a16="http://schemas.microsoft.com/office/drawing/2014/main" val="1776779167"/>
                    </a:ext>
                  </a:extLst>
                </a:gridCol>
                <a:gridCol w="2254562">
                  <a:extLst>
                    <a:ext uri="{9D8B030D-6E8A-4147-A177-3AD203B41FA5}">
                      <a16:colId xmlns:a16="http://schemas.microsoft.com/office/drawing/2014/main" val="1906100674"/>
                    </a:ext>
                  </a:extLst>
                </a:gridCol>
                <a:gridCol w="2254562">
                  <a:extLst>
                    <a:ext uri="{9D8B030D-6E8A-4147-A177-3AD203B41FA5}">
                      <a16:colId xmlns:a16="http://schemas.microsoft.com/office/drawing/2014/main" val="3614401102"/>
                    </a:ext>
                  </a:extLst>
                </a:gridCol>
                <a:gridCol w="2254562">
                  <a:extLst>
                    <a:ext uri="{9D8B030D-6E8A-4147-A177-3AD203B41FA5}">
                      <a16:colId xmlns:a16="http://schemas.microsoft.com/office/drawing/2014/main" val="1390704793"/>
                    </a:ext>
                  </a:extLst>
                </a:gridCol>
              </a:tblGrid>
              <a:tr h="381060">
                <a:tc>
                  <a:txBody>
                    <a:bodyPr/>
                    <a:lstStyle/>
                    <a:p>
                      <a:endParaRPr lang="zh-CN" altLang="en-US" dirty="0">
                        <a:latin typeface="+mn-lt"/>
                        <a:ea typeface="+mn-ea"/>
                        <a:cs typeface="+mn-ea"/>
                        <a:sym typeface="+mn-lt"/>
                      </a:endParaRPr>
                    </a:p>
                  </a:txBody>
                  <a:tcPr/>
                </a:tc>
                <a:tc>
                  <a:txBody>
                    <a:bodyPr/>
                    <a:lstStyle/>
                    <a:p>
                      <a:r>
                        <a:rPr lang="zh-CN" altLang="en-US" dirty="0">
                          <a:latin typeface="+mn-lt"/>
                          <a:ea typeface="+mn-ea"/>
                          <a:cs typeface="+mn-ea"/>
                          <a:sym typeface="+mn-lt"/>
                        </a:rPr>
                        <a:t>基础回归</a:t>
                      </a:r>
                    </a:p>
                  </a:txBody>
                  <a:tcPr/>
                </a:tc>
                <a:tc>
                  <a:txBody>
                    <a:bodyPr/>
                    <a:lstStyle/>
                    <a:p>
                      <a:r>
                        <a:rPr lang="zh-CN" altLang="en-US" dirty="0">
                          <a:latin typeface="+mn-lt"/>
                          <a:ea typeface="+mn-ea"/>
                          <a:cs typeface="+mn-ea"/>
                          <a:sym typeface="+mn-lt"/>
                        </a:rPr>
                        <a:t>异质性分析</a:t>
                      </a:r>
                    </a:p>
                  </a:txBody>
                  <a:tcPr/>
                </a:tc>
                <a:tc>
                  <a:txBody>
                    <a:bodyPr/>
                    <a:lstStyle/>
                    <a:p>
                      <a:r>
                        <a:rPr lang="zh-CN" altLang="en-US" dirty="0">
                          <a:latin typeface="+mn-lt"/>
                          <a:ea typeface="+mn-ea"/>
                          <a:cs typeface="+mn-ea"/>
                          <a:sym typeface="+mn-lt"/>
                        </a:rPr>
                        <a:t>稳健性检验</a:t>
                      </a:r>
                    </a:p>
                  </a:txBody>
                  <a:tcPr/>
                </a:tc>
                <a:tc>
                  <a:txBody>
                    <a:bodyPr/>
                    <a:lstStyle/>
                    <a:p>
                      <a:r>
                        <a:rPr lang="zh-CN" altLang="en-US" dirty="0">
                          <a:latin typeface="+mn-lt"/>
                          <a:ea typeface="+mn-ea"/>
                          <a:cs typeface="+mn-ea"/>
                          <a:sym typeface="+mn-lt"/>
                        </a:rPr>
                        <a:t>作用机制</a:t>
                      </a:r>
                    </a:p>
                  </a:txBody>
                  <a:tcPr/>
                </a:tc>
                <a:extLst>
                  <a:ext uri="{0D108BD9-81ED-4DB2-BD59-A6C34878D82A}">
                    <a16:rowId xmlns:a16="http://schemas.microsoft.com/office/drawing/2014/main" val="580106603"/>
                  </a:ext>
                </a:extLst>
              </a:tr>
              <a:tr h="694541">
                <a:tc>
                  <a:txBody>
                    <a:bodyPr/>
                    <a:lstStyle/>
                    <a:p>
                      <a:pPr algn="ctr"/>
                      <a:r>
                        <a:rPr lang="zh-CN" altLang="en-US" dirty="0">
                          <a:latin typeface="+mn-lt"/>
                          <a:ea typeface="+mn-ea"/>
                          <a:cs typeface="+mn-ea"/>
                          <a:sym typeface="+mn-lt"/>
                        </a:rPr>
                        <a:t>研究目的</a:t>
                      </a:r>
                    </a:p>
                  </a:txBody>
                  <a:tcPr anchor="ctr"/>
                </a:tc>
                <a:tc>
                  <a:txBody>
                    <a:bodyPr/>
                    <a:lstStyle/>
                    <a:p>
                      <a:r>
                        <a:rPr lang="zh-CN" altLang="en-US" dirty="0">
                          <a:latin typeface="+mn-lt"/>
                          <a:ea typeface="+mn-ea"/>
                          <a:cs typeface="+mn-ea"/>
                          <a:sym typeface="+mn-lt"/>
                        </a:rPr>
                        <a:t>明确关系</a:t>
                      </a:r>
                    </a:p>
                  </a:txBody>
                  <a:tcPr/>
                </a:tc>
                <a:tc>
                  <a:txBody>
                    <a:bodyPr/>
                    <a:lstStyle/>
                    <a:p>
                      <a:r>
                        <a:rPr lang="zh-CN" altLang="en-US" dirty="0">
                          <a:latin typeface="+mn-lt"/>
                          <a:ea typeface="+mn-ea"/>
                          <a:cs typeface="+mn-ea"/>
                          <a:sym typeface="+mn-lt"/>
                        </a:rPr>
                        <a:t>影响的差别</a:t>
                      </a:r>
                    </a:p>
                  </a:txBody>
                  <a:tcPr/>
                </a:tc>
                <a:tc>
                  <a:txBody>
                    <a:bodyPr/>
                    <a:lstStyle/>
                    <a:p>
                      <a:r>
                        <a:rPr lang="zh-CN" altLang="en-US" dirty="0">
                          <a:latin typeface="+mn-lt"/>
                          <a:ea typeface="+mn-ea"/>
                          <a:cs typeface="+mn-ea"/>
                          <a:sym typeface="+mn-lt"/>
                        </a:rPr>
                        <a:t>可靠性和真实性</a:t>
                      </a:r>
                    </a:p>
                  </a:txBody>
                  <a:tcPr/>
                </a:tc>
                <a:tc>
                  <a:txBody>
                    <a:bodyPr/>
                    <a:lstStyle/>
                    <a:p>
                      <a:r>
                        <a:rPr lang="zh-CN" altLang="en-US" dirty="0">
                          <a:latin typeface="+mn-lt"/>
                          <a:ea typeface="+mn-ea"/>
                          <a:cs typeface="+mn-ea"/>
                          <a:sym typeface="+mn-lt"/>
                        </a:rPr>
                        <a:t>寻找路径</a:t>
                      </a:r>
                      <a:endParaRPr lang="en-US" altLang="zh-CN" dirty="0">
                        <a:latin typeface="+mn-lt"/>
                        <a:ea typeface="+mn-ea"/>
                        <a:cs typeface="+mn-ea"/>
                        <a:sym typeface="+mn-lt"/>
                      </a:endParaRPr>
                    </a:p>
                    <a:p>
                      <a:r>
                        <a:rPr lang="zh-CN" altLang="en-US" dirty="0">
                          <a:latin typeface="+mn-lt"/>
                          <a:ea typeface="+mn-ea"/>
                          <a:cs typeface="+mn-ea"/>
                          <a:sym typeface="+mn-lt"/>
                        </a:rPr>
                        <a:t>进而影响路径</a:t>
                      </a:r>
                      <a:endParaRPr lang="en-US" altLang="zh-CN" dirty="0">
                        <a:latin typeface="+mn-lt"/>
                        <a:ea typeface="+mn-ea"/>
                        <a:cs typeface="+mn-ea"/>
                        <a:sym typeface="+mn-lt"/>
                      </a:endParaRPr>
                    </a:p>
                  </a:txBody>
                  <a:tcPr/>
                </a:tc>
                <a:extLst>
                  <a:ext uri="{0D108BD9-81ED-4DB2-BD59-A6C34878D82A}">
                    <a16:rowId xmlns:a16="http://schemas.microsoft.com/office/drawing/2014/main" val="3879386990"/>
                  </a:ext>
                </a:extLst>
              </a:tr>
              <a:tr h="3748933">
                <a:tc>
                  <a:txBody>
                    <a:bodyPr/>
                    <a:lstStyle/>
                    <a:p>
                      <a:pPr algn="ctr"/>
                      <a:r>
                        <a:rPr lang="zh-CN" altLang="en-US" dirty="0">
                          <a:latin typeface="+mn-lt"/>
                          <a:ea typeface="+mn-ea"/>
                          <a:cs typeface="+mn-ea"/>
                          <a:sym typeface="+mn-lt"/>
                        </a:rPr>
                        <a:t>研究方法</a:t>
                      </a:r>
                    </a:p>
                  </a:txBody>
                  <a:tcPr anchor="ctr"/>
                </a:tc>
                <a:tc>
                  <a:txBody>
                    <a:bodyPr/>
                    <a:lstStyle/>
                    <a:p>
                      <a:pPr defTabSz="914378">
                        <a:lnSpc>
                          <a:spcPct val="120000"/>
                        </a:lnSpc>
                        <a:spcBef>
                          <a:spcPct val="0"/>
                        </a:spcBef>
                        <a:defRPr/>
                      </a:pPr>
                      <a:r>
                        <a:rPr lang="en-US" altLang="zh-CN" sz="1800" dirty="0" err="1">
                          <a:latin typeface="+mn-lt"/>
                          <a:ea typeface="+mn-ea"/>
                          <a:cs typeface="+mn-ea"/>
                          <a:sym typeface="+mn-lt"/>
                        </a:rPr>
                        <a:t>Probit</a:t>
                      </a:r>
                      <a:r>
                        <a:rPr lang="zh-CN" altLang="en-US" sz="1800" dirty="0">
                          <a:latin typeface="+mn-lt"/>
                          <a:ea typeface="+mn-ea"/>
                          <a:cs typeface="+mn-ea"/>
                          <a:sym typeface="+mn-lt"/>
                        </a:rPr>
                        <a:t>模型：</a:t>
                      </a:r>
                      <a:endParaRPr lang="en-US" altLang="zh-CN" sz="1800" dirty="0">
                        <a:latin typeface="+mn-lt"/>
                        <a:ea typeface="+mn-ea"/>
                        <a:cs typeface="+mn-ea"/>
                        <a:sym typeface="+mn-lt"/>
                      </a:endParaRPr>
                    </a:p>
                    <a:p>
                      <a:pPr defTabSz="914378">
                        <a:lnSpc>
                          <a:spcPct val="120000"/>
                        </a:lnSpc>
                        <a:spcBef>
                          <a:spcPct val="0"/>
                        </a:spcBef>
                        <a:defRPr/>
                      </a:pPr>
                      <a:r>
                        <a:rPr lang="en-US" altLang="zh-CN" sz="1800" dirty="0">
                          <a:latin typeface="+mn-lt"/>
                          <a:ea typeface="+mn-ea"/>
                          <a:cs typeface="+mn-ea"/>
                          <a:sym typeface="+mn-lt"/>
                        </a:rPr>
                        <a:t>     </a:t>
                      </a:r>
                      <a:r>
                        <a:rPr lang="zh-CN" altLang="en-US" sz="1800" dirty="0">
                          <a:latin typeface="+mn-lt"/>
                          <a:ea typeface="+mn-ea"/>
                          <a:cs typeface="+mn-ea"/>
                          <a:sym typeface="+mn-lt"/>
                        </a:rPr>
                        <a:t>参与率为二值变量</a:t>
                      </a:r>
                      <a:endParaRPr lang="en-US" altLang="zh-CN" sz="1800" dirty="0">
                        <a:latin typeface="+mn-lt"/>
                        <a:ea typeface="+mn-ea"/>
                        <a:cs typeface="+mn-ea"/>
                        <a:sym typeface="+mn-lt"/>
                      </a:endParaRPr>
                    </a:p>
                    <a:p>
                      <a:pPr defTabSz="914378">
                        <a:lnSpc>
                          <a:spcPct val="120000"/>
                        </a:lnSpc>
                        <a:spcBef>
                          <a:spcPct val="0"/>
                        </a:spcBef>
                        <a:defRPr/>
                      </a:pPr>
                      <a:r>
                        <a:rPr lang="en-US" altLang="zh-CN" sz="1800" dirty="0">
                          <a:latin typeface="+mn-lt"/>
                          <a:ea typeface="+mn-ea"/>
                          <a:cs typeface="+mn-ea"/>
                          <a:sym typeface="+mn-lt"/>
                        </a:rPr>
                        <a:t>Tobit</a:t>
                      </a:r>
                      <a:r>
                        <a:rPr lang="zh-CN" altLang="en-US" sz="1800" dirty="0">
                          <a:latin typeface="+mn-lt"/>
                          <a:ea typeface="+mn-ea"/>
                          <a:cs typeface="+mn-ea"/>
                          <a:sym typeface="+mn-lt"/>
                        </a:rPr>
                        <a:t>模型：</a:t>
                      </a:r>
                      <a:endParaRPr lang="en-US" altLang="zh-CN" sz="1800" dirty="0">
                        <a:latin typeface="+mn-lt"/>
                        <a:ea typeface="+mn-ea"/>
                        <a:cs typeface="+mn-ea"/>
                        <a:sym typeface="+mn-lt"/>
                      </a:endParaRPr>
                    </a:p>
                    <a:p>
                      <a:pPr defTabSz="914378">
                        <a:lnSpc>
                          <a:spcPct val="120000"/>
                        </a:lnSpc>
                        <a:spcBef>
                          <a:spcPct val="0"/>
                        </a:spcBef>
                        <a:defRPr/>
                      </a:pPr>
                      <a:r>
                        <a:rPr lang="en-US" altLang="zh-CN" sz="1800" dirty="0">
                          <a:latin typeface="+mn-lt"/>
                          <a:ea typeface="+mn-ea"/>
                          <a:cs typeface="+mn-ea"/>
                          <a:sym typeface="+mn-lt"/>
                        </a:rPr>
                        <a:t>      </a:t>
                      </a:r>
                      <a:r>
                        <a:rPr lang="zh-CN" altLang="en-US" sz="1800" dirty="0">
                          <a:latin typeface="+mn-lt"/>
                          <a:ea typeface="+mn-ea"/>
                          <a:cs typeface="+mn-ea"/>
                          <a:sym typeface="+mn-lt"/>
                        </a:rPr>
                        <a:t>许多家庭没有风险资产参与，视为截断情况（参考众多文献）</a:t>
                      </a:r>
                      <a:endParaRPr lang="en-US" altLang="zh-CN" sz="1800" dirty="0">
                        <a:latin typeface="+mn-lt"/>
                        <a:ea typeface="+mn-ea"/>
                        <a:cs typeface="+mn-ea"/>
                        <a:sym typeface="+mn-lt"/>
                      </a:endParaRPr>
                    </a:p>
                    <a:p>
                      <a:pPr defTabSz="914378">
                        <a:lnSpc>
                          <a:spcPct val="120000"/>
                        </a:lnSpc>
                        <a:spcBef>
                          <a:spcPct val="0"/>
                        </a:spcBef>
                        <a:defRPr/>
                      </a:pPr>
                      <a:r>
                        <a:rPr lang="en-US" altLang="zh-CN" sz="1800" dirty="0">
                          <a:latin typeface="+mn-lt"/>
                          <a:ea typeface="+mn-ea"/>
                          <a:cs typeface="+mn-ea"/>
                          <a:sym typeface="+mn-lt"/>
                        </a:rPr>
                        <a:t>IV</a:t>
                      </a:r>
                      <a:r>
                        <a:rPr lang="zh-CN" altLang="en-US" sz="1800" dirty="0">
                          <a:latin typeface="+mn-lt"/>
                          <a:ea typeface="+mn-ea"/>
                          <a:cs typeface="+mn-ea"/>
                          <a:sym typeface="+mn-lt"/>
                        </a:rPr>
                        <a:t>模型：</a:t>
                      </a:r>
                      <a:endParaRPr lang="en-US" altLang="zh-CN" sz="1800" dirty="0">
                        <a:latin typeface="+mn-lt"/>
                        <a:ea typeface="+mn-ea"/>
                        <a:cs typeface="+mn-ea"/>
                        <a:sym typeface="+mn-lt"/>
                      </a:endParaRPr>
                    </a:p>
                    <a:p>
                      <a:pPr defTabSz="914378">
                        <a:lnSpc>
                          <a:spcPct val="120000"/>
                        </a:lnSpc>
                        <a:spcBef>
                          <a:spcPct val="0"/>
                        </a:spcBef>
                        <a:defRPr/>
                      </a:pPr>
                      <a:r>
                        <a:rPr lang="en-US" altLang="zh-CN" sz="1800" dirty="0">
                          <a:latin typeface="+mn-lt"/>
                          <a:ea typeface="+mn-ea"/>
                          <a:cs typeface="+mn-ea"/>
                          <a:sym typeface="+mn-lt"/>
                        </a:rPr>
                        <a:t>      </a:t>
                      </a:r>
                      <a:r>
                        <a:rPr lang="zh-CN" altLang="en-US" sz="1800" dirty="0">
                          <a:latin typeface="+mn-lt"/>
                          <a:ea typeface="+mn-ea"/>
                          <a:cs typeface="+mn-ea"/>
                          <a:sym typeface="+mn-lt"/>
                        </a:rPr>
                        <a:t>同区县的智能手机</a:t>
                      </a:r>
                      <a:endParaRPr lang="zh-CN" altLang="en-US" dirty="0">
                        <a:latin typeface="+mn-lt"/>
                        <a:ea typeface="+mn-ea"/>
                        <a:cs typeface="+mn-ea"/>
                        <a:sym typeface="+mn-lt"/>
                      </a:endParaRPr>
                    </a:p>
                  </a:txBody>
                  <a:tcPr/>
                </a:tc>
                <a:tc>
                  <a:txBody>
                    <a:bodyPr/>
                    <a:lstStyle/>
                    <a:p>
                      <a:pPr algn="ctr" defTabSz="914378">
                        <a:lnSpc>
                          <a:spcPct val="120000"/>
                        </a:lnSpc>
                        <a:spcBef>
                          <a:spcPct val="0"/>
                        </a:spcBef>
                        <a:defRPr/>
                      </a:pPr>
                      <a:r>
                        <a:rPr lang="zh-CN" altLang="en-US" sz="1800" dirty="0">
                          <a:latin typeface="+mn-lt"/>
                          <a:ea typeface="+mn-ea"/>
                          <a:cs typeface="+mn-ea"/>
                          <a:sym typeface="+mn-lt"/>
                        </a:rPr>
                        <a:t>分组回归检验差异；</a:t>
                      </a:r>
                      <a:endParaRPr lang="en-US" altLang="zh-CN" sz="1800" dirty="0">
                        <a:latin typeface="+mn-lt"/>
                        <a:ea typeface="+mn-ea"/>
                        <a:cs typeface="+mn-ea"/>
                        <a:sym typeface="+mn-lt"/>
                      </a:endParaRPr>
                    </a:p>
                    <a:p>
                      <a:pPr algn="ctr" defTabSz="914378">
                        <a:lnSpc>
                          <a:spcPct val="120000"/>
                        </a:lnSpc>
                        <a:spcBef>
                          <a:spcPct val="0"/>
                        </a:spcBef>
                        <a:defRPr/>
                      </a:pPr>
                      <a:r>
                        <a:rPr lang="zh-CN" altLang="en-US" sz="1800" dirty="0">
                          <a:latin typeface="+mn-lt"/>
                          <a:ea typeface="+mn-ea"/>
                          <a:cs typeface="+mn-ea"/>
                          <a:sym typeface="+mn-lt"/>
                        </a:rPr>
                        <a:t>加入交互项的回归；</a:t>
                      </a:r>
                      <a:endParaRPr lang="en-US" altLang="zh-CN" sz="1800" dirty="0">
                        <a:latin typeface="+mn-lt"/>
                        <a:ea typeface="+mn-ea"/>
                        <a:cs typeface="+mn-ea"/>
                        <a:sym typeface="+mn-lt"/>
                      </a:endParaRPr>
                    </a:p>
                    <a:p>
                      <a:pPr algn="ctr" defTabSz="914378">
                        <a:lnSpc>
                          <a:spcPct val="120000"/>
                        </a:lnSpc>
                        <a:spcBef>
                          <a:spcPct val="0"/>
                        </a:spcBef>
                        <a:defRPr/>
                      </a:pPr>
                      <a:endParaRPr lang="zh-CN" altLang="en-US" sz="1800" dirty="0">
                        <a:latin typeface="+mn-lt"/>
                        <a:ea typeface="+mn-ea"/>
                        <a:cs typeface="+mn-ea"/>
                        <a:sym typeface="+mn-lt"/>
                      </a:endParaRPr>
                    </a:p>
                    <a:p>
                      <a:endParaRPr lang="zh-CN" altLang="en-US" dirty="0">
                        <a:latin typeface="+mn-lt"/>
                        <a:ea typeface="+mn-ea"/>
                        <a:cs typeface="+mn-ea"/>
                        <a:sym typeface="+mn-lt"/>
                      </a:endParaRPr>
                    </a:p>
                  </a:txBody>
                  <a:tcPr/>
                </a:tc>
                <a:tc>
                  <a:txBody>
                    <a:bodyPr/>
                    <a:lstStyle/>
                    <a:p>
                      <a:pPr algn="l" defTabSz="914378">
                        <a:lnSpc>
                          <a:spcPct val="120000"/>
                        </a:lnSpc>
                        <a:spcBef>
                          <a:spcPct val="0"/>
                        </a:spcBef>
                        <a:defRPr/>
                      </a:pPr>
                      <a:r>
                        <a:rPr lang="zh-CN" altLang="en-US" sz="1800" dirty="0">
                          <a:latin typeface="+mn-lt"/>
                          <a:ea typeface="+mn-ea"/>
                          <a:cs typeface="+mn-ea"/>
                          <a:sym typeface="+mn-lt"/>
                        </a:rPr>
                        <a:t>剔除从事金融行业的家庭样本</a:t>
                      </a:r>
                      <a:endParaRPr lang="en-US" altLang="zh-CN" sz="1800" dirty="0">
                        <a:latin typeface="+mn-lt"/>
                        <a:ea typeface="+mn-ea"/>
                        <a:cs typeface="+mn-ea"/>
                        <a:sym typeface="+mn-lt"/>
                      </a:endParaRPr>
                    </a:p>
                    <a:p>
                      <a:pPr algn="l" defTabSz="914378">
                        <a:lnSpc>
                          <a:spcPct val="120000"/>
                        </a:lnSpc>
                        <a:spcBef>
                          <a:spcPct val="0"/>
                        </a:spcBef>
                        <a:defRPr/>
                      </a:pPr>
                      <a:r>
                        <a:rPr lang="zh-CN" altLang="en-US" sz="1800" dirty="0">
                          <a:latin typeface="+mn-lt"/>
                          <a:ea typeface="+mn-ea"/>
                          <a:cs typeface="+mn-ea"/>
                          <a:sym typeface="+mn-lt"/>
                        </a:rPr>
                        <a:t>更换被解释变量</a:t>
                      </a:r>
                      <a:endParaRPr lang="en-US" altLang="zh-CN" sz="1800" dirty="0">
                        <a:latin typeface="+mn-lt"/>
                        <a:ea typeface="+mn-ea"/>
                        <a:cs typeface="+mn-ea"/>
                        <a:sym typeface="+mn-lt"/>
                      </a:endParaRPr>
                    </a:p>
                    <a:p>
                      <a:pPr algn="l" defTabSz="914378">
                        <a:lnSpc>
                          <a:spcPct val="120000"/>
                        </a:lnSpc>
                        <a:spcBef>
                          <a:spcPct val="0"/>
                        </a:spcBef>
                        <a:defRPr/>
                      </a:pPr>
                      <a:r>
                        <a:rPr lang="zh-CN" altLang="en-US" sz="1800" dirty="0">
                          <a:latin typeface="+mn-lt"/>
                          <a:ea typeface="+mn-ea"/>
                          <a:cs typeface="+mn-ea"/>
                          <a:sym typeface="+mn-lt"/>
                        </a:rPr>
                        <a:t>向上删除</a:t>
                      </a:r>
                      <a:r>
                        <a:rPr lang="en-US" altLang="zh-CN" sz="1800" dirty="0">
                          <a:latin typeface="+mn-lt"/>
                          <a:ea typeface="+mn-ea"/>
                          <a:cs typeface="+mn-ea"/>
                          <a:sym typeface="+mn-lt"/>
                        </a:rPr>
                        <a:t>1%/5%</a:t>
                      </a:r>
                      <a:r>
                        <a:rPr lang="zh-CN" altLang="en-US" sz="1800" dirty="0">
                          <a:latin typeface="+mn-lt"/>
                          <a:ea typeface="+mn-ea"/>
                          <a:cs typeface="+mn-ea"/>
                          <a:sym typeface="+mn-lt"/>
                        </a:rPr>
                        <a:t>的变量</a:t>
                      </a:r>
                      <a:endParaRPr lang="en-US" altLang="zh-CN" sz="1800" dirty="0">
                        <a:latin typeface="+mn-lt"/>
                        <a:ea typeface="+mn-ea"/>
                        <a:cs typeface="+mn-ea"/>
                        <a:sym typeface="+mn-lt"/>
                      </a:endParaRPr>
                    </a:p>
                    <a:p>
                      <a:endParaRPr lang="zh-CN" altLang="en-US" dirty="0">
                        <a:latin typeface="+mn-lt"/>
                        <a:ea typeface="+mn-ea"/>
                        <a:cs typeface="+mn-ea"/>
                        <a:sym typeface="+mn-lt"/>
                      </a:endParaRPr>
                    </a:p>
                  </a:txBody>
                  <a:tcPr/>
                </a:tc>
                <a:tc>
                  <a:txBody>
                    <a:bodyPr/>
                    <a:lstStyle/>
                    <a:p>
                      <a:pPr algn="ctr" defTabSz="914378">
                        <a:lnSpc>
                          <a:spcPct val="120000"/>
                        </a:lnSpc>
                        <a:spcBef>
                          <a:spcPct val="0"/>
                        </a:spcBef>
                        <a:defRPr/>
                      </a:pPr>
                      <a:r>
                        <a:rPr lang="en-US" altLang="zh-CN" sz="1800" dirty="0">
                          <a:latin typeface="+mn-lt"/>
                          <a:ea typeface="+mn-ea"/>
                          <a:cs typeface="+mn-ea"/>
                          <a:sym typeface="+mn-lt"/>
                        </a:rPr>
                        <a:t>4.1</a:t>
                      </a:r>
                      <a:r>
                        <a:rPr lang="zh-CN" altLang="en-US" sz="1800" dirty="0">
                          <a:latin typeface="+mn-lt"/>
                          <a:ea typeface="+mn-ea"/>
                          <a:cs typeface="+mn-ea"/>
                          <a:sym typeface="+mn-lt"/>
                        </a:rPr>
                        <a:t>促进信息流通：中介效应模型</a:t>
                      </a:r>
                      <a:endParaRPr lang="en-US" altLang="zh-CN" sz="1800" dirty="0">
                        <a:latin typeface="+mn-lt"/>
                        <a:ea typeface="+mn-ea"/>
                        <a:cs typeface="+mn-ea"/>
                        <a:sym typeface="+mn-lt"/>
                      </a:endParaRPr>
                    </a:p>
                    <a:p>
                      <a:pPr algn="ctr" defTabSz="914378">
                        <a:lnSpc>
                          <a:spcPct val="120000"/>
                        </a:lnSpc>
                        <a:spcBef>
                          <a:spcPct val="0"/>
                        </a:spcBef>
                        <a:defRPr/>
                      </a:pPr>
                      <a:r>
                        <a:rPr lang="zh-CN" altLang="en-US" sz="1800" dirty="0">
                          <a:latin typeface="+mn-lt"/>
                          <a:ea typeface="+mn-ea"/>
                          <a:cs typeface="+mn-ea"/>
                          <a:sym typeface="+mn-lt"/>
                        </a:rPr>
                        <a:t>移动互联网→信息获取</a:t>
                      </a:r>
                      <a:r>
                        <a:rPr lang="en-US" altLang="zh-CN" sz="1800" dirty="0">
                          <a:latin typeface="+mn-lt"/>
                          <a:ea typeface="+mn-ea"/>
                          <a:cs typeface="+mn-ea"/>
                          <a:sym typeface="+mn-lt"/>
                        </a:rPr>
                        <a:t>/</a:t>
                      </a:r>
                      <a:r>
                        <a:rPr lang="zh-CN" altLang="en-US" sz="1800" dirty="0">
                          <a:latin typeface="+mn-lt"/>
                          <a:ea typeface="+mn-ea"/>
                          <a:cs typeface="+mn-ea"/>
                          <a:sym typeface="+mn-lt"/>
                        </a:rPr>
                        <a:t>金融知识（因子分析）→风险参与</a:t>
                      </a:r>
                      <a:endParaRPr lang="en-US" altLang="zh-CN" sz="1800" dirty="0">
                        <a:latin typeface="+mn-lt"/>
                        <a:ea typeface="+mn-ea"/>
                        <a:cs typeface="+mn-ea"/>
                        <a:sym typeface="+mn-lt"/>
                      </a:endParaRPr>
                    </a:p>
                    <a:p>
                      <a:pPr algn="ctr" defTabSz="914378">
                        <a:lnSpc>
                          <a:spcPct val="120000"/>
                        </a:lnSpc>
                        <a:spcBef>
                          <a:spcPct val="0"/>
                        </a:spcBef>
                        <a:defRPr/>
                      </a:pPr>
                      <a:r>
                        <a:rPr lang="en-US" altLang="zh-CN" sz="1800" dirty="0">
                          <a:latin typeface="+mn-lt"/>
                          <a:ea typeface="+mn-ea"/>
                          <a:cs typeface="+mn-ea"/>
                          <a:sym typeface="+mn-lt"/>
                        </a:rPr>
                        <a:t>4.2 </a:t>
                      </a:r>
                      <a:r>
                        <a:rPr lang="zh-CN" altLang="en-US" sz="1800" dirty="0">
                          <a:latin typeface="+mn-lt"/>
                          <a:ea typeface="+mn-ea"/>
                          <a:cs typeface="+mn-ea"/>
                          <a:sym typeface="+mn-lt"/>
                        </a:rPr>
                        <a:t>促进金融可及性：加入交互项的回归</a:t>
                      </a:r>
                      <a:endParaRPr lang="en-US" altLang="zh-CN" sz="1800" dirty="0">
                        <a:latin typeface="+mn-lt"/>
                        <a:ea typeface="+mn-ea"/>
                        <a:cs typeface="+mn-ea"/>
                        <a:sym typeface="+mn-lt"/>
                      </a:endParaRPr>
                    </a:p>
                    <a:p>
                      <a:endParaRPr lang="zh-CN" altLang="en-US" dirty="0">
                        <a:latin typeface="+mn-lt"/>
                        <a:ea typeface="+mn-ea"/>
                        <a:cs typeface="+mn-ea"/>
                        <a:sym typeface="+mn-lt"/>
                      </a:endParaRPr>
                    </a:p>
                  </a:txBody>
                  <a:tcPr/>
                </a:tc>
                <a:extLst>
                  <a:ext uri="{0D108BD9-81ED-4DB2-BD59-A6C34878D82A}">
                    <a16:rowId xmlns:a16="http://schemas.microsoft.com/office/drawing/2014/main" val="2628654244"/>
                  </a:ext>
                </a:extLst>
              </a:tr>
            </a:tbl>
          </a:graphicData>
        </a:graphic>
      </p:graphicFrame>
    </p:spTree>
    <p:extLst>
      <p:ext uri="{BB962C8B-B14F-4D97-AF65-F5344CB8AC3E}">
        <p14:creationId xmlns:p14="http://schemas.microsoft.com/office/powerpoint/2010/main" val="1416504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2</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5071537"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分析过程</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2139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a:latin typeface="+mn-lt"/>
                <a:ea typeface="+mn-ea"/>
                <a:cs typeface="+mn-ea"/>
                <a:sym typeface="+mn-lt"/>
              </a:rPr>
              <a:t>研究数据与变量设定</a:t>
            </a:r>
            <a:endParaRPr lang="en-US" altLang="zh-CN" sz="1600" dirty="0">
              <a:latin typeface="+mn-lt"/>
              <a:ea typeface="+mn-ea"/>
              <a:cs typeface="+mn-ea"/>
              <a:sym typeface="+mn-lt"/>
            </a:endParaRPr>
          </a:p>
          <a:p>
            <a:pPr>
              <a:lnSpc>
                <a:spcPct val="150000"/>
              </a:lnSpc>
            </a:pPr>
            <a:r>
              <a:rPr lang="zh-CN" altLang="en-US" sz="1600" dirty="0">
                <a:latin typeface="+mn-lt"/>
                <a:ea typeface="+mn-ea"/>
                <a:cs typeface="+mn-ea"/>
                <a:sym typeface="+mn-lt"/>
              </a:rPr>
              <a:t>异质性检验</a:t>
            </a:r>
            <a:endParaRPr lang="en-US" altLang="zh-CN" sz="1600" dirty="0">
              <a:latin typeface="+mn-lt"/>
              <a:ea typeface="+mn-ea"/>
              <a:cs typeface="+mn-ea"/>
              <a:sym typeface="+mn-lt"/>
            </a:endParaRPr>
          </a:p>
          <a:p>
            <a:pPr>
              <a:lnSpc>
                <a:spcPct val="150000"/>
              </a:lnSpc>
            </a:pPr>
            <a:r>
              <a:rPr lang="zh-CN" altLang="en-US" sz="1600" dirty="0">
                <a:latin typeface="+mn-lt"/>
                <a:ea typeface="+mn-ea"/>
                <a:cs typeface="+mn-ea"/>
                <a:sym typeface="+mn-lt"/>
              </a:rPr>
              <a:t>稳健性检验</a:t>
            </a:r>
            <a:endParaRPr lang="en-US" altLang="zh-CN" sz="1600" dirty="0">
              <a:latin typeface="+mn-lt"/>
              <a:ea typeface="+mn-ea"/>
              <a:cs typeface="+mn-ea"/>
              <a:sym typeface="+mn-lt"/>
            </a:endParaRPr>
          </a:p>
          <a:p>
            <a:pPr>
              <a:lnSpc>
                <a:spcPct val="150000"/>
              </a:lnSpc>
            </a:pPr>
            <a:r>
              <a:rPr lang="zh-CN" altLang="en-US" sz="1600" dirty="0">
                <a:latin typeface="+mn-lt"/>
                <a:ea typeface="+mn-ea"/>
                <a:cs typeface="+mn-ea"/>
                <a:sym typeface="+mn-lt"/>
              </a:rPr>
              <a:t>机制分析</a:t>
            </a:r>
            <a:endParaRPr lang="en-US" altLang="zh-CN" sz="1600" dirty="0">
              <a:latin typeface="+mn-lt"/>
              <a:ea typeface="+mn-ea"/>
              <a:cs typeface="+mn-ea"/>
              <a:sym typeface="+mn-lt"/>
            </a:endParaRPr>
          </a:p>
          <a:p>
            <a:pPr>
              <a:lnSpc>
                <a:spcPct val="150000"/>
              </a:lnSpc>
            </a:pPr>
            <a:r>
              <a:rPr lang="zh-CN" altLang="en-US" sz="1600" dirty="0">
                <a:latin typeface="+mn-lt"/>
                <a:ea typeface="+mn-ea"/>
                <a:cs typeface="+mn-ea"/>
                <a:sym typeface="+mn-lt"/>
              </a:rPr>
              <a:t>结果报告</a:t>
            </a:r>
            <a:endParaRPr lang="en-US" altLang="zh-CN"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4169626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600" dirty="0">
                  <a:cs typeface="+mn-ea"/>
                  <a:sym typeface="+mn-lt"/>
                </a:rPr>
                <a:t>2.1</a:t>
              </a:r>
              <a:r>
                <a:rPr lang="zh-CN" altLang="en-US" sz="2400" spc="600" dirty="0">
                  <a:cs typeface="+mn-ea"/>
                  <a:sym typeface="+mn-lt"/>
                </a:rPr>
                <a:t>研究数据</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pic>
        <p:nvPicPr>
          <p:cNvPr id="5" name="图片 4">
            <a:extLst>
              <a:ext uri="{FF2B5EF4-FFF2-40B4-BE49-F238E27FC236}">
                <a16:creationId xmlns:a16="http://schemas.microsoft.com/office/drawing/2014/main" id="{E11B8D27-4504-4691-958A-A62C7AFD7ED4}"/>
              </a:ext>
            </a:extLst>
          </p:cNvPr>
          <p:cNvPicPr>
            <a:picLocks noChangeAspect="1"/>
          </p:cNvPicPr>
          <p:nvPr/>
        </p:nvPicPr>
        <p:blipFill>
          <a:blip r:embed="rId4"/>
          <a:stretch>
            <a:fillRect/>
          </a:stretch>
        </p:blipFill>
        <p:spPr>
          <a:xfrm>
            <a:off x="7060902" y="418680"/>
            <a:ext cx="4267796" cy="6020640"/>
          </a:xfrm>
          <a:prstGeom prst="rect">
            <a:avLst/>
          </a:prstGeom>
        </p:spPr>
      </p:pic>
      <p:sp>
        <p:nvSpPr>
          <p:cNvPr id="84" name="文本框 83">
            <a:extLst>
              <a:ext uri="{FF2B5EF4-FFF2-40B4-BE49-F238E27FC236}">
                <a16:creationId xmlns:a16="http://schemas.microsoft.com/office/drawing/2014/main" id="{F73B2255-DCF7-4303-BA25-E1895B78F49E}"/>
              </a:ext>
            </a:extLst>
          </p:cNvPr>
          <p:cNvSpPr txBox="1"/>
          <p:nvPr/>
        </p:nvSpPr>
        <p:spPr>
          <a:xfrm>
            <a:off x="538480" y="1347738"/>
            <a:ext cx="6096000" cy="2308324"/>
          </a:xfrm>
          <a:prstGeom prst="rect">
            <a:avLst/>
          </a:prstGeom>
          <a:noFill/>
        </p:spPr>
        <p:txBody>
          <a:bodyPr wrap="square">
            <a:spAutoFit/>
          </a:bodyPr>
          <a:lstStyle/>
          <a:p>
            <a:r>
              <a:rPr lang="zh-CN" altLang="en-US" sz="1800" dirty="0">
                <a:effectLst/>
                <a:cs typeface="+mn-ea"/>
                <a:sym typeface="+mn-lt"/>
              </a:rPr>
              <a:t>论文</a:t>
            </a:r>
            <a:r>
              <a:rPr lang="zh-CN" altLang="zh-CN" sz="1800" dirty="0">
                <a:effectLst/>
                <a:cs typeface="+mn-ea"/>
                <a:sym typeface="+mn-lt"/>
              </a:rPr>
              <a:t>使用了</a:t>
            </a:r>
            <a:r>
              <a:rPr lang="en-US" altLang="zh-CN" sz="1800" b="1" dirty="0">
                <a:effectLst/>
                <a:cs typeface="+mn-ea"/>
                <a:sym typeface="+mn-lt"/>
              </a:rPr>
              <a:t>2017</a:t>
            </a:r>
            <a:r>
              <a:rPr lang="zh-CN" altLang="zh-CN" sz="1800" b="1" dirty="0">
                <a:effectLst/>
                <a:cs typeface="+mn-ea"/>
                <a:sym typeface="+mn-lt"/>
              </a:rPr>
              <a:t>年中国家庭金融调查（</a:t>
            </a:r>
            <a:r>
              <a:rPr lang="en-US" altLang="zh-CN" sz="1800" b="1" dirty="0">
                <a:effectLst/>
                <a:cs typeface="+mn-ea"/>
                <a:sym typeface="+mn-lt"/>
              </a:rPr>
              <a:t>CHFS</a:t>
            </a:r>
            <a:r>
              <a:rPr lang="zh-CN" altLang="zh-CN" sz="1800" b="1" dirty="0">
                <a:effectLst/>
                <a:cs typeface="+mn-ea"/>
                <a:sym typeface="+mn-lt"/>
              </a:rPr>
              <a:t>）数据</a:t>
            </a:r>
            <a:r>
              <a:rPr lang="zh-CN" altLang="zh-CN" sz="1800" dirty="0">
                <a:effectLst/>
                <a:cs typeface="+mn-ea"/>
                <a:sym typeface="+mn-lt"/>
              </a:rPr>
              <a:t>，</a:t>
            </a:r>
            <a:r>
              <a:rPr lang="en-US" altLang="zh-CN" sz="1800" dirty="0">
                <a:effectLst/>
                <a:cs typeface="+mn-ea"/>
                <a:sym typeface="+mn-lt"/>
              </a:rPr>
              <a:t>2017</a:t>
            </a:r>
            <a:r>
              <a:rPr lang="zh-CN" altLang="zh-CN" sz="1800" dirty="0">
                <a:effectLst/>
                <a:cs typeface="+mn-ea"/>
                <a:sym typeface="+mn-lt"/>
              </a:rPr>
              <a:t>年第四轮调查样本覆盖全国除、新疆、港澳台地区以外的</a:t>
            </a:r>
            <a:r>
              <a:rPr lang="en-US" altLang="zh-CN" sz="1800" dirty="0">
                <a:effectLst/>
                <a:cs typeface="+mn-ea"/>
                <a:sym typeface="+mn-lt"/>
              </a:rPr>
              <a:t>29</a:t>
            </a:r>
            <a:r>
              <a:rPr lang="zh-CN" altLang="zh-CN" sz="1800" dirty="0">
                <a:effectLst/>
                <a:cs typeface="+mn-ea"/>
                <a:sym typeface="+mn-lt"/>
              </a:rPr>
              <a:t>个省（自治区、直辖市），</a:t>
            </a:r>
            <a:r>
              <a:rPr lang="en-US" altLang="zh-CN" sz="1800" dirty="0">
                <a:effectLst/>
                <a:cs typeface="+mn-ea"/>
                <a:sym typeface="+mn-lt"/>
              </a:rPr>
              <a:t>355</a:t>
            </a:r>
            <a:r>
              <a:rPr lang="zh-CN" altLang="zh-CN" sz="1800" dirty="0">
                <a:effectLst/>
                <a:cs typeface="+mn-ea"/>
                <a:sym typeface="+mn-lt"/>
              </a:rPr>
              <a:t>个县（区、县级市），</a:t>
            </a:r>
            <a:r>
              <a:rPr lang="en-US" altLang="zh-CN" sz="1800" dirty="0">
                <a:effectLst/>
                <a:cs typeface="+mn-ea"/>
                <a:sym typeface="+mn-lt"/>
              </a:rPr>
              <a:t>1428</a:t>
            </a:r>
            <a:r>
              <a:rPr lang="zh-CN" altLang="zh-CN" sz="1800" dirty="0">
                <a:effectLst/>
                <a:cs typeface="+mn-ea"/>
                <a:sym typeface="+mn-lt"/>
              </a:rPr>
              <a:t>个村（居）委会，样本规模为</a:t>
            </a:r>
            <a:r>
              <a:rPr lang="en-US" altLang="zh-CN" sz="1800" dirty="0">
                <a:effectLst/>
                <a:cs typeface="+mn-ea"/>
                <a:sym typeface="+mn-lt"/>
              </a:rPr>
              <a:t>40011</a:t>
            </a:r>
            <a:r>
              <a:rPr lang="zh-CN" altLang="zh-CN" sz="1800" dirty="0">
                <a:effectLst/>
                <a:cs typeface="+mn-ea"/>
                <a:sym typeface="+mn-lt"/>
              </a:rPr>
              <a:t>户。</a:t>
            </a:r>
            <a:endParaRPr lang="en-US" altLang="zh-CN" sz="1800" dirty="0">
              <a:effectLst/>
              <a:cs typeface="+mn-ea"/>
              <a:sym typeface="+mn-lt"/>
            </a:endParaRPr>
          </a:p>
          <a:p>
            <a:r>
              <a:rPr lang="zh-CN" altLang="zh-CN" sz="1800" dirty="0">
                <a:effectLst/>
                <a:cs typeface="+mn-ea"/>
                <a:sym typeface="+mn-lt"/>
              </a:rPr>
              <a:t>中国家庭金融调查收集了人口统计学特征、资产与负债、保险与保障、支出与收入、金融知识等方面的数据，细致询问了家庭金融的相关情况，对家庭金融方面的研究提供了</a:t>
            </a:r>
            <a:r>
              <a:rPr lang="zh-CN" altLang="zh-CN" sz="1800" b="1" dirty="0">
                <a:effectLst/>
                <a:cs typeface="+mn-ea"/>
                <a:sym typeface="+mn-lt"/>
              </a:rPr>
              <a:t>可靠、优质</a:t>
            </a:r>
            <a:r>
              <a:rPr lang="zh-CN" altLang="zh-CN" sz="1800" dirty="0">
                <a:effectLst/>
                <a:cs typeface="+mn-ea"/>
                <a:sym typeface="+mn-lt"/>
              </a:rPr>
              <a:t>的数据支撑。</a:t>
            </a:r>
            <a:endParaRPr lang="zh-CN" altLang="en-US" dirty="0">
              <a:cs typeface="+mn-ea"/>
              <a:sym typeface="+mn-lt"/>
            </a:endParaRPr>
          </a:p>
        </p:txBody>
      </p:sp>
      <p:pic>
        <p:nvPicPr>
          <p:cNvPr id="8" name="图片 7">
            <a:extLst>
              <a:ext uri="{FF2B5EF4-FFF2-40B4-BE49-F238E27FC236}">
                <a16:creationId xmlns:a16="http://schemas.microsoft.com/office/drawing/2014/main" id="{E276E3B2-9B2D-4368-8E79-16045642AFBE}"/>
              </a:ext>
            </a:extLst>
          </p:cNvPr>
          <p:cNvPicPr>
            <a:picLocks noChangeAspect="1"/>
          </p:cNvPicPr>
          <p:nvPr/>
        </p:nvPicPr>
        <p:blipFill>
          <a:blip r:embed="rId5"/>
          <a:stretch>
            <a:fillRect/>
          </a:stretch>
        </p:blipFill>
        <p:spPr>
          <a:xfrm>
            <a:off x="995318" y="4236936"/>
            <a:ext cx="5182323" cy="1457528"/>
          </a:xfrm>
          <a:prstGeom prst="rect">
            <a:avLst/>
          </a:prstGeom>
        </p:spPr>
      </p:pic>
      <p:sp>
        <p:nvSpPr>
          <p:cNvPr id="2" name="矩形 1">
            <a:extLst>
              <a:ext uri="{FF2B5EF4-FFF2-40B4-BE49-F238E27FC236}">
                <a16:creationId xmlns:a16="http://schemas.microsoft.com/office/drawing/2014/main" id="{45FA3245-1FA7-40BC-B850-BA98E66EB1C0}"/>
              </a:ext>
            </a:extLst>
          </p:cNvPr>
          <p:cNvSpPr/>
          <p:nvPr/>
        </p:nvSpPr>
        <p:spPr>
          <a:xfrm>
            <a:off x="3797839" y="435094"/>
            <a:ext cx="2262159" cy="369332"/>
          </a:xfrm>
          <a:prstGeom prst="rect">
            <a:avLst/>
          </a:prstGeom>
          <a:noFill/>
        </p:spPr>
        <p:txBody>
          <a:bodyPr wrap="none" lIns="91440" tIns="45720" rIns="91440" bIns="45720">
            <a:spAutoFit/>
          </a:bodyPr>
          <a:lstStyle/>
          <a:p>
            <a:pPr algn="ctr"/>
            <a:r>
              <a:rPr lang="zh-CN" altLang="en-US" cap="none" spc="0" dirty="0">
                <a:ln w="0"/>
                <a:solidFill>
                  <a:schemeClr val="tx1"/>
                </a:solidFill>
                <a:cs typeface="+mn-ea"/>
                <a:sym typeface="+mn-lt"/>
              </a:rPr>
              <a:t>优质可靠的微观数据</a:t>
            </a:r>
          </a:p>
        </p:txBody>
      </p:sp>
    </p:spTree>
    <p:extLst>
      <p:ext uri="{BB962C8B-B14F-4D97-AF65-F5344CB8AC3E}">
        <p14:creationId xmlns:p14="http://schemas.microsoft.com/office/powerpoint/2010/main" val="297248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pc="600" dirty="0">
                  <a:cs typeface="+mn-ea"/>
                  <a:sym typeface="+mn-lt"/>
                </a:rPr>
                <a:t>2.1</a:t>
              </a:r>
              <a:r>
                <a:rPr lang="zh-CN" altLang="en-US" sz="2400" spc="600" dirty="0">
                  <a:cs typeface="+mn-ea"/>
                  <a:sym typeface="+mn-lt"/>
                </a:rPr>
                <a:t>变量设置</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7" name="矩形 6">
            <a:extLst>
              <a:ext uri="{FF2B5EF4-FFF2-40B4-BE49-F238E27FC236}">
                <a16:creationId xmlns:a16="http://schemas.microsoft.com/office/drawing/2014/main" id="{4EFAEEA6-AEC2-4B5A-B82A-AF566B3E499D}"/>
              </a:ext>
            </a:extLst>
          </p:cNvPr>
          <p:cNvSpPr/>
          <p:nvPr/>
        </p:nvSpPr>
        <p:spPr>
          <a:xfrm>
            <a:off x="3797837" y="435094"/>
            <a:ext cx="2262159" cy="369332"/>
          </a:xfrm>
          <a:prstGeom prst="rect">
            <a:avLst/>
          </a:prstGeom>
          <a:noFill/>
        </p:spPr>
        <p:txBody>
          <a:bodyPr wrap="none" lIns="91440" tIns="45720" rIns="91440" bIns="45720">
            <a:spAutoFit/>
          </a:bodyPr>
          <a:lstStyle/>
          <a:p>
            <a:pPr algn="ctr"/>
            <a:r>
              <a:rPr lang="zh-CN" altLang="en-US" b="1" cap="none" spc="0" dirty="0">
                <a:ln w="0"/>
                <a:solidFill>
                  <a:schemeClr val="tx1"/>
                </a:solidFill>
                <a:cs typeface="+mn-ea"/>
                <a:sym typeface="+mn-lt"/>
              </a:rPr>
              <a:t>力图精细的变量设置</a:t>
            </a:r>
          </a:p>
        </p:txBody>
      </p:sp>
      <p:graphicFrame>
        <p:nvGraphicFramePr>
          <p:cNvPr id="3" name="表格 2">
            <a:extLst>
              <a:ext uri="{FF2B5EF4-FFF2-40B4-BE49-F238E27FC236}">
                <a16:creationId xmlns:a16="http://schemas.microsoft.com/office/drawing/2014/main" id="{1D9F574D-336E-47BD-9FD2-99E26D150947}"/>
              </a:ext>
            </a:extLst>
          </p:cNvPr>
          <p:cNvGraphicFramePr>
            <a:graphicFrameLocks noGrp="1"/>
          </p:cNvGraphicFramePr>
          <p:nvPr>
            <p:extLst>
              <p:ext uri="{D42A27DB-BD31-4B8C-83A1-F6EECF244321}">
                <p14:modId xmlns:p14="http://schemas.microsoft.com/office/powerpoint/2010/main" val="4055661867"/>
              </p:ext>
            </p:extLst>
          </p:nvPr>
        </p:nvGraphicFramePr>
        <p:xfrm>
          <a:off x="407368" y="914400"/>
          <a:ext cx="11305256" cy="5895518"/>
        </p:xfrm>
        <a:graphic>
          <a:graphicData uri="http://schemas.openxmlformats.org/drawingml/2006/table">
            <a:tbl>
              <a:tblPr/>
              <a:tblGrid>
                <a:gridCol w="3619942">
                  <a:extLst>
                    <a:ext uri="{9D8B030D-6E8A-4147-A177-3AD203B41FA5}">
                      <a16:colId xmlns:a16="http://schemas.microsoft.com/office/drawing/2014/main" val="2473068579"/>
                    </a:ext>
                  </a:extLst>
                </a:gridCol>
                <a:gridCol w="1442551">
                  <a:extLst>
                    <a:ext uri="{9D8B030D-6E8A-4147-A177-3AD203B41FA5}">
                      <a16:colId xmlns:a16="http://schemas.microsoft.com/office/drawing/2014/main" val="1683892528"/>
                    </a:ext>
                  </a:extLst>
                </a:gridCol>
                <a:gridCol w="1286538">
                  <a:extLst>
                    <a:ext uri="{9D8B030D-6E8A-4147-A177-3AD203B41FA5}">
                      <a16:colId xmlns:a16="http://schemas.microsoft.com/office/drawing/2014/main" val="3201819999"/>
                    </a:ext>
                  </a:extLst>
                </a:gridCol>
                <a:gridCol w="1704833">
                  <a:extLst>
                    <a:ext uri="{9D8B030D-6E8A-4147-A177-3AD203B41FA5}">
                      <a16:colId xmlns:a16="http://schemas.microsoft.com/office/drawing/2014/main" val="2827550926"/>
                    </a:ext>
                  </a:extLst>
                </a:gridCol>
                <a:gridCol w="1625696">
                  <a:extLst>
                    <a:ext uri="{9D8B030D-6E8A-4147-A177-3AD203B41FA5}">
                      <a16:colId xmlns:a16="http://schemas.microsoft.com/office/drawing/2014/main" val="3828052485"/>
                    </a:ext>
                  </a:extLst>
                </a:gridCol>
                <a:gridCol w="1625696">
                  <a:extLst>
                    <a:ext uri="{9D8B030D-6E8A-4147-A177-3AD203B41FA5}">
                      <a16:colId xmlns:a16="http://schemas.microsoft.com/office/drawing/2014/main" val="2516169916"/>
                    </a:ext>
                  </a:extLst>
                </a:gridCol>
              </a:tblGrid>
              <a:tr h="210344">
                <a:tc>
                  <a:txBody>
                    <a:bodyPr/>
                    <a:lstStyle/>
                    <a:p>
                      <a:pPr algn="ctr"/>
                      <a:r>
                        <a:rPr lang="zh-CN" sz="1050" b="1" kern="100">
                          <a:effectLst/>
                          <a:latin typeface="+mn-lt"/>
                          <a:ea typeface="+mn-ea"/>
                          <a:cs typeface="+mn-ea"/>
                          <a:sym typeface="+mn-lt"/>
                        </a:rPr>
                        <a:t>变量名称</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zh-CN" sz="1050" b="1" kern="100" dirty="0">
                          <a:effectLst/>
                          <a:latin typeface="+mn-lt"/>
                          <a:ea typeface="+mn-ea"/>
                          <a:cs typeface="+mn-ea"/>
                          <a:sym typeface="+mn-lt"/>
                        </a:rPr>
                        <a:t>观察值</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zh-CN" sz="1050" b="1" kern="100">
                          <a:effectLst/>
                          <a:latin typeface="+mn-lt"/>
                          <a:ea typeface="+mn-ea"/>
                          <a:cs typeface="+mn-ea"/>
                          <a:sym typeface="+mn-lt"/>
                        </a:rPr>
                        <a:t>均值</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050" b="1" kern="100">
                          <a:effectLst/>
                          <a:latin typeface="+mn-lt"/>
                          <a:ea typeface="+mn-ea"/>
                          <a:cs typeface="+mn-ea"/>
                          <a:sym typeface="+mn-lt"/>
                        </a:rPr>
                        <a:t> </a:t>
                      </a:r>
                      <a:r>
                        <a:rPr lang="zh-CN" sz="1050" b="1" kern="100">
                          <a:effectLst/>
                          <a:latin typeface="+mn-lt"/>
                          <a:ea typeface="+mn-ea"/>
                          <a:cs typeface="+mn-ea"/>
                          <a:sym typeface="+mn-lt"/>
                        </a:rPr>
                        <a:t>标准差</a:t>
                      </a:r>
                      <a:r>
                        <a:rPr lang="en-US" sz="1050" b="1" kern="100">
                          <a:effectLst/>
                          <a:latin typeface="+mn-lt"/>
                          <a:ea typeface="+mn-ea"/>
                          <a:cs typeface="+mn-ea"/>
                          <a:sym typeface="+mn-lt"/>
                        </a:rPr>
                        <a:t>.</a:t>
                      </a:r>
                      <a:endParaRPr lang="zh-CN" sz="1050" b="1" kern="100">
                        <a:effectLst/>
                        <a:latin typeface="+mn-lt"/>
                        <a:ea typeface="+mn-ea"/>
                        <a:cs typeface="+mn-ea"/>
                        <a:sym typeface="+mn-lt"/>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050" b="1" kern="100">
                          <a:effectLst/>
                          <a:latin typeface="+mn-lt"/>
                          <a:ea typeface="+mn-ea"/>
                          <a:cs typeface="+mn-ea"/>
                          <a:sym typeface="+mn-lt"/>
                        </a:rPr>
                        <a:t> </a:t>
                      </a:r>
                      <a:r>
                        <a:rPr lang="zh-CN" sz="1050" b="1" kern="100">
                          <a:effectLst/>
                          <a:latin typeface="+mn-lt"/>
                          <a:ea typeface="+mn-ea"/>
                          <a:cs typeface="+mn-ea"/>
                          <a:sym typeface="+mn-lt"/>
                        </a:rPr>
                        <a:t>最小值</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r>
                        <a:rPr lang="en-US" sz="1050" b="1" kern="100">
                          <a:effectLst/>
                          <a:latin typeface="+mn-lt"/>
                          <a:ea typeface="+mn-ea"/>
                          <a:cs typeface="+mn-ea"/>
                          <a:sym typeface="+mn-lt"/>
                        </a:rPr>
                        <a:t> </a:t>
                      </a:r>
                      <a:r>
                        <a:rPr lang="zh-CN" sz="1050" b="1" kern="100">
                          <a:effectLst/>
                          <a:latin typeface="+mn-lt"/>
                          <a:ea typeface="+mn-ea"/>
                          <a:cs typeface="+mn-ea"/>
                          <a:sym typeface="+mn-lt"/>
                        </a:rPr>
                        <a:t>最大值</a:t>
                      </a: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040412"/>
                  </a:ext>
                </a:extLst>
              </a:tr>
              <a:tr h="258417">
                <a:tc>
                  <a:txBody>
                    <a:bodyPr/>
                    <a:lstStyle/>
                    <a:p>
                      <a:pPr algn="ctr"/>
                      <a:r>
                        <a:rPr lang="zh-CN" sz="1050" b="1" kern="100" dirty="0">
                          <a:effectLst/>
                          <a:latin typeface="+mn-lt"/>
                          <a:ea typeface="+mn-ea"/>
                          <a:cs typeface="+mn-ea"/>
                          <a:sym typeface="+mn-lt"/>
                        </a:rPr>
                        <a:t>风险资产参与</a:t>
                      </a: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0.18</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0.38</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00657546"/>
                  </a:ext>
                </a:extLst>
              </a:tr>
              <a:tr h="258417">
                <a:tc>
                  <a:txBody>
                    <a:bodyPr/>
                    <a:lstStyle/>
                    <a:p>
                      <a:pPr algn="ctr"/>
                      <a:r>
                        <a:rPr lang="zh-CN" sz="1050" b="1" kern="100" dirty="0">
                          <a:effectLst/>
                          <a:latin typeface="+mn-lt"/>
                          <a:ea typeface="+mn-ea"/>
                          <a:cs typeface="+mn-ea"/>
                          <a:sym typeface="+mn-lt"/>
                        </a:rPr>
                        <a:t>风险资产占比</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0.09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0.25</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619477349"/>
                  </a:ext>
                </a:extLst>
              </a:tr>
              <a:tr h="258417">
                <a:tc>
                  <a:txBody>
                    <a:bodyPr/>
                    <a:lstStyle/>
                    <a:p>
                      <a:pPr algn="ctr"/>
                      <a:r>
                        <a:rPr lang="zh-CN" sz="1050" b="1" kern="100" dirty="0">
                          <a:effectLst/>
                          <a:latin typeface="+mn-lt"/>
                          <a:ea typeface="+mn-ea"/>
                          <a:cs typeface="+mn-ea"/>
                          <a:sym typeface="+mn-lt"/>
                        </a:rPr>
                        <a:t>智能手机使用</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0.74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0.44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317576176"/>
                  </a:ext>
                </a:extLst>
              </a:tr>
              <a:tr h="258417">
                <a:tc>
                  <a:txBody>
                    <a:bodyPr/>
                    <a:lstStyle/>
                    <a:p>
                      <a:pPr algn="ctr"/>
                      <a:r>
                        <a:rPr lang="zh-CN" sz="1050" b="1" kern="100">
                          <a:effectLst/>
                          <a:latin typeface="+mn-lt"/>
                          <a:ea typeface="+mn-ea"/>
                          <a:cs typeface="+mn-ea"/>
                          <a:sym typeface="+mn-lt"/>
                        </a:rPr>
                        <a:t>户主年龄</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54.09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14.44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94</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199212015"/>
                  </a:ext>
                </a:extLst>
              </a:tr>
              <a:tr h="258417">
                <a:tc>
                  <a:txBody>
                    <a:bodyPr/>
                    <a:lstStyle/>
                    <a:p>
                      <a:pPr algn="ctr"/>
                      <a:r>
                        <a:rPr lang="zh-CN" sz="1050" b="1" kern="100" dirty="0">
                          <a:effectLst/>
                          <a:latin typeface="+mn-lt"/>
                          <a:ea typeface="+mn-ea"/>
                          <a:cs typeface="+mn-ea"/>
                          <a:sym typeface="+mn-lt"/>
                        </a:rPr>
                        <a:t>户主年龄平方</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3133.9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1576.4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361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8836</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840194965"/>
                  </a:ext>
                </a:extLst>
              </a:tr>
              <a:tr h="258417">
                <a:tc>
                  <a:txBody>
                    <a:bodyPr/>
                    <a:lstStyle/>
                    <a:p>
                      <a:pPr algn="ctr"/>
                      <a:r>
                        <a:rPr lang="zh-CN" sz="1050" b="1" kern="100">
                          <a:effectLst/>
                          <a:latin typeface="+mn-lt"/>
                          <a:ea typeface="+mn-ea"/>
                          <a:cs typeface="+mn-ea"/>
                          <a:sym typeface="+mn-lt"/>
                        </a:rPr>
                        <a:t>户主性别</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0.77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0.42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554750350"/>
                  </a:ext>
                </a:extLst>
              </a:tr>
              <a:tr h="258417">
                <a:tc>
                  <a:txBody>
                    <a:bodyPr/>
                    <a:lstStyle/>
                    <a:p>
                      <a:pPr algn="ctr"/>
                      <a:r>
                        <a:rPr lang="zh-CN" sz="1050" b="1" kern="100">
                          <a:effectLst/>
                          <a:latin typeface="+mn-lt"/>
                          <a:ea typeface="+mn-ea"/>
                          <a:cs typeface="+mn-ea"/>
                          <a:sym typeface="+mn-lt"/>
                        </a:rPr>
                        <a:t>户主婚姻情况</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0.34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577247489"/>
                  </a:ext>
                </a:extLst>
              </a:tr>
              <a:tr h="258417">
                <a:tc>
                  <a:txBody>
                    <a:bodyPr/>
                    <a:lstStyle/>
                    <a:p>
                      <a:pPr algn="ctr"/>
                      <a:r>
                        <a:rPr lang="zh-CN" sz="1050" b="1" kern="100">
                          <a:effectLst/>
                          <a:latin typeface="+mn-lt"/>
                          <a:ea typeface="+mn-ea"/>
                          <a:cs typeface="+mn-ea"/>
                          <a:sym typeface="+mn-lt"/>
                        </a:rPr>
                        <a:t>户主受教育水平</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10.58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3.99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22</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4177166071"/>
                  </a:ext>
                </a:extLst>
              </a:tr>
              <a:tr h="258417">
                <a:tc>
                  <a:txBody>
                    <a:bodyPr/>
                    <a:lstStyle/>
                    <a:p>
                      <a:pPr algn="ctr"/>
                      <a:r>
                        <a:rPr lang="zh-CN" sz="1050" b="1" kern="100" dirty="0">
                          <a:effectLst/>
                          <a:latin typeface="+mn-lt"/>
                          <a:ea typeface="+mn-ea"/>
                          <a:cs typeface="+mn-ea"/>
                          <a:sym typeface="+mn-lt"/>
                        </a:rPr>
                        <a:t>户主养老保险参与</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0.82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0.38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956619236"/>
                  </a:ext>
                </a:extLst>
              </a:tr>
              <a:tr h="258417">
                <a:tc>
                  <a:txBody>
                    <a:bodyPr/>
                    <a:lstStyle/>
                    <a:p>
                      <a:pPr algn="ctr"/>
                      <a:r>
                        <a:rPr lang="zh-CN" sz="1050" b="1" kern="100">
                          <a:effectLst/>
                          <a:latin typeface="+mn-lt"/>
                          <a:ea typeface="+mn-ea"/>
                          <a:cs typeface="+mn-ea"/>
                          <a:sym typeface="+mn-lt"/>
                        </a:rPr>
                        <a:t>受访者风险属性</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 </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 </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 </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 </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4051536446"/>
                  </a:ext>
                </a:extLst>
              </a:tr>
              <a:tr h="258417">
                <a:tc>
                  <a:txBody>
                    <a:bodyPr/>
                    <a:lstStyle/>
                    <a:p>
                      <a:pPr algn="ctr"/>
                      <a:r>
                        <a:rPr lang="zh-CN" sz="1050" b="1" kern="100" dirty="0">
                          <a:effectLst/>
                          <a:latin typeface="+mn-lt"/>
                          <a:ea typeface="+mn-ea"/>
                          <a:cs typeface="+mn-ea"/>
                          <a:sym typeface="+mn-lt"/>
                        </a:rPr>
                        <a:t>风险偏好</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861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157106997"/>
                  </a:ext>
                </a:extLst>
              </a:tr>
              <a:tr h="258417">
                <a:tc>
                  <a:txBody>
                    <a:bodyPr/>
                    <a:lstStyle/>
                    <a:p>
                      <a:pPr algn="ctr"/>
                      <a:r>
                        <a:rPr lang="zh-CN" sz="1050" b="1" kern="100" dirty="0">
                          <a:effectLst/>
                          <a:latin typeface="+mn-lt"/>
                          <a:ea typeface="+mn-ea"/>
                          <a:cs typeface="+mn-ea"/>
                          <a:sym typeface="+mn-lt"/>
                        </a:rPr>
                        <a:t>风险中性</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1617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300338049"/>
                  </a:ext>
                </a:extLst>
              </a:tr>
              <a:tr h="258417">
                <a:tc>
                  <a:txBody>
                    <a:bodyPr/>
                    <a:lstStyle/>
                    <a:p>
                      <a:pPr algn="ctr"/>
                      <a:r>
                        <a:rPr lang="zh-CN" sz="1050" b="1" kern="100">
                          <a:effectLst/>
                          <a:latin typeface="+mn-lt"/>
                          <a:ea typeface="+mn-ea"/>
                          <a:cs typeface="+mn-ea"/>
                          <a:sym typeface="+mn-lt"/>
                        </a:rPr>
                        <a:t>风险厌恶</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4609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3</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4119626968"/>
                  </a:ext>
                </a:extLst>
              </a:tr>
              <a:tr h="258417">
                <a:tc>
                  <a:txBody>
                    <a:bodyPr/>
                    <a:lstStyle/>
                    <a:p>
                      <a:pPr algn="ctr"/>
                      <a:r>
                        <a:rPr lang="zh-CN" sz="1050" b="1" kern="100" dirty="0">
                          <a:effectLst/>
                          <a:latin typeface="+mn-lt"/>
                          <a:ea typeface="+mn-ea"/>
                          <a:cs typeface="+mn-ea"/>
                          <a:sym typeface="+mn-lt"/>
                        </a:rPr>
                        <a:t>户主外出情况</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0.01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0.11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200094738"/>
                  </a:ext>
                </a:extLst>
              </a:tr>
              <a:tr h="258417">
                <a:tc>
                  <a:txBody>
                    <a:bodyPr/>
                    <a:lstStyle/>
                    <a:p>
                      <a:pPr algn="ctr"/>
                      <a:r>
                        <a:rPr lang="zh-CN" sz="1050" b="1" kern="100" dirty="0">
                          <a:effectLst/>
                          <a:latin typeface="+mn-lt"/>
                          <a:ea typeface="+mn-ea"/>
                          <a:cs typeface="+mn-ea"/>
                          <a:sym typeface="+mn-lt"/>
                        </a:rPr>
                        <a:t>党员</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0.23</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0.42</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690757363"/>
                  </a:ext>
                </a:extLst>
              </a:tr>
              <a:tr h="258417">
                <a:tc>
                  <a:txBody>
                    <a:bodyPr/>
                    <a:lstStyle/>
                    <a:p>
                      <a:pPr algn="ctr"/>
                      <a:r>
                        <a:rPr lang="zh-CN" sz="1050" b="1" kern="100" dirty="0">
                          <a:effectLst/>
                          <a:latin typeface="+mn-lt"/>
                          <a:ea typeface="+mn-ea"/>
                          <a:cs typeface="+mn-ea"/>
                          <a:sym typeface="+mn-lt"/>
                        </a:rPr>
                        <a:t>家庭老人个数</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0.78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0.89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4</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952985566"/>
                  </a:ext>
                </a:extLst>
              </a:tr>
              <a:tr h="258417">
                <a:tc>
                  <a:txBody>
                    <a:bodyPr/>
                    <a:lstStyle/>
                    <a:p>
                      <a:pPr algn="ctr"/>
                      <a:r>
                        <a:rPr lang="zh-CN" sz="1050" b="1" kern="100" dirty="0">
                          <a:effectLst/>
                          <a:latin typeface="+mn-lt"/>
                          <a:ea typeface="+mn-ea"/>
                          <a:cs typeface="+mn-ea"/>
                          <a:sym typeface="+mn-lt"/>
                        </a:rPr>
                        <a:t>家庭规模</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2.93</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1.36</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13</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2947333499"/>
                  </a:ext>
                </a:extLst>
              </a:tr>
              <a:tr h="258417">
                <a:tc>
                  <a:txBody>
                    <a:bodyPr/>
                    <a:lstStyle/>
                    <a:p>
                      <a:pPr algn="ctr"/>
                      <a:r>
                        <a:rPr lang="zh-CN" sz="1050" b="1" kern="100" dirty="0">
                          <a:effectLst/>
                          <a:latin typeface="+mn-lt"/>
                          <a:ea typeface="+mn-ea"/>
                          <a:cs typeface="+mn-ea"/>
                          <a:sym typeface="+mn-lt"/>
                        </a:rPr>
                        <a:t>家庭总资产（对数）</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4.14</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1.61</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-5.99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8.01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3212944711"/>
                  </a:ext>
                </a:extLst>
              </a:tr>
              <a:tr h="258417">
                <a:tc>
                  <a:txBody>
                    <a:bodyPr/>
                    <a:lstStyle/>
                    <a:p>
                      <a:pPr algn="ctr"/>
                      <a:r>
                        <a:rPr lang="zh-CN" sz="1050" b="1" kern="100" dirty="0">
                          <a:effectLst/>
                          <a:latin typeface="+mn-lt"/>
                          <a:ea typeface="+mn-ea"/>
                          <a:cs typeface="+mn-ea"/>
                          <a:sym typeface="+mn-lt"/>
                        </a:rPr>
                        <a:t>家庭负债</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0.29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0.45</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958978967"/>
                  </a:ext>
                </a:extLst>
              </a:tr>
              <a:tr h="258417">
                <a:tc>
                  <a:txBody>
                    <a:bodyPr/>
                    <a:lstStyle/>
                    <a:p>
                      <a:pPr algn="ctr"/>
                      <a:r>
                        <a:rPr lang="zh-CN" sz="1050" b="1" kern="100" dirty="0">
                          <a:effectLst/>
                          <a:latin typeface="+mn-lt"/>
                          <a:ea typeface="+mn-ea"/>
                          <a:cs typeface="+mn-ea"/>
                          <a:sym typeface="+mn-lt"/>
                        </a:rPr>
                        <a:t>家庭住房</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0.18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0.38</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456151454"/>
                  </a:ext>
                </a:extLst>
              </a:tr>
              <a:tr h="258417">
                <a:tc>
                  <a:txBody>
                    <a:bodyPr/>
                    <a:lstStyle/>
                    <a:p>
                      <a:pPr algn="ctr"/>
                      <a:r>
                        <a:rPr lang="zh-CN" sz="1050" b="1" kern="100" dirty="0">
                          <a:effectLst/>
                          <a:latin typeface="+mn-lt"/>
                          <a:ea typeface="+mn-ea"/>
                          <a:cs typeface="+mn-ea"/>
                          <a:sym typeface="+mn-lt"/>
                        </a:rPr>
                        <a:t>省人均收入</a:t>
                      </a: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7087</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10.99</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0.5</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9.46</a:t>
                      </a:r>
                      <a:endParaRPr lang="zh-CN" sz="1050" b="1" kern="100">
                        <a:effectLst/>
                        <a:latin typeface="+mn-lt"/>
                        <a:ea typeface="+mn-ea"/>
                        <a:cs typeface="+mn-ea"/>
                        <a:sym typeface="+mn-lt"/>
                      </a:endParaRPr>
                    </a:p>
                  </a:txBody>
                  <a:tcPr marL="68580" marR="68580" marT="0" marB="0">
                    <a:lnL>
                      <a:noFill/>
                    </a:lnL>
                    <a:lnR>
                      <a:noFill/>
                    </a:lnR>
                    <a:lnT>
                      <a:noFill/>
                    </a:lnT>
                    <a:lnB>
                      <a:noFill/>
                    </a:lnB>
                  </a:tcPr>
                </a:tc>
                <a:tc>
                  <a:txBody>
                    <a:bodyPr/>
                    <a:lstStyle/>
                    <a:p>
                      <a:pPr algn="ctr"/>
                      <a:r>
                        <a:rPr lang="en-US" sz="1050" b="1" kern="100">
                          <a:effectLst/>
                          <a:latin typeface="+mn-lt"/>
                          <a:ea typeface="+mn-ea"/>
                          <a:cs typeface="+mn-ea"/>
                          <a:sym typeface="+mn-lt"/>
                        </a:rPr>
                        <a:t>11.75</a:t>
                      </a:r>
                      <a:endParaRPr lang="zh-CN" sz="1050" b="1" kern="100">
                        <a:effectLst/>
                        <a:latin typeface="+mn-lt"/>
                        <a:ea typeface="+mn-ea"/>
                        <a:cs typeface="+mn-ea"/>
                        <a:sym typeface="+mn-lt"/>
                      </a:endParaRPr>
                    </a:p>
                  </a:txBody>
                  <a:tcPr marL="68580" marR="68580" marT="0" marB="0">
                    <a:lnL>
                      <a:noFill/>
                    </a:lnL>
                    <a:lnR>
                      <a:noFill/>
                    </a:lnR>
                    <a:lnT>
                      <a:noFill/>
                    </a:lnT>
                    <a:lnB>
                      <a:noFill/>
                    </a:lnB>
                  </a:tcPr>
                </a:tc>
                <a:extLst>
                  <a:ext uri="{0D108BD9-81ED-4DB2-BD59-A6C34878D82A}">
                    <a16:rowId xmlns:a16="http://schemas.microsoft.com/office/drawing/2014/main" val="1123537361"/>
                  </a:ext>
                </a:extLst>
              </a:tr>
              <a:tr h="258417">
                <a:tc gridSpan="6">
                  <a:txBody>
                    <a:bodyPr/>
                    <a:lstStyle/>
                    <a:p>
                      <a:pPr algn="just"/>
                      <a:r>
                        <a:rPr lang="en-US" sz="1050" b="1" kern="100" dirty="0">
                          <a:effectLst/>
                          <a:latin typeface="+mn-lt"/>
                          <a:ea typeface="+mn-ea"/>
                          <a:cs typeface="+mn-ea"/>
                          <a:sym typeface="+mn-lt"/>
                        </a:rPr>
                        <a:t> </a:t>
                      </a:r>
                      <a:endParaRPr lang="zh-CN" sz="1050" b="1" kern="100" dirty="0">
                        <a:effectLst/>
                        <a:latin typeface="+mn-lt"/>
                        <a:ea typeface="+mn-ea"/>
                        <a:cs typeface="+mn-ea"/>
                        <a:sym typeface="+mn-lt"/>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43197459"/>
                  </a:ext>
                </a:extLst>
              </a:tr>
            </a:tbl>
          </a:graphicData>
        </a:graphic>
      </p:graphicFrame>
      <p:cxnSp>
        <p:nvCxnSpPr>
          <p:cNvPr id="6" name="直接连接符 5">
            <a:extLst>
              <a:ext uri="{FF2B5EF4-FFF2-40B4-BE49-F238E27FC236}">
                <a16:creationId xmlns:a16="http://schemas.microsoft.com/office/drawing/2014/main" id="{99137EBC-1CAD-49EB-9B35-C41B6DB71CCA}"/>
              </a:ext>
            </a:extLst>
          </p:cNvPr>
          <p:cNvCxnSpPr/>
          <p:nvPr/>
        </p:nvCxnSpPr>
        <p:spPr>
          <a:xfrm>
            <a:off x="551384" y="1844824"/>
            <a:ext cx="568863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直接连接符 11">
            <a:extLst>
              <a:ext uri="{FF2B5EF4-FFF2-40B4-BE49-F238E27FC236}">
                <a16:creationId xmlns:a16="http://schemas.microsoft.com/office/drawing/2014/main" id="{F83EACF4-B7F5-436F-B96E-AD5989BDDCB1}"/>
              </a:ext>
            </a:extLst>
          </p:cNvPr>
          <p:cNvCxnSpPr>
            <a:cxnSpLocks/>
          </p:cNvCxnSpPr>
          <p:nvPr/>
        </p:nvCxnSpPr>
        <p:spPr>
          <a:xfrm>
            <a:off x="551384" y="5013176"/>
            <a:ext cx="3600400" cy="0"/>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cxnSp>
        <p:nvCxnSpPr>
          <p:cNvPr id="14" name="直接连接符 13">
            <a:extLst>
              <a:ext uri="{FF2B5EF4-FFF2-40B4-BE49-F238E27FC236}">
                <a16:creationId xmlns:a16="http://schemas.microsoft.com/office/drawing/2014/main" id="{BBE128E2-8C1D-4C45-990B-C4215437D2BB}"/>
              </a:ext>
            </a:extLst>
          </p:cNvPr>
          <p:cNvCxnSpPr>
            <a:cxnSpLocks/>
          </p:cNvCxnSpPr>
          <p:nvPr/>
        </p:nvCxnSpPr>
        <p:spPr>
          <a:xfrm>
            <a:off x="551384" y="6309320"/>
            <a:ext cx="3600400" cy="0"/>
          </a:xfrm>
          <a:prstGeom prst="line">
            <a:avLst/>
          </a:prstGeom>
          <a:ln>
            <a:solidFill>
              <a:srgbClr val="00B05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56702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www.99ppt.com"/>
</p:tagLst>
</file>

<file path=ppt/tags/tag10.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1.xml><?xml version="1.0" encoding="utf-8"?>
<p:tagLst xmlns:a="http://schemas.openxmlformats.org/drawingml/2006/main" xmlns:r="http://schemas.openxmlformats.org/officeDocument/2006/relationships" xmlns:p="http://schemas.openxmlformats.org/presentationml/2006/main">
  <p:tag name="ISLIDE.DIAGRAM" val="#3251;"/>
  <p:tag name="ISLIDE.ICON" val="#405515;#399424;"/>
</p:tagLst>
</file>

<file path=ppt/tags/tag1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1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1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1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8.xml><?xml version="1.0" encoding="utf-8"?>
<p:tagLst xmlns:a="http://schemas.openxmlformats.org/drawingml/2006/main" xmlns:r="http://schemas.openxmlformats.org/officeDocument/2006/relationships" xmlns:p="http://schemas.openxmlformats.org/presentationml/2006/main">
  <p:tag name="ISLIDE.DIAGRAM" val="#3382;"/>
</p:tagLst>
</file>

<file path=ppt/tags/tag19.xml><?xml version="1.0" encoding="utf-8"?>
<p:tagLst xmlns:a="http://schemas.openxmlformats.org/drawingml/2006/main" xmlns:r="http://schemas.openxmlformats.org/officeDocument/2006/relationships" xmlns:p="http://schemas.openxmlformats.org/presentationml/2006/main">
  <p:tag name="ISLIDE.DIAGRAM" val="#3382;"/>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ISLIDE.DIAGRAM" val="#3382;"/>
</p:tagLst>
</file>

<file path=ppt/tags/tag21.xml><?xml version="1.0" encoding="utf-8"?>
<p:tagLst xmlns:a="http://schemas.openxmlformats.org/drawingml/2006/main" xmlns:r="http://schemas.openxmlformats.org/officeDocument/2006/relationships" xmlns:p="http://schemas.openxmlformats.org/presentationml/2006/main">
  <p:tag name="ISLIDE.DIAGRAM" val="#3382;"/>
</p:tagLst>
</file>

<file path=ppt/tags/tag2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2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2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7.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8.xml><?xml version="1.0" encoding="utf-8"?>
<p:tagLst xmlns:a="http://schemas.openxmlformats.org/drawingml/2006/main" xmlns:r="http://schemas.openxmlformats.org/officeDocument/2006/relationships" xmlns:p="http://schemas.openxmlformats.org/presentationml/2006/main">
  <p:tag name="ISLIDE.DIAGRAM" val="#3585;"/>
</p:tagLst>
</file>

<file path=ppt/tags/tag29.xml><?xml version="1.0" encoding="utf-8"?>
<p:tagLst xmlns:a="http://schemas.openxmlformats.org/drawingml/2006/main" xmlns:r="http://schemas.openxmlformats.org/officeDocument/2006/relationships" xmlns:p="http://schemas.openxmlformats.org/presentationml/2006/main">
  <p:tag name="ISLIDE.DIAGRAM" val="#3585;"/>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PA" val="v3.2.0"/>
</p:tagLst>
</file>

<file path=ppt/tags/tag31.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heme/theme1.xml><?xml version="1.0" encoding="utf-8"?>
<a:theme xmlns:a="http://schemas.openxmlformats.org/drawingml/2006/main" name="www.99ppt.com​​">
  <a:themeElements>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fontScheme name="0d5pm30d">
      <a:majorFont>
        <a:latin typeface="" panose="020F0302020204030204"/>
        <a:ea typeface="宋体"/>
        <a:cs typeface=""/>
      </a:majorFont>
      <a:minorFont>
        <a:latin typeface="" panose="020F0502020204030204"/>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965</TotalTime>
  <Words>1716</Words>
  <Application>Microsoft Office PowerPoint</Application>
  <PresentationFormat>宽屏</PresentationFormat>
  <Paragraphs>475</Paragraphs>
  <Slides>20</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等线</vt:lpstr>
      <vt:lpstr>仿宋</vt:lpstr>
      <vt:lpstr>华文细黑</vt:lpstr>
      <vt:lpstr>Arial</vt:lpstr>
      <vt:lpstr>www.99ppt.com​​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www.99ppt.com</dc:title>
  <dc:creator>www.99ppt.com</dc:creator>
  <cp:lastModifiedBy>Zhang Manwei</cp:lastModifiedBy>
  <cp:revision>49</cp:revision>
  <dcterms:created xsi:type="dcterms:W3CDTF">2017-07-24T17:10:39Z</dcterms:created>
  <dcterms:modified xsi:type="dcterms:W3CDTF">2020-09-27T12:14:34Z</dcterms:modified>
</cp:coreProperties>
</file>