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48"/>
  </p:notesMasterIdLst>
  <p:handoutMasterIdLst>
    <p:handoutMasterId r:id="rId49"/>
  </p:handoutMasterIdLst>
  <p:sldIdLst>
    <p:sldId id="256" r:id="rId2"/>
    <p:sldId id="269" r:id="rId3"/>
    <p:sldId id="274" r:id="rId4"/>
    <p:sldId id="306" r:id="rId5"/>
    <p:sldId id="307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11" r:id="rId17"/>
    <p:sldId id="312" r:id="rId18"/>
    <p:sldId id="258" r:id="rId19"/>
    <p:sldId id="313" r:id="rId20"/>
    <p:sldId id="324" r:id="rId21"/>
    <p:sldId id="325" r:id="rId22"/>
    <p:sldId id="314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4" r:id="rId31"/>
    <p:sldId id="270" r:id="rId32"/>
    <p:sldId id="335" r:id="rId33"/>
    <p:sldId id="336" r:id="rId34"/>
    <p:sldId id="337" r:id="rId35"/>
    <p:sldId id="338" r:id="rId36"/>
    <p:sldId id="340" r:id="rId37"/>
    <p:sldId id="339" r:id="rId38"/>
    <p:sldId id="271" r:id="rId39"/>
    <p:sldId id="341" r:id="rId40"/>
    <p:sldId id="342" r:id="rId41"/>
    <p:sldId id="343" r:id="rId42"/>
    <p:sldId id="344" r:id="rId43"/>
    <p:sldId id="345" r:id="rId44"/>
    <p:sldId id="346" r:id="rId45"/>
    <p:sldId id="347" r:id="rId46"/>
    <p:sldId id="348" r:id="rId4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598"/>
    <a:srgbClr val="006DA6"/>
    <a:srgbClr val="FCB034"/>
    <a:srgbClr val="970E76"/>
    <a:srgbClr val="00AEEF"/>
    <a:srgbClr val="8E3B81"/>
    <a:srgbClr val="FFCC66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60" autoAdjust="0"/>
    <p:restoredTop sz="94690" autoAdjust="0"/>
  </p:normalViewPr>
  <p:slideViewPr>
    <p:cSldViewPr snapToGrid="0">
      <p:cViewPr varScale="1">
        <p:scale>
          <a:sx n="75" d="100"/>
          <a:sy n="75" d="100"/>
        </p:scale>
        <p:origin x="-7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2058" y="-96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A7B1D16-EA8B-4370-B742-75956C317F81}" type="datetimeFigureOut">
              <a:rPr lang="en-US"/>
              <a:pPr>
                <a:defRPr/>
              </a:pPr>
              <a:t>8/29/2012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2B3A4E1A-825B-4069-A74D-C1E1023F7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5790"/>
            <a:ext cx="548640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967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7D9D5CC2-FF3F-4E34-A980-0BD1BAF0DC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254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9E51D1-DD55-4129-A3C4-31022E7D4F6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AA118D-170F-42E7-B527-20E537CF2B22}" type="slidenum">
              <a:rPr lang="en-US" smtClean="0">
                <a:cs typeface="Arial" charset="0"/>
              </a:rPr>
              <a:pPr/>
              <a:t>20</a:t>
            </a:fld>
            <a:endParaRPr lang="en-US" smtClean="0">
              <a:cs typeface="Arial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099E32-6C1D-442D-8E0C-4C089FCDABA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462F68-11DC-4058-8866-147F3C6258F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8C7282-BC1C-4D32-87D6-67797142F3C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8DCA6E-4970-4778-A123-029879C9CAC0}" type="slidenum">
              <a:rPr lang="en-US" smtClean="0">
                <a:cs typeface="Arial" charset="0"/>
              </a:rPr>
              <a:pPr/>
              <a:t>24</a:t>
            </a:fld>
            <a:endParaRPr lang="en-US" smtClean="0">
              <a:cs typeface="Arial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3352F2-609B-4409-879F-1A69D438B102}" type="slidenum">
              <a:rPr lang="en-US" smtClean="0">
                <a:cs typeface="Arial" charset="0"/>
              </a:rPr>
              <a:pPr/>
              <a:t>25</a:t>
            </a:fld>
            <a:endParaRPr lang="en-US" smtClean="0">
              <a:cs typeface="Arial" charset="0"/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68DE1-8F0C-45C6-9119-17D6E1AC76AE}" type="slidenum">
              <a:rPr lang="en-US" smtClean="0">
                <a:cs typeface="Arial" charset="0"/>
              </a:rPr>
              <a:pPr/>
              <a:t>26</a:t>
            </a:fld>
            <a:endParaRPr lang="en-US" smtClean="0">
              <a:cs typeface="Arial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06AC15-284F-4C8F-97F3-549FDA78445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8766CE-E159-4B4B-A89E-5D6ACCD5767C}" type="slidenum">
              <a:rPr lang="en-US" smtClean="0">
                <a:cs typeface="Arial" charset="0"/>
              </a:rPr>
              <a:pPr/>
              <a:t>28</a:t>
            </a:fld>
            <a:endParaRPr lang="en-US" smtClean="0">
              <a:cs typeface="Arial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F238A7-4C83-401E-829D-F4647B9F365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DBECA4-B46F-4323-BC89-37D9A7777BD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9A6652-6503-42C5-B419-61BE1AD0ABEE}" type="slidenum">
              <a:rPr lang="en-US" smtClean="0">
                <a:cs typeface="Arial" charset="0"/>
              </a:rPr>
              <a:pPr/>
              <a:t>30</a:t>
            </a:fld>
            <a:endParaRPr lang="en-US" smtClean="0">
              <a:cs typeface="Arial" charset="0"/>
            </a:endParaRPr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6632CD-62C0-405A-BB37-1CAFCBF896E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AD8E90-4433-4DDC-998A-49B24C327E6D}" type="slidenum">
              <a:rPr lang="en-US" smtClean="0">
                <a:cs typeface="Arial" charset="0"/>
              </a:rPr>
              <a:pPr/>
              <a:t>32</a:t>
            </a:fld>
            <a:endParaRPr lang="en-US" smtClean="0">
              <a:cs typeface="Arial" charset="0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399D6B-4BE3-4531-9D9B-84860D4C26E1}" type="slidenum">
              <a:rPr lang="en-US" smtClean="0">
                <a:cs typeface="Arial" charset="0"/>
              </a:rPr>
              <a:pPr/>
              <a:t>33</a:t>
            </a:fld>
            <a:endParaRPr lang="en-US" smtClean="0">
              <a:cs typeface="Arial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E503F-60BB-4756-927D-E350FB7D1A42}" type="slidenum">
              <a:rPr lang="en-US" smtClean="0">
                <a:cs typeface="Arial" charset="0"/>
              </a:rPr>
              <a:pPr/>
              <a:t>34</a:t>
            </a:fld>
            <a:endParaRPr lang="en-US" smtClean="0">
              <a:cs typeface="Arial" charset="0"/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1FBF5B-30CB-480E-810E-DCE61EB9A097}" type="slidenum">
              <a:rPr lang="en-US" smtClean="0">
                <a:cs typeface="Arial" charset="0"/>
              </a:rPr>
              <a:pPr/>
              <a:t>35</a:t>
            </a:fld>
            <a:endParaRPr lang="en-US" smtClean="0">
              <a:cs typeface="Arial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A0829C-A294-4533-B143-45867F0F7DD4}" type="slidenum">
              <a:rPr lang="en-US" smtClean="0">
                <a:cs typeface="Arial" charset="0"/>
              </a:rPr>
              <a:pPr/>
              <a:t>36</a:t>
            </a:fld>
            <a:endParaRPr lang="en-US" smtClean="0">
              <a:cs typeface="Arial" charset="0"/>
            </a:endParaRP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601EF3-9203-4A7B-B561-DFD99FBEC40F}" type="slidenum">
              <a:rPr lang="en-US" smtClean="0">
                <a:cs typeface="Arial" charset="0"/>
              </a:rPr>
              <a:pPr/>
              <a:t>37</a:t>
            </a:fld>
            <a:endParaRPr lang="en-US" smtClean="0">
              <a:cs typeface="Arial" charset="0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93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6A723F-F28C-4FED-9565-8765A8C9C31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481CD3-3905-422E-BD9B-3A3BB163E8B3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F48C26-09F7-4533-A27A-5EC1A28D494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0191A6-65C6-49A6-9DBF-BF2A406D3E48}" type="slidenum">
              <a:rPr lang="en-US" smtClean="0">
                <a:cs typeface="Arial" charset="0"/>
              </a:rPr>
              <a:pPr/>
              <a:t>40</a:t>
            </a:fld>
            <a:endParaRPr lang="en-US" smtClean="0">
              <a:cs typeface="Arial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B04D36-8973-452D-B925-D4D30E5F2DC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68A216-A20A-4FE3-AD14-5AA64CD11AAD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D4ED28-A657-4189-A419-D3F07779DA97}" type="slidenum">
              <a:rPr lang="en-US" smtClean="0">
                <a:cs typeface="Arial" charset="0"/>
              </a:rPr>
              <a:pPr/>
              <a:t>43</a:t>
            </a:fld>
            <a:endParaRPr lang="en-US" smtClean="0">
              <a:cs typeface="Arial" charset="0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36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7EBDD4-EB79-4711-826F-84FA8B235154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1CD311-712C-44FD-8AE1-9B4F8520F4D8}" type="slidenum">
              <a:rPr lang="en-US" smtClean="0">
                <a:cs typeface="Arial" charset="0"/>
              </a:rPr>
              <a:pPr/>
              <a:t>45</a:t>
            </a:fld>
            <a:endParaRPr lang="en-US" smtClean="0">
              <a:cs typeface="Arial" charset="0"/>
            </a:endParaRPr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36C65B-BEBD-461D-B9BE-9A128B132BC6}" type="slidenum">
              <a:rPr lang="en-US" smtClean="0">
                <a:cs typeface="Arial" charset="0"/>
              </a:rPr>
              <a:pPr/>
              <a:t>46</a:t>
            </a:fld>
            <a:endParaRPr lang="en-US" smtClean="0">
              <a:cs typeface="Arial" charset="0"/>
            </a:endParaRPr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85591E-103F-4D15-A475-6A1AD3299783}" type="slidenum">
              <a:rPr lang="en-US" smtClean="0">
                <a:cs typeface="Arial" charset="0"/>
              </a:rPr>
              <a:pPr/>
              <a:t>4</a:t>
            </a:fld>
            <a:endParaRPr lang="en-US" smtClean="0">
              <a:cs typeface="Arial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9F8D5A-428D-4AE6-A85E-9CD4CA5D219A}" type="slidenum">
              <a:rPr lang="en-US" smtClean="0">
                <a:cs typeface="Arial" charset="0"/>
              </a:rPr>
              <a:pPr/>
              <a:t>5</a:t>
            </a:fld>
            <a:endParaRPr lang="en-US" smtClean="0">
              <a:cs typeface="Arial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E29F42-EB03-4E70-87D5-3265538563E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03B531-2062-4056-A1A7-E21849FD46C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D90928-0A8C-488F-B662-756CF26FC7D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C11B40-60B9-410B-BB47-C9A9C0BDB622}" type="slidenum">
              <a:rPr lang="en-US" smtClean="0">
                <a:cs typeface="Arial" charset="0"/>
              </a:rPr>
              <a:pPr/>
              <a:t>19</a:t>
            </a:fld>
            <a:endParaRPr lang="en-US" smtClean="0">
              <a:cs typeface="Arial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0A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pture.JPG"/>
          <p:cNvPicPr>
            <a:picLocks noChangeAspect="1"/>
          </p:cNvPicPr>
          <p:nvPr userDrawn="1"/>
        </p:nvPicPr>
        <p:blipFill>
          <a:blip r:embed="rId2" cstate="print"/>
          <a:srcRect b="30500"/>
          <a:stretch>
            <a:fillRect/>
          </a:stretch>
        </p:blipFill>
        <p:spPr>
          <a:xfrm>
            <a:off x="0" y="4330005"/>
            <a:ext cx="9144001" cy="1858144"/>
          </a:xfrm>
          <a:prstGeom prst="rect">
            <a:avLst/>
          </a:prstGeom>
        </p:spPr>
      </p:pic>
      <p:sp>
        <p:nvSpPr>
          <p:cNvPr id="3" name="Rectangle 11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FCB034"/>
          </a:solidFill>
          <a:ln>
            <a:solidFill>
              <a:srgbClr val="FC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3800" y="228600"/>
            <a:ext cx="14478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13"/>
          <p:cNvSpPr txBox="1"/>
          <p:nvPr userDrawn="1"/>
        </p:nvSpPr>
        <p:spPr>
          <a:xfrm>
            <a:off x="0" y="3048000"/>
            <a:ext cx="91440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6000" dirty="0">
                <a:solidFill>
                  <a:schemeClr val="bg1"/>
                </a:solidFill>
                <a:latin typeface="Century" pitchFamily="18" charset="0"/>
              </a:rPr>
              <a:t>Computer Concepts 2013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" y="1225550"/>
            <a:ext cx="9143998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2: Computer Hardware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1CF00-887C-41B9-B0C4-5BDF1441C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425" y="371475"/>
            <a:ext cx="2187575" cy="57546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3700" y="371475"/>
            <a:ext cx="6410325" cy="57546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2: Computer Hardware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A1DAE-A8C8-4DC6-919F-C64E994D53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371475"/>
            <a:ext cx="8340725" cy="10477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3700" y="1511300"/>
            <a:ext cx="4298950" cy="4614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5050" y="1511300"/>
            <a:ext cx="4298950" cy="4614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2: Computer Hardware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97C93-B385-4A17-AEFF-E20B4EB1D9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371475"/>
            <a:ext cx="8340725" cy="10477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3700" y="1511300"/>
            <a:ext cx="4298950" cy="4614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45050" y="1511300"/>
            <a:ext cx="4298950" cy="22304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45050" y="3894138"/>
            <a:ext cx="4298950" cy="2232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2: Computer Hardware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93DF2-278C-4DDF-AFE6-CE3DF38EC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94450" y="0"/>
            <a:ext cx="27495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6075" y="585788"/>
            <a:ext cx="3476625" cy="173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 t="34685"/>
          <a:stretch>
            <a:fillRect/>
          </a:stretch>
        </p:blipFill>
        <p:spPr bwMode="auto">
          <a:xfrm>
            <a:off x="0" y="5448300"/>
            <a:ext cx="91440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2416175"/>
            <a:ext cx="7772400" cy="1470025"/>
          </a:xfr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24300"/>
            <a:ext cx="6400800" cy="1450975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2: Computer Hardware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41C56-4BA7-4750-AFF2-C13A9DE18C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2: Computer Hardware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04C47-B2A7-4444-A532-CA0611D310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3700" y="1511300"/>
            <a:ext cx="4298950" cy="4614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5050" y="1511300"/>
            <a:ext cx="4298950" cy="4614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2: Computer Hardware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77F69-5165-4840-B2FC-CE2B40884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2: Computer Hardware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40EB9-B2FD-489F-AA30-7F403230BC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2: Computer Hardware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433A3-043B-40A1-9F50-D8C3A55541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2: Computer Hardware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B42308-1EE8-4287-9B29-EAEFDAF99E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2: Computer Hardware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91137-8EAC-4A6C-8D11-E220D2317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2: Computer Hardware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50BF7-7318-4B53-946A-0EBED0073F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D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463675"/>
          </a:xfrm>
          <a:prstGeom prst="rect">
            <a:avLst/>
          </a:prstGeom>
          <a:solidFill>
            <a:srgbClr val="FCB034"/>
          </a:solidFill>
          <a:ln>
            <a:solidFill>
              <a:srgbClr val="FC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1667" name="Rectangle 3"/>
          <p:cNvSpPr>
            <a:spLocks noChangeArrowheads="1"/>
          </p:cNvSpPr>
          <p:nvPr/>
        </p:nvSpPr>
        <p:spPr bwMode="auto">
          <a:xfrm>
            <a:off x="0" y="6372225"/>
            <a:ext cx="9144000" cy="485775"/>
          </a:xfrm>
          <a:prstGeom prst="rect">
            <a:avLst/>
          </a:prstGeom>
          <a:solidFill>
            <a:srgbClr val="006DA6"/>
          </a:solidFill>
          <a:ln w="9525">
            <a:solidFill>
              <a:srgbClr val="006DA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1668" name="Rectangle 4"/>
          <p:cNvSpPr>
            <a:spLocks noChangeArrowheads="1"/>
          </p:cNvSpPr>
          <p:nvPr userDrawn="1"/>
        </p:nvSpPr>
        <p:spPr bwMode="auto">
          <a:xfrm>
            <a:off x="782638" y="338138"/>
            <a:ext cx="8361362" cy="1225550"/>
          </a:xfrm>
          <a:prstGeom prst="rect">
            <a:avLst/>
          </a:prstGeom>
          <a:solidFill>
            <a:srgbClr val="FED59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03275" y="371475"/>
            <a:ext cx="83407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3700" y="1511300"/>
            <a:ext cx="8750300" cy="461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16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81750"/>
            <a:ext cx="70024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chemeClr val="bg1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Chapter 2: Computer Hardware</a:t>
            </a:r>
          </a:p>
        </p:txBody>
      </p:sp>
      <p:sp>
        <p:nvSpPr>
          <p:cNvPr id="2416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/>
                </a:solidFill>
                <a:latin typeface="Arial Narrow" pitchFamily="34" charset="0"/>
                <a:cs typeface="+mn-cs"/>
              </a:defRPr>
            </a:lvl1pPr>
          </a:lstStyle>
          <a:p>
            <a:pPr>
              <a:defRPr/>
            </a:pPr>
            <a:fld id="{96F481EB-8071-42AA-A5C5-12F06BF84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1673" name="Rectangle 9"/>
          <p:cNvSpPr>
            <a:spLocks noChangeArrowheads="1"/>
          </p:cNvSpPr>
          <p:nvPr/>
        </p:nvSpPr>
        <p:spPr bwMode="auto">
          <a:xfrm>
            <a:off x="781050" y="200025"/>
            <a:ext cx="8362950" cy="142875"/>
          </a:xfrm>
          <a:prstGeom prst="rect">
            <a:avLst/>
          </a:prstGeom>
          <a:solidFill>
            <a:srgbClr val="006DA6"/>
          </a:solidFill>
          <a:ln w="9525">
            <a:solidFill>
              <a:srgbClr val="006DA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1674" name="Text Box 10"/>
          <p:cNvSpPr txBox="1">
            <a:spLocks noChangeArrowheads="1"/>
          </p:cNvSpPr>
          <p:nvPr/>
        </p:nvSpPr>
        <p:spPr bwMode="auto">
          <a:xfrm>
            <a:off x="0" y="317500"/>
            <a:ext cx="7620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800" b="1" dirty="0">
                <a:solidFill>
                  <a:schemeClr val="bg1"/>
                </a:solidFill>
                <a:latin typeface="Arial Narrow" pitchFamily="34" charset="0"/>
                <a:cs typeface="+mn-cs"/>
              </a:rPr>
              <a:t>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0" r:id="rId2"/>
    <p:sldLayoutId id="2147483749" r:id="rId3"/>
    <p:sldLayoutId id="2147483748" r:id="rId4"/>
    <p:sldLayoutId id="2147483747" r:id="rId5"/>
    <p:sldLayoutId id="2147483746" r:id="rId6"/>
    <p:sldLayoutId id="2147483745" r:id="rId7"/>
    <p:sldLayoutId id="2147483744" r:id="rId8"/>
    <p:sldLayoutId id="2147483743" r:id="rId9"/>
    <p:sldLayoutId id="2147483742" r:id="rId10"/>
    <p:sldLayoutId id="2147483741" r:id="rId11"/>
    <p:sldLayoutId id="2147483740" r:id="rId12"/>
    <p:sldLayoutId id="2147483739" r:id="rId13"/>
    <p:sldLayoutId id="2147483752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970E7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970E7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970E7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970E7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970E76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A95C2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A95C2"/>
        </a:buClr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A95C2"/>
        </a:buClr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A95C2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4A95C2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8E3B81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8E3B81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8E3B81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8E3B81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6"/>
          <p:cNvSpPr>
            <a:spLocks noGrp="1" noChangeArrowheads="1"/>
          </p:cNvSpPr>
          <p:nvPr>
            <p:ph type="ctrTitle"/>
          </p:nvPr>
        </p:nvSpPr>
        <p:spPr>
          <a:xfrm>
            <a:off x="0" y="1225550"/>
            <a:ext cx="9144000" cy="1470025"/>
          </a:xfrm>
        </p:spPr>
        <p:txBody>
          <a:bodyPr/>
          <a:lstStyle/>
          <a:p>
            <a:pPr eaLnBrk="1" hangingPunct="1"/>
            <a:r>
              <a:rPr lang="en-US" sz="6000" smtClean="0"/>
              <a:t>Chapter 1</a:t>
            </a:r>
            <a:br>
              <a:rPr lang="en-US" sz="6000" smtClean="0"/>
            </a:br>
            <a:r>
              <a:rPr lang="en-US" smtClean="0"/>
              <a:t>Computers and Digital Basics</a:t>
            </a:r>
            <a:endParaRPr lang="en-US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Computing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The third phase of the digital revolution materialized as computers became networked and when the Internet was opened to public use</a:t>
            </a:r>
          </a:p>
          <a:p>
            <a:r>
              <a:rPr lang="en-US" sz="2800" smtClean="0"/>
              <a:t>A computer network is a group of computers linked together to share data and resources </a:t>
            </a:r>
          </a:p>
          <a:p>
            <a:r>
              <a:rPr lang="en-US" sz="2800" smtClean="0"/>
              <a:t>The Internet is a global computer network originally developed as a military project, and was then handed over to the National Science Foundation for research and academic use </a:t>
            </a:r>
          </a:p>
        </p:txBody>
      </p:sp>
      <p:sp>
        <p:nvSpPr>
          <p:cNvPr id="4301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Chapter 2: Computer Hardware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577D3A-02C6-47B6-8CF8-CF060D52873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Computing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The Web (short for World Wide Web) is a collection of linked documents, graphics, and sounds that can be accessed over the Internet</a:t>
            </a:r>
          </a:p>
          <a:p>
            <a:r>
              <a:rPr lang="en-US" sz="2800" smtClean="0"/>
              <a:t>During the period from 1995–2010, computing was characterized by the Web, e-mail, multiplayer games, music downloads, and enormous software applications, such as Microsoft Office, Norton’s Internet Security Suite, and Corel Digital Studio</a:t>
            </a:r>
          </a:p>
        </p:txBody>
      </p:sp>
      <p:sp>
        <p:nvSpPr>
          <p:cNvPr id="4403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Chapter 2: Computer Hardware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E609B7-71E9-4D63-9603-A4AAB414691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Local applications are being eclipsed by cloud computing, which characterizes the fourth phase of the digital revolution</a:t>
            </a:r>
          </a:p>
          <a:p>
            <a:r>
              <a:rPr lang="en-US" sz="2800" smtClean="0"/>
              <a:t>Cloud computing provides access to information, applications, communications, and storage over the Internet</a:t>
            </a:r>
          </a:p>
          <a:p>
            <a:r>
              <a:rPr lang="en-US" sz="2800" smtClean="0"/>
              <a:t>The expansion of cloud computing is due in part to convergence, a process by which several technologies with distinct functionalities evolve to form a single product </a:t>
            </a:r>
          </a:p>
        </p:txBody>
      </p:sp>
      <p:sp>
        <p:nvSpPr>
          <p:cNvPr id="4505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Chapter 2: Computer Hardware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23B8EF-3550-43DB-AA43-F7AFFFCE253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</a:p>
        </p:txBody>
      </p:sp>
      <p:sp>
        <p:nvSpPr>
          <p:cNvPr id="4608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Chapter 2: Computer Hardware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DADA85-DECF-4C98-920A-DEB011A1E5A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235" y="1312278"/>
            <a:ext cx="3899970" cy="4878727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In 2010, the average consumer owned more than 24 digital devices</a:t>
            </a:r>
          </a:p>
          <a:p>
            <a:r>
              <a:rPr lang="en-US" sz="2800" smtClean="0"/>
              <a:t>Convergence is important to the digital revolution because it created sophisticated mobile devices whose owners demand access to the same services available from full-size computers on their desks</a:t>
            </a:r>
          </a:p>
          <a:p>
            <a:r>
              <a:rPr lang="en-US" sz="2800" smtClean="0"/>
              <a:t>Social media are cloud-based applications designed for social interaction and consumer-generated content </a:t>
            </a:r>
          </a:p>
        </p:txBody>
      </p:sp>
      <p:sp>
        <p:nvSpPr>
          <p:cNvPr id="4710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Chapter 2: Computer Hardware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9D1F9A-7186-4866-91F5-D88090BC3FA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</a:p>
        </p:txBody>
      </p:sp>
      <p:sp>
        <p:nvSpPr>
          <p:cNvPr id="4813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Chapter 2: Computer Hardware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853E52-D37A-475E-B61F-ABE28C6C68F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43" y="2093205"/>
            <a:ext cx="8257396" cy="3404212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Digital Society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Digital technologies and communications networks make it easy to cross cultural and geographic boundaries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Anonymous Internet sites, such as Freenet, and anonymizer tools that cloak a person’s identity, even make it possible to exercise freedom of speech in situations where reprisals might repress it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Citizens of free societies have an expectation of privacy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Intellectual property refers to the ownership of certain types of information, ideas, or representations</a:t>
            </a:r>
          </a:p>
        </p:txBody>
      </p:sp>
      <p:sp>
        <p:nvSpPr>
          <p:cNvPr id="4915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Chapter 1: Computers and Digital Basics</a:t>
            </a:r>
          </a:p>
        </p:txBody>
      </p:sp>
      <p:sp>
        <p:nvSpPr>
          <p:cNvPr id="4915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B4F3D65-488D-439F-8897-F7EDB4F16BE9}" type="slidenum">
              <a:rPr lang="en-US" smtClean="0">
                <a:cs typeface="Arial" charset="0"/>
              </a:rPr>
              <a:pPr/>
              <a:t>16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Digital Society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Digital technology is an important factor in global and national economies, in addition to affecting the economic status of individuals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Globalization can be defined as the worldwide economic interdependence of countries that occurs as cross-border commerce increases and as money flows more freely among countries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Some individuals are affected by the digital divide, a term that refers to the gap between people who have access to technology and those who do not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Digital technology permeates the very core of modern life</a:t>
            </a:r>
          </a:p>
        </p:txBody>
      </p:sp>
      <p:sp>
        <p:nvSpPr>
          <p:cNvPr id="5120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Chapter 1: Computers and Digital Basics</a:t>
            </a:r>
          </a:p>
        </p:txBody>
      </p:sp>
      <p:sp>
        <p:nvSpPr>
          <p:cNvPr id="5120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89CBDB9-0C3D-4B6E-98A0-0E7166D8980C}" type="slidenum">
              <a:rPr lang="en-US" smtClean="0">
                <a:cs typeface="Arial" charset="0"/>
              </a:rPr>
              <a:pPr/>
              <a:t>17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Section B: Digital Devices</a:t>
            </a:r>
          </a:p>
        </p:txBody>
      </p:sp>
      <p:sp>
        <p:nvSpPr>
          <p:cNvPr id="53250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Computer Basics</a:t>
            </a:r>
          </a:p>
          <a:p>
            <a:pPr eaLnBrk="1" hangingPunct="1"/>
            <a:r>
              <a:rPr lang="en-US" sz="2400" smtClean="0"/>
              <a:t>Computer Types and Uses</a:t>
            </a:r>
          </a:p>
          <a:p>
            <a:pPr eaLnBrk="1" hangingPunct="1"/>
            <a:r>
              <a:rPr lang="en-US" sz="2400" smtClean="0"/>
              <a:t>Microcontrollers</a:t>
            </a:r>
          </a:p>
        </p:txBody>
      </p:sp>
      <p:sp>
        <p:nvSpPr>
          <p:cNvPr id="5325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Chapter 1: Computers and Digital Basics</a:t>
            </a:r>
          </a:p>
        </p:txBody>
      </p:sp>
      <p:sp>
        <p:nvSpPr>
          <p:cNvPr id="5325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DF1CD94-1C44-4626-B538-B7B5446D98A7}" type="slidenum">
              <a:rPr lang="en-US" smtClean="0">
                <a:cs typeface="Arial" charset="0"/>
              </a:rPr>
              <a:pPr/>
              <a:t>18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Computer Basics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A computer is a multipurpose device that accepts input, processes data, stores data, and produces output, all according to a series of stored instructions</a:t>
            </a:r>
          </a:p>
        </p:txBody>
      </p:sp>
      <p:sp>
        <p:nvSpPr>
          <p:cNvPr id="5734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Chapter 1: Computers and Digital Basics</a:t>
            </a:r>
          </a:p>
        </p:txBody>
      </p:sp>
      <p:sp>
        <p:nvSpPr>
          <p:cNvPr id="5734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E2C8914-B2D3-4AFA-B63A-7476965EBE0B}" type="slidenum">
              <a:rPr lang="en-US" smtClean="0">
                <a:cs typeface="Arial" charset="0"/>
              </a:rPr>
              <a:pPr/>
              <a:t>19</a:t>
            </a:fld>
            <a:endParaRPr lang="en-US" smtClean="0"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75" y="2762316"/>
            <a:ext cx="6991687" cy="35108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Section A: All Things Digital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The Digital Revolution</a:t>
            </a:r>
          </a:p>
          <a:p>
            <a:pPr eaLnBrk="1" hangingPunct="1"/>
            <a:r>
              <a:rPr lang="en-US" sz="2400" smtClean="0"/>
              <a:t>Data Processing</a:t>
            </a:r>
          </a:p>
          <a:p>
            <a:pPr eaLnBrk="1" hangingPunct="1"/>
            <a:r>
              <a:rPr lang="en-US" sz="2400" smtClean="0"/>
              <a:t>Personal Computing</a:t>
            </a:r>
          </a:p>
          <a:p>
            <a:pPr eaLnBrk="1" hangingPunct="1"/>
            <a:r>
              <a:rPr lang="en-US" sz="2400" smtClean="0"/>
              <a:t>Network Computing</a:t>
            </a:r>
          </a:p>
          <a:p>
            <a:pPr eaLnBrk="1" hangingPunct="1"/>
            <a:r>
              <a:rPr lang="en-US" sz="2400" smtClean="0"/>
              <a:t>Cloud Computing</a:t>
            </a:r>
          </a:p>
          <a:p>
            <a:pPr eaLnBrk="1" hangingPunct="1"/>
            <a:r>
              <a:rPr lang="en-US" sz="2400" smtClean="0"/>
              <a:t>Digital Society</a:t>
            </a:r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Chapter 1: Computers and Digital Basics</a:t>
            </a:r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28381FA-B84C-4FDF-962C-956311472D27}" type="slidenum">
              <a:rPr lang="en-US" smtClean="0">
                <a:cs typeface="Arial" charset="0"/>
              </a:rPr>
              <a:pPr/>
              <a:t>2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Computer Basics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>
          <a:xfrm>
            <a:off x="393700" y="1511300"/>
            <a:ext cx="7137400" cy="46148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Computer input is whatever is typed, submitted, or transmitted to a computer system</a:t>
            </a:r>
          </a:p>
          <a:p>
            <a:pPr eaLnBrk="1" hangingPunct="1"/>
            <a:r>
              <a:rPr lang="en-US" sz="2400" dirty="0" smtClean="0"/>
              <a:t>Output is the result produced by a computer</a:t>
            </a:r>
          </a:p>
          <a:p>
            <a:pPr eaLnBrk="1" hangingPunct="1"/>
            <a:r>
              <a:rPr lang="en-US" sz="2400" dirty="0" smtClean="0"/>
              <a:t>Data refers to the symbols that represent facts, objects, and ideas</a:t>
            </a:r>
          </a:p>
          <a:p>
            <a:pPr eaLnBrk="1" hangingPunct="1"/>
            <a:r>
              <a:rPr lang="en-US" sz="2400" dirty="0" smtClean="0"/>
              <a:t>Computers manipulate data in many ways, and this manipulation is called processing</a:t>
            </a:r>
          </a:p>
          <a:p>
            <a:pPr lvl="1" eaLnBrk="1" hangingPunct="1"/>
            <a:r>
              <a:rPr lang="en-US" sz="2400" dirty="0" smtClean="0"/>
              <a:t>Central Processing Unit (CPU)</a:t>
            </a:r>
          </a:p>
          <a:p>
            <a:pPr lvl="1" eaLnBrk="1" hangingPunct="1"/>
            <a:r>
              <a:rPr lang="en-US" sz="2400" dirty="0" smtClean="0"/>
              <a:t>Microprocessor</a:t>
            </a:r>
          </a:p>
        </p:txBody>
      </p:sp>
      <p:sp>
        <p:nvSpPr>
          <p:cNvPr id="5939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Chapter 1: Computers and Digital Basics</a:t>
            </a:r>
          </a:p>
        </p:txBody>
      </p:sp>
      <p:sp>
        <p:nvSpPr>
          <p:cNvPr id="5939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4E056A2-DA16-4C60-8587-BAC85CA44A35}" type="slidenum">
              <a:rPr lang="en-US" smtClean="0">
                <a:cs typeface="Arial" charset="0"/>
              </a:rPr>
              <a:pPr/>
              <a:t>20</a:t>
            </a:fld>
            <a:endParaRPr lang="en-US" smtClean="0"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502" y="1515841"/>
            <a:ext cx="1567073" cy="43353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Computer Basics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Memory is an area of a computer that temporarily holds data waiting to be processed, stored, or output</a:t>
            </a:r>
          </a:p>
          <a:p>
            <a:pPr eaLnBrk="1" hangingPunct="1"/>
            <a:r>
              <a:rPr lang="en-US" sz="2400" smtClean="0"/>
              <a:t>Storage is the area where data can be left on a permanent basis when it is not immediately needed for processing</a:t>
            </a:r>
          </a:p>
          <a:p>
            <a:pPr eaLnBrk="1" hangingPunct="1"/>
            <a:r>
              <a:rPr lang="en-US" sz="2400" smtClean="0"/>
              <a:t>A file is a named collection of data that exists on a storage medium</a:t>
            </a:r>
          </a:p>
          <a:p>
            <a:pPr eaLnBrk="1" hangingPunct="1"/>
            <a:r>
              <a:rPr lang="en-US" sz="2400" smtClean="0"/>
              <a:t>The series of instructions that tells a computer how to carry out processing tasks is referred to as a computer program</a:t>
            </a:r>
          </a:p>
          <a:p>
            <a:pPr lvl="1" eaLnBrk="1" hangingPunct="1"/>
            <a:r>
              <a:rPr lang="en-US" sz="2400" smtClean="0"/>
              <a:t>Software</a:t>
            </a:r>
          </a:p>
        </p:txBody>
      </p:sp>
      <p:sp>
        <p:nvSpPr>
          <p:cNvPr id="614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Chapter 1: Computers and Digital Basics</a:t>
            </a:r>
          </a:p>
        </p:txBody>
      </p:sp>
      <p:sp>
        <p:nvSpPr>
          <p:cNvPr id="6144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A4696BD-81DE-4506-BF51-3D63CA3CAB0B}" type="slidenum">
              <a:rPr lang="en-US" smtClean="0">
                <a:cs typeface="Arial" charset="0"/>
              </a:rPr>
              <a:pPr/>
              <a:t>21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Computer Basics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A stored program means that a series of instructions for a computing task can be loaded into a computer’s memory</a:t>
            </a:r>
          </a:p>
          <a:p>
            <a:pPr lvl="1" eaLnBrk="1" hangingPunct="1"/>
            <a:r>
              <a:rPr lang="en-US" sz="2400" smtClean="0"/>
              <a:t>Allows you to switch programs</a:t>
            </a:r>
          </a:p>
          <a:p>
            <a:pPr lvl="1" eaLnBrk="1" hangingPunct="1"/>
            <a:r>
              <a:rPr lang="en-US" sz="2400" smtClean="0"/>
              <a:t>Distinguishes a computer from other simpler and less versatile digital devices</a:t>
            </a:r>
          </a:p>
        </p:txBody>
      </p:sp>
      <p:sp>
        <p:nvSpPr>
          <p:cNvPr id="6349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Chapter 1: Computers and Digital Basics</a:t>
            </a:r>
          </a:p>
        </p:txBody>
      </p:sp>
      <p:sp>
        <p:nvSpPr>
          <p:cNvPr id="6349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749A2CF-28A5-46A2-A007-1C1CB2D45233}" type="slidenum">
              <a:rPr lang="en-US" smtClean="0">
                <a:cs typeface="Arial" charset="0"/>
              </a:rPr>
              <a:pPr/>
              <a:t>22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Computer Basics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Application software is a set of computer programs that helps a person carry out a task</a:t>
            </a:r>
          </a:p>
          <a:p>
            <a:pPr eaLnBrk="1" hangingPunct="1"/>
            <a:r>
              <a:rPr lang="en-US" sz="2400" smtClean="0"/>
              <a:t>Software applications are sometimes referred to as apps, especially in the context of handheld devices </a:t>
            </a:r>
          </a:p>
          <a:p>
            <a:pPr eaLnBrk="1" hangingPunct="1"/>
            <a:r>
              <a:rPr lang="en-US" sz="2400" smtClean="0"/>
              <a:t>The primary purpose of system software is to help the computer system monitor itself in order to function efficiently</a:t>
            </a:r>
          </a:p>
          <a:p>
            <a:pPr lvl="1" eaLnBrk="1" hangingPunct="1"/>
            <a:r>
              <a:rPr lang="en-US" sz="2400" smtClean="0"/>
              <a:t>Operating system (OS)</a:t>
            </a:r>
          </a:p>
        </p:txBody>
      </p:sp>
      <p:sp>
        <p:nvSpPr>
          <p:cNvPr id="6553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Chapter 1: Computers and Digital Basics</a:t>
            </a:r>
          </a:p>
        </p:txBody>
      </p:sp>
      <p:sp>
        <p:nvSpPr>
          <p:cNvPr id="655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89EF8C-6542-4B16-9313-E3C3A0E7993F}" type="slidenum">
              <a:rPr lang="en-US" smtClean="0">
                <a:cs typeface="Arial" charset="0"/>
              </a:rPr>
              <a:pPr/>
              <a:t>23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Computer Types and Uses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A personal computer is a microprocessor-based computing device designed to meet the computing needs of an individual</a:t>
            </a:r>
          </a:p>
        </p:txBody>
      </p:sp>
      <p:sp>
        <p:nvSpPr>
          <p:cNvPr id="6758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Chapter 1: Computers and Digital Basics</a:t>
            </a:r>
          </a:p>
        </p:txBody>
      </p:sp>
      <p:sp>
        <p:nvSpPr>
          <p:cNvPr id="6758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5BD2FE6-7E4F-4496-AE95-1291F29A067F}" type="slidenum">
              <a:rPr lang="en-US" smtClean="0">
                <a:cs typeface="Arial" charset="0"/>
              </a:rPr>
              <a:pPr/>
              <a:t>24</a:t>
            </a:fld>
            <a:endParaRPr lang="en-US" smtClean="0"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10" y="2754217"/>
            <a:ext cx="7250999" cy="33821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Computer Types and Uses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The term workstation has two meanings:</a:t>
            </a:r>
          </a:p>
          <a:p>
            <a:pPr lvl="1" eaLnBrk="1" hangingPunct="1"/>
            <a:r>
              <a:rPr lang="en-US" sz="2400" dirty="0" smtClean="0"/>
              <a:t>An ordinary personal computer that is connected to a network</a:t>
            </a:r>
          </a:p>
          <a:p>
            <a:pPr lvl="1" eaLnBrk="1" hangingPunct="1"/>
            <a:r>
              <a:rPr lang="en-US" sz="2400" dirty="0" smtClean="0"/>
              <a:t>A powerful desktop computer used for high-performance tasks</a:t>
            </a:r>
          </a:p>
        </p:txBody>
      </p:sp>
      <p:sp>
        <p:nvSpPr>
          <p:cNvPr id="6963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Chapter 1: Computers and Digital Basics</a:t>
            </a:r>
          </a:p>
        </p:txBody>
      </p:sp>
      <p:sp>
        <p:nvSpPr>
          <p:cNvPr id="6963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F476C97-8325-40CD-AF7C-DFC176DFD42C}" type="slidenum">
              <a:rPr lang="en-US" smtClean="0">
                <a:cs typeface="Arial" charset="0"/>
              </a:rPr>
              <a:pPr/>
              <a:t>25</a:t>
            </a:fld>
            <a:endParaRPr lang="en-US" smtClean="0"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639" y="3305618"/>
            <a:ext cx="3128789" cy="2965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Computer Types and Uses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idx="1"/>
          </p:nvPr>
        </p:nvSpPr>
        <p:spPr>
          <a:xfrm>
            <a:off x="393699" y="1511300"/>
            <a:ext cx="8375728" cy="46148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 videogame console, such as Nintendo’s Wii, Sony’s PlayStation, or Microsoft’s Xbox, is not generally referred to as personal computer because of their history as </a:t>
            </a:r>
            <a:br>
              <a:rPr lang="en-US" sz="2400" dirty="0" smtClean="0"/>
            </a:br>
            <a:r>
              <a:rPr lang="en-US" sz="2400" dirty="0" smtClean="0"/>
              <a:t>dedicated game devices</a:t>
            </a:r>
          </a:p>
        </p:txBody>
      </p:sp>
      <p:sp>
        <p:nvSpPr>
          <p:cNvPr id="7168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Chapter 1: Computers and Digital Basics</a:t>
            </a:r>
          </a:p>
        </p:txBody>
      </p:sp>
      <p:sp>
        <p:nvSpPr>
          <p:cNvPr id="7168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10352FB-B3BF-46DD-90FB-A2BB28DD09CA}" type="slidenum">
              <a:rPr lang="en-US" smtClean="0">
                <a:cs typeface="Arial" charset="0"/>
              </a:rPr>
              <a:pPr/>
              <a:t>26</a:t>
            </a:fld>
            <a:endParaRPr lang="en-US" smtClean="0"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896" y="3346435"/>
            <a:ext cx="4583017" cy="27086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Computer Types and Uses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 purpose of a server is to </a:t>
            </a:r>
            <a:r>
              <a:rPr lang="en-US" sz="2400" i="1" smtClean="0"/>
              <a:t>serve </a:t>
            </a:r>
            <a:r>
              <a:rPr lang="en-US" sz="2400" smtClean="0"/>
              <a:t>computers on a network (such as the Internet or a home network) by supplying them with data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 mainframe computer (or simply a mainframe) is a large and expensive computer capable of simultaneously processing data for hundreds or thousands of users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 computer falls into the supercomputer category if it is, at the time of construction, one of the fastest computers in the world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 compute-intensive problem is one that requires massive amounts of data to be processed using complex mathematical calculations</a:t>
            </a:r>
          </a:p>
        </p:txBody>
      </p:sp>
      <p:sp>
        <p:nvSpPr>
          <p:cNvPr id="7373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Chapter 1: Computers and Digital Basics</a:t>
            </a:r>
          </a:p>
        </p:txBody>
      </p:sp>
      <p:sp>
        <p:nvSpPr>
          <p:cNvPr id="7373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BC2869B-2C7B-4A00-9DE6-C24A63C0CA12}" type="slidenum">
              <a:rPr lang="en-US" smtClean="0">
                <a:cs typeface="Arial" charset="0"/>
              </a:rPr>
              <a:pPr/>
              <a:t>27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Computer Types and Uses</a:t>
            </a:r>
          </a:p>
        </p:txBody>
      </p:sp>
      <p:sp>
        <p:nvSpPr>
          <p:cNvPr id="75779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Chapter 1: Computers and Digital Basics</a:t>
            </a: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DCB1C2E-D8D7-44EC-B94C-998BE4C3DCD3}" type="slidenum">
              <a:rPr lang="en-US" smtClean="0">
                <a:cs typeface="Arial" charset="0"/>
              </a:rPr>
              <a:pPr/>
              <a:t>28</a:t>
            </a:fld>
            <a:endParaRPr lang="en-US" smtClean="0">
              <a:cs typeface="Arial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78" y="1823060"/>
            <a:ext cx="2242778" cy="320063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804" y="2203371"/>
            <a:ext cx="6185726" cy="25779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Computer Types and Uses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>
          <a:xfrm>
            <a:off x="393700" y="1511300"/>
            <a:ext cx="6308758" cy="46148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Handheld digital devices include familiar gadgets such as iPhones, </a:t>
            </a:r>
            <a:r>
              <a:rPr lang="en-US" sz="2400" dirty="0" err="1" smtClean="0"/>
              <a:t>iPads</a:t>
            </a:r>
            <a:r>
              <a:rPr lang="en-US" sz="2400" dirty="0" smtClean="0"/>
              <a:t>, iPods, Garmin GPSs, Droids, and Kindles </a:t>
            </a:r>
          </a:p>
          <a:p>
            <a:pPr eaLnBrk="1" hangingPunct="1"/>
            <a:r>
              <a:rPr lang="en-US" sz="2400" dirty="0" smtClean="0"/>
              <a:t>Handheld devices can be divided into two broad categories: those that allow users to install software applications (apps) and those that do not </a:t>
            </a:r>
          </a:p>
          <a:p>
            <a:pPr lvl="1" eaLnBrk="1" hangingPunct="1"/>
            <a:r>
              <a:rPr lang="en-US" sz="2000" dirty="0" smtClean="0"/>
              <a:t>Handheld computer</a:t>
            </a:r>
          </a:p>
        </p:txBody>
      </p:sp>
      <p:sp>
        <p:nvSpPr>
          <p:cNvPr id="7782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Chapter 1: Computers and Digital Basics</a:t>
            </a:r>
          </a:p>
        </p:txBody>
      </p:sp>
      <p:sp>
        <p:nvSpPr>
          <p:cNvPr id="7782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EE50FC6-61B7-4EEE-A044-192DD5A1009A}" type="slidenum">
              <a:rPr lang="en-US" smtClean="0">
                <a:cs typeface="Arial" charset="0"/>
              </a:rPr>
              <a:pPr/>
              <a:t>29</a:t>
            </a:fld>
            <a:endParaRPr lang="en-US" smtClean="0"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41" y="1597447"/>
            <a:ext cx="2232335" cy="43441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Digital Revolution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The digital revolution is an ongoing process of social, political, and economic change brought about by digital technology, such as computers and the Internet</a:t>
            </a:r>
          </a:p>
          <a:p>
            <a:pPr eaLnBrk="1" hangingPunct="1"/>
            <a:r>
              <a:rPr lang="en-US" sz="2400" smtClean="0"/>
              <a:t>The technology driving the digital revolution is based on digital electronics and the idea that electrical signals can represent data, such as numbers, words, pictures, and music</a:t>
            </a:r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Chapter 1: Computers and Digital Basics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56486B7-77F2-4049-BF26-ECB12A7227CD}" type="slidenum">
              <a:rPr lang="en-US" smtClean="0">
                <a:cs typeface="Arial" charset="0"/>
              </a:rPr>
              <a:pPr/>
              <a:t>3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Microcontrollers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A microcontroller is a special-purpose microprocessor that is built into the machine it controls</a:t>
            </a:r>
          </a:p>
          <a:p>
            <a:pPr eaLnBrk="1" hangingPunct="1"/>
            <a:r>
              <a:rPr lang="en-US" sz="2400" dirty="0" smtClean="0"/>
              <a:t>Microcontrollers can be embedded in all sorts of everyday devices</a:t>
            </a:r>
          </a:p>
        </p:txBody>
      </p:sp>
      <p:sp>
        <p:nvSpPr>
          <p:cNvPr id="7987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Chapter 1: Computers and Digital Basics</a:t>
            </a:r>
          </a:p>
        </p:txBody>
      </p:sp>
      <p:sp>
        <p:nvSpPr>
          <p:cNvPr id="7987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FAC9A5D-12F7-4B65-A7EC-EEE910A1A1EE}" type="slidenum">
              <a:rPr lang="en-US" smtClean="0">
                <a:cs typeface="Arial" charset="0"/>
              </a:rPr>
              <a:pPr/>
              <a:t>30</a:t>
            </a:fld>
            <a:endParaRPr lang="en-US" smtClean="0"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68" y="3349128"/>
            <a:ext cx="7161984" cy="20160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Section C: Digital Data Representation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Data Representation Basics</a:t>
            </a:r>
          </a:p>
          <a:p>
            <a:pPr eaLnBrk="1" hangingPunct="1"/>
            <a:r>
              <a:rPr lang="en-US" sz="2400" smtClean="0"/>
              <a:t>Representing Numbers, Text, Images, and Sound</a:t>
            </a:r>
          </a:p>
          <a:p>
            <a:pPr eaLnBrk="1" hangingPunct="1"/>
            <a:r>
              <a:rPr lang="en-US" sz="2400" smtClean="0"/>
              <a:t>Quantifying Bits and Bytes</a:t>
            </a:r>
          </a:p>
          <a:p>
            <a:pPr eaLnBrk="1" hangingPunct="1"/>
            <a:r>
              <a:rPr lang="en-US" sz="2400" smtClean="0"/>
              <a:t>Circuits and Chips</a:t>
            </a:r>
          </a:p>
        </p:txBody>
      </p:sp>
      <p:sp>
        <p:nvSpPr>
          <p:cNvPr id="8192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Chapter 1: Computers and Digital Basics</a:t>
            </a:r>
          </a:p>
        </p:txBody>
      </p:sp>
      <p:sp>
        <p:nvSpPr>
          <p:cNvPr id="8192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70E2269-FFE7-45D0-93A6-FEC64354488E}" type="slidenum">
              <a:rPr lang="en-US" smtClean="0">
                <a:cs typeface="Arial" charset="0"/>
              </a:rPr>
              <a:pPr/>
              <a:t>31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Representation Basics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Data representation refers to the form in which data is stored, processed, and transmitted</a:t>
            </a:r>
          </a:p>
          <a:p>
            <a:r>
              <a:rPr lang="en-US" sz="2400" dirty="0" smtClean="0"/>
              <a:t>Digital data is text, numbers, graphics, sound, and video that has been converted into discrete digits such as 0s and 1s</a:t>
            </a:r>
          </a:p>
          <a:p>
            <a:r>
              <a:rPr lang="en-US" sz="2400" dirty="0" smtClean="0"/>
              <a:t>Analog data is represented using an infinite scale of values</a:t>
            </a:r>
          </a:p>
        </p:txBody>
      </p:sp>
      <p:sp>
        <p:nvSpPr>
          <p:cNvPr id="8601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Chapter 1: Computers and Digital Basics</a:t>
            </a:r>
          </a:p>
        </p:txBody>
      </p:sp>
      <p:sp>
        <p:nvSpPr>
          <p:cNvPr id="8602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3C6F8B5-861F-4CF8-801C-353DD9B4ABAF}" type="slidenum">
              <a:rPr lang="en-US" smtClean="0">
                <a:cs typeface="Arial" charset="0"/>
              </a:rPr>
              <a:pPr/>
              <a:t>32</a:t>
            </a:fld>
            <a:endParaRPr lang="en-US" smtClean="0"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801" y="3586765"/>
            <a:ext cx="1938969" cy="26741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Representing Numbers, Text, </a:t>
            </a:r>
            <a:br>
              <a:rPr lang="en-US" sz="4000" smtClean="0"/>
            </a:br>
            <a:r>
              <a:rPr lang="en-US" sz="4000" smtClean="0"/>
              <a:t>Images, and Sound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idx="1"/>
          </p:nvPr>
        </p:nvSpPr>
        <p:spPr>
          <a:xfrm>
            <a:off x="393700" y="1511300"/>
            <a:ext cx="5965825" cy="4614863"/>
          </a:xfrm>
        </p:spPr>
        <p:txBody>
          <a:bodyPr/>
          <a:lstStyle/>
          <a:p>
            <a:pPr eaLnBrk="1" hangingPunct="1"/>
            <a:r>
              <a:rPr lang="en-US" dirty="0" smtClean="0"/>
              <a:t>Numeric data</a:t>
            </a:r>
          </a:p>
          <a:p>
            <a:pPr lvl="1" eaLnBrk="1" hangingPunct="1"/>
            <a:r>
              <a:rPr lang="en-US" sz="2400" dirty="0" smtClean="0"/>
              <a:t>Binary number system</a:t>
            </a:r>
          </a:p>
          <a:p>
            <a:pPr eaLnBrk="1" hangingPunct="1"/>
            <a:r>
              <a:rPr lang="en-US" dirty="0" smtClean="0"/>
              <a:t>Character data</a:t>
            </a:r>
          </a:p>
          <a:p>
            <a:pPr lvl="1" eaLnBrk="1" hangingPunct="1"/>
            <a:r>
              <a:rPr lang="en-US" sz="2400" dirty="0" smtClean="0"/>
              <a:t>ASCII, Extended ASCII, EBCDIC, and Unicode</a:t>
            </a:r>
          </a:p>
        </p:txBody>
      </p:sp>
      <p:sp>
        <p:nvSpPr>
          <p:cNvPr id="8806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Chapter 1: Computers and Digital Basics</a:t>
            </a:r>
          </a:p>
        </p:txBody>
      </p:sp>
      <p:sp>
        <p:nvSpPr>
          <p:cNvPr id="8806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37CA189-3B5D-4E85-B1B9-05DC6BD64347}" type="slidenum">
              <a:rPr lang="en-US" smtClean="0">
                <a:cs typeface="Arial" charset="0"/>
              </a:rPr>
              <a:pPr/>
              <a:t>33</a:t>
            </a:fld>
            <a:endParaRPr lang="en-US" smtClean="0"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60" y="3626962"/>
            <a:ext cx="5603659" cy="25975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164" y="771181"/>
            <a:ext cx="4990941" cy="5509479"/>
          </a:xfrm>
          <a:prstGeom prst="rect">
            <a:avLst/>
          </a:prstGeom>
        </p:spPr>
      </p:pic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Representation</a:t>
            </a:r>
          </a:p>
        </p:txBody>
      </p:sp>
      <p:sp>
        <p:nvSpPr>
          <p:cNvPr id="9011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Chapter 1: Computers and Digital Basics</a:t>
            </a:r>
          </a:p>
        </p:txBody>
      </p:sp>
      <p:sp>
        <p:nvSpPr>
          <p:cNvPr id="9011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1252C63-F7E0-4212-9356-A65BD7DA2363}" type="slidenum">
              <a:rPr lang="en-US" smtClean="0">
                <a:cs typeface="Arial" charset="0"/>
              </a:rPr>
              <a:pPr/>
              <a:t>34</a:t>
            </a:fld>
            <a:endParaRPr lang="en-US" smtClean="0">
              <a:cs typeface="Arial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18" y="2120436"/>
            <a:ext cx="2524681" cy="288969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Quantifying Bits and Bytes</a:t>
            </a:r>
          </a:p>
        </p:txBody>
      </p:sp>
      <p:sp>
        <p:nvSpPr>
          <p:cNvPr id="9216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Chapter 1: Computers and Digital Basics</a:t>
            </a:r>
          </a:p>
        </p:txBody>
      </p:sp>
      <p:sp>
        <p:nvSpPr>
          <p:cNvPr id="15155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9A7250-CD34-401B-92DD-12FE347F396F}" type="slidenum">
              <a:rPr lang="en-US" smtClean="0"/>
              <a:pPr>
                <a:defRPr/>
              </a:pPr>
              <a:t>35</a:t>
            </a:fld>
            <a:endParaRPr lang="en-US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92" y="2610998"/>
            <a:ext cx="7743584" cy="236862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Circuits and Chips</a:t>
            </a:r>
          </a:p>
        </p:txBody>
      </p:sp>
      <p:sp>
        <p:nvSpPr>
          <p:cNvPr id="942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An integrated circuit (IC) is a super-thin slice of semiconducting material packed with microscopic circuit elements</a:t>
            </a:r>
          </a:p>
        </p:txBody>
      </p:sp>
      <p:sp>
        <p:nvSpPr>
          <p:cNvPr id="9421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Chapter 1: Computers and Digital Basics</a:t>
            </a:r>
          </a:p>
        </p:txBody>
      </p:sp>
      <p:sp>
        <p:nvSpPr>
          <p:cNvPr id="9421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1AA7495-22F1-4787-B0B0-95CB2F690133}" type="slidenum">
              <a:rPr lang="en-US" smtClean="0">
                <a:cs typeface="Arial" charset="0"/>
              </a:rPr>
              <a:pPr/>
              <a:t>36</a:t>
            </a:fld>
            <a:endParaRPr lang="en-US" smtClean="0"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06" y="2885485"/>
            <a:ext cx="2762195" cy="26707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558" y="3249976"/>
            <a:ext cx="5798523" cy="16432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Circuits and Chips</a:t>
            </a:r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3700" y="1511300"/>
            <a:ext cx="8180388" cy="46148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The electronic components of most digital devices are mounted on a circuit board called a system board, motherboard, or main board</a:t>
            </a:r>
          </a:p>
        </p:txBody>
      </p:sp>
      <p:sp>
        <p:nvSpPr>
          <p:cNvPr id="96259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Chapter 1: Computers and Digital Basics</a:t>
            </a:r>
          </a:p>
        </p:txBody>
      </p:sp>
      <p:sp>
        <p:nvSpPr>
          <p:cNvPr id="9626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583BCB2-5DEE-4A53-9CCE-ABEB9B9A8085}" type="slidenum">
              <a:rPr lang="en-US" smtClean="0">
                <a:cs typeface="Arial" charset="0"/>
              </a:rPr>
              <a:pPr/>
              <a:t>37</a:t>
            </a:fld>
            <a:endParaRPr lang="en-US" smtClean="0"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70" y="2672713"/>
            <a:ext cx="3646582" cy="3679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Section D: Digital Processing</a:t>
            </a:r>
          </a:p>
        </p:txBody>
      </p:sp>
      <p:sp>
        <p:nvSpPr>
          <p:cNvPr id="983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Programs and Instruction Sets</a:t>
            </a:r>
          </a:p>
          <a:p>
            <a:pPr eaLnBrk="1" hangingPunct="1"/>
            <a:r>
              <a:rPr lang="en-US" sz="2400" smtClean="0"/>
              <a:t>Processor Logic</a:t>
            </a:r>
          </a:p>
        </p:txBody>
      </p:sp>
      <p:sp>
        <p:nvSpPr>
          <p:cNvPr id="9830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Chapter 1: Computers and Digital Basics</a:t>
            </a:r>
          </a:p>
        </p:txBody>
      </p:sp>
      <p:sp>
        <p:nvSpPr>
          <p:cNvPr id="9830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C924F67-589C-417D-A70B-DF5AD85C6443}" type="slidenum">
              <a:rPr lang="en-US" smtClean="0">
                <a:cs typeface="Arial" charset="0"/>
              </a:rPr>
              <a:pPr/>
              <a:t>38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Programs and Instruction Sets</a:t>
            </a:r>
          </a:p>
        </p:txBody>
      </p:sp>
      <p:sp>
        <p:nvSpPr>
          <p:cNvPr id="1024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Computers and dedicated handheld devices all work with digital data under the control of a computer program </a:t>
            </a:r>
          </a:p>
          <a:p>
            <a:pPr eaLnBrk="1" hangingPunct="1"/>
            <a:r>
              <a:rPr lang="en-US" sz="2400" smtClean="0"/>
              <a:t>Computer programmers create programs that control digital devices; these programs are usually written in a high-level programming language</a:t>
            </a:r>
          </a:p>
          <a:p>
            <a:pPr eaLnBrk="1" hangingPunct="1"/>
            <a:r>
              <a:rPr lang="en-US" sz="2400" smtClean="0"/>
              <a:t>The human-readable version of a program created in a high-level language by a programmer is called source code</a:t>
            </a:r>
          </a:p>
        </p:txBody>
      </p:sp>
      <p:sp>
        <p:nvSpPr>
          <p:cNvPr id="10240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Chapter 1: Computers and Digital Basics</a:t>
            </a:r>
          </a:p>
        </p:txBody>
      </p:sp>
      <p:sp>
        <p:nvSpPr>
          <p:cNvPr id="10240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5248BD1-6840-46D4-A93B-2AFF54AC34BF}" type="slidenum">
              <a:rPr lang="en-US" smtClean="0">
                <a:cs typeface="Arial" charset="0"/>
              </a:rPr>
              <a:pPr/>
              <a:t>39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Digital Revolution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Digitization is the process of converting text, numbers, sound, photos, and video into data that can be processed by digital devices</a:t>
            </a:r>
          </a:p>
          <a:p>
            <a:pPr eaLnBrk="1" hangingPunct="1"/>
            <a:r>
              <a:rPr lang="en-US" sz="2400" dirty="0" smtClean="0"/>
              <a:t>The digital revolution has evolved through four phases, beginning with big, expensive, standalone computers, and progressing to today’s digital world in which small, inexpensive digital devices are everywhere</a:t>
            </a: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Chapter 1: Computers and Digital Basics</a:t>
            </a: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F6F4E4F-8DF2-4B0C-BF3E-A422FD83E39D}" type="slidenum">
              <a:rPr lang="en-US" smtClean="0">
                <a:cs typeface="Arial" charset="0"/>
              </a:rPr>
              <a:pPr/>
              <a:t>4</a:t>
            </a:fld>
            <a:endParaRPr lang="en-US" smtClean="0"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780" y="4201511"/>
            <a:ext cx="5738224" cy="2082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Programs and Instruction Sets</a:t>
            </a:r>
          </a:p>
        </p:txBody>
      </p:sp>
      <p:sp>
        <p:nvSpPr>
          <p:cNvPr id="10445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Chapter 1: Computers and Digital Basics</a:t>
            </a:r>
          </a:p>
        </p:txBody>
      </p:sp>
      <p:sp>
        <p:nvSpPr>
          <p:cNvPr id="16384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831486-4EF4-4101-BD49-3DF687AF0C7A}" type="slidenum">
              <a:rPr lang="en-US" smtClean="0"/>
              <a:pPr>
                <a:defRPr/>
              </a:pPr>
              <a:t>40</a:t>
            </a:fld>
            <a:endParaRPr lang="en-US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54" y="1277958"/>
            <a:ext cx="5333818" cy="245774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767450"/>
            <a:ext cx="5354426" cy="2415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Programs and Instruction Sets</a:t>
            </a:r>
          </a:p>
        </p:txBody>
      </p:sp>
      <p:sp>
        <p:nvSpPr>
          <p:cNvPr id="1064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A microprocessor is hard-wired to perform a limited set of activities, such as addition, subtraction, counting, and comparisons, called an instruction set</a:t>
            </a:r>
          </a:p>
          <a:p>
            <a:pPr eaLnBrk="1" hangingPunct="1"/>
            <a:r>
              <a:rPr lang="en-US" sz="2400" smtClean="0"/>
              <a:t>Each instruction has a corresponding sequence of 0s and 1s </a:t>
            </a:r>
          </a:p>
          <a:p>
            <a:pPr eaLnBrk="1" hangingPunct="1"/>
            <a:r>
              <a:rPr lang="en-US" sz="2400" smtClean="0"/>
              <a:t>The end product is called machine code</a:t>
            </a:r>
          </a:p>
          <a:p>
            <a:pPr lvl="1" eaLnBrk="1" hangingPunct="1"/>
            <a:r>
              <a:rPr lang="en-US" sz="2400" smtClean="0"/>
              <a:t>1s and 0s</a:t>
            </a:r>
          </a:p>
        </p:txBody>
      </p:sp>
      <p:sp>
        <p:nvSpPr>
          <p:cNvPr id="10649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Chapter 1: Computers and Digital Basics</a:t>
            </a:r>
          </a:p>
        </p:txBody>
      </p:sp>
      <p:sp>
        <p:nvSpPr>
          <p:cNvPr id="10650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A07F76D-A7AB-408B-ACCA-93E44BF7ADD9}" type="slidenum">
              <a:rPr lang="en-US" smtClean="0">
                <a:cs typeface="Arial" charset="0"/>
              </a:rPr>
              <a:pPr/>
              <a:t>41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Programs and Instruction Sets</a:t>
            </a:r>
          </a:p>
        </p:txBody>
      </p:sp>
      <p:sp>
        <p:nvSpPr>
          <p:cNvPr id="1085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An op code (short for operation code) is a command word for an operation such as add, compare, or jump</a:t>
            </a:r>
          </a:p>
          <a:p>
            <a:pPr eaLnBrk="1" hangingPunct="1"/>
            <a:r>
              <a:rPr lang="en-US" sz="2400" smtClean="0"/>
              <a:t>The operand for an instruction specifies the data, or the address of the data, for the operation</a:t>
            </a:r>
          </a:p>
          <a:p>
            <a:pPr eaLnBrk="1" hangingPunct="1"/>
            <a:r>
              <a:rPr lang="en-US" sz="2400" smtClean="0"/>
              <a:t>In the following instruction, the op code means add and the operand is 1, so the instruction means Add 1</a:t>
            </a:r>
          </a:p>
        </p:txBody>
      </p:sp>
      <p:sp>
        <p:nvSpPr>
          <p:cNvPr id="10854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Chapter 1: Computers and Digital Basics</a:t>
            </a:r>
          </a:p>
        </p:txBody>
      </p:sp>
      <p:sp>
        <p:nvSpPr>
          <p:cNvPr id="10854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8E428CC-04E5-43AA-AA93-F974D4D756D6}" type="slidenum">
              <a:rPr lang="en-US" smtClean="0">
                <a:cs typeface="Arial" charset="0"/>
              </a:rPr>
              <a:pPr/>
              <a:t>42</a:t>
            </a:fld>
            <a:endParaRPr lang="en-US" smtClean="0">
              <a:cs typeface="Arial" charset="0"/>
            </a:endParaRPr>
          </a:p>
        </p:txBody>
      </p:sp>
      <p:pic>
        <p:nvPicPr>
          <p:cNvPr id="10854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1713" y="4256183"/>
            <a:ext cx="6092193" cy="646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Programs and Instruction Sets</a:t>
            </a:r>
          </a:p>
        </p:txBody>
      </p:sp>
      <p:sp>
        <p:nvSpPr>
          <p:cNvPr id="1105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Chapter 1: Computers and Digital Basics</a:t>
            </a:r>
          </a:p>
        </p:txBody>
      </p:sp>
      <p:sp>
        <p:nvSpPr>
          <p:cNvPr id="1105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EF5C230-AE5C-448E-AEC0-685FCA536898}" type="slidenum">
              <a:rPr lang="en-US" smtClean="0">
                <a:cs typeface="Arial" charset="0"/>
              </a:rPr>
              <a:pPr/>
              <a:t>43</a:t>
            </a:fld>
            <a:endParaRPr lang="en-US" smtClean="0">
              <a:cs typeface="Arial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87" y="1949986"/>
            <a:ext cx="8250216" cy="36906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Processor Logic</a:t>
            </a:r>
          </a:p>
        </p:txBody>
      </p:sp>
      <p:sp>
        <p:nvSpPr>
          <p:cNvPr id="1126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The ALU (arithmetic logic unit) is the part of the microprocessor that performs arithmetic operations</a:t>
            </a:r>
          </a:p>
          <a:p>
            <a:pPr eaLnBrk="1" hangingPunct="1"/>
            <a:r>
              <a:rPr lang="en-US" sz="2400" smtClean="0"/>
              <a:t>The ALU uses registers to hold data that is being processed</a:t>
            </a:r>
          </a:p>
          <a:p>
            <a:pPr eaLnBrk="1" hangingPunct="1"/>
            <a:r>
              <a:rPr lang="en-US" sz="2400" smtClean="0"/>
              <a:t>The microprocessor’s control unit fetches each instruction, just as you get each ingredient out of a cupboard or the refrigerator</a:t>
            </a:r>
          </a:p>
          <a:p>
            <a:pPr eaLnBrk="1" hangingPunct="1"/>
            <a:r>
              <a:rPr lang="en-US" sz="2400" smtClean="0"/>
              <a:t>The term instruction cycle refers to the process in which a computer executes a single instruction</a:t>
            </a:r>
          </a:p>
        </p:txBody>
      </p:sp>
      <p:sp>
        <p:nvSpPr>
          <p:cNvPr id="1126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Chapter 1: Computers and Digital Basics</a:t>
            </a:r>
          </a:p>
        </p:txBody>
      </p:sp>
      <p:sp>
        <p:nvSpPr>
          <p:cNvPr id="11264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340442D-2BE1-4D35-86B3-8A4F786CFB66}" type="slidenum">
              <a:rPr lang="en-US" smtClean="0">
                <a:cs typeface="Arial" charset="0"/>
              </a:rPr>
              <a:pPr/>
              <a:t>44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Processor Logic</a:t>
            </a:r>
          </a:p>
        </p:txBody>
      </p:sp>
      <p:sp>
        <p:nvSpPr>
          <p:cNvPr id="11469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Chapter 1: Computers and Digital Basics</a:t>
            </a:r>
          </a:p>
        </p:txBody>
      </p:sp>
      <p:sp>
        <p:nvSpPr>
          <p:cNvPr id="17408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08B986-5AB5-47E1-B152-9A2C9E7FD452}" type="slidenum">
              <a:rPr lang="en-US" smtClean="0"/>
              <a:pPr>
                <a:defRPr/>
              </a:pPr>
              <a:t>45</a:t>
            </a:fld>
            <a:endParaRPr lang="en-US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887" y="1346520"/>
            <a:ext cx="1685040" cy="259432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31" y="4056167"/>
            <a:ext cx="6534038" cy="1903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Processor Logic</a:t>
            </a:r>
          </a:p>
        </p:txBody>
      </p:sp>
      <p:sp>
        <p:nvSpPr>
          <p:cNvPr id="11673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Chapter 1: Computers and Digital Basics</a:t>
            </a:r>
          </a:p>
        </p:txBody>
      </p:sp>
      <p:sp>
        <p:nvSpPr>
          <p:cNvPr id="17613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35DACA-F28B-4C6F-8217-C27813BC8E05}" type="slidenum">
              <a:rPr lang="en-US" smtClean="0"/>
              <a:pPr>
                <a:defRPr/>
              </a:pPr>
              <a:t>46</a:t>
            </a:fld>
            <a:endParaRPr lang="en-US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71" y="1972018"/>
            <a:ext cx="7761168" cy="361353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Digital Revolution</a:t>
            </a: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Chapter 1: Computers and Digital Basics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1E48407-CC35-4D4A-926A-E2A507CD28CC}" type="slidenum">
              <a:rPr lang="en-US" smtClean="0">
                <a:cs typeface="Arial" charset="0"/>
              </a:rPr>
              <a:pPr/>
              <a:t>5</a:t>
            </a:fld>
            <a:endParaRPr lang="en-US" smtClean="0">
              <a:cs typeface="Arial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18" y="1619479"/>
            <a:ext cx="7700235" cy="44177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Processing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Some historians mark the 1980s as the beginning of the digital revolution, but engineers built the first digital computers during World War II for breaking codes and calculating missile trajectories</a:t>
            </a:r>
          </a:p>
          <a:p>
            <a:r>
              <a:rPr lang="en-US" sz="2800" smtClean="0"/>
              <a:t>Computers were operated by trained specialists </a:t>
            </a:r>
          </a:p>
          <a:p>
            <a:r>
              <a:rPr lang="en-US" sz="2800" smtClean="0"/>
              <a:t>Back then, processing components for computers were housed in closet-sized cabinets that did not usually include a keyboard or display device </a:t>
            </a:r>
          </a:p>
        </p:txBody>
      </p:sp>
      <p:sp>
        <p:nvSpPr>
          <p:cNvPr id="3891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Chapter 2: Computer Hardware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85368B-6AB9-46DE-B16C-FEE3ECD04AA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Processing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processing is based on an input-processing-output cycle</a:t>
            </a:r>
          </a:p>
          <a:p>
            <a:r>
              <a:rPr lang="en-US" dirty="0" smtClean="0"/>
              <a:t>Data goes into a computer, it is processed, and then it is output</a:t>
            </a:r>
          </a:p>
        </p:txBody>
      </p:sp>
      <p:sp>
        <p:nvSpPr>
          <p:cNvPr id="3993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Chapter 2: Computer Hardware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7B81A7-66AA-42FE-8759-B6E9DBD0079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622" y="3721386"/>
            <a:ext cx="5670732" cy="24695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Personal Computing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model for the second phase of the digital revolution, personal computing is characterized by small, standalone computers powered by local software</a:t>
            </a:r>
          </a:p>
          <a:p>
            <a:pPr lvl="1"/>
            <a:r>
              <a:rPr lang="en-US" smtClean="0"/>
              <a:t>Local software refers to any software that is installed on a computer’s hard drive </a:t>
            </a:r>
          </a:p>
        </p:txBody>
      </p:sp>
      <p:sp>
        <p:nvSpPr>
          <p:cNvPr id="4096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Chapter 2: Computer Hardware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A29A76-A0E5-4474-BB61-6994442280C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Personal Computing</a:t>
            </a:r>
          </a:p>
        </p:txBody>
      </p:sp>
      <p:sp>
        <p:nvSpPr>
          <p:cNvPr id="4198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Chapter 2: Computer Hardware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0B7B57-2BE5-4A33-9F4D-A5E6DD1004B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0" y="2115239"/>
            <a:ext cx="7681522" cy="3360144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p10">
  <a:themeElements>
    <a:clrScheme name="np10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399"/>
      </a:hlink>
      <a:folHlink>
        <a:srgbClr val="003399"/>
      </a:folHlink>
    </a:clrScheme>
    <a:fontScheme name="np1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p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1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1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1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1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1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p1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p1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p1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p1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p1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p1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p10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3399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</TotalTime>
  <Words>2027</Words>
  <Application>Microsoft Office PowerPoint</Application>
  <PresentationFormat>On-screen Show (4:3)</PresentationFormat>
  <Paragraphs>273</Paragraphs>
  <Slides>46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np10</vt:lpstr>
      <vt:lpstr>Chapter 1 Computers and Digital Basics</vt:lpstr>
      <vt:lpstr>Section A: All Things Digital</vt:lpstr>
      <vt:lpstr>The Digital Revolution</vt:lpstr>
      <vt:lpstr>The Digital Revolution</vt:lpstr>
      <vt:lpstr>The Digital Revolution</vt:lpstr>
      <vt:lpstr>Data Processing</vt:lpstr>
      <vt:lpstr>Data Processing</vt:lpstr>
      <vt:lpstr>Personal Computing</vt:lpstr>
      <vt:lpstr>Personal Computing</vt:lpstr>
      <vt:lpstr>Network Computing</vt:lpstr>
      <vt:lpstr>Network Computing</vt:lpstr>
      <vt:lpstr>Cloud Computing</vt:lpstr>
      <vt:lpstr>Cloud Computing</vt:lpstr>
      <vt:lpstr>Cloud Computing</vt:lpstr>
      <vt:lpstr>Cloud Computing</vt:lpstr>
      <vt:lpstr>Digital Society</vt:lpstr>
      <vt:lpstr>Digital Society</vt:lpstr>
      <vt:lpstr>Section B: Digital Devices</vt:lpstr>
      <vt:lpstr>Computer Basics</vt:lpstr>
      <vt:lpstr>Computer Basics</vt:lpstr>
      <vt:lpstr>Computer Basics</vt:lpstr>
      <vt:lpstr>Computer Basics</vt:lpstr>
      <vt:lpstr>Computer Basics</vt:lpstr>
      <vt:lpstr>Computer Types and Uses</vt:lpstr>
      <vt:lpstr>Computer Types and Uses</vt:lpstr>
      <vt:lpstr>Computer Types and Uses</vt:lpstr>
      <vt:lpstr>Computer Types and Uses</vt:lpstr>
      <vt:lpstr>Computer Types and Uses</vt:lpstr>
      <vt:lpstr>Computer Types and Uses</vt:lpstr>
      <vt:lpstr>Microcontrollers</vt:lpstr>
      <vt:lpstr>Section C: Digital Data Representation</vt:lpstr>
      <vt:lpstr>Data Representation Basics</vt:lpstr>
      <vt:lpstr>Representing Numbers, Text,  Images, and Sound</vt:lpstr>
      <vt:lpstr>Data Representation</vt:lpstr>
      <vt:lpstr>Quantifying Bits and Bytes</vt:lpstr>
      <vt:lpstr>Circuits and Chips</vt:lpstr>
      <vt:lpstr>Circuits and Chips</vt:lpstr>
      <vt:lpstr>Section D: Digital Processing</vt:lpstr>
      <vt:lpstr>Programs and Instruction Sets</vt:lpstr>
      <vt:lpstr>Programs and Instruction Sets</vt:lpstr>
      <vt:lpstr>Programs and Instruction Sets</vt:lpstr>
      <vt:lpstr>Programs and Instruction Sets</vt:lpstr>
      <vt:lpstr>Programs and Instruction Sets</vt:lpstr>
      <vt:lpstr>Processor Logic</vt:lpstr>
      <vt:lpstr>Processor Logic</vt:lpstr>
      <vt:lpstr>Processor Logic</vt:lpstr>
    </vt:vector>
  </TitlesOfParts>
  <Company>University of Central Florida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Steven Freund</dc:creator>
  <cp:lastModifiedBy>Kopp, Patrick</cp:lastModifiedBy>
  <cp:revision>118</cp:revision>
  <cp:lastPrinted>2012-08-29T12:50:22Z</cp:lastPrinted>
  <dcterms:created xsi:type="dcterms:W3CDTF">2005-11-03T21:37:40Z</dcterms:created>
  <dcterms:modified xsi:type="dcterms:W3CDTF">2012-08-29T12:56:16Z</dcterms:modified>
</cp:coreProperties>
</file>