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6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271" r:id="rId28"/>
    <p:sldId id="272" r:id="rId29"/>
    <p:sldId id="273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6" r:id="rId40"/>
    <p:sldId id="303" r:id="rId41"/>
    <p:sldId id="301" r:id="rId42"/>
    <p:sldId id="285" r:id="rId43"/>
    <p:sldId id="287" r:id="rId44"/>
    <p:sldId id="304" r:id="rId45"/>
    <p:sldId id="288" r:id="rId46"/>
    <p:sldId id="302" r:id="rId47"/>
    <p:sldId id="289" r:id="rId4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D3AD"/>
    <a:srgbClr val="252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109AF-4A65-454E-A11D-ECF17141A990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2B3C6-14C3-4F92-8B42-057502DBF5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834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B2B3C6-14C3-4F92-8B42-057502DBF59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612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B2B3C6-14C3-4F92-8B42-057502DBF599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038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B2B3C6-14C3-4F92-8B42-057502DBF599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724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B2B3C6-14C3-4F92-8B42-057502DBF599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357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1476EC-DBD2-4FCF-B7FD-14E476005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B2EECF-6F6F-4A3E-A72E-7B28D7E63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EF794F-F361-496B-83BC-A44BB2AB7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7B8D-52F0-4A1B-BB9F-9B64E76B1600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534280-DB56-4990-A472-453FAF5CD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D26D81-9871-412C-B1D0-F2A62C7A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A0B0-7F24-4E19-93A5-6A5486414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948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5BFC7-5855-4EA9-B3FD-8704CAB6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4D0E7A-96F0-412B-A590-24B0A01B2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C92D8F-E9C2-4B35-8598-B3AF5EB9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7B8D-52F0-4A1B-BB9F-9B64E76B1600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E99E1D-E5CF-43E9-9AD9-42B8DB16E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6CF7FA-FA13-40B3-AD3A-7200DFC4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A0B0-7F24-4E19-93A5-6A5486414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53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7F19E89-8367-4114-8268-DCB8C3238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1E2B976-AADC-44AC-B16B-578770471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CA4147-010A-4ACE-8211-0C88FC7AC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7B8D-52F0-4A1B-BB9F-9B64E76B1600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0F880C-599C-48A0-8376-E0680FC6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9A0C36-3526-43E7-9170-764ABA05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A0B0-7F24-4E19-93A5-6A5486414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15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B2CD06-B518-4570-A7C8-DB04CDEE8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B7C8B4-460B-48DA-A2E3-55C46D9F6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6C54E4-928E-4F0F-9B32-9E540F21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7B8D-52F0-4A1B-BB9F-9B64E76B1600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C0496F-6465-456B-91C0-E88083DBA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6322A2-FD41-4A2F-8D2D-530EB28F7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A0B0-7F24-4E19-93A5-6A5486414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93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75A660-B963-42DA-B622-961CAFA7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40DDA0-A890-4FD0-BEC6-770710BDF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C6D107-8633-48E3-AD59-F9D0107B4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7B8D-52F0-4A1B-BB9F-9B64E76B1600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C38F84-8323-440C-8A13-F05FD1303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07C16F-5117-4C5C-A6AF-606668228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A0B0-7F24-4E19-93A5-6A5486414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06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26B380-15C1-4D7A-9668-37AD3F90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4AE-FA69-4637-BDE2-83D249D67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FDDD3A-CB22-4044-BB7C-AA4E8165B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0664B7-CAE5-43C2-9129-AB342FD16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7B8D-52F0-4A1B-BB9F-9B64E76B1600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A7BFF8-9830-47B6-B114-3F11400F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F4658D-4B1B-4FE7-9C31-6D0FF37D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A0B0-7F24-4E19-93A5-6A5486414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57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7684BF-D09B-4534-ACAC-FDD3C3B0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49D907-3E27-43F4-B213-5056BEC90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52C052-A813-4608-BCF9-18C8497EB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4A71436-BD12-433C-B373-69FE88065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B4F938E-3EF7-4B45-8282-E8103DA38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79CC222-0BE4-4844-8D1D-0D398F72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7B8D-52F0-4A1B-BB9F-9B64E76B1600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7223310-5134-43C8-8246-8764C6162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942201A-8C57-4369-B640-60889345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A0B0-7F24-4E19-93A5-6A5486414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62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97755E-E2BA-4B60-A81A-E1E94446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DE02BF3-1744-4D13-8E0E-AD942014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7B8D-52F0-4A1B-BB9F-9B64E76B1600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3FB9EA3-1C74-4BBE-A1E2-761B1BEDA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2487BC-7BDE-4299-8F87-99F22EC5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A0B0-7F24-4E19-93A5-6A5486414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34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1017749-D276-4C34-B780-4D297F05B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7B8D-52F0-4A1B-BB9F-9B64E76B1600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7B68ED7-5C87-4B04-8089-85B9C80F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13E4FD-9A25-4A58-A660-F49962BD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A0B0-7F24-4E19-93A5-6A5486414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35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42AE1-3BEF-4345-A00D-9E1F971DC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3AC92B-BA57-4320-BA7E-3388C2244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0773F2-2DDA-458E-A36C-ED4587D94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FABEB0-A6A0-4E01-AF6A-2DA41F889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7B8D-52F0-4A1B-BB9F-9B64E76B1600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F71E74-10D3-4399-8263-7FE31174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BD6D90-1EDA-45D0-827D-5343519A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A0B0-7F24-4E19-93A5-6A5486414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39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8BABC3-604D-439C-92BB-D970636E7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BD8B877-9F72-43E6-AC3B-D748387D66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6709AE8-B0E9-40C8-92EB-0ACCF15DE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20EED4-442A-4FFB-AD9B-3FBBCF5B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7B8D-52F0-4A1B-BB9F-9B64E76B1600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15BC3F-F994-459D-8243-875AB300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6D8555-E21A-4F1B-9368-D86D35F9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A0B0-7F24-4E19-93A5-6A5486414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43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04901-7CA3-4A92-80A4-AD6E5D5A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0BDE47-A207-4337-A7FD-B87ADCDBD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EBC049-6DFC-41F4-BD3C-07BC645F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E7B8D-52F0-4A1B-BB9F-9B64E76B1600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BC00AD-5E40-42A9-B5DF-3B119AFDB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B9BDAB-E5C0-4E2C-B69D-40CF7E092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FA0B0-7F24-4E19-93A5-6A5486414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16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231088-C21F-40B8-96DF-807A5B1E2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E2AF7EA-22F0-40FC-B13B-6E191E781F60}"/>
              </a:ext>
            </a:extLst>
          </p:cNvPr>
          <p:cNvSpPr/>
          <p:nvPr/>
        </p:nvSpPr>
        <p:spPr>
          <a:xfrm>
            <a:off x="0" y="-1081"/>
            <a:ext cx="12192000" cy="1485733"/>
          </a:xfrm>
          <a:prstGeom prst="rect">
            <a:avLst/>
          </a:prstGeom>
          <a:solidFill>
            <a:srgbClr val="252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FA3F941A-214C-440D-8EB1-D4780D31A127}"/>
              </a:ext>
            </a:extLst>
          </p:cNvPr>
          <p:cNvSpPr txBox="1">
            <a:spLocks/>
          </p:cNvSpPr>
          <p:nvPr/>
        </p:nvSpPr>
        <p:spPr>
          <a:xfrm>
            <a:off x="2352582" y="5676608"/>
            <a:ext cx="7486836" cy="946134"/>
          </a:xfrm>
          <a:prstGeom prst="rect">
            <a:avLst/>
          </a:prstGeom>
          <a:ln w="57150">
            <a:solidFill>
              <a:srgbClr val="E6D3AD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E6D3AD"/>
                </a:solidFill>
                <a:latin typeface="Jost" pitchFamily="2" charset="-52"/>
                <a:ea typeface="Jost" pitchFamily="2" charset="-52"/>
              </a:rPr>
              <a:t>Продажи Молока</a:t>
            </a:r>
          </a:p>
        </p:txBody>
      </p:sp>
      <p:sp>
        <p:nvSpPr>
          <p:cNvPr id="9" name="Звезда: 5 точек 8">
            <a:extLst>
              <a:ext uri="{FF2B5EF4-FFF2-40B4-BE49-F238E27FC236}">
                <a16:creationId xmlns:a16="http://schemas.microsoft.com/office/drawing/2014/main" id="{478B7175-71F9-47DE-9D5A-36653B377090}"/>
              </a:ext>
            </a:extLst>
          </p:cNvPr>
          <p:cNvSpPr/>
          <p:nvPr/>
        </p:nvSpPr>
        <p:spPr>
          <a:xfrm>
            <a:off x="1917576" y="1821253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113D6C09-0695-47E0-99BE-37A6C1A0AC57}"/>
              </a:ext>
            </a:extLst>
          </p:cNvPr>
          <p:cNvSpPr txBox="1">
            <a:spLocks/>
          </p:cNvSpPr>
          <p:nvPr/>
        </p:nvSpPr>
        <p:spPr>
          <a:xfrm>
            <a:off x="967666" y="268718"/>
            <a:ext cx="10256668" cy="946134"/>
          </a:xfrm>
          <a:prstGeom prst="rect">
            <a:avLst/>
          </a:prstGeom>
          <a:ln w="57150">
            <a:solidFill>
              <a:srgbClr val="252729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 dirty="0">
                <a:solidFill>
                  <a:srgbClr val="E6D3AD"/>
                </a:solidFill>
                <a:latin typeface="Jost" pitchFamily="2" charset="-52"/>
                <a:ea typeface="Jost" pitchFamily="2" charset="-52"/>
              </a:rPr>
              <a:t>Разработка модели прогнозирования</a:t>
            </a:r>
          </a:p>
        </p:txBody>
      </p:sp>
      <p:sp>
        <p:nvSpPr>
          <p:cNvPr id="13" name="Звезда: 5 точек 12">
            <a:extLst>
              <a:ext uri="{FF2B5EF4-FFF2-40B4-BE49-F238E27FC236}">
                <a16:creationId xmlns:a16="http://schemas.microsoft.com/office/drawing/2014/main" id="{5CE91EEA-80B3-4377-9536-3D5E0494E049}"/>
              </a:ext>
            </a:extLst>
          </p:cNvPr>
          <p:cNvSpPr/>
          <p:nvPr/>
        </p:nvSpPr>
        <p:spPr>
          <a:xfrm>
            <a:off x="10324729" y="2714015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Звезда: 5 точек 13">
            <a:extLst>
              <a:ext uri="{FF2B5EF4-FFF2-40B4-BE49-F238E27FC236}">
                <a16:creationId xmlns:a16="http://schemas.microsoft.com/office/drawing/2014/main" id="{0105F904-C092-4E1D-9EC9-29B64AA0B80E}"/>
              </a:ext>
            </a:extLst>
          </p:cNvPr>
          <p:cNvSpPr/>
          <p:nvPr/>
        </p:nvSpPr>
        <p:spPr>
          <a:xfrm>
            <a:off x="2681055" y="4365820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Звезда: 5 точек 14">
            <a:extLst>
              <a:ext uri="{FF2B5EF4-FFF2-40B4-BE49-F238E27FC236}">
                <a16:creationId xmlns:a16="http://schemas.microsoft.com/office/drawing/2014/main" id="{9FEF64D9-09E4-4450-9605-FBA8DF4F1CEC}"/>
              </a:ext>
            </a:extLst>
          </p:cNvPr>
          <p:cNvSpPr/>
          <p:nvPr/>
        </p:nvSpPr>
        <p:spPr>
          <a:xfrm>
            <a:off x="9055222" y="1485733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везда: 5 точек 15">
            <a:extLst>
              <a:ext uri="{FF2B5EF4-FFF2-40B4-BE49-F238E27FC236}">
                <a16:creationId xmlns:a16="http://schemas.microsoft.com/office/drawing/2014/main" id="{3BCF9AE8-3F0C-434C-A6FC-F317947216E4}"/>
              </a:ext>
            </a:extLst>
          </p:cNvPr>
          <p:cNvSpPr/>
          <p:nvPr/>
        </p:nvSpPr>
        <p:spPr>
          <a:xfrm>
            <a:off x="8904302" y="4438172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Звезда: 5 точек 16">
            <a:extLst>
              <a:ext uri="{FF2B5EF4-FFF2-40B4-BE49-F238E27FC236}">
                <a16:creationId xmlns:a16="http://schemas.microsoft.com/office/drawing/2014/main" id="{616A6082-C85B-43ED-A5C4-C9812372BACC}"/>
              </a:ext>
            </a:extLst>
          </p:cNvPr>
          <p:cNvSpPr/>
          <p:nvPr/>
        </p:nvSpPr>
        <p:spPr>
          <a:xfrm>
            <a:off x="1207362" y="3557725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433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7308682-17DA-43AE-9EC4-6E13675D5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3938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3582E0-BB04-43B0-B493-AA5696477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3565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61FCD01-E6FA-495B-951E-2D5DA3176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3189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59E1C4D-2532-47BA-ACCB-53C9BCFA4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705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4368FFA-15D6-4B14-8834-904650F18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65" y="0"/>
            <a:ext cx="116612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97044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B962FED-5AB7-48E6-BA47-46485F873C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D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EBB29C-2BD2-446D-97A1-79C0C684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4613"/>
            <a:ext cx="10515600" cy="4758432"/>
          </a:xfrm>
          <a:ln w="57150">
            <a:solidFill>
              <a:srgbClr val="252729"/>
            </a:solidFill>
          </a:ln>
        </p:spPr>
        <p:txBody>
          <a:bodyPr anchor="ctr">
            <a:noAutofit/>
          </a:bodyPr>
          <a:lstStyle/>
          <a:p>
            <a: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В феврале всегда небольшая просадка</a:t>
            </a:r>
            <a:b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</a:br>
            <a:b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</a:br>
            <a: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В марте во всех годах наблюдается рост</a:t>
            </a:r>
            <a:b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</a:br>
            <a:b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</a:br>
            <a: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В апреле во всех годах - просадка, кроме 2017 года</a:t>
            </a:r>
            <a:b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</a:br>
            <a:b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</a:br>
            <a: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В июне - просадка, в июле – наоборот</a:t>
            </a:r>
            <a:b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</a:br>
            <a:b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</a:br>
            <a: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К концу года наблюдается рост относительно основного тренда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73724F8-9D92-421B-B6B9-4079DE92ABA9}"/>
              </a:ext>
            </a:extLst>
          </p:cNvPr>
          <p:cNvSpPr txBox="1">
            <a:spLocks/>
          </p:cNvSpPr>
          <p:nvPr/>
        </p:nvSpPr>
        <p:spPr>
          <a:xfrm>
            <a:off x="838200" y="632534"/>
            <a:ext cx="10515600" cy="992079"/>
          </a:xfrm>
          <a:prstGeom prst="rect">
            <a:avLst/>
          </a:prstGeom>
          <a:ln w="57150">
            <a:solidFill>
              <a:srgbClr val="252729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355293265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B0125AB-EFBD-4B09-A819-9895447A2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2C77AE1-835F-4166-992A-060BAD2EDF79}"/>
              </a:ext>
            </a:extLst>
          </p:cNvPr>
          <p:cNvSpPr/>
          <p:nvPr/>
        </p:nvSpPr>
        <p:spPr>
          <a:xfrm>
            <a:off x="0" y="-15004"/>
            <a:ext cx="12192000" cy="1485733"/>
          </a:xfrm>
          <a:prstGeom prst="rect">
            <a:avLst/>
          </a:prstGeom>
          <a:solidFill>
            <a:srgbClr val="252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3" name="Звезда: 5 точек 22">
            <a:extLst>
              <a:ext uri="{FF2B5EF4-FFF2-40B4-BE49-F238E27FC236}">
                <a16:creationId xmlns:a16="http://schemas.microsoft.com/office/drawing/2014/main" id="{44530A88-8962-4A71-BC9B-2CC1FAEFF2D5}"/>
              </a:ext>
            </a:extLst>
          </p:cNvPr>
          <p:cNvSpPr/>
          <p:nvPr/>
        </p:nvSpPr>
        <p:spPr>
          <a:xfrm>
            <a:off x="1917576" y="1821253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Звезда: 5 точек 23">
            <a:extLst>
              <a:ext uri="{FF2B5EF4-FFF2-40B4-BE49-F238E27FC236}">
                <a16:creationId xmlns:a16="http://schemas.microsoft.com/office/drawing/2014/main" id="{7B038832-E6C6-4DA0-8930-AA328E0C311A}"/>
              </a:ext>
            </a:extLst>
          </p:cNvPr>
          <p:cNvSpPr/>
          <p:nvPr/>
        </p:nvSpPr>
        <p:spPr>
          <a:xfrm>
            <a:off x="10324729" y="2714015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Звезда: 5 точек 24">
            <a:extLst>
              <a:ext uri="{FF2B5EF4-FFF2-40B4-BE49-F238E27FC236}">
                <a16:creationId xmlns:a16="http://schemas.microsoft.com/office/drawing/2014/main" id="{2DFF6406-BEC1-4976-ADB2-EF4E89316800}"/>
              </a:ext>
            </a:extLst>
          </p:cNvPr>
          <p:cNvSpPr/>
          <p:nvPr/>
        </p:nvSpPr>
        <p:spPr>
          <a:xfrm>
            <a:off x="2681055" y="4365820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Звезда: 5 точек 25">
            <a:extLst>
              <a:ext uri="{FF2B5EF4-FFF2-40B4-BE49-F238E27FC236}">
                <a16:creationId xmlns:a16="http://schemas.microsoft.com/office/drawing/2014/main" id="{D9C041BB-6421-4DBB-93A4-CBF7CE2D8DFD}"/>
              </a:ext>
            </a:extLst>
          </p:cNvPr>
          <p:cNvSpPr/>
          <p:nvPr/>
        </p:nvSpPr>
        <p:spPr>
          <a:xfrm>
            <a:off x="9055222" y="1485733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Звезда: 5 точек 26">
            <a:extLst>
              <a:ext uri="{FF2B5EF4-FFF2-40B4-BE49-F238E27FC236}">
                <a16:creationId xmlns:a16="http://schemas.microsoft.com/office/drawing/2014/main" id="{D7295DCC-DB9E-4B92-9501-16A2CC7825DC}"/>
              </a:ext>
            </a:extLst>
          </p:cNvPr>
          <p:cNvSpPr/>
          <p:nvPr/>
        </p:nvSpPr>
        <p:spPr>
          <a:xfrm>
            <a:off x="8904302" y="4438172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Звезда: 5 точек 27">
            <a:extLst>
              <a:ext uri="{FF2B5EF4-FFF2-40B4-BE49-F238E27FC236}">
                <a16:creationId xmlns:a16="http://schemas.microsoft.com/office/drawing/2014/main" id="{1B45B56E-2782-40C5-A09A-C9B5A9444A80}"/>
              </a:ext>
            </a:extLst>
          </p:cNvPr>
          <p:cNvSpPr/>
          <p:nvPr/>
        </p:nvSpPr>
        <p:spPr>
          <a:xfrm>
            <a:off x="1207362" y="3557725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0D60EB88-7FB2-4069-96D1-8266B7FB5BB6}"/>
              </a:ext>
            </a:extLst>
          </p:cNvPr>
          <p:cNvSpPr txBox="1">
            <a:spLocks/>
          </p:cNvSpPr>
          <p:nvPr/>
        </p:nvSpPr>
        <p:spPr>
          <a:xfrm>
            <a:off x="967666" y="268718"/>
            <a:ext cx="10256668" cy="946134"/>
          </a:xfrm>
          <a:prstGeom prst="rect">
            <a:avLst/>
          </a:prstGeom>
          <a:ln w="57150">
            <a:solidFill>
              <a:srgbClr val="252729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 dirty="0">
                <a:solidFill>
                  <a:srgbClr val="E6D3AD"/>
                </a:solidFill>
                <a:latin typeface="Jost" pitchFamily="2" charset="-52"/>
                <a:ea typeface="Jost" pitchFamily="2" charset="-52"/>
              </a:rPr>
              <a:t>Проверка на нормальное</a:t>
            </a:r>
          </a:p>
        </p:txBody>
      </p: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7DC18235-2849-4D24-9F1A-CAFE51080ED2}"/>
              </a:ext>
            </a:extLst>
          </p:cNvPr>
          <p:cNvSpPr txBox="1">
            <a:spLocks/>
          </p:cNvSpPr>
          <p:nvPr/>
        </p:nvSpPr>
        <p:spPr>
          <a:xfrm>
            <a:off x="2352582" y="5676608"/>
            <a:ext cx="7486836" cy="946134"/>
          </a:xfrm>
          <a:prstGeom prst="rect">
            <a:avLst/>
          </a:prstGeom>
          <a:ln w="57150">
            <a:solidFill>
              <a:srgbClr val="E6D3AD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E6D3AD"/>
                </a:solidFill>
                <a:latin typeface="Jost" pitchFamily="2" charset="-52"/>
                <a:ea typeface="Jost" pitchFamily="2" charset="-52"/>
              </a:rPr>
              <a:t>Распределение</a:t>
            </a:r>
          </a:p>
        </p:txBody>
      </p:sp>
    </p:spTree>
    <p:extLst>
      <p:ext uri="{BB962C8B-B14F-4D97-AF65-F5344CB8AC3E}">
        <p14:creationId xmlns:p14="http://schemas.microsoft.com/office/powerpoint/2010/main" val="269503935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8895D7-6A10-4607-B08B-389914B9A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7222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3992464-CF23-4EE4-9329-2B1EE0C18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3829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7A47B8B-FD95-42D6-9F43-64CBC4459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" y="8878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6986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D028EE-0455-412B-9D69-966EEB016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38" y="0"/>
            <a:ext cx="117413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4621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FEB844C-92CE-4E08-9E4C-A568A9D82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3699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8B1523-52E6-45D6-AF3B-8853CEA23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0704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D939A64-571C-4319-96D3-5C6D434E8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0635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688B65-BFA1-46AB-88A3-57E2694ED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097794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9CE2D9-4E20-4E54-8A00-B66F8187F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95907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3EC4BE8-6139-4FFB-BA6F-1C52616EA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717383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B0125AB-EFBD-4B09-A819-9895447A2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2C77AE1-835F-4166-992A-060BAD2EDF79}"/>
              </a:ext>
            </a:extLst>
          </p:cNvPr>
          <p:cNvSpPr/>
          <p:nvPr/>
        </p:nvSpPr>
        <p:spPr>
          <a:xfrm>
            <a:off x="0" y="-15004"/>
            <a:ext cx="12192000" cy="1485733"/>
          </a:xfrm>
          <a:prstGeom prst="rect">
            <a:avLst/>
          </a:prstGeom>
          <a:solidFill>
            <a:srgbClr val="252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3" name="Звезда: 5 точек 22">
            <a:extLst>
              <a:ext uri="{FF2B5EF4-FFF2-40B4-BE49-F238E27FC236}">
                <a16:creationId xmlns:a16="http://schemas.microsoft.com/office/drawing/2014/main" id="{44530A88-8962-4A71-BC9B-2CC1FAEFF2D5}"/>
              </a:ext>
            </a:extLst>
          </p:cNvPr>
          <p:cNvSpPr/>
          <p:nvPr/>
        </p:nvSpPr>
        <p:spPr>
          <a:xfrm>
            <a:off x="1917576" y="1821253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Звезда: 5 точек 23">
            <a:extLst>
              <a:ext uri="{FF2B5EF4-FFF2-40B4-BE49-F238E27FC236}">
                <a16:creationId xmlns:a16="http://schemas.microsoft.com/office/drawing/2014/main" id="{7B038832-E6C6-4DA0-8930-AA328E0C311A}"/>
              </a:ext>
            </a:extLst>
          </p:cNvPr>
          <p:cNvSpPr/>
          <p:nvPr/>
        </p:nvSpPr>
        <p:spPr>
          <a:xfrm>
            <a:off x="10324729" y="2714015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Звезда: 5 точек 24">
            <a:extLst>
              <a:ext uri="{FF2B5EF4-FFF2-40B4-BE49-F238E27FC236}">
                <a16:creationId xmlns:a16="http://schemas.microsoft.com/office/drawing/2014/main" id="{2DFF6406-BEC1-4976-ADB2-EF4E89316800}"/>
              </a:ext>
            </a:extLst>
          </p:cNvPr>
          <p:cNvSpPr/>
          <p:nvPr/>
        </p:nvSpPr>
        <p:spPr>
          <a:xfrm>
            <a:off x="2681055" y="4365820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Звезда: 5 точек 25">
            <a:extLst>
              <a:ext uri="{FF2B5EF4-FFF2-40B4-BE49-F238E27FC236}">
                <a16:creationId xmlns:a16="http://schemas.microsoft.com/office/drawing/2014/main" id="{D9C041BB-6421-4DBB-93A4-CBF7CE2D8DFD}"/>
              </a:ext>
            </a:extLst>
          </p:cNvPr>
          <p:cNvSpPr/>
          <p:nvPr/>
        </p:nvSpPr>
        <p:spPr>
          <a:xfrm>
            <a:off x="9055222" y="1485733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Звезда: 5 точек 26">
            <a:extLst>
              <a:ext uri="{FF2B5EF4-FFF2-40B4-BE49-F238E27FC236}">
                <a16:creationId xmlns:a16="http://schemas.microsoft.com/office/drawing/2014/main" id="{D7295DCC-DB9E-4B92-9501-16A2CC7825DC}"/>
              </a:ext>
            </a:extLst>
          </p:cNvPr>
          <p:cNvSpPr/>
          <p:nvPr/>
        </p:nvSpPr>
        <p:spPr>
          <a:xfrm>
            <a:off x="8904302" y="4438172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Звезда: 5 точек 27">
            <a:extLst>
              <a:ext uri="{FF2B5EF4-FFF2-40B4-BE49-F238E27FC236}">
                <a16:creationId xmlns:a16="http://schemas.microsoft.com/office/drawing/2014/main" id="{1B45B56E-2782-40C5-A09A-C9B5A9444A80}"/>
              </a:ext>
            </a:extLst>
          </p:cNvPr>
          <p:cNvSpPr/>
          <p:nvPr/>
        </p:nvSpPr>
        <p:spPr>
          <a:xfrm>
            <a:off x="1207362" y="3557725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0D60EB88-7FB2-4069-96D1-8266B7FB5BB6}"/>
              </a:ext>
            </a:extLst>
          </p:cNvPr>
          <p:cNvSpPr txBox="1">
            <a:spLocks/>
          </p:cNvSpPr>
          <p:nvPr/>
        </p:nvSpPr>
        <p:spPr>
          <a:xfrm>
            <a:off x="967666" y="268718"/>
            <a:ext cx="10256668" cy="946134"/>
          </a:xfrm>
          <a:prstGeom prst="rect">
            <a:avLst/>
          </a:prstGeom>
          <a:ln w="57150">
            <a:solidFill>
              <a:srgbClr val="252729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 dirty="0">
                <a:solidFill>
                  <a:srgbClr val="E6D3AD"/>
                </a:solidFill>
                <a:latin typeface="Jost" pitchFamily="2" charset="-52"/>
                <a:ea typeface="Jost" pitchFamily="2" charset="-52"/>
              </a:rPr>
              <a:t>Моделирование</a:t>
            </a:r>
          </a:p>
        </p:txBody>
      </p: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7DC18235-2849-4D24-9F1A-CAFE51080ED2}"/>
              </a:ext>
            </a:extLst>
          </p:cNvPr>
          <p:cNvSpPr txBox="1">
            <a:spLocks/>
          </p:cNvSpPr>
          <p:nvPr/>
        </p:nvSpPr>
        <p:spPr>
          <a:xfrm>
            <a:off x="2352582" y="5676608"/>
            <a:ext cx="7486836" cy="946134"/>
          </a:xfrm>
          <a:prstGeom prst="rect">
            <a:avLst/>
          </a:prstGeom>
          <a:ln w="57150">
            <a:solidFill>
              <a:srgbClr val="E6D3AD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solidFill>
                  <a:srgbClr val="E6D3AD"/>
                </a:solidFill>
                <a:latin typeface="Jost" pitchFamily="2" charset="-52"/>
                <a:ea typeface="Jost" pitchFamily="2" charset="-52"/>
              </a:rPr>
              <a:t>На </a:t>
            </a:r>
            <a:r>
              <a:rPr lang="en-US" sz="5400" b="1" dirty="0">
                <a:solidFill>
                  <a:srgbClr val="E6D3AD"/>
                </a:solidFill>
                <a:latin typeface="Jost" pitchFamily="2" charset="-52"/>
                <a:ea typeface="Jost" pitchFamily="2" charset="-52"/>
              </a:rPr>
              <a:t>Python</a:t>
            </a:r>
            <a:endParaRPr lang="ru-RU" sz="5400" b="1" dirty="0">
              <a:solidFill>
                <a:srgbClr val="E6D3AD"/>
              </a:solidFill>
              <a:latin typeface="Jost" pitchFamily="2" charset="-52"/>
              <a:ea typeface="Jos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2745438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B962FED-5AB7-48E6-BA47-46485F873C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D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73724F8-9D92-421B-B6B9-4079DE92ABA9}"/>
              </a:ext>
            </a:extLst>
          </p:cNvPr>
          <p:cNvSpPr txBox="1">
            <a:spLocks/>
          </p:cNvSpPr>
          <p:nvPr/>
        </p:nvSpPr>
        <p:spPr>
          <a:xfrm>
            <a:off x="838200" y="632534"/>
            <a:ext cx="10515600" cy="992079"/>
          </a:xfrm>
          <a:prstGeom prst="rect">
            <a:avLst/>
          </a:prstGeom>
          <a:ln w="57150">
            <a:solidFill>
              <a:srgbClr val="252729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Динамический ряд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ACFD78C-78EA-45B0-B124-CDC65715F100}"/>
              </a:ext>
            </a:extLst>
          </p:cNvPr>
          <p:cNvSpPr txBox="1">
            <a:spLocks/>
          </p:cNvSpPr>
          <p:nvPr/>
        </p:nvSpPr>
        <p:spPr>
          <a:xfrm>
            <a:off x="838200" y="2328169"/>
            <a:ext cx="10515600" cy="992079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Y = f</a:t>
            </a:r>
            <a: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 </a:t>
            </a:r>
            <a:r>
              <a:rPr lang="en-US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(T, S, E)</a:t>
            </a:r>
            <a:endParaRPr lang="ru-RU" sz="2800" dirty="0">
              <a:ln>
                <a:solidFill>
                  <a:srgbClr val="252729"/>
                </a:solidFill>
              </a:ln>
              <a:latin typeface="Jost" pitchFamily="2" charset="-52"/>
              <a:ea typeface="Jost" pitchFamily="2" charset="-52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1D6BD5A-C551-4254-864D-3EE7828C7AF9}"/>
              </a:ext>
            </a:extLst>
          </p:cNvPr>
          <p:cNvSpPr txBox="1">
            <a:spLocks/>
          </p:cNvSpPr>
          <p:nvPr/>
        </p:nvSpPr>
        <p:spPr>
          <a:xfrm>
            <a:off x="3462291" y="3407915"/>
            <a:ext cx="5726098" cy="2817551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Y –</a:t>
            </a:r>
            <a:r>
              <a:rPr lang="ru-RU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 уровни ряда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T – </a:t>
            </a:r>
            <a:r>
              <a:rPr lang="ru-RU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тренд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S – </a:t>
            </a:r>
            <a:r>
              <a:rPr lang="ru-RU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сезонные и циклические колебания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E – </a:t>
            </a:r>
            <a:r>
              <a:rPr lang="ru-RU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случайные колебания</a:t>
            </a:r>
            <a:r>
              <a:rPr lang="en-US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 </a:t>
            </a:r>
            <a:endParaRPr lang="ru-RU" sz="2400" dirty="0">
              <a:ln>
                <a:solidFill>
                  <a:srgbClr val="252729"/>
                </a:solidFill>
              </a:ln>
              <a:latin typeface="Jost" pitchFamily="2" charset="-52"/>
              <a:ea typeface="Jos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799660712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B962FED-5AB7-48E6-BA47-46485F873C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D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73724F8-9D92-421B-B6B9-4079DE92ABA9}"/>
              </a:ext>
            </a:extLst>
          </p:cNvPr>
          <p:cNvSpPr txBox="1">
            <a:spLocks/>
          </p:cNvSpPr>
          <p:nvPr/>
        </p:nvSpPr>
        <p:spPr>
          <a:xfrm>
            <a:off x="838200" y="632534"/>
            <a:ext cx="10515600" cy="992079"/>
          </a:xfrm>
          <a:prstGeom prst="rect">
            <a:avLst/>
          </a:prstGeom>
          <a:ln w="57150">
            <a:solidFill>
              <a:srgbClr val="252729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Аддитивная модель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ACFD78C-78EA-45B0-B124-CDC65715F100}"/>
              </a:ext>
            </a:extLst>
          </p:cNvPr>
          <p:cNvSpPr txBox="1">
            <a:spLocks/>
          </p:cNvSpPr>
          <p:nvPr/>
        </p:nvSpPr>
        <p:spPr>
          <a:xfrm>
            <a:off x="838200" y="2328169"/>
            <a:ext cx="10515600" cy="992079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Y = T + S + E</a:t>
            </a:r>
            <a:endParaRPr lang="ru-RU" sz="2800" dirty="0">
              <a:ln>
                <a:solidFill>
                  <a:srgbClr val="252729"/>
                </a:solidFill>
              </a:ln>
              <a:latin typeface="Jost" pitchFamily="2" charset="-52"/>
              <a:ea typeface="Jost" pitchFamily="2" charset="-52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1D6BD5A-C551-4254-864D-3EE7828C7AF9}"/>
              </a:ext>
            </a:extLst>
          </p:cNvPr>
          <p:cNvSpPr txBox="1">
            <a:spLocks/>
          </p:cNvSpPr>
          <p:nvPr/>
        </p:nvSpPr>
        <p:spPr>
          <a:xfrm>
            <a:off x="3462291" y="3407915"/>
            <a:ext cx="5726098" cy="2817551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Y –</a:t>
            </a:r>
            <a:r>
              <a:rPr lang="ru-RU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 уровни ряда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T – </a:t>
            </a:r>
            <a:r>
              <a:rPr lang="ru-RU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тренд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S – </a:t>
            </a:r>
            <a:r>
              <a:rPr lang="ru-RU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сезонные и циклические колебания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E – </a:t>
            </a:r>
            <a:r>
              <a:rPr lang="ru-RU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случайные колебания</a:t>
            </a:r>
            <a:r>
              <a:rPr lang="en-US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 </a:t>
            </a:r>
            <a:endParaRPr lang="ru-RU" sz="2400" dirty="0">
              <a:ln>
                <a:solidFill>
                  <a:srgbClr val="252729"/>
                </a:solidFill>
              </a:ln>
              <a:latin typeface="Jost" pitchFamily="2" charset="-52"/>
              <a:ea typeface="Jos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03865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8F194C0-34A2-4C8E-8D3B-D61F7ED4E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74" y="0"/>
            <a:ext cx="116180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8977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B378892-E761-4565-95A6-F96A002CA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65" y="0"/>
            <a:ext cx="116612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765828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556D543-584A-41CD-9208-BA4FC1A1E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21447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AEA426-CE1F-4B5A-8EEB-4B4945E8C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51173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657D95-6151-4041-9E0E-316FEC0E9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13640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757042-7E91-4314-99A5-CE43DF445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91593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58D056-5EBD-4E05-8088-63EF741CF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78402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E8E6C59-B124-4662-A1B5-DFC00077D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27705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9B46A2-13DD-4D55-BB00-2650B78C1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518139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643B98-22B4-433A-B05C-CAABC7D04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21896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B2CEE5-C6FF-496C-AB15-BB48212FF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263827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B962FED-5AB7-48E6-BA47-46485F873C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D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73724F8-9D92-421B-B6B9-4079DE92ABA9}"/>
              </a:ext>
            </a:extLst>
          </p:cNvPr>
          <p:cNvSpPr txBox="1">
            <a:spLocks/>
          </p:cNvSpPr>
          <p:nvPr/>
        </p:nvSpPr>
        <p:spPr>
          <a:xfrm>
            <a:off x="838200" y="632534"/>
            <a:ext cx="10515600" cy="992079"/>
          </a:xfrm>
          <a:prstGeom prst="rect">
            <a:avLst/>
          </a:prstGeom>
          <a:ln w="57150">
            <a:solidFill>
              <a:srgbClr val="252729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Также было проделано: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1D6BD5A-C551-4254-864D-3EE7828C7AF9}"/>
              </a:ext>
            </a:extLst>
          </p:cNvPr>
          <p:cNvSpPr txBox="1">
            <a:spLocks/>
          </p:cNvSpPr>
          <p:nvPr/>
        </p:nvSpPr>
        <p:spPr>
          <a:xfrm>
            <a:off x="932155" y="2257147"/>
            <a:ext cx="10786370" cy="3968319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Сглаживание исходного ряда методом скользящей средней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Определение сезонной компоненты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Устранение сезонной компоненты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Определение тренда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Перерасчет модельных значений с учетом сезонной компоненты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ru-RU" sz="2400" dirty="0">
              <a:ln>
                <a:solidFill>
                  <a:srgbClr val="252729"/>
                </a:solidFill>
              </a:ln>
              <a:latin typeface="Jost" pitchFamily="2" charset="-52"/>
              <a:ea typeface="Jos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09242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Самая новогодняя сказка. Как Самуил Маршак написал «12 месяцев» / Новости  города / Сайт Москвы">
            <a:extLst>
              <a:ext uri="{FF2B5EF4-FFF2-40B4-BE49-F238E27FC236}">
                <a16:creationId xmlns:a16="http://schemas.microsoft.com/office/drawing/2014/main" id="{873778D2-1D18-4737-B4A6-E3AF06A26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4804" y="0"/>
            <a:ext cx="13772226" cy="688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709695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B0125AB-EFBD-4B09-A819-9895447A2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2C77AE1-835F-4166-992A-060BAD2EDF79}"/>
              </a:ext>
            </a:extLst>
          </p:cNvPr>
          <p:cNvSpPr/>
          <p:nvPr/>
        </p:nvSpPr>
        <p:spPr>
          <a:xfrm>
            <a:off x="0" y="-15004"/>
            <a:ext cx="12192000" cy="1485733"/>
          </a:xfrm>
          <a:prstGeom prst="rect">
            <a:avLst/>
          </a:prstGeom>
          <a:solidFill>
            <a:srgbClr val="252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3" name="Звезда: 5 точек 22">
            <a:extLst>
              <a:ext uri="{FF2B5EF4-FFF2-40B4-BE49-F238E27FC236}">
                <a16:creationId xmlns:a16="http://schemas.microsoft.com/office/drawing/2014/main" id="{44530A88-8962-4A71-BC9B-2CC1FAEFF2D5}"/>
              </a:ext>
            </a:extLst>
          </p:cNvPr>
          <p:cNvSpPr/>
          <p:nvPr/>
        </p:nvSpPr>
        <p:spPr>
          <a:xfrm>
            <a:off x="1917576" y="1821253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Звезда: 5 точек 23">
            <a:extLst>
              <a:ext uri="{FF2B5EF4-FFF2-40B4-BE49-F238E27FC236}">
                <a16:creationId xmlns:a16="http://schemas.microsoft.com/office/drawing/2014/main" id="{7B038832-E6C6-4DA0-8930-AA328E0C311A}"/>
              </a:ext>
            </a:extLst>
          </p:cNvPr>
          <p:cNvSpPr/>
          <p:nvPr/>
        </p:nvSpPr>
        <p:spPr>
          <a:xfrm>
            <a:off x="10324729" y="2714015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Звезда: 5 точек 24">
            <a:extLst>
              <a:ext uri="{FF2B5EF4-FFF2-40B4-BE49-F238E27FC236}">
                <a16:creationId xmlns:a16="http://schemas.microsoft.com/office/drawing/2014/main" id="{2DFF6406-BEC1-4976-ADB2-EF4E89316800}"/>
              </a:ext>
            </a:extLst>
          </p:cNvPr>
          <p:cNvSpPr/>
          <p:nvPr/>
        </p:nvSpPr>
        <p:spPr>
          <a:xfrm>
            <a:off x="2681055" y="4365820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Звезда: 5 точек 25">
            <a:extLst>
              <a:ext uri="{FF2B5EF4-FFF2-40B4-BE49-F238E27FC236}">
                <a16:creationId xmlns:a16="http://schemas.microsoft.com/office/drawing/2014/main" id="{D9C041BB-6421-4DBB-93A4-CBF7CE2D8DFD}"/>
              </a:ext>
            </a:extLst>
          </p:cNvPr>
          <p:cNvSpPr/>
          <p:nvPr/>
        </p:nvSpPr>
        <p:spPr>
          <a:xfrm>
            <a:off x="9055222" y="1485733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Звезда: 5 точек 26">
            <a:extLst>
              <a:ext uri="{FF2B5EF4-FFF2-40B4-BE49-F238E27FC236}">
                <a16:creationId xmlns:a16="http://schemas.microsoft.com/office/drawing/2014/main" id="{D7295DCC-DB9E-4B92-9501-16A2CC7825DC}"/>
              </a:ext>
            </a:extLst>
          </p:cNvPr>
          <p:cNvSpPr/>
          <p:nvPr/>
        </p:nvSpPr>
        <p:spPr>
          <a:xfrm>
            <a:off x="8904302" y="4438172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Звезда: 5 точек 27">
            <a:extLst>
              <a:ext uri="{FF2B5EF4-FFF2-40B4-BE49-F238E27FC236}">
                <a16:creationId xmlns:a16="http://schemas.microsoft.com/office/drawing/2014/main" id="{1B45B56E-2782-40C5-A09A-C9B5A9444A80}"/>
              </a:ext>
            </a:extLst>
          </p:cNvPr>
          <p:cNvSpPr/>
          <p:nvPr/>
        </p:nvSpPr>
        <p:spPr>
          <a:xfrm>
            <a:off x="1207362" y="3557725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0D60EB88-7FB2-4069-96D1-8266B7FB5BB6}"/>
              </a:ext>
            </a:extLst>
          </p:cNvPr>
          <p:cNvSpPr txBox="1">
            <a:spLocks/>
          </p:cNvSpPr>
          <p:nvPr/>
        </p:nvSpPr>
        <p:spPr>
          <a:xfrm>
            <a:off x="967666" y="268718"/>
            <a:ext cx="10256668" cy="946134"/>
          </a:xfrm>
          <a:prstGeom prst="rect">
            <a:avLst/>
          </a:prstGeom>
          <a:ln w="57150">
            <a:solidFill>
              <a:srgbClr val="252729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 dirty="0">
                <a:solidFill>
                  <a:srgbClr val="E6D3AD"/>
                </a:solidFill>
                <a:latin typeface="Jost" pitchFamily="2" charset="-52"/>
                <a:ea typeface="Jost" pitchFamily="2" charset="-52"/>
              </a:rPr>
              <a:t>Моделирование</a:t>
            </a:r>
          </a:p>
        </p:txBody>
      </p: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7DC18235-2849-4D24-9F1A-CAFE51080ED2}"/>
              </a:ext>
            </a:extLst>
          </p:cNvPr>
          <p:cNvSpPr txBox="1">
            <a:spLocks/>
          </p:cNvSpPr>
          <p:nvPr/>
        </p:nvSpPr>
        <p:spPr>
          <a:xfrm>
            <a:off x="2352582" y="5676608"/>
            <a:ext cx="7486836" cy="946134"/>
          </a:xfrm>
          <a:prstGeom prst="rect">
            <a:avLst/>
          </a:prstGeom>
          <a:ln w="57150">
            <a:solidFill>
              <a:srgbClr val="E6D3AD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solidFill>
                  <a:srgbClr val="E6D3AD"/>
                </a:solidFill>
                <a:latin typeface="Jost" pitchFamily="2" charset="-52"/>
                <a:ea typeface="Jost" pitchFamily="2" charset="-52"/>
              </a:rPr>
              <a:t>На </a:t>
            </a:r>
            <a:r>
              <a:rPr lang="en-US" sz="5400" b="1" dirty="0">
                <a:solidFill>
                  <a:srgbClr val="E6D3AD"/>
                </a:solidFill>
                <a:latin typeface="Jost" pitchFamily="2" charset="-52"/>
                <a:ea typeface="Jost" pitchFamily="2" charset="-52"/>
              </a:rPr>
              <a:t>Python</a:t>
            </a:r>
            <a:endParaRPr lang="ru-RU" sz="5400" b="1" dirty="0">
              <a:solidFill>
                <a:srgbClr val="E6D3AD"/>
              </a:solidFill>
              <a:latin typeface="Jost" pitchFamily="2" charset="-52"/>
              <a:ea typeface="Jos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024473706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5FB4857-EFEE-4413-BA61-D2E2137BD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0406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076D63E-A749-4349-A91D-AF1BA5BFD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38" y="0"/>
            <a:ext cx="117413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72016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B962FED-5AB7-48E6-BA47-46485F873C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D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B892B7E-969F-46DC-A4EF-528993941E2B}"/>
              </a:ext>
            </a:extLst>
          </p:cNvPr>
          <p:cNvSpPr/>
          <p:nvPr/>
        </p:nvSpPr>
        <p:spPr>
          <a:xfrm>
            <a:off x="0" y="4944861"/>
            <a:ext cx="12192000" cy="1966405"/>
          </a:xfrm>
          <a:prstGeom prst="rect">
            <a:avLst/>
          </a:prstGeom>
          <a:solidFill>
            <a:srgbClr val="252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Заголовок 1">
                <a:extLst>
                  <a:ext uri="{FF2B5EF4-FFF2-40B4-BE49-F238E27FC236}">
                    <a16:creationId xmlns:a16="http://schemas.microsoft.com/office/drawing/2014/main" id="{11D6BD5A-C551-4254-864D-3EE7828C7A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2155" y="1483570"/>
                <a:ext cx="10786370" cy="4741897"/>
              </a:xfrm>
              <a:prstGeom prst="rect">
                <a:avLst/>
              </a:prstGeom>
              <a:ln w="57150">
                <a:noFill/>
              </a:ln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ln>
                      <a:solidFill>
                        <a:srgbClr val="252729"/>
                      </a:solidFill>
                    </a:ln>
                    <a:latin typeface="Jost" pitchFamily="2" charset="-52"/>
                    <a:ea typeface="Jost" pitchFamily="2" charset="-52"/>
                  </a:rPr>
                  <a:t>E = Y – (T + S)</a:t>
                </a:r>
                <a:endParaRPr lang="ru-RU" sz="2800" dirty="0">
                  <a:ln>
                    <a:solidFill>
                      <a:srgbClr val="252729"/>
                    </a:solidFill>
                  </a:ln>
                  <a:latin typeface="Jost" pitchFamily="2" charset="-52"/>
                  <a:ea typeface="Jost" pitchFamily="2" charset="-52"/>
                </a:endParaRPr>
              </a:p>
              <a:p>
                <a:pPr algn="ctr">
                  <a:lnSpc>
                    <a:spcPct val="150000"/>
                  </a:lnSpc>
                </a:pPr>
                <a:endParaRPr lang="ru-RU" sz="2800" dirty="0">
                  <a:ln>
                    <a:solidFill>
                      <a:srgbClr val="252729"/>
                    </a:solidFill>
                  </a:ln>
                  <a:latin typeface="Jost" pitchFamily="2" charset="-52"/>
                  <a:ea typeface="Jost" pitchFamily="2" charset="-52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n>
                            <a:solidFill>
                              <a:srgbClr val="252729"/>
                            </a:solidFill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ru-RU" sz="2800" b="0" i="1" smtClean="0">
                          <a:ln>
                            <a:solidFill>
                              <a:srgbClr val="252729"/>
                            </a:solidFill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n>
                            <a:solidFill>
                              <a:srgbClr val="252729"/>
                            </a:solidFill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n>
                            <a:solidFill>
                              <a:srgbClr val="252729"/>
                            </a:solidFill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ln>
                                <a:solidFill>
                                  <a:srgbClr val="252729"/>
                                </a:solidFill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n>
                                <a:solidFill>
                                  <a:srgbClr val="252729"/>
                                </a:solidFill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800" dirty="0">
                  <a:ln>
                    <a:solidFill>
                      <a:srgbClr val="252729"/>
                    </a:solidFill>
                  </a:ln>
                  <a:latin typeface="Jost" pitchFamily="2" charset="-52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800" i="1" smtClean="0">
                              <a:ln>
                                <a:solidFill>
                                  <a:srgbClr val="252729"/>
                                </a:solidFill>
                              </a:ln>
                              <a:latin typeface="Cambria Math" panose="02040503050406030204" pitchFamily="18" charset="0"/>
                              <a:ea typeface="Jost" pitchFamily="2" charset="-52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n>
                                <a:solidFill>
                                  <a:srgbClr val="252729"/>
                                </a:solidFill>
                              </a:ln>
                              <a:latin typeface="Cambria Math" panose="02040503050406030204" pitchFamily="18" charset="0"/>
                              <a:ea typeface="Jost" pitchFamily="2" charset="-52"/>
                            </a:rPr>
                            <m:t>𝑅</m:t>
                          </m:r>
                        </m:e>
                        <m:sup>
                          <m:r>
                            <a:rPr lang="en-US" sz="2800" b="0" i="1" smtClean="0">
                              <a:ln>
                                <a:solidFill>
                                  <a:srgbClr val="252729"/>
                                </a:solidFill>
                              </a:ln>
                              <a:latin typeface="Cambria Math" panose="02040503050406030204" pitchFamily="18" charset="0"/>
                              <a:ea typeface="Jost" pitchFamily="2" charset="-52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n>
                            <a:solidFill>
                              <a:srgbClr val="252729"/>
                            </a:solidFill>
                          </a:ln>
                          <a:latin typeface="Cambria Math" panose="02040503050406030204" pitchFamily="18" charset="0"/>
                          <a:ea typeface="Jost" pitchFamily="2" charset="-52"/>
                        </a:rPr>
                        <m:t>=1 − </m:t>
                      </m:r>
                      <m:f>
                        <m:fPr>
                          <m:ctrlPr>
                            <a:rPr lang="en-US" sz="2800" b="0" i="1" smtClean="0">
                              <a:ln>
                                <a:solidFill>
                                  <a:srgbClr val="252729"/>
                                </a:solidFill>
                              </a:ln>
                              <a:latin typeface="Cambria Math" panose="02040503050406030204" pitchFamily="18" charset="0"/>
                              <a:ea typeface="Jost" pitchFamily="2" charset="-5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n>
                                    <a:solidFill>
                                      <a:srgbClr val="252729"/>
                                    </a:solidFill>
                                  </a:ln>
                                  <a:latin typeface="Cambria Math" panose="02040503050406030204" pitchFamily="18" charset="0"/>
                                  <a:ea typeface="Jost" pitchFamily="2" charset="-52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n>
                                    <a:solidFill>
                                      <a:srgbClr val="252729"/>
                                    </a:solidFill>
                                  </a:ln>
                                  <a:latin typeface="Cambria Math" panose="02040503050406030204" pitchFamily="18" charset="0"/>
                                  <a:ea typeface="Jost" pitchFamily="2" charset="-52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2800" b="0" i="1" smtClean="0">
                                  <a:ln>
                                    <a:solidFill>
                                      <a:srgbClr val="252729"/>
                                    </a:solidFill>
                                  </a:ln>
                                  <a:latin typeface="Cambria Math" panose="02040503050406030204" pitchFamily="18" charset="0"/>
                                  <a:ea typeface="Jost" pitchFamily="2" charset="-5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b="0" i="1" smtClean="0">
                              <a:ln>
                                <a:solidFill>
                                  <a:srgbClr val="252729"/>
                                </a:solidFill>
                              </a:ln>
                              <a:latin typeface="Cambria Math" panose="02040503050406030204" pitchFamily="18" charset="0"/>
                              <a:ea typeface="Jost" pitchFamily="2" charset="-52"/>
                            </a:rPr>
                            <m:t>𝐸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ln>
                                    <a:solidFill>
                                      <a:srgbClr val="252729"/>
                                    </a:solidFill>
                                  </a:ln>
                                  <a:latin typeface="Cambria Math" panose="02040503050406030204" pitchFamily="18" charset="0"/>
                                  <a:ea typeface="Jost" pitchFamily="2" charset="-52"/>
                                </a:rPr>
                              </m:ctrlPr>
                            </m:sSupPr>
                            <m:e>
                              <m:r>
                                <a:rPr lang="ru-RU" sz="2800" i="1" smtClean="0">
                                  <a:ln>
                                    <a:solidFill>
                                      <a:srgbClr val="252729"/>
                                    </a:solidFill>
                                  </a:ln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p>
                              <m:r>
                                <a:rPr lang="en-US" sz="2800" b="0" i="1" smtClean="0">
                                  <a:ln>
                                    <a:solidFill>
                                      <a:srgbClr val="252729"/>
                                    </a:solidFill>
                                  </a:ln>
                                  <a:latin typeface="Cambria Math" panose="02040503050406030204" pitchFamily="18" charset="0"/>
                                  <a:ea typeface="Jost" pitchFamily="2" charset="-52"/>
                                </a:rPr>
                                <m:t>𝑇</m:t>
                              </m:r>
                            </m:sup>
                          </m:sSup>
                          <m:r>
                            <a:rPr lang="ru-RU" sz="2800" i="1" smtClean="0">
                              <a:ln>
                                <a:solidFill>
                                  <a:srgbClr val="252729"/>
                                </a:solidFill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den>
                      </m:f>
                    </m:oMath>
                  </m:oMathPara>
                </a14:m>
                <a:endParaRPr lang="en-US" sz="2400" b="0" dirty="0">
                  <a:ln>
                    <a:solidFill>
                      <a:srgbClr val="252729"/>
                    </a:solidFill>
                  </a:ln>
                  <a:latin typeface="Jost" pitchFamily="2" charset="-52"/>
                  <a:ea typeface="Jost" pitchFamily="2" charset="-52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sz="2400" dirty="0">
                  <a:ln>
                    <a:solidFill>
                      <a:srgbClr val="252729"/>
                    </a:solidFill>
                  </a:ln>
                  <a:latin typeface="Jost" pitchFamily="2" charset="-52"/>
                  <a:ea typeface="Jost" pitchFamily="2" charset="-52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b="1" i="1" smtClean="0">
                              <a:ln>
                                <a:solidFill>
                                  <a:srgbClr val="252729"/>
                                </a:solidFill>
                              </a:ln>
                              <a:solidFill>
                                <a:srgbClr val="E6D3AD"/>
                              </a:solidFill>
                              <a:latin typeface="Cambria Math" panose="02040503050406030204" pitchFamily="18" charset="0"/>
                              <a:ea typeface="Jost" pitchFamily="2" charset="-52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n>
                                <a:solidFill>
                                  <a:srgbClr val="252729"/>
                                </a:solidFill>
                              </a:ln>
                              <a:solidFill>
                                <a:srgbClr val="E6D3AD"/>
                              </a:solidFill>
                              <a:latin typeface="Cambria Math" panose="02040503050406030204" pitchFamily="18" charset="0"/>
                              <a:ea typeface="Jost" pitchFamily="2" charset="-52"/>
                            </a:rPr>
                            <m:t>𝐑</m:t>
                          </m:r>
                        </m:e>
                        <m:sup>
                          <m:r>
                            <a:rPr lang="en-US" b="1" i="0" smtClean="0">
                              <a:ln>
                                <a:solidFill>
                                  <a:srgbClr val="252729"/>
                                </a:solidFill>
                              </a:ln>
                              <a:solidFill>
                                <a:srgbClr val="E6D3AD"/>
                              </a:solidFill>
                              <a:latin typeface="Cambria Math" panose="02040503050406030204" pitchFamily="18" charset="0"/>
                              <a:ea typeface="Jost" pitchFamily="2" charset="-52"/>
                            </a:rPr>
                            <m:t>𝟐</m:t>
                          </m:r>
                        </m:sup>
                      </m:sSup>
                      <m:r>
                        <a:rPr lang="en-US" b="1" i="0" smtClean="0">
                          <a:ln>
                            <a:solidFill>
                              <a:srgbClr val="252729"/>
                            </a:solidFill>
                          </a:ln>
                          <a:solidFill>
                            <a:srgbClr val="E6D3AD"/>
                          </a:solidFill>
                          <a:latin typeface="Cambria Math" panose="02040503050406030204" pitchFamily="18" charset="0"/>
                          <a:ea typeface="Jost" pitchFamily="2" charset="-52"/>
                        </a:rPr>
                        <m:t>=</m:t>
                      </m:r>
                      <m:r>
                        <a:rPr lang="en-US" b="1" i="0" smtClean="0">
                          <a:ln>
                            <a:solidFill>
                              <a:srgbClr val="252729"/>
                            </a:solidFill>
                          </a:ln>
                          <a:solidFill>
                            <a:srgbClr val="E6D3AD"/>
                          </a:solidFill>
                          <a:latin typeface="Cambria Math" panose="02040503050406030204" pitchFamily="18" charset="0"/>
                          <a:ea typeface="Jost" pitchFamily="2" charset="-52"/>
                        </a:rPr>
                        <m:t>𝟎</m:t>
                      </m:r>
                      <m:r>
                        <a:rPr lang="en-US" b="1" i="0" smtClean="0">
                          <a:ln>
                            <a:solidFill>
                              <a:srgbClr val="252729"/>
                            </a:solidFill>
                          </a:ln>
                          <a:solidFill>
                            <a:srgbClr val="E6D3AD"/>
                          </a:solidFill>
                          <a:latin typeface="Cambria Math" panose="02040503050406030204" pitchFamily="18" charset="0"/>
                          <a:ea typeface="Jost" pitchFamily="2" charset="-52"/>
                        </a:rPr>
                        <m:t>,</m:t>
                      </m:r>
                      <m:r>
                        <a:rPr lang="en-US" b="1" i="0" smtClean="0">
                          <a:ln>
                            <a:solidFill>
                              <a:srgbClr val="252729"/>
                            </a:solidFill>
                          </a:ln>
                          <a:solidFill>
                            <a:srgbClr val="E6D3AD"/>
                          </a:solidFill>
                          <a:latin typeface="Cambria Math" panose="02040503050406030204" pitchFamily="18" charset="0"/>
                          <a:ea typeface="Jost" pitchFamily="2" charset="-52"/>
                        </a:rPr>
                        <m:t>𝟗𝟕𝟓𝟏𝟏𝟐</m:t>
                      </m:r>
                    </m:oMath>
                  </m:oMathPara>
                </a14:m>
                <a:endParaRPr lang="ru-RU" sz="2400" b="1" dirty="0">
                  <a:ln>
                    <a:solidFill>
                      <a:srgbClr val="252729"/>
                    </a:solidFill>
                  </a:ln>
                  <a:latin typeface="Jost" pitchFamily="2" charset="-52"/>
                  <a:ea typeface="Jost" pitchFamily="2" charset="-52"/>
                </a:endParaRPr>
              </a:p>
            </p:txBody>
          </p:sp>
        </mc:Choice>
        <mc:Fallback xmlns="">
          <p:sp>
            <p:nvSpPr>
              <p:cNvPr id="8" name="Заголовок 1">
                <a:extLst>
                  <a:ext uri="{FF2B5EF4-FFF2-40B4-BE49-F238E27FC236}">
                    <a16:creationId xmlns:a16="http://schemas.microsoft.com/office/drawing/2014/main" id="{11D6BD5A-C551-4254-864D-3EE7828C7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55" y="1483570"/>
                <a:ext cx="10786370" cy="47418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754250C-8AAA-4853-916B-BCB929475F02}"/>
              </a:ext>
            </a:extLst>
          </p:cNvPr>
          <p:cNvSpPr/>
          <p:nvPr/>
        </p:nvSpPr>
        <p:spPr>
          <a:xfrm>
            <a:off x="0" y="-15004"/>
            <a:ext cx="12192000" cy="1485733"/>
          </a:xfrm>
          <a:prstGeom prst="rect">
            <a:avLst/>
          </a:prstGeom>
          <a:solidFill>
            <a:srgbClr val="252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C624EB1-4594-4C0C-9881-B3B411FE5289}"/>
              </a:ext>
            </a:extLst>
          </p:cNvPr>
          <p:cNvSpPr txBox="1">
            <a:spLocks/>
          </p:cNvSpPr>
          <p:nvPr/>
        </p:nvSpPr>
        <p:spPr>
          <a:xfrm>
            <a:off x="967666" y="268718"/>
            <a:ext cx="10256668" cy="946134"/>
          </a:xfrm>
          <a:prstGeom prst="rect">
            <a:avLst/>
          </a:prstGeom>
          <a:ln w="57150">
            <a:solidFill>
              <a:srgbClr val="252729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 dirty="0">
                <a:solidFill>
                  <a:srgbClr val="E6D3AD"/>
                </a:solidFill>
                <a:latin typeface="Jost" pitchFamily="2" charset="-52"/>
                <a:ea typeface="Jost" pitchFamily="2" charset="-52"/>
              </a:rPr>
              <a:t>Оценка качества модели</a:t>
            </a:r>
          </a:p>
        </p:txBody>
      </p:sp>
    </p:spTree>
    <p:extLst>
      <p:ext uri="{BB962C8B-B14F-4D97-AF65-F5344CB8AC3E}">
        <p14:creationId xmlns:p14="http://schemas.microsoft.com/office/powerpoint/2010/main" val="2604569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B0125AB-EFBD-4B09-A819-9895447A2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2C77AE1-835F-4166-992A-060BAD2EDF79}"/>
              </a:ext>
            </a:extLst>
          </p:cNvPr>
          <p:cNvSpPr/>
          <p:nvPr/>
        </p:nvSpPr>
        <p:spPr>
          <a:xfrm>
            <a:off x="0" y="-15004"/>
            <a:ext cx="12192000" cy="1485733"/>
          </a:xfrm>
          <a:prstGeom prst="rect">
            <a:avLst/>
          </a:prstGeom>
          <a:solidFill>
            <a:srgbClr val="252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3" name="Звезда: 5 точек 22">
            <a:extLst>
              <a:ext uri="{FF2B5EF4-FFF2-40B4-BE49-F238E27FC236}">
                <a16:creationId xmlns:a16="http://schemas.microsoft.com/office/drawing/2014/main" id="{44530A88-8962-4A71-BC9B-2CC1FAEFF2D5}"/>
              </a:ext>
            </a:extLst>
          </p:cNvPr>
          <p:cNvSpPr/>
          <p:nvPr/>
        </p:nvSpPr>
        <p:spPr>
          <a:xfrm>
            <a:off x="1917576" y="1821253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Звезда: 5 точек 23">
            <a:extLst>
              <a:ext uri="{FF2B5EF4-FFF2-40B4-BE49-F238E27FC236}">
                <a16:creationId xmlns:a16="http://schemas.microsoft.com/office/drawing/2014/main" id="{7B038832-E6C6-4DA0-8930-AA328E0C311A}"/>
              </a:ext>
            </a:extLst>
          </p:cNvPr>
          <p:cNvSpPr/>
          <p:nvPr/>
        </p:nvSpPr>
        <p:spPr>
          <a:xfrm>
            <a:off x="10324729" y="2714015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Звезда: 5 точек 24">
            <a:extLst>
              <a:ext uri="{FF2B5EF4-FFF2-40B4-BE49-F238E27FC236}">
                <a16:creationId xmlns:a16="http://schemas.microsoft.com/office/drawing/2014/main" id="{2DFF6406-BEC1-4976-ADB2-EF4E89316800}"/>
              </a:ext>
            </a:extLst>
          </p:cNvPr>
          <p:cNvSpPr/>
          <p:nvPr/>
        </p:nvSpPr>
        <p:spPr>
          <a:xfrm>
            <a:off x="2681055" y="4365820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Звезда: 5 точек 25">
            <a:extLst>
              <a:ext uri="{FF2B5EF4-FFF2-40B4-BE49-F238E27FC236}">
                <a16:creationId xmlns:a16="http://schemas.microsoft.com/office/drawing/2014/main" id="{D9C041BB-6421-4DBB-93A4-CBF7CE2D8DFD}"/>
              </a:ext>
            </a:extLst>
          </p:cNvPr>
          <p:cNvSpPr/>
          <p:nvPr/>
        </p:nvSpPr>
        <p:spPr>
          <a:xfrm>
            <a:off x="9055222" y="1485733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Звезда: 5 точек 26">
            <a:extLst>
              <a:ext uri="{FF2B5EF4-FFF2-40B4-BE49-F238E27FC236}">
                <a16:creationId xmlns:a16="http://schemas.microsoft.com/office/drawing/2014/main" id="{D7295DCC-DB9E-4B92-9501-16A2CC7825DC}"/>
              </a:ext>
            </a:extLst>
          </p:cNvPr>
          <p:cNvSpPr/>
          <p:nvPr/>
        </p:nvSpPr>
        <p:spPr>
          <a:xfrm>
            <a:off x="8904302" y="4438172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Звезда: 5 точек 27">
            <a:extLst>
              <a:ext uri="{FF2B5EF4-FFF2-40B4-BE49-F238E27FC236}">
                <a16:creationId xmlns:a16="http://schemas.microsoft.com/office/drawing/2014/main" id="{1B45B56E-2782-40C5-A09A-C9B5A9444A80}"/>
              </a:ext>
            </a:extLst>
          </p:cNvPr>
          <p:cNvSpPr/>
          <p:nvPr/>
        </p:nvSpPr>
        <p:spPr>
          <a:xfrm>
            <a:off x="1207362" y="3557725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0D60EB88-7FB2-4069-96D1-8266B7FB5BB6}"/>
              </a:ext>
            </a:extLst>
          </p:cNvPr>
          <p:cNvSpPr txBox="1">
            <a:spLocks/>
          </p:cNvSpPr>
          <p:nvPr/>
        </p:nvSpPr>
        <p:spPr>
          <a:xfrm>
            <a:off x="967666" y="268718"/>
            <a:ext cx="10256668" cy="946134"/>
          </a:xfrm>
          <a:prstGeom prst="rect">
            <a:avLst/>
          </a:prstGeom>
          <a:ln w="57150">
            <a:solidFill>
              <a:srgbClr val="252729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 dirty="0">
                <a:solidFill>
                  <a:srgbClr val="E6D3AD"/>
                </a:solidFill>
                <a:latin typeface="Jost" pitchFamily="2" charset="-52"/>
                <a:ea typeface="Jost" pitchFamily="2" charset="-52"/>
              </a:rPr>
              <a:t>Прогноз</a:t>
            </a:r>
          </a:p>
        </p:txBody>
      </p: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7DC18235-2849-4D24-9F1A-CAFE51080ED2}"/>
              </a:ext>
            </a:extLst>
          </p:cNvPr>
          <p:cNvSpPr txBox="1">
            <a:spLocks/>
          </p:cNvSpPr>
          <p:nvPr/>
        </p:nvSpPr>
        <p:spPr>
          <a:xfrm>
            <a:off x="2352582" y="5676608"/>
            <a:ext cx="7486836" cy="946134"/>
          </a:xfrm>
          <a:prstGeom prst="rect">
            <a:avLst/>
          </a:prstGeom>
          <a:ln w="57150">
            <a:solidFill>
              <a:srgbClr val="E6D3AD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solidFill>
                  <a:srgbClr val="E6D3AD"/>
                </a:solidFill>
                <a:latin typeface="Jost" pitchFamily="2" charset="-52"/>
                <a:ea typeface="Jost" pitchFamily="2" charset="-52"/>
              </a:rPr>
              <a:t>На новый год</a:t>
            </a:r>
          </a:p>
        </p:txBody>
      </p:sp>
    </p:spTree>
    <p:extLst>
      <p:ext uri="{BB962C8B-B14F-4D97-AF65-F5344CB8AC3E}">
        <p14:creationId xmlns:p14="http://schemas.microsoft.com/office/powerpoint/2010/main" val="4227367749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02A860-9922-40B5-81C8-05F96CC93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38" y="0"/>
            <a:ext cx="117413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41326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861512F-AED5-4B82-B1E6-1FB6ACDC1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58744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231088-C21F-40B8-96DF-807A5B1E2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FA3F941A-214C-440D-8EB1-D4780D31A127}"/>
              </a:ext>
            </a:extLst>
          </p:cNvPr>
          <p:cNvSpPr txBox="1">
            <a:spLocks/>
          </p:cNvSpPr>
          <p:nvPr/>
        </p:nvSpPr>
        <p:spPr>
          <a:xfrm>
            <a:off x="2352582" y="5676608"/>
            <a:ext cx="7486836" cy="946134"/>
          </a:xfrm>
          <a:prstGeom prst="rect">
            <a:avLst/>
          </a:prstGeom>
          <a:ln w="57150">
            <a:solidFill>
              <a:srgbClr val="E6D3AD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E6D3AD"/>
                </a:solidFill>
                <a:latin typeface="Jost" pitchFamily="2" charset="-52"/>
                <a:ea typeface="Jost" pitchFamily="2" charset="-52"/>
              </a:rPr>
              <a:t>Спасибо за Внимание</a:t>
            </a:r>
          </a:p>
        </p:txBody>
      </p:sp>
      <p:sp>
        <p:nvSpPr>
          <p:cNvPr id="9" name="Звезда: 5 точек 8">
            <a:extLst>
              <a:ext uri="{FF2B5EF4-FFF2-40B4-BE49-F238E27FC236}">
                <a16:creationId xmlns:a16="http://schemas.microsoft.com/office/drawing/2014/main" id="{478B7175-71F9-47DE-9D5A-36653B377090}"/>
              </a:ext>
            </a:extLst>
          </p:cNvPr>
          <p:cNvSpPr/>
          <p:nvPr/>
        </p:nvSpPr>
        <p:spPr>
          <a:xfrm>
            <a:off x="1917576" y="1821253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везда: 5 точек 12">
            <a:extLst>
              <a:ext uri="{FF2B5EF4-FFF2-40B4-BE49-F238E27FC236}">
                <a16:creationId xmlns:a16="http://schemas.microsoft.com/office/drawing/2014/main" id="{5CE91EEA-80B3-4377-9536-3D5E0494E049}"/>
              </a:ext>
            </a:extLst>
          </p:cNvPr>
          <p:cNvSpPr/>
          <p:nvPr/>
        </p:nvSpPr>
        <p:spPr>
          <a:xfrm>
            <a:off x="10324729" y="2714015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Звезда: 5 точек 13">
            <a:extLst>
              <a:ext uri="{FF2B5EF4-FFF2-40B4-BE49-F238E27FC236}">
                <a16:creationId xmlns:a16="http://schemas.microsoft.com/office/drawing/2014/main" id="{0105F904-C092-4E1D-9EC9-29B64AA0B80E}"/>
              </a:ext>
            </a:extLst>
          </p:cNvPr>
          <p:cNvSpPr/>
          <p:nvPr/>
        </p:nvSpPr>
        <p:spPr>
          <a:xfrm>
            <a:off x="2681055" y="4365820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Звезда: 5 точек 14">
            <a:extLst>
              <a:ext uri="{FF2B5EF4-FFF2-40B4-BE49-F238E27FC236}">
                <a16:creationId xmlns:a16="http://schemas.microsoft.com/office/drawing/2014/main" id="{9FEF64D9-09E4-4450-9605-FBA8DF4F1CEC}"/>
              </a:ext>
            </a:extLst>
          </p:cNvPr>
          <p:cNvSpPr/>
          <p:nvPr/>
        </p:nvSpPr>
        <p:spPr>
          <a:xfrm>
            <a:off x="9055222" y="1485733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везда: 5 точек 15">
            <a:extLst>
              <a:ext uri="{FF2B5EF4-FFF2-40B4-BE49-F238E27FC236}">
                <a16:creationId xmlns:a16="http://schemas.microsoft.com/office/drawing/2014/main" id="{3BCF9AE8-3F0C-434C-A6FC-F317947216E4}"/>
              </a:ext>
            </a:extLst>
          </p:cNvPr>
          <p:cNvSpPr/>
          <p:nvPr/>
        </p:nvSpPr>
        <p:spPr>
          <a:xfrm>
            <a:off x="8904302" y="4438172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Звезда: 5 точек 16">
            <a:extLst>
              <a:ext uri="{FF2B5EF4-FFF2-40B4-BE49-F238E27FC236}">
                <a16:creationId xmlns:a16="http://schemas.microsoft.com/office/drawing/2014/main" id="{616A6082-C85B-43ED-A5C4-C9812372BACC}"/>
              </a:ext>
            </a:extLst>
          </p:cNvPr>
          <p:cNvSpPr/>
          <p:nvPr/>
        </p:nvSpPr>
        <p:spPr>
          <a:xfrm>
            <a:off x="1207362" y="3557725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3DE2583-2C2A-48D3-8663-22D88DFF86C2}"/>
              </a:ext>
            </a:extLst>
          </p:cNvPr>
          <p:cNvSpPr/>
          <p:nvPr/>
        </p:nvSpPr>
        <p:spPr>
          <a:xfrm>
            <a:off x="0" y="-1081"/>
            <a:ext cx="12192000" cy="1485733"/>
          </a:xfrm>
          <a:prstGeom prst="rect">
            <a:avLst/>
          </a:prstGeom>
          <a:solidFill>
            <a:srgbClr val="252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4B5B361E-9B1F-4B91-9C90-10EAEF45F0E6}"/>
              </a:ext>
            </a:extLst>
          </p:cNvPr>
          <p:cNvSpPr txBox="1">
            <a:spLocks/>
          </p:cNvSpPr>
          <p:nvPr/>
        </p:nvSpPr>
        <p:spPr>
          <a:xfrm>
            <a:off x="967666" y="268718"/>
            <a:ext cx="10256668" cy="946134"/>
          </a:xfrm>
          <a:prstGeom prst="rect">
            <a:avLst/>
          </a:prstGeom>
          <a:ln w="57150">
            <a:solidFill>
              <a:srgbClr val="252729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 dirty="0">
                <a:solidFill>
                  <a:srgbClr val="E6D3AD"/>
                </a:solidFill>
                <a:latin typeface="Jost" pitchFamily="2" charset="-52"/>
                <a:ea typeface="Jost" pitchFamily="2" charset="-52"/>
              </a:rPr>
              <a:t>Конец</a:t>
            </a:r>
          </a:p>
        </p:txBody>
      </p:sp>
    </p:spTree>
    <p:extLst>
      <p:ext uri="{BB962C8B-B14F-4D97-AF65-F5344CB8AC3E}">
        <p14:creationId xmlns:p14="http://schemas.microsoft.com/office/powerpoint/2010/main" val="1036703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5F9EFEE-E371-42B6-BABA-D80FEDE33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3337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8C93E2-B516-41A0-BDBC-1D6889531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1540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BEF252D-9B98-4612-84DA-5236872A4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1935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3CB8408-2867-4DFF-A5DC-2A5D3D037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4745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59E69CC-A98F-4AC8-9BBA-94CEF6471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6194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140</Words>
  <Application>Microsoft Office PowerPoint</Application>
  <PresentationFormat>Широкоэкранный</PresentationFormat>
  <Paragraphs>43</Paragraphs>
  <Slides>47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Jost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 феврале всегда небольшая просадка  В марте во всех годах наблюдается рост  В апреле во всех годах - просадка, кроме 2017 года  В июне - просадка, в июле – наоборот  К концу года наблюдается рост относительно основного тренда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модели прогнозирования продажи молока</dc:title>
  <dc:creator>Кривцов Кирилл Евгеньевич</dc:creator>
  <cp:lastModifiedBy>Кривцов Кирилл Евгеньевич</cp:lastModifiedBy>
  <cp:revision>53</cp:revision>
  <dcterms:created xsi:type="dcterms:W3CDTF">2023-12-07T14:10:10Z</dcterms:created>
  <dcterms:modified xsi:type="dcterms:W3CDTF">2023-12-09T11:22:07Z</dcterms:modified>
</cp:coreProperties>
</file>