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4" r:id="rId15"/>
    <p:sldId id="269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6" r:id="rId29"/>
    <p:sldId id="285" r:id="rId30"/>
    <p:sldId id="287" r:id="rId31"/>
    <p:sldId id="288" r:id="rId32"/>
    <p:sldId id="289" r:id="rId3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D3AD"/>
    <a:srgbClr val="2527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1476EC-DBD2-4FCF-B7FD-14E476005F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B2EECF-6F6F-4A3E-A72E-7B28D7E63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EF794F-F361-496B-83BC-A44BB2AB7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7B8D-52F0-4A1B-BB9F-9B64E76B1600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534280-DB56-4990-A472-453FAF5CD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D26D81-9871-412C-B1D0-F2A62C7AD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A0B0-7F24-4E19-93A5-6A5486414F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0948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45BFC7-5855-4EA9-B3FD-8704CAB6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94D0E7A-96F0-412B-A590-24B0A01B2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C92D8F-E9C2-4B35-8598-B3AF5EB9C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7B8D-52F0-4A1B-BB9F-9B64E76B1600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E99E1D-E5CF-43E9-9AD9-42B8DB16E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6CF7FA-FA13-40B3-AD3A-7200DFC48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A0B0-7F24-4E19-93A5-6A5486414F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3535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7F19E89-8367-4114-8268-DCB8C32388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1E2B976-AADC-44AC-B16B-578770471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ECA4147-010A-4ACE-8211-0C88FC7AC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7B8D-52F0-4A1B-BB9F-9B64E76B1600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0F880C-599C-48A0-8376-E0680FC60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9A0C36-3526-43E7-9170-764ABA05B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A0B0-7F24-4E19-93A5-6A5486414F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4158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B2CD06-B518-4570-A7C8-DB04CDEE8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B7C8B4-460B-48DA-A2E3-55C46D9F6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6C54E4-928E-4F0F-9B32-9E540F21C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7B8D-52F0-4A1B-BB9F-9B64E76B1600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C0496F-6465-456B-91C0-E88083DBA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6322A2-FD41-4A2F-8D2D-530EB28F7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A0B0-7F24-4E19-93A5-6A5486414F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893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75A660-B963-42DA-B622-961CAFA79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40DDA0-A890-4FD0-BEC6-770710BDF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C6D107-8633-48E3-AD59-F9D0107B4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7B8D-52F0-4A1B-BB9F-9B64E76B1600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C38F84-8323-440C-8A13-F05FD1303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07C16F-5117-4C5C-A6AF-606668228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A0B0-7F24-4E19-93A5-6A5486414F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3060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26B380-15C1-4D7A-9668-37AD3F907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55E4AE-FA69-4637-BDE2-83D249D677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3FDDD3A-CB22-4044-BB7C-AA4E8165B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B0664B7-CAE5-43C2-9129-AB342FD16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7B8D-52F0-4A1B-BB9F-9B64E76B1600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4A7BFF8-9830-47B6-B114-3F11400F5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EF4658D-4B1B-4FE7-9C31-6D0FF37D7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A0B0-7F24-4E19-93A5-6A5486414F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7575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7684BF-D09B-4534-ACAC-FDD3C3B0C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949D907-3E27-43F4-B213-5056BEC90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652C052-A813-4608-BCF9-18C8497EBB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4A71436-BD12-433C-B373-69FE88065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B4F938E-3EF7-4B45-8282-E8103DA387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79CC222-0BE4-4844-8D1D-0D398F72F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7B8D-52F0-4A1B-BB9F-9B64E76B1600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7223310-5134-43C8-8246-8764C6162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942201A-8C57-4369-B640-608893452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A0B0-7F24-4E19-93A5-6A5486414F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4624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97755E-E2BA-4B60-A81A-E1E94446A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DE02BF3-1744-4D13-8E0E-AD942014F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7B8D-52F0-4A1B-BB9F-9B64E76B1600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3FB9EA3-1C74-4BBE-A1E2-761B1BEDA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A2487BC-7BDE-4299-8F87-99F22EC5A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A0B0-7F24-4E19-93A5-6A5486414F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1345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1017749-D276-4C34-B780-4D297F05B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7B8D-52F0-4A1B-BB9F-9B64E76B1600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7B68ED7-5C87-4B04-8089-85B9C80FC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E13E4FD-9A25-4A58-A660-F49962BD4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A0B0-7F24-4E19-93A5-6A5486414F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7354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342AE1-3BEF-4345-A00D-9E1F971DC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3AC92B-BA57-4320-BA7E-3388C2244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60773F2-2DDA-458E-A36C-ED4587D946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BFABEB0-A6A0-4E01-AF6A-2DA41F889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7B8D-52F0-4A1B-BB9F-9B64E76B1600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2F71E74-10D3-4399-8263-7FE311743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9BD6D90-1EDA-45D0-827D-5343519AA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A0B0-7F24-4E19-93A5-6A5486414F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390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8BABC3-604D-439C-92BB-D970636E7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BD8B877-9F72-43E6-AC3B-D748387D66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6709AE8-B0E9-40C8-92EB-0ACCF15DE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B20EED4-442A-4FFB-AD9B-3FBBCF5B3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7B8D-52F0-4A1B-BB9F-9B64E76B1600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815BC3F-F994-459D-8243-875AB3000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E6D8555-E21A-4F1B-9368-D86D35F99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A0B0-7F24-4E19-93A5-6A5486414F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1439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304901-7CA3-4A92-80A4-AD6E5D5A7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F0BDE47-A207-4337-A7FD-B87ADCDBD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EBC049-6DFC-41F4-BD3C-07BC645F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E7B8D-52F0-4A1B-BB9F-9B64E76B1600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BC00AD-5E40-42A9-B5DF-3B119AFDB0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B9BDAB-E5C0-4E2C-B69D-40CF7E092F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FA0B0-7F24-4E19-93A5-6A5486414F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7166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D231088-C21F-40B8-96DF-807A5B1E22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DE2AF7EA-22F0-40FC-B13B-6E191E781F60}"/>
              </a:ext>
            </a:extLst>
          </p:cNvPr>
          <p:cNvSpPr/>
          <p:nvPr/>
        </p:nvSpPr>
        <p:spPr>
          <a:xfrm>
            <a:off x="0" y="-1081"/>
            <a:ext cx="12192000" cy="1485733"/>
          </a:xfrm>
          <a:prstGeom prst="rect">
            <a:avLst/>
          </a:prstGeom>
          <a:solidFill>
            <a:srgbClr val="252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FA3F941A-214C-440D-8EB1-D4780D31A127}"/>
              </a:ext>
            </a:extLst>
          </p:cNvPr>
          <p:cNvSpPr txBox="1">
            <a:spLocks/>
          </p:cNvSpPr>
          <p:nvPr/>
        </p:nvSpPr>
        <p:spPr>
          <a:xfrm>
            <a:off x="2352582" y="5676608"/>
            <a:ext cx="7486836" cy="946134"/>
          </a:xfrm>
          <a:prstGeom prst="rect">
            <a:avLst/>
          </a:prstGeom>
          <a:ln w="57150">
            <a:solidFill>
              <a:srgbClr val="E6D3AD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rgbClr val="E6D3AD"/>
                </a:solidFill>
                <a:latin typeface="Jost" pitchFamily="2" charset="-52"/>
                <a:ea typeface="Jost" pitchFamily="2" charset="-52"/>
              </a:rPr>
              <a:t>Продажи Молока</a:t>
            </a:r>
          </a:p>
        </p:txBody>
      </p:sp>
      <p:sp>
        <p:nvSpPr>
          <p:cNvPr id="9" name="Звезда: 5 точек 8">
            <a:extLst>
              <a:ext uri="{FF2B5EF4-FFF2-40B4-BE49-F238E27FC236}">
                <a16:creationId xmlns:a16="http://schemas.microsoft.com/office/drawing/2014/main" id="{478B7175-71F9-47DE-9D5A-36653B377090}"/>
              </a:ext>
            </a:extLst>
          </p:cNvPr>
          <p:cNvSpPr/>
          <p:nvPr/>
        </p:nvSpPr>
        <p:spPr>
          <a:xfrm>
            <a:off x="1917576" y="1821253"/>
            <a:ext cx="506028" cy="506028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113D6C09-0695-47E0-99BE-37A6C1A0AC57}"/>
              </a:ext>
            </a:extLst>
          </p:cNvPr>
          <p:cNvSpPr txBox="1">
            <a:spLocks/>
          </p:cNvSpPr>
          <p:nvPr/>
        </p:nvSpPr>
        <p:spPr>
          <a:xfrm>
            <a:off x="967666" y="268718"/>
            <a:ext cx="10256668" cy="946134"/>
          </a:xfrm>
          <a:prstGeom prst="rect">
            <a:avLst/>
          </a:prstGeom>
          <a:ln w="57150">
            <a:solidFill>
              <a:srgbClr val="252729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800" b="1" dirty="0">
                <a:solidFill>
                  <a:srgbClr val="E6D3AD"/>
                </a:solidFill>
                <a:latin typeface="Jost" pitchFamily="2" charset="-52"/>
                <a:ea typeface="Jost" pitchFamily="2" charset="-52"/>
              </a:rPr>
              <a:t>Разработка модели прогнозирования</a:t>
            </a:r>
          </a:p>
        </p:txBody>
      </p:sp>
      <p:sp>
        <p:nvSpPr>
          <p:cNvPr id="13" name="Звезда: 5 точек 12">
            <a:extLst>
              <a:ext uri="{FF2B5EF4-FFF2-40B4-BE49-F238E27FC236}">
                <a16:creationId xmlns:a16="http://schemas.microsoft.com/office/drawing/2014/main" id="{5CE91EEA-80B3-4377-9536-3D5E0494E049}"/>
              </a:ext>
            </a:extLst>
          </p:cNvPr>
          <p:cNvSpPr/>
          <p:nvPr/>
        </p:nvSpPr>
        <p:spPr>
          <a:xfrm>
            <a:off x="10324729" y="2714015"/>
            <a:ext cx="506028" cy="506028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Звезда: 5 точек 13">
            <a:extLst>
              <a:ext uri="{FF2B5EF4-FFF2-40B4-BE49-F238E27FC236}">
                <a16:creationId xmlns:a16="http://schemas.microsoft.com/office/drawing/2014/main" id="{0105F904-C092-4E1D-9EC9-29B64AA0B80E}"/>
              </a:ext>
            </a:extLst>
          </p:cNvPr>
          <p:cNvSpPr/>
          <p:nvPr/>
        </p:nvSpPr>
        <p:spPr>
          <a:xfrm>
            <a:off x="2681055" y="4365820"/>
            <a:ext cx="506028" cy="506028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Звезда: 5 точек 14">
            <a:extLst>
              <a:ext uri="{FF2B5EF4-FFF2-40B4-BE49-F238E27FC236}">
                <a16:creationId xmlns:a16="http://schemas.microsoft.com/office/drawing/2014/main" id="{9FEF64D9-09E4-4450-9605-FBA8DF4F1CEC}"/>
              </a:ext>
            </a:extLst>
          </p:cNvPr>
          <p:cNvSpPr/>
          <p:nvPr/>
        </p:nvSpPr>
        <p:spPr>
          <a:xfrm>
            <a:off x="9055222" y="1485733"/>
            <a:ext cx="506028" cy="506028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Звезда: 5 точек 15">
            <a:extLst>
              <a:ext uri="{FF2B5EF4-FFF2-40B4-BE49-F238E27FC236}">
                <a16:creationId xmlns:a16="http://schemas.microsoft.com/office/drawing/2014/main" id="{3BCF9AE8-3F0C-434C-A6FC-F317947216E4}"/>
              </a:ext>
            </a:extLst>
          </p:cNvPr>
          <p:cNvSpPr/>
          <p:nvPr/>
        </p:nvSpPr>
        <p:spPr>
          <a:xfrm>
            <a:off x="8904302" y="4438172"/>
            <a:ext cx="506028" cy="506028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Звезда: 5 точек 16">
            <a:extLst>
              <a:ext uri="{FF2B5EF4-FFF2-40B4-BE49-F238E27FC236}">
                <a16:creationId xmlns:a16="http://schemas.microsoft.com/office/drawing/2014/main" id="{616A6082-C85B-43ED-A5C4-C9812372BACC}"/>
              </a:ext>
            </a:extLst>
          </p:cNvPr>
          <p:cNvSpPr/>
          <p:nvPr/>
        </p:nvSpPr>
        <p:spPr>
          <a:xfrm>
            <a:off x="1207362" y="3557725"/>
            <a:ext cx="506028" cy="506028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3433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7308682-17DA-43AE-9EC4-6E13675D5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439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F3582E0-BB04-43B0-B493-AA5696477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235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61FCD01-E6FA-495B-951E-2D5DA3176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931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59E1C4D-2532-47BA-ACCB-53C9BCFA4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87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4368FFA-15D6-4B14-8834-904650F183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65" y="0"/>
            <a:ext cx="116612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97044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B962FED-5AB7-48E6-BA47-46485F873C2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6D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EBB29C-2BD2-446D-97A1-79C0C684C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4613"/>
            <a:ext cx="10515600" cy="4758432"/>
          </a:xfrm>
          <a:ln w="57150">
            <a:solidFill>
              <a:srgbClr val="252729"/>
            </a:solidFill>
          </a:ln>
        </p:spPr>
        <p:txBody>
          <a:bodyPr anchor="t">
            <a:noAutofit/>
          </a:bodyPr>
          <a:lstStyle/>
          <a:p>
            <a:r>
              <a:rPr lang="ru-RU" sz="28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  <a:t>В феврале всегда небольшая просадка</a:t>
            </a:r>
            <a:br>
              <a:rPr lang="ru-RU" sz="28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</a:br>
            <a:br>
              <a:rPr lang="ru-RU" sz="28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</a:br>
            <a:r>
              <a:rPr lang="ru-RU" sz="28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  <a:t>В марте во всех годах наблюдается рост</a:t>
            </a:r>
            <a:br>
              <a:rPr lang="ru-RU" sz="28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</a:br>
            <a:br>
              <a:rPr lang="ru-RU" sz="28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</a:br>
            <a:r>
              <a:rPr lang="ru-RU" sz="28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  <a:t>В апреле во всех годах - просадка, кроме 2017 года</a:t>
            </a:r>
            <a:br>
              <a:rPr lang="ru-RU" sz="28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</a:br>
            <a:br>
              <a:rPr lang="ru-RU" sz="28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</a:br>
            <a:r>
              <a:rPr lang="ru-RU" sz="28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  <a:t>В Мае в половине годов - просадка, в половине - рост</a:t>
            </a:r>
            <a:br>
              <a:rPr lang="ru-RU" sz="28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</a:br>
            <a:br>
              <a:rPr lang="ru-RU" sz="28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</a:br>
            <a:r>
              <a:rPr lang="ru-RU" sz="28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  <a:t>В июне - просадка, в июле она еще более ярко выражена</a:t>
            </a:r>
            <a:br>
              <a:rPr lang="ru-RU" sz="28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</a:br>
            <a:br>
              <a:rPr lang="ru-RU" sz="28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</a:br>
            <a:r>
              <a:rPr lang="ru-RU" sz="28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  <a:t>К концу года наблюдается рост относительно основного тренда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73724F8-9D92-421B-B6B9-4079DE92ABA9}"/>
              </a:ext>
            </a:extLst>
          </p:cNvPr>
          <p:cNvSpPr txBox="1">
            <a:spLocks/>
          </p:cNvSpPr>
          <p:nvPr/>
        </p:nvSpPr>
        <p:spPr>
          <a:xfrm>
            <a:off x="838200" y="632534"/>
            <a:ext cx="10515600" cy="992079"/>
          </a:xfrm>
          <a:prstGeom prst="rect">
            <a:avLst/>
          </a:prstGeom>
          <a:ln w="57150">
            <a:solidFill>
              <a:srgbClr val="252729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  <a:t>ВЫВОДЫ</a:t>
            </a:r>
          </a:p>
        </p:txBody>
      </p:sp>
    </p:spTree>
    <p:extLst>
      <p:ext uri="{BB962C8B-B14F-4D97-AF65-F5344CB8AC3E}">
        <p14:creationId xmlns:p14="http://schemas.microsoft.com/office/powerpoint/2010/main" val="3552932653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B962FED-5AB7-48E6-BA47-46485F873C2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6D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73724F8-9D92-421B-B6B9-4079DE92ABA9}"/>
              </a:ext>
            </a:extLst>
          </p:cNvPr>
          <p:cNvSpPr txBox="1">
            <a:spLocks/>
          </p:cNvSpPr>
          <p:nvPr/>
        </p:nvSpPr>
        <p:spPr>
          <a:xfrm>
            <a:off x="838200" y="632534"/>
            <a:ext cx="10515600" cy="992079"/>
          </a:xfrm>
          <a:prstGeom prst="rect">
            <a:avLst/>
          </a:prstGeom>
          <a:ln w="57150">
            <a:solidFill>
              <a:srgbClr val="252729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  <a:t>Динамический ряд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3ACFD78C-78EA-45B0-B124-CDC65715F100}"/>
              </a:ext>
            </a:extLst>
          </p:cNvPr>
          <p:cNvSpPr txBox="1">
            <a:spLocks/>
          </p:cNvSpPr>
          <p:nvPr/>
        </p:nvSpPr>
        <p:spPr>
          <a:xfrm>
            <a:off x="838200" y="2328169"/>
            <a:ext cx="10515600" cy="992079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  <a:t>Y = f</a:t>
            </a:r>
            <a:r>
              <a:rPr lang="ru-RU" sz="28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  <a:t> </a:t>
            </a:r>
            <a:r>
              <a:rPr lang="en-US" sz="28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  <a:t>(T, S, E)</a:t>
            </a:r>
            <a:endParaRPr lang="ru-RU" sz="2800" dirty="0">
              <a:ln>
                <a:solidFill>
                  <a:srgbClr val="252729"/>
                </a:solidFill>
              </a:ln>
              <a:latin typeface="Jost" pitchFamily="2" charset="-52"/>
              <a:ea typeface="Jost" pitchFamily="2" charset="-52"/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11D6BD5A-C551-4254-864D-3EE7828C7AF9}"/>
              </a:ext>
            </a:extLst>
          </p:cNvPr>
          <p:cNvSpPr txBox="1">
            <a:spLocks/>
          </p:cNvSpPr>
          <p:nvPr/>
        </p:nvSpPr>
        <p:spPr>
          <a:xfrm>
            <a:off x="3462291" y="3407915"/>
            <a:ext cx="5726098" cy="2817551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4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  <a:t>Y –</a:t>
            </a:r>
            <a:r>
              <a:rPr lang="ru-RU" sz="24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  <a:t> уровни ряда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  <a:t>T – </a:t>
            </a:r>
            <a:r>
              <a:rPr lang="ru-RU" sz="24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  <a:t>тренд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  <a:t>S – </a:t>
            </a:r>
            <a:r>
              <a:rPr lang="ru-RU" sz="24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  <a:t>сезонные и циклические колебания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  <a:t>E – </a:t>
            </a:r>
            <a:r>
              <a:rPr lang="ru-RU" sz="24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  <a:t>случайные колебания</a:t>
            </a:r>
            <a:r>
              <a:rPr lang="en-US" sz="24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  <a:t> </a:t>
            </a:r>
            <a:endParaRPr lang="ru-RU" sz="2400" dirty="0">
              <a:ln>
                <a:solidFill>
                  <a:srgbClr val="252729"/>
                </a:solidFill>
              </a:ln>
              <a:latin typeface="Jost" pitchFamily="2" charset="-52"/>
              <a:ea typeface="Jost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799660712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B962FED-5AB7-48E6-BA47-46485F873C2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6D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73724F8-9D92-421B-B6B9-4079DE92ABA9}"/>
              </a:ext>
            </a:extLst>
          </p:cNvPr>
          <p:cNvSpPr txBox="1">
            <a:spLocks/>
          </p:cNvSpPr>
          <p:nvPr/>
        </p:nvSpPr>
        <p:spPr>
          <a:xfrm>
            <a:off x="838200" y="632534"/>
            <a:ext cx="10515600" cy="992079"/>
          </a:xfrm>
          <a:prstGeom prst="rect">
            <a:avLst/>
          </a:prstGeom>
          <a:ln w="57150">
            <a:solidFill>
              <a:srgbClr val="252729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  <a:t>Аддитивная модель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3ACFD78C-78EA-45B0-B124-CDC65715F100}"/>
              </a:ext>
            </a:extLst>
          </p:cNvPr>
          <p:cNvSpPr txBox="1">
            <a:spLocks/>
          </p:cNvSpPr>
          <p:nvPr/>
        </p:nvSpPr>
        <p:spPr>
          <a:xfrm>
            <a:off x="838200" y="2328169"/>
            <a:ext cx="10515600" cy="992079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  <a:t>Y = T + S + E</a:t>
            </a:r>
            <a:endParaRPr lang="ru-RU" sz="2800" dirty="0">
              <a:ln>
                <a:solidFill>
                  <a:srgbClr val="252729"/>
                </a:solidFill>
              </a:ln>
              <a:latin typeface="Jost" pitchFamily="2" charset="-52"/>
              <a:ea typeface="Jost" pitchFamily="2" charset="-52"/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11D6BD5A-C551-4254-864D-3EE7828C7AF9}"/>
              </a:ext>
            </a:extLst>
          </p:cNvPr>
          <p:cNvSpPr txBox="1">
            <a:spLocks/>
          </p:cNvSpPr>
          <p:nvPr/>
        </p:nvSpPr>
        <p:spPr>
          <a:xfrm>
            <a:off x="3462291" y="3407915"/>
            <a:ext cx="5726098" cy="2817551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4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  <a:t>Y –</a:t>
            </a:r>
            <a:r>
              <a:rPr lang="ru-RU" sz="24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  <a:t> уровни ряда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  <a:t>T – </a:t>
            </a:r>
            <a:r>
              <a:rPr lang="ru-RU" sz="24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  <a:t>тренд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  <a:t>S – </a:t>
            </a:r>
            <a:r>
              <a:rPr lang="ru-RU" sz="24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  <a:t>сезонные и циклические колебания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  <a:t>E – </a:t>
            </a:r>
            <a:r>
              <a:rPr lang="ru-RU" sz="24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  <a:t>случайные колебания</a:t>
            </a:r>
            <a:r>
              <a:rPr lang="en-US" sz="24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  <a:t> </a:t>
            </a:r>
            <a:endParaRPr lang="ru-RU" sz="2400" dirty="0">
              <a:ln>
                <a:solidFill>
                  <a:srgbClr val="252729"/>
                </a:solidFill>
              </a:ln>
              <a:latin typeface="Jost" pitchFamily="2" charset="-52"/>
              <a:ea typeface="Jost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3038658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8F194C0-34A2-4C8E-8D3B-D61F7ED4EF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74" y="0"/>
            <a:ext cx="116180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789778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556D543-584A-41CD-9208-BA4FC1A1E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52144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7D028EE-0455-412B-9D69-966EEB0166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38" y="0"/>
            <a:ext cx="117413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846212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1AEA426-CE1F-4B5A-8EEB-4B4945E8C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151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4657D95-6151-4041-9E0E-316FEC0E9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913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3757042-7E91-4314-99A5-CE43DF445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791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458D056-5EBD-4E05-8088-63EF741CF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278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E8E6C59-B124-4662-A1B5-DFC00077D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027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F9B46A2-13DD-4D55-BB00-2650B78C1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518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9643B98-22B4-433A-B05C-CAABC7D04C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521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EB2CEE5-C6FF-496C-AB15-BB48212FF6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263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B962FED-5AB7-48E6-BA47-46485F873C2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6D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73724F8-9D92-421B-B6B9-4079DE92ABA9}"/>
              </a:ext>
            </a:extLst>
          </p:cNvPr>
          <p:cNvSpPr txBox="1">
            <a:spLocks/>
          </p:cNvSpPr>
          <p:nvPr/>
        </p:nvSpPr>
        <p:spPr>
          <a:xfrm>
            <a:off x="838200" y="632534"/>
            <a:ext cx="10515600" cy="992079"/>
          </a:xfrm>
          <a:prstGeom prst="rect">
            <a:avLst/>
          </a:prstGeom>
          <a:ln w="57150">
            <a:solidFill>
              <a:srgbClr val="252729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  <a:t>Пропустим скучные шаги, а именно: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11D6BD5A-C551-4254-864D-3EE7828C7AF9}"/>
              </a:ext>
            </a:extLst>
          </p:cNvPr>
          <p:cNvSpPr txBox="1">
            <a:spLocks/>
          </p:cNvSpPr>
          <p:nvPr/>
        </p:nvSpPr>
        <p:spPr>
          <a:xfrm>
            <a:off x="932155" y="2257147"/>
            <a:ext cx="10786370" cy="3968319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50000"/>
              </a:lnSpc>
              <a:buAutoNum type="arabicPeriod"/>
            </a:pPr>
            <a:r>
              <a:rPr lang="ru-RU" sz="24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  <a:t>Сглаживание исходного ряда методом скользящей средней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ru-RU" sz="24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  <a:t>Определение сезонной компоненты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ru-RU" sz="24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  <a:t>Устранение сезонной компоненты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ru-RU" sz="24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  <a:t>Определение тренда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ru-RU" sz="24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  <a:t>Перерасчет модельных значений с учетом сезонной компоненты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lang="ru-RU" sz="2400" dirty="0">
              <a:ln>
                <a:solidFill>
                  <a:srgbClr val="252729"/>
                </a:solidFill>
              </a:ln>
              <a:latin typeface="Jost" pitchFamily="2" charset="-52"/>
              <a:ea typeface="Jost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0092429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076D63E-A749-4349-A91D-AF1BA5BFD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38" y="0"/>
            <a:ext cx="117413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67201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B378892-E761-4565-95A6-F96A002CA0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65" y="0"/>
            <a:ext cx="116612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765828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B962FED-5AB7-48E6-BA47-46485F873C2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6D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73724F8-9D92-421B-B6B9-4079DE92ABA9}"/>
              </a:ext>
            </a:extLst>
          </p:cNvPr>
          <p:cNvSpPr txBox="1">
            <a:spLocks/>
          </p:cNvSpPr>
          <p:nvPr/>
        </p:nvSpPr>
        <p:spPr>
          <a:xfrm>
            <a:off x="838200" y="632534"/>
            <a:ext cx="10515600" cy="992079"/>
          </a:xfrm>
          <a:prstGeom prst="rect">
            <a:avLst/>
          </a:prstGeom>
          <a:ln w="57150">
            <a:solidFill>
              <a:srgbClr val="252729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dirty="0">
                <a:ln>
                  <a:solidFill>
                    <a:srgbClr val="252729"/>
                  </a:solidFill>
                </a:ln>
                <a:latin typeface="Jost" pitchFamily="2" charset="-52"/>
                <a:ea typeface="Jost" pitchFamily="2" charset="-52"/>
              </a:rPr>
              <a:t>Оценка качества модели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Заголовок 1">
                <a:extLst>
                  <a:ext uri="{FF2B5EF4-FFF2-40B4-BE49-F238E27FC236}">
                    <a16:creationId xmlns:a16="http://schemas.microsoft.com/office/drawing/2014/main" id="{11D6BD5A-C551-4254-864D-3EE7828C7AF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2155" y="2257147"/>
                <a:ext cx="10786370" cy="3968319"/>
              </a:xfrm>
              <a:prstGeom prst="rect">
                <a:avLst/>
              </a:prstGeom>
              <a:ln w="57150">
                <a:noFill/>
              </a:ln>
            </p:spPr>
            <p:txBody>
              <a:bodyPr vert="horz" lIns="91440" tIns="45720" rIns="91440" bIns="45720" rtlCol="0" anchor="t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>
                  <a:lnSpc>
                    <a:spcPct val="150000"/>
                  </a:lnSpc>
                </a:pPr>
                <a:r>
                  <a:rPr lang="en-US" sz="2400" dirty="0">
                    <a:ln>
                      <a:solidFill>
                        <a:srgbClr val="252729"/>
                      </a:solidFill>
                    </a:ln>
                    <a:latin typeface="Jost" pitchFamily="2" charset="-52"/>
                    <a:ea typeface="Jost" pitchFamily="2" charset="-52"/>
                  </a:rPr>
                  <a:t>E = Y – (T + S)</a:t>
                </a:r>
                <a:endParaRPr lang="ru-RU" sz="2400" dirty="0">
                  <a:ln>
                    <a:solidFill>
                      <a:srgbClr val="252729"/>
                    </a:solidFill>
                  </a:ln>
                  <a:latin typeface="Jost" pitchFamily="2" charset="-52"/>
                  <a:ea typeface="Jost" pitchFamily="2" charset="-52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n>
                            <a:solidFill>
                              <a:srgbClr val="252729"/>
                            </a:solidFill>
                          </a:ln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ru-RU" sz="2400" b="0" i="1" smtClean="0">
                          <a:ln>
                            <a:solidFill>
                              <a:srgbClr val="252729"/>
                            </a:solidFill>
                          </a:ln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n>
                            <a:solidFill>
                              <a:srgbClr val="252729"/>
                            </a:solidFill>
                          </a:ln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ln>
                            <a:solidFill>
                              <a:srgbClr val="252729"/>
                            </a:solidFill>
                          </a:ln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 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n>
                                <a:solidFill>
                                  <a:srgbClr val="252729"/>
                                </a:solidFill>
                              </a:ln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n>
                                <a:solidFill>
                                  <a:srgbClr val="252729"/>
                                </a:solidFill>
                              </a:ln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400" dirty="0">
                  <a:ln>
                    <a:solidFill>
                      <a:srgbClr val="252729"/>
                    </a:solidFill>
                  </a:ln>
                  <a:latin typeface="Jost" pitchFamily="2" charset="-52"/>
                  <a:ea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400" i="1" smtClean="0">
                              <a:ln>
                                <a:solidFill>
                                  <a:srgbClr val="252729"/>
                                </a:solidFill>
                              </a:ln>
                              <a:latin typeface="Cambria Math" panose="02040503050406030204" pitchFamily="18" charset="0"/>
                              <a:ea typeface="Jost" pitchFamily="2" charset="-52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n>
                                <a:solidFill>
                                  <a:srgbClr val="252729"/>
                                </a:solidFill>
                              </a:ln>
                              <a:latin typeface="Cambria Math" panose="02040503050406030204" pitchFamily="18" charset="0"/>
                              <a:ea typeface="Jost" pitchFamily="2" charset="-52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smtClean="0">
                              <a:ln>
                                <a:solidFill>
                                  <a:srgbClr val="252729"/>
                                </a:solidFill>
                              </a:ln>
                              <a:latin typeface="Cambria Math" panose="02040503050406030204" pitchFamily="18" charset="0"/>
                              <a:ea typeface="Jost" pitchFamily="2" charset="-52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n>
                            <a:solidFill>
                              <a:srgbClr val="252729"/>
                            </a:solidFill>
                          </a:ln>
                          <a:latin typeface="Cambria Math" panose="02040503050406030204" pitchFamily="18" charset="0"/>
                          <a:ea typeface="Jost" pitchFamily="2" charset="-52"/>
                        </a:rPr>
                        <m:t>=1 − </m:t>
                      </m:r>
                      <m:f>
                        <m:fPr>
                          <m:ctrlPr>
                            <a:rPr lang="en-US" sz="2400" b="0" i="1" smtClean="0">
                              <a:ln>
                                <a:solidFill>
                                  <a:srgbClr val="252729"/>
                                </a:solidFill>
                              </a:ln>
                              <a:latin typeface="Cambria Math" panose="02040503050406030204" pitchFamily="18" charset="0"/>
                              <a:ea typeface="Jost" pitchFamily="2" charset="-5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n>
                                    <a:solidFill>
                                      <a:srgbClr val="252729"/>
                                    </a:solidFill>
                                  </a:ln>
                                  <a:latin typeface="Cambria Math" panose="02040503050406030204" pitchFamily="18" charset="0"/>
                                  <a:ea typeface="Jost" pitchFamily="2" charset="-52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n>
                                    <a:solidFill>
                                      <a:srgbClr val="252729"/>
                                    </a:solidFill>
                                  </a:ln>
                                  <a:latin typeface="Cambria Math" panose="02040503050406030204" pitchFamily="18" charset="0"/>
                                  <a:ea typeface="Jost" pitchFamily="2" charset="-52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sz="2400" b="0" i="1" smtClean="0">
                                  <a:ln>
                                    <a:solidFill>
                                      <a:srgbClr val="252729"/>
                                    </a:solidFill>
                                  </a:ln>
                                  <a:latin typeface="Cambria Math" panose="02040503050406030204" pitchFamily="18" charset="0"/>
                                  <a:ea typeface="Jost" pitchFamily="2" charset="-52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400" b="0" i="1" smtClean="0">
                              <a:ln>
                                <a:solidFill>
                                  <a:srgbClr val="252729"/>
                                </a:solidFill>
                              </a:ln>
                              <a:latin typeface="Cambria Math" panose="02040503050406030204" pitchFamily="18" charset="0"/>
                              <a:ea typeface="Jost" pitchFamily="2" charset="-52"/>
                            </a:rPr>
                            <m:t>𝐸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n>
                                    <a:solidFill>
                                      <a:srgbClr val="252729"/>
                                    </a:solidFill>
                                  </a:ln>
                                  <a:latin typeface="Cambria Math" panose="02040503050406030204" pitchFamily="18" charset="0"/>
                                  <a:ea typeface="Jost" pitchFamily="2" charset="-52"/>
                                </a:rPr>
                              </m:ctrlPr>
                            </m:sSupPr>
                            <m:e>
                              <m:r>
                                <a:rPr lang="ru-RU" sz="2400" i="1" smtClean="0">
                                  <a:ln>
                                    <a:solidFill>
                                      <a:srgbClr val="252729"/>
                                    </a:solidFill>
                                  </a:ln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p>
                              <m:r>
                                <a:rPr lang="en-US" sz="2400" b="0" i="1" smtClean="0">
                                  <a:ln>
                                    <a:solidFill>
                                      <a:srgbClr val="252729"/>
                                    </a:solidFill>
                                  </a:ln>
                                  <a:latin typeface="Cambria Math" panose="02040503050406030204" pitchFamily="18" charset="0"/>
                                  <a:ea typeface="Jost" pitchFamily="2" charset="-52"/>
                                </a:rPr>
                                <m:t>𝑇</m:t>
                              </m:r>
                            </m:sup>
                          </m:sSup>
                          <m:r>
                            <a:rPr lang="ru-RU" sz="2400" i="1" smtClean="0">
                              <a:ln>
                                <a:solidFill>
                                  <a:srgbClr val="252729"/>
                                </a:solidFill>
                              </a:ln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den>
                      </m:f>
                    </m:oMath>
                  </m:oMathPara>
                </a14:m>
                <a:endParaRPr lang="en-US" sz="2400" b="0" dirty="0">
                  <a:ln>
                    <a:solidFill>
                      <a:srgbClr val="252729"/>
                    </a:solidFill>
                  </a:ln>
                  <a:latin typeface="Jost" pitchFamily="2" charset="-52"/>
                  <a:ea typeface="Jost" pitchFamily="2" charset="-52"/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sz="2400" dirty="0">
                  <a:ln>
                    <a:solidFill>
                      <a:srgbClr val="252729"/>
                    </a:solidFill>
                  </a:ln>
                  <a:latin typeface="Jost" pitchFamily="2" charset="-52"/>
                  <a:ea typeface="Jost" pitchFamily="2" charset="-52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400" i="1" smtClean="0">
                              <a:ln>
                                <a:solidFill>
                                  <a:srgbClr val="252729"/>
                                </a:solidFill>
                              </a:ln>
                              <a:latin typeface="Cambria Math" panose="02040503050406030204" pitchFamily="18" charset="0"/>
                              <a:ea typeface="Jost" pitchFamily="2" charset="-52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n>
                                <a:solidFill>
                                  <a:srgbClr val="252729"/>
                                </a:solidFill>
                              </a:ln>
                              <a:latin typeface="Cambria Math" panose="02040503050406030204" pitchFamily="18" charset="0"/>
                              <a:ea typeface="Jost" pitchFamily="2" charset="-52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smtClean="0">
                              <a:ln>
                                <a:solidFill>
                                  <a:srgbClr val="252729"/>
                                </a:solidFill>
                              </a:ln>
                              <a:latin typeface="Cambria Math" panose="02040503050406030204" pitchFamily="18" charset="0"/>
                              <a:ea typeface="Jost" pitchFamily="2" charset="-52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n>
                            <a:solidFill>
                              <a:srgbClr val="252729"/>
                            </a:solidFill>
                          </a:ln>
                          <a:latin typeface="Cambria Math" panose="02040503050406030204" pitchFamily="18" charset="0"/>
                          <a:ea typeface="Jost" pitchFamily="2" charset="-52"/>
                        </a:rPr>
                        <m:t>=0,975112</m:t>
                      </m:r>
                    </m:oMath>
                  </m:oMathPara>
                </a14:m>
                <a:endParaRPr lang="ru-RU" sz="2400" dirty="0">
                  <a:ln>
                    <a:solidFill>
                      <a:srgbClr val="252729"/>
                    </a:solidFill>
                  </a:ln>
                  <a:latin typeface="Jost" pitchFamily="2" charset="-52"/>
                  <a:ea typeface="Jost" pitchFamily="2" charset="-52"/>
                </a:endParaRPr>
              </a:p>
            </p:txBody>
          </p:sp>
        </mc:Choice>
        <mc:Fallback>
          <p:sp>
            <p:nvSpPr>
              <p:cNvPr id="8" name="Заголовок 1">
                <a:extLst>
                  <a:ext uri="{FF2B5EF4-FFF2-40B4-BE49-F238E27FC236}">
                    <a16:creationId xmlns:a16="http://schemas.microsoft.com/office/drawing/2014/main" id="{11D6BD5A-C551-4254-864D-3EE7828C7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155" y="2257147"/>
                <a:ext cx="10786370" cy="39683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45697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502A860-9922-40B5-81C8-05F96CC93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38" y="0"/>
            <a:ext cx="117413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541326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D231088-C21F-40B8-96DF-807A5B1E22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FA3F941A-214C-440D-8EB1-D4780D31A127}"/>
              </a:ext>
            </a:extLst>
          </p:cNvPr>
          <p:cNvSpPr txBox="1">
            <a:spLocks/>
          </p:cNvSpPr>
          <p:nvPr/>
        </p:nvSpPr>
        <p:spPr>
          <a:xfrm>
            <a:off x="2352582" y="5676608"/>
            <a:ext cx="7486836" cy="946134"/>
          </a:xfrm>
          <a:prstGeom prst="rect">
            <a:avLst/>
          </a:prstGeom>
          <a:ln w="57150">
            <a:solidFill>
              <a:srgbClr val="E6D3AD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rgbClr val="E6D3AD"/>
                </a:solidFill>
                <a:latin typeface="Jost" pitchFamily="2" charset="-52"/>
                <a:ea typeface="Jost" pitchFamily="2" charset="-52"/>
              </a:rPr>
              <a:t>Спасибо за Внимание</a:t>
            </a:r>
          </a:p>
        </p:txBody>
      </p:sp>
      <p:sp>
        <p:nvSpPr>
          <p:cNvPr id="9" name="Звезда: 5 точек 8">
            <a:extLst>
              <a:ext uri="{FF2B5EF4-FFF2-40B4-BE49-F238E27FC236}">
                <a16:creationId xmlns:a16="http://schemas.microsoft.com/office/drawing/2014/main" id="{478B7175-71F9-47DE-9D5A-36653B377090}"/>
              </a:ext>
            </a:extLst>
          </p:cNvPr>
          <p:cNvSpPr/>
          <p:nvPr/>
        </p:nvSpPr>
        <p:spPr>
          <a:xfrm>
            <a:off x="1917576" y="1821253"/>
            <a:ext cx="506028" cy="506028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Звезда: 5 точек 12">
            <a:extLst>
              <a:ext uri="{FF2B5EF4-FFF2-40B4-BE49-F238E27FC236}">
                <a16:creationId xmlns:a16="http://schemas.microsoft.com/office/drawing/2014/main" id="{5CE91EEA-80B3-4377-9536-3D5E0494E049}"/>
              </a:ext>
            </a:extLst>
          </p:cNvPr>
          <p:cNvSpPr/>
          <p:nvPr/>
        </p:nvSpPr>
        <p:spPr>
          <a:xfrm>
            <a:off x="10324729" y="2714015"/>
            <a:ext cx="506028" cy="506028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Звезда: 5 точек 13">
            <a:extLst>
              <a:ext uri="{FF2B5EF4-FFF2-40B4-BE49-F238E27FC236}">
                <a16:creationId xmlns:a16="http://schemas.microsoft.com/office/drawing/2014/main" id="{0105F904-C092-4E1D-9EC9-29B64AA0B80E}"/>
              </a:ext>
            </a:extLst>
          </p:cNvPr>
          <p:cNvSpPr/>
          <p:nvPr/>
        </p:nvSpPr>
        <p:spPr>
          <a:xfrm>
            <a:off x="2681055" y="4365820"/>
            <a:ext cx="506028" cy="506028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Звезда: 5 точек 14">
            <a:extLst>
              <a:ext uri="{FF2B5EF4-FFF2-40B4-BE49-F238E27FC236}">
                <a16:creationId xmlns:a16="http://schemas.microsoft.com/office/drawing/2014/main" id="{9FEF64D9-09E4-4450-9605-FBA8DF4F1CEC}"/>
              </a:ext>
            </a:extLst>
          </p:cNvPr>
          <p:cNvSpPr/>
          <p:nvPr/>
        </p:nvSpPr>
        <p:spPr>
          <a:xfrm>
            <a:off x="9055222" y="1485733"/>
            <a:ext cx="506028" cy="506028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Звезда: 5 точек 15">
            <a:extLst>
              <a:ext uri="{FF2B5EF4-FFF2-40B4-BE49-F238E27FC236}">
                <a16:creationId xmlns:a16="http://schemas.microsoft.com/office/drawing/2014/main" id="{3BCF9AE8-3F0C-434C-A6FC-F317947216E4}"/>
              </a:ext>
            </a:extLst>
          </p:cNvPr>
          <p:cNvSpPr/>
          <p:nvPr/>
        </p:nvSpPr>
        <p:spPr>
          <a:xfrm>
            <a:off x="8904302" y="4438172"/>
            <a:ext cx="506028" cy="506028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Звезда: 5 точек 16">
            <a:extLst>
              <a:ext uri="{FF2B5EF4-FFF2-40B4-BE49-F238E27FC236}">
                <a16:creationId xmlns:a16="http://schemas.microsoft.com/office/drawing/2014/main" id="{616A6082-C85B-43ED-A5C4-C9812372BACC}"/>
              </a:ext>
            </a:extLst>
          </p:cNvPr>
          <p:cNvSpPr/>
          <p:nvPr/>
        </p:nvSpPr>
        <p:spPr>
          <a:xfrm>
            <a:off x="1207362" y="3557725"/>
            <a:ext cx="506028" cy="506028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3DE2583-2C2A-48D3-8663-22D88DFF86C2}"/>
              </a:ext>
            </a:extLst>
          </p:cNvPr>
          <p:cNvSpPr/>
          <p:nvPr/>
        </p:nvSpPr>
        <p:spPr>
          <a:xfrm>
            <a:off x="0" y="-1081"/>
            <a:ext cx="12192000" cy="1485733"/>
          </a:xfrm>
          <a:prstGeom prst="rect">
            <a:avLst/>
          </a:prstGeom>
          <a:solidFill>
            <a:srgbClr val="252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/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4B5B361E-9B1F-4B91-9C90-10EAEF45F0E6}"/>
              </a:ext>
            </a:extLst>
          </p:cNvPr>
          <p:cNvSpPr txBox="1">
            <a:spLocks/>
          </p:cNvSpPr>
          <p:nvPr/>
        </p:nvSpPr>
        <p:spPr>
          <a:xfrm>
            <a:off x="967666" y="268718"/>
            <a:ext cx="10256668" cy="946134"/>
          </a:xfrm>
          <a:prstGeom prst="rect">
            <a:avLst/>
          </a:prstGeom>
          <a:ln w="57150">
            <a:solidFill>
              <a:srgbClr val="252729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800" b="1" dirty="0">
                <a:solidFill>
                  <a:srgbClr val="E6D3AD"/>
                </a:solidFill>
                <a:latin typeface="Jost" pitchFamily="2" charset="-52"/>
                <a:ea typeface="Jost" pitchFamily="2" charset="-52"/>
              </a:rPr>
              <a:t>Конец</a:t>
            </a:r>
          </a:p>
        </p:txBody>
      </p:sp>
    </p:spTree>
    <p:extLst>
      <p:ext uri="{BB962C8B-B14F-4D97-AF65-F5344CB8AC3E}">
        <p14:creationId xmlns:p14="http://schemas.microsoft.com/office/powerpoint/2010/main" val="1036703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Самая новогодняя сказка. Как Самуил Маршак написал «12 месяцев» / Новости  города / Сайт Москвы">
            <a:extLst>
              <a:ext uri="{FF2B5EF4-FFF2-40B4-BE49-F238E27FC236}">
                <a16:creationId xmlns:a16="http://schemas.microsoft.com/office/drawing/2014/main" id="{873778D2-1D18-4737-B4A6-E3AF06A26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4804" y="0"/>
            <a:ext cx="13772226" cy="6886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70969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5F9EFEE-E371-42B6-BABA-D80FEDE337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63337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18C93E2-B516-41A0-BDBC-1D6889531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415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BEF252D-9B98-4612-84DA-5236872A4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119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3CB8408-2867-4DFF-A5DC-2A5D3D037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147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59E69CC-A98F-4AC8-9BBA-94CEF6471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661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123</Words>
  <Application>Microsoft Office PowerPoint</Application>
  <PresentationFormat>Широкоэкранный</PresentationFormat>
  <Paragraphs>30</Paragraphs>
  <Slides>32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Jost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 феврале всегда небольшая просадка  В марте во всех годах наблюдается рост  В апреле во всех годах - просадка, кроме 2017 года  В Мае в половине годов - просадка, в половине - рост  В июне - просадка, в июле она еще более ярко выражена  К концу года наблюдается рост относительно основного тренда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модели прогнозирования продажи молока</dc:title>
  <dc:creator>Кривцов Кирилл Евгеньевич</dc:creator>
  <cp:lastModifiedBy>Кривцов Кирилл Евгеньевич</cp:lastModifiedBy>
  <cp:revision>38</cp:revision>
  <dcterms:created xsi:type="dcterms:W3CDTF">2023-12-07T14:10:10Z</dcterms:created>
  <dcterms:modified xsi:type="dcterms:W3CDTF">2023-12-07T18:43:25Z</dcterms:modified>
</cp:coreProperties>
</file>