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5" r:id="rId4"/>
    <p:sldId id="312" r:id="rId5"/>
    <p:sldId id="270" r:id="rId6"/>
    <p:sldId id="301" r:id="rId7"/>
    <p:sldId id="300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E67D-5A0E-4043-89C3-3D2D58B937E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C21-5052-4303-BBEA-1FD34EB70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9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E67D-5A0E-4043-89C3-3D2D58B937E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C21-5052-4303-BBEA-1FD34EB70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1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E67D-5A0E-4043-89C3-3D2D58B937E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C21-5052-4303-BBEA-1FD34EB70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4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E67D-5A0E-4043-89C3-3D2D58B937E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C21-5052-4303-BBEA-1FD34EB70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2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E67D-5A0E-4043-89C3-3D2D58B937E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C21-5052-4303-BBEA-1FD34EB70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5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E67D-5A0E-4043-89C3-3D2D58B937E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C21-5052-4303-BBEA-1FD34EB70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2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E67D-5A0E-4043-89C3-3D2D58B937E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C21-5052-4303-BBEA-1FD34EB70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3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E67D-5A0E-4043-89C3-3D2D58B937E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C21-5052-4303-BBEA-1FD34EB70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7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E67D-5A0E-4043-89C3-3D2D58B937E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C21-5052-4303-BBEA-1FD34EB70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4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E67D-5A0E-4043-89C3-3D2D58B937E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C21-5052-4303-BBEA-1FD34EB70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4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E67D-5A0E-4043-89C3-3D2D58B937E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C21-5052-4303-BBEA-1FD34EB70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5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1E67D-5A0E-4043-89C3-3D2D58B937E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9C21-5052-4303-BBEA-1FD34EB70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3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Insights</a:t>
            </a:r>
            <a:br>
              <a:rPr lang="en-US" dirty="0"/>
            </a:br>
            <a:r>
              <a:rPr lang="en-US" dirty="0"/>
              <a:t>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Altamash Khan</a:t>
            </a:r>
          </a:p>
          <a:p>
            <a:r>
              <a:rPr lang="en-US" dirty="0"/>
              <a:t>Date: 12/05/2024</a:t>
            </a:r>
          </a:p>
        </p:txBody>
      </p:sp>
    </p:spTree>
    <p:extLst>
      <p:ext uri="{BB962C8B-B14F-4D97-AF65-F5344CB8AC3E}">
        <p14:creationId xmlns:p14="http://schemas.microsoft.com/office/powerpoint/2010/main" val="192245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 3: </a:t>
            </a:r>
            <a:r>
              <a:rPr lang="en-IN" sz="3600" dirty="0"/>
              <a:t>Top five products with most repeat orders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842A-E6D1-7CC1-506A-55D3C81B1FA7}"/>
              </a:ext>
            </a:extLst>
          </p:cNvPr>
          <p:cNvSpPr txBox="1"/>
          <p:nvPr/>
        </p:nvSpPr>
        <p:spPr>
          <a:xfrm>
            <a:off x="838200" y="1516118"/>
            <a:ext cx="6623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Observation: These are the top five products which have the most  Repeat orders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FA7D8-EBC8-A14A-338E-A1AEA289E97C}"/>
              </a:ext>
            </a:extLst>
          </p:cNvPr>
          <p:cNvSpPr txBox="1"/>
          <p:nvPr/>
        </p:nvSpPr>
        <p:spPr>
          <a:xfrm>
            <a:off x="597408" y="5346015"/>
            <a:ext cx="6623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* This result is calculated considering whole data set, 2009 to 2011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7AD936-0A4A-FA4A-72B0-4C008C928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6282"/>
            <a:ext cx="9055608" cy="248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0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 3: </a:t>
            </a: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ecommendations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842A-E6D1-7CC1-506A-55D3C81B1FA7}"/>
              </a:ext>
            </a:extLst>
          </p:cNvPr>
          <p:cNvSpPr txBox="1"/>
          <p:nvPr/>
        </p:nvSpPr>
        <p:spPr>
          <a:xfrm>
            <a:off x="737616" y="1909310"/>
            <a:ext cx="98328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 Loyalty Programs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Implement loyalty programs that offer incentives or rewards for repeat purchases of the top five products, encouraging customers to continue buying them.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Subscription Services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Offer subscription options for the top five products, allowing customers to schedule regular deliveries and ensuring a steady stream of repeat orders.</a:t>
            </a:r>
          </a:p>
          <a:p>
            <a:br>
              <a:rPr lang="en-US" dirty="0"/>
            </a:b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88119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 4:Winners and Bleeders Countries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842A-E6D1-7CC1-506A-55D3C81B1FA7}"/>
              </a:ext>
            </a:extLst>
          </p:cNvPr>
          <p:cNvSpPr txBox="1"/>
          <p:nvPr/>
        </p:nvSpPr>
        <p:spPr>
          <a:xfrm>
            <a:off x="838200" y="1516118"/>
            <a:ext cx="6623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Observation: Countries with positive growth over last year’s are winners and negative growth over last year’s are bleeders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40D7C0-0206-1A8B-0E63-B04FACF14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1234"/>
            <a:ext cx="8644128" cy="43816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D3CA00-0FD8-C6C6-5490-1105BAF098CB}"/>
              </a:ext>
            </a:extLst>
          </p:cNvPr>
          <p:cNvSpPr txBox="1"/>
          <p:nvPr/>
        </p:nvSpPr>
        <p:spPr>
          <a:xfrm>
            <a:off x="6675120" y="3986059"/>
            <a:ext cx="1853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Winners for 2011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B4D57-C93A-3164-7C37-559F98772CF1}"/>
              </a:ext>
            </a:extLst>
          </p:cNvPr>
          <p:cNvSpPr txBox="1"/>
          <p:nvPr/>
        </p:nvSpPr>
        <p:spPr>
          <a:xfrm>
            <a:off x="758952" y="6486593"/>
            <a:ext cx="7769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* Countries having sales in both the years 2010 and 2011 are considered</a:t>
            </a:r>
          </a:p>
        </p:txBody>
      </p:sp>
    </p:spTree>
    <p:extLst>
      <p:ext uri="{BB962C8B-B14F-4D97-AF65-F5344CB8AC3E}">
        <p14:creationId xmlns:p14="http://schemas.microsoft.com/office/powerpoint/2010/main" val="204908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 4:Winners and Bleeders Countries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06C7D-26D1-6895-1D22-4F32B9B71813}"/>
              </a:ext>
            </a:extLst>
          </p:cNvPr>
          <p:cNvSpPr txBox="1"/>
          <p:nvPr/>
        </p:nvSpPr>
        <p:spPr>
          <a:xfrm>
            <a:off x="51816" y="6417013"/>
            <a:ext cx="7769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* Countries having sales in both the years 2010 and 2011 are considered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397C30-AA97-4C8F-854A-68EB40828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6289"/>
            <a:ext cx="9269119" cy="4858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D3CA00-0FD8-C6C6-5490-1105BAF098CB}"/>
              </a:ext>
            </a:extLst>
          </p:cNvPr>
          <p:cNvSpPr txBox="1"/>
          <p:nvPr/>
        </p:nvSpPr>
        <p:spPr>
          <a:xfrm>
            <a:off x="6379464" y="1946947"/>
            <a:ext cx="1853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Bleeders for 2011</a:t>
            </a:r>
          </a:p>
        </p:txBody>
      </p:sp>
    </p:spTree>
    <p:extLst>
      <p:ext uri="{BB962C8B-B14F-4D97-AF65-F5344CB8AC3E}">
        <p14:creationId xmlns:p14="http://schemas.microsoft.com/office/powerpoint/2010/main" val="1100493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 4: </a:t>
            </a: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ecommendations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842A-E6D1-7CC1-506A-55D3C81B1FA7}"/>
              </a:ext>
            </a:extLst>
          </p:cNvPr>
          <p:cNvSpPr txBox="1"/>
          <p:nvPr/>
        </p:nvSpPr>
        <p:spPr>
          <a:xfrm>
            <a:off x="737616" y="1909310"/>
            <a:ext cx="98328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Investment Opportunities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Promote investment opportunities in "winning" countries to attract foreign direct investment (FDI) and stimulate further economic growth, emphasizing the favorable business climate, infrastructure development, and potential for high returns.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Support for Bleeders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Provide targeted assistance and support to countries experiencing negative growth ("bleeders") through development aid, technical assistance programs, and capacity-building initiatives aimed at addressing underlying economic challenges and fostering sustainable recovery.</a:t>
            </a:r>
          </a:p>
          <a:p>
            <a:br>
              <a:rPr lang="en-US" dirty="0"/>
            </a:b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61611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 5: </a:t>
            </a:r>
            <a:r>
              <a:rPr lang="en-IN" sz="3600" dirty="0"/>
              <a:t>Products with High cancellation rate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842A-E6D1-7CC1-506A-55D3C81B1FA7}"/>
              </a:ext>
            </a:extLst>
          </p:cNvPr>
          <p:cNvSpPr txBox="1"/>
          <p:nvPr/>
        </p:nvSpPr>
        <p:spPr>
          <a:xfrm>
            <a:off x="838200" y="1516118"/>
            <a:ext cx="6623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Observation: There are products with cancellation rate more than 50%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FA7D8-EBC8-A14A-338E-A1AEA289E97C}"/>
              </a:ext>
            </a:extLst>
          </p:cNvPr>
          <p:cNvSpPr txBox="1"/>
          <p:nvPr/>
        </p:nvSpPr>
        <p:spPr>
          <a:xfrm>
            <a:off x="597408" y="5346015"/>
            <a:ext cx="66233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* Products with fulfilled quantity greater than 500 are only considered</a:t>
            </a:r>
          </a:p>
          <a:p>
            <a:r>
              <a:rPr lang="en-IN" dirty="0"/>
              <a:t>*This result is calculated considering whole data set, 2009 to 2011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F7018-B5C5-6527-034A-E415D6518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4760"/>
            <a:ext cx="7611537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52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 5: </a:t>
            </a: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ecommendations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842A-E6D1-7CC1-506A-55D3C81B1FA7}"/>
              </a:ext>
            </a:extLst>
          </p:cNvPr>
          <p:cNvSpPr txBox="1"/>
          <p:nvPr/>
        </p:nvSpPr>
        <p:spPr>
          <a:xfrm>
            <a:off x="737616" y="1909310"/>
            <a:ext cx="98328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Root Cause Analysis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Conduct a thorough analysis to identify the underlying reasons for the high cancellation rate, such as product defects, poor customer experience, or unclear product descriptions.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Improvement Initiatives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Implement targeted improvement initiatives to address the identified root causes, which may include product redesign, quality control measures, or enhancements to the ordering process.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 Feedback Mechanisms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Establish effective feedback mechanisms to gather insights from customers who cancel orders, enabling the company to understand their concerns and preferences better and make necessary adjustments.</a:t>
            </a:r>
          </a:p>
          <a:p>
            <a:br>
              <a:rPr lang="en-US" dirty="0"/>
            </a:b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2553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48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8000" b="1" dirty="0"/>
              <a:t>Thank you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39805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 &amp; </a:t>
            </a:r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provided for </a:t>
            </a:r>
            <a:r>
              <a:rPr lang="en-IN" dirty="0"/>
              <a:t>Customer transaction</a:t>
            </a:r>
          </a:p>
          <a:p>
            <a:r>
              <a:rPr lang="en-IN" dirty="0"/>
              <a:t>Aim is to produce meaningful insights for the CEO</a:t>
            </a:r>
            <a:r>
              <a:rPr lang="en-US" dirty="0"/>
              <a:t> </a:t>
            </a:r>
          </a:p>
          <a:p>
            <a:r>
              <a:rPr lang="en-IN" dirty="0"/>
              <a:t>Data is limited from 2009 to 2010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8881CD-A659-28E7-0385-87DC1ACF7E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1791" y="3057559"/>
            <a:ext cx="3867912" cy="181562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6F777C-1B4E-529E-DB54-3BB0DF0994AC}"/>
              </a:ext>
            </a:extLst>
          </p:cNvPr>
          <p:cNvCxnSpPr>
            <a:cxnSpLocks/>
          </p:cNvCxnSpPr>
          <p:nvPr/>
        </p:nvCxnSpPr>
        <p:spPr>
          <a:xfrm>
            <a:off x="2148840" y="3904487"/>
            <a:ext cx="2862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2FDB1A-0939-9D8B-B272-4E5DC3B91943}"/>
              </a:ext>
            </a:extLst>
          </p:cNvPr>
          <p:cNvSpPr txBox="1"/>
          <p:nvPr/>
        </p:nvSpPr>
        <p:spPr>
          <a:xfrm>
            <a:off x="2144027" y="3553608"/>
            <a:ext cx="3255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Transformations in Excel</a:t>
            </a:r>
          </a:p>
          <a:p>
            <a:endParaRPr lang="en-IN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E05CB73-4383-BABF-2942-0BF95C4768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672" y="4205273"/>
            <a:ext cx="2332528" cy="6181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B853643-B040-EC52-1083-3F5B90B0E7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965" y="2648311"/>
            <a:ext cx="933011" cy="933011"/>
          </a:xfrm>
          <a:prstGeom prst="rect">
            <a:avLst/>
          </a:prstGeom>
        </p:spPr>
      </p:pic>
      <p:sp>
        <p:nvSpPr>
          <p:cNvPr id="32" name="Plus Sign 31">
            <a:extLst>
              <a:ext uri="{FF2B5EF4-FFF2-40B4-BE49-F238E27FC236}">
                <a16:creationId xmlns:a16="http://schemas.microsoft.com/office/drawing/2014/main" id="{457E50EB-4701-3F49-A21C-02B49B5A765B}"/>
              </a:ext>
            </a:extLst>
          </p:cNvPr>
          <p:cNvSpPr/>
          <p:nvPr/>
        </p:nvSpPr>
        <p:spPr>
          <a:xfrm>
            <a:off x="5536450" y="3726179"/>
            <a:ext cx="320040" cy="356616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7F0599-674A-F4F3-C34D-B835D9A4783B}"/>
              </a:ext>
            </a:extLst>
          </p:cNvPr>
          <p:cNvCxnSpPr>
            <a:cxnSpLocks/>
          </p:cNvCxnSpPr>
          <p:nvPr/>
        </p:nvCxnSpPr>
        <p:spPr>
          <a:xfrm flipV="1">
            <a:off x="7110984" y="3819142"/>
            <a:ext cx="23347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77448BE3-971F-950E-1EAD-6050B73CB5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148" y="2860547"/>
            <a:ext cx="1917191" cy="191719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E84D46E-0EC8-E6F2-707D-CEAD4B0FFE94}"/>
              </a:ext>
            </a:extLst>
          </p:cNvPr>
          <p:cNvSpPr txBox="1"/>
          <p:nvPr/>
        </p:nvSpPr>
        <p:spPr>
          <a:xfrm>
            <a:off x="6955779" y="3495976"/>
            <a:ext cx="3255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Analysis Insights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70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IN" dirty="0"/>
              <a:t>Preparation and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negative entries for quantity column even though order is not of type cancelled the assumption is to fix the past records</a:t>
            </a:r>
          </a:p>
          <a:p>
            <a:r>
              <a:rPr lang="en-IN" dirty="0"/>
              <a:t>While importing data in SQL and power bi, Date has been converted to short date because for all the analysis I have done time stamp was not required.</a:t>
            </a:r>
          </a:p>
          <a:p>
            <a:r>
              <a:rPr lang="en-IN" dirty="0"/>
              <a:t>There are records where customer id and product description is not given which decreases the quality of the data</a:t>
            </a:r>
          </a:p>
          <a:p>
            <a:r>
              <a:rPr lang="en-IN" dirty="0"/>
              <a:t>For analysis I have combined the data of both sheets into one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8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 1: Seasonality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842A-E6D1-7CC1-506A-55D3C81B1FA7}"/>
              </a:ext>
            </a:extLst>
          </p:cNvPr>
          <p:cNvSpPr txBox="1"/>
          <p:nvPr/>
        </p:nvSpPr>
        <p:spPr>
          <a:xfrm>
            <a:off x="838200" y="1506974"/>
            <a:ext cx="10811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Observation: It is observed that the sales is happening highest in the month of November, December, October i.e.  last quarter and lowest in February month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FE208C-427A-3597-15A5-EA8788EA5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1" y="2371224"/>
            <a:ext cx="10600141" cy="44867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C9DBA4-EA58-9C72-6EEF-45BB304CC81A}"/>
              </a:ext>
            </a:extLst>
          </p:cNvPr>
          <p:cNvSpPr txBox="1"/>
          <p:nvPr/>
        </p:nvSpPr>
        <p:spPr>
          <a:xfrm>
            <a:off x="4636008" y="3209544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Year 2010</a:t>
            </a:r>
          </a:p>
        </p:txBody>
      </p:sp>
    </p:spTree>
    <p:extLst>
      <p:ext uri="{BB962C8B-B14F-4D97-AF65-F5344CB8AC3E}">
        <p14:creationId xmlns:p14="http://schemas.microsoft.com/office/powerpoint/2010/main" val="406118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 1: Seasonality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03913-E320-5D96-28CB-A752B2808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97" y="1690688"/>
            <a:ext cx="8773749" cy="4344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C9DBA4-EA58-9C72-6EEF-45BB304CC81A}"/>
              </a:ext>
            </a:extLst>
          </p:cNvPr>
          <p:cNvSpPr txBox="1"/>
          <p:nvPr/>
        </p:nvSpPr>
        <p:spPr>
          <a:xfrm>
            <a:off x="4224528" y="2554586"/>
            <a:ext cx="2916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Year 2010 and 2011 Combined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92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 1: </a:t>
            </a: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ecommendations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842A-E6D1-7CC1-506A-55D3C81B1FA7}"/>
              </a:ext>
            </a:extLst>
          </p:cNvPr>
          <p:cNvSpPr txBox="1"/>
          <p:nvPr/>
        </p:nvSpPr>
        <p:spPr>
          <a:xfrm>
            <a:off x="838200" y="1516118"/>
            <a:ext cx="66233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Strategic Inventory Management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Ensure adequate stock levels and minimize excess inventory to meet heightened demand efficiently.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Targeted Marketing Campaigns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Launch focused advertising and promotions to capture consumer attention and drive sales during peak months.</a:t>
            </a:r>
          </a:p>
          <a:p>
            <a:pPr algn="l">
              <a:buFont typeface="+mj-lt"/>
              <a:buAutoNum type="arabicPeriod"/>
            </a:pPr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Clearance sale in the month of February: </a:t>
            </a: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To promote customer to shop more during this period on discounts</a:t>
            </a:r>
          </a:p>
        </p:txBody>
      </p:sp>
    </p:spTree>
    <p:extLst>
      <p:ext uri="{BB962C8B-B14F-4D97-AF65-F5344CB8AC3E}">
        <p14:creationId xmlns:p14="http://schemas.microsoft.com/office/powerpoint/2010/main" val="209580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 2: </a:t>
            </a:r>
            <a:r>
              <a:rPr lang="en-IN" sz="3600" dirty="0"/>
              <a:t>Top five products that are sold together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842A-E6D1-7CC1-506A-55D3C81B1FA7}"/>
              </a:ext>
            </a:extLst>
          </p:cNvPr>
          <p:cNvSpPr txBox="1"/>
          <p:nvPr/>
        </p:nvSpPr>
        <p:spPr>
          <a:xfrm>
            <a:off x="838200" y="1516118"/>
            <a:ext cx="6623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Observation: There are few products pairs which are constantly bought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3847F-03B3-B2E2-62E6-FC965CE65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12" y="2747566"/>
            <a:ext cx="10998852" cy="23364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EFA7D8-EBC8-A14A-338E-A1AEA289E97C}"/>
              </a:ext>
            </a:extLst>
          </p:cNvPr>
          <p:cNvSpPr txBox="1"/>
          <p:nvPr/>
        </p:nvSpPr>
        <p:spPr>
          <a:xfrm>
            <a:off x="597408" y="5346015"/>
            <a:ext cx="6623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* This result is calculated considering whole data set, 2009 to 2011</a:t>
            </a:r>
          </a:p>
        </p:txBody>
      </p:sp>
    </p:spTree>
    <p:extLst>
      <p:ext uri="{BB962C8B-B14F-4D97-AF65-F5344CB8AC3E}">
        <p14:creationId xmlns:p14="http://schemas.microsoft.com/office/powerpoint/2010/main" val="296810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 2: </a:t>
            </a: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ecommendations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842A-E6D1-7CC1-506A-55D3C81B1FA7}"/>
              </a:ext>
            </a:extLst>
          </p:cNvPr>
          <p:cNvSpPr txBox="1"/>
          <p:nvPr/>
        </p:nvSpPr>
        <p:spPr>
          <a:xfrm>
            <a:off x="765048" y="1607558"/>
            <a:ext cx="98328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Bundle Deals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Create bundled packages that include the frequently paired products, offering customers a convenient option to purchase both items together at a discounted price.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Cross-Selling Strategies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Train sales teams to recognize patterns of paired purchases and actively suggest complementary products to customers during the buying process.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Customized Recommendations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Implement recommendation algorithms on e-commerce platforms or in-store displays to suggest the complementary product when customers add one of the paired items to their cart or express interest in a particular product.</a:t>
            </a:r>
          </a:p>
        </p:txBody>
      </p:sp>
    </p:spTree>
    <p:extLst>
      <p:ext uri="{BB962C8B-B14F-4D97-AF65-F5344CB8AC3E}">
        <p14:creationId xmlns:p14="http://schemas.microsoft.com/office/powerpoint/2010/main" val="172013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6663</TotalTime>
  <Words>762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Söhne</vt:lpstr>
      <vt:lpstr>Office Theme</vt:lpstr>
      <vt:lpstr>Customer Insights Case Study</vt:lpstr>
      <vt:lpstr>Objectives &amp; Background</vt:lpstr>
      <vt:lpstr>Methodology</vt:lpstr>
      <vt:lpstr>Data Preparation and assumptions</vt:lpstr>
      <vt:lpstr>Insight 1: Seasonality</vt:lpstr>
      <vt:lpstr>Insight 1: Seasonality</vt:lpstr>
      <vt:lpstr>Insight 1: Recommendations</vt:lpstr>
      <vt:lpstr>Insight 2: Top five products that are sold together</vt:lpstr>
      <vt:lpstr>Insight 2: Recommendations</vt:lpstr>
      <vt:lpstr>Insight 3: Top five products with most repeat orders</vt:lpstr>
      <vt:lpstr>Insight 3: Recommendations</vt:lpstr>
      <vt:lpstr>Insight 4:Winners and Bleeders Countries</vt:lpstr>
      <vt:lpstr>Insight 4:Winners and Bleeders Countries</vt:lpstr>
      <vt:lpstr>Insight 4: Recommendations</vt:lpstr>
      <vt:lpstr>Insight 5: Products with High cancellation rate</vt:lpstr>
      <vt:lpstr>Insight 5: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Anıl Şener</dc:creator>
  <cp:lastModifiedBy>Altamash Khan</cp:lastModifiedBy>
  <cp:revision>95</cp:revision>
  <dcterms:created xsi:type="dcterms:W3CDTF">2016-04-10T10:36:26Z</dcterms:created>
  <dcterms:modified xsi:type="dcterms:W3CDTF">2024-05-12T12:34:22Z</dcterms:modified>
</cp:coreProperties>
</file>