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8679794-B9F8-47FB-B4F0-C4A3BABA999C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824" y="-6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48D0-5642-438F-8F02-AC3B4D73B72D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399"/>
            <a:ext cx="8786648" cy="6453353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application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254942" y="231920"/>
            <a:ext cx="1981200" cy="259080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381612" y="231920"/>
            <a:ext cx="1981200" cy="259080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20306" y="245775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server.R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1612" y="252703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4942" y="626775"/>
            <a:ext cx="198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function(session, input, output) {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612" y="626775"/>
            <a:ext cx="198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10360" y="1194810"/>
            <a:ext cx="1870364" cy="12954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37030" y="1194810"/>
            <a:ext cx="1870364" cy="12954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Single Corner Rectangle 13"/>
          <p:cNvSpPr/>
          <p:nvPr/>
        </p:nvSpPr>
        <p:spPr>
          <a:xfrm>
            <a:off x="3307886" y="3006294"/>
            <a:ext cx="2189019" cy="2590800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3251" y="3020149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modules.txt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7884" y="3536850"/>
            <a:ext cx="22948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heading,module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data,sources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data,transform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summaries,graphical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summaries,numerical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statistics,contingency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statistics,regression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statistics,t_test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tatistics,nonparametric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Curved Connector 21"/>
          <p:cNvCxnSpPr>
            <a:stCxn id="12" idx="1"/>
            <a:endCxn id="14" idx="2"/>
          </p:cNvCxnSpPr>
          <p:nvPr/>
        </p:nvCxnSpPr>
        <p:spPr>
          <a:xfrm rot="10800000" flipH="1" flipV="1">
            <a:off x="2310360" y="1842510"/>
            <a:ext cx="997526" cy="2459184"/>
          </a:xfrm>
          <a:prstGeom prst="curvedConnector3">
            <a:avLst>
              <a:gd name="adj1" fmla="val -11134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3"/>
            <a:endCxn id="14" idx="0"/>
          </p:cNvCxnSpPr>
          <p:nvPr/>
        </p:nvCxnSpPr>
        <p:spPr>
          <a:xfrm flipH="1">
            <a:off x="5496905" y="1842510"/>
            <a:ext cx="810489" cy="2459184"/>
          </a:xfrm>
          <a:prstGeom prst="curvedConnector3">
            <a:avLst>
              <a:gd name="adj1" fmla="val -135717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315306" y="4118120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Manual Operation 52"/>
          <p:cNvSpPr/>
          <p:nvPr/>
        </p:nvSpPr>
        <p:spPr>
          <a:xfrm>
            <a:off x="316355" y="2912313"/>
            <a:ext cx="2011428" cy="119506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  <a:gd name="connsiteX0" fmla="*/ 1942 w 11545"/>
              <a:gd name="connsiteY0" fmla="*/ 0 h 10002"/>
              <a:gd name="connsiteX1" fmla="*/ 9179 w 11545"/>
              <a:gd name="connsiteY1" fmla="*/ 0 h 10002"/>
              <a:gd name="connsiteX2" fmla="*/ 11545 w 11545"/>
              <a:gd name="connsiteY2" fmla="*/ 10002 h 10002"/>
              <a:gd name="connsiteX3" fmla="*/ 0 w 11545"/>
              <a:gd name="connsiteY3" fmla="*/ 10000 h 10002"/>
              <a:gd name="connsiteX4" fmla="*/ 1942 w 11545"/>
              <a:gd name="connsiteY4" fmla="*/ 0 h 1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5" h="10002">
                <a:moveTo>
                  <a:pt x="1942" y="0"/>
                </a:moveTo>
                <a:lnTo>
                  <a:pt x="9179" y="0"/>
                </a:lnTo>
                <a:lnTo>
                  <a:pt x="11545" y="10002"/>
                </a:lnTo>
                <a:lnTo>
                  <a:pt x="0" y="10000"/>
                </a:lnTo>
                <a:lnTo>
                  <a:pt x="194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315307" y="2912313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15507" y="2912313"/>
            <a:ext cx="411206" cy="119313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654743" y="2570741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48704" y="2628184"/>
            <a:ext cx="1461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helper.R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static.R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observe.R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reactive.R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output.R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4743" y="2637993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Manual Operation 52"/>
          <p:cNvSpPr/>
          <p:nvPr/>
        </p:nvSpPr>
        <p:spPr>
          <a:xfrm>
            <a:off x="6365542" y="2939437"/>
            <a:ext cx="2008292" cy="11686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  <a:gd name="connsiteX0" fmla="*/ 1942 w 11546"/>
              <a:gd name="connsiteY0" fmla="*/ 0 h 10000"/>
              <a:gd name="connsiteX1" fmla="*/ 9179 w 11546"/>
              <a:gd name="connsiteY1" fmla="*/ 0 h 10000"/>
              <a:gd name="connsiteX2" fmla="*/ 11546 w 11546"/>
              <a:gd name="connsiteY2" fmla="*/ 9781 h 10000"/>
              <a:gd name="connsiteX3" fmla="*/ 0 w 11546"/>
              <a:gd name="connsiteY3" fmla="*/ 10000 h 10000"/>
              <a:gd name="connsiteX4" fmla="*/ 1942 w 11546"/>
              <a:gd name="connsiteY4" fmla="*/ 0 h 10000"/>
              <a:gd name="connsiteX0" fmla="*/ 1923 w 11527"/>
              <a:gd name="connsiteY0" fmla="*/ 0 h 9833"/>
              <a:gd name="connsiteX1" fmla="*/ 9160 w 11527"/>
              <a:gd name="connsiteY1" fmla="*/ 0 h 9833"/>
              <a:gd name="connsiteX2" fmla="*/ 11527 w 11527"/>
              <a:gd name="connsiteY2" fmla="*/ 9781 h 9833"/>
              <a:gd name="connsiteX3" fmla="*/ 0 w 11527"/>
              <a:gd name="connsiteY3" fmla="*/ 9833 h 9833"/>
              <a:gd name="connsiteX4" fmla="*/ 1923 w 11527"/>
              <a:gd name="connsiteY4" fmla="*/ 0 h 9833"/>
              <a:gd name="connsiteX0" fmla="*/ 1668 w 10000"/>
              <a:gd name="connsiteY0" fmla="*/ 0 h 9947"/>
              <a:gd name="connsiteX1" fmla="*/ 7947 w 10000"/>
              <a:gd name="connsiteY1" fmla="*/ 0 h 9947"/>
              <a:gd name="connsiteX2" fmla="*/ 10000 w 10000"/>
              <a:gd name="connsiteY2" fmla="*/ 9947 h 9947"/>
              <a:gd name="connsiteX3" fmla="*/ 0 w 10000"/>
              <a:gd name="connsiteY3" fmla="*/ 9887 h 9947"/>
              <a:gd name="connsiteX4" fmla="*/ 1668 w 10000"/>
              <a:gd name="connsiteY4" fmla="*/ 0 h 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47">
                <a:moveTo>
                  <a:pt x="1668" y="0"/>
                </a:moveTo>
                <a:lnTo>
                  <a:pt x="7947" y="0"/>
                </a:lnTo>
                <a:lnTo>
                  <a:pt x="10000" y="9947"/>
                </a:lnTo>
                <a:lnTo>
                  <a:pt x="0" y="9887"/>
                </a:lnTo>
                <a:lnTo>
                  <a:pt x="166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6361184" y="2939438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961384" y="2939438"/>
            <a:ext cx="413378" cy="116655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/>
          <p:cNvSpPr/>
          <p:nvPr/>
        </p:nvSpPr>
        <p:spPr>
          <a:xfrm>
            <a:off x="6700620" y="2597866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894581" y="2655309"/>
            <a:ext cx="146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ui.R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00620" y="2665118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15306" y="4118120"/>
            <a:ext cx="2396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cat_and_eval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paste0(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[,'", x, "'], y=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[,'", y, "'],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", alternative='",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"', mu=",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")"), 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65760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65760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environment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file =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code_nonparametric.R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1337" y="2303187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modules/nonparametric/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5558" y="2303187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modules/nonparametric/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Snip Single Corner Rectangle 37"/>
          <p:cNvSpPr/>
          <p:nvPr/>
        </p:nvSpPr>
        <p:spPr>
          <a:xfrm>
            <a:off x="6362812" y="4118120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62812" y="4118120"/>
            <a:ext cx="2396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nonparametric_ui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("Nonparametric",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column(4,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wellPanel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group1_non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("group2_non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althyp_non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tags$button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("", id =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store_nonparametric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…))),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column(8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 Results"),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verbatimTextOutput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0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" y="635000"/>
            <a:ext cx="9144000" cy="5715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90331"/>
            <a:ext cx="9144000" cy="3714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61762"/>
            <a:ext cx="1545465" cy="385953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5465" y="1461762"/>
            <a:ext cx="2551814" cy="385953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278" y="1461762"/>
            <a:ext cx="5046721" cy="385953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321300"/>
            <a:ext cx="9144000" cy="102870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131786" y="941187"/>
            <a:ext cx="371391" cy="298288"/>
            <a:chOff x="3426379" y="179720"/>
            <a:chExt cx="371391" cy="298288"/>
          </a:xfrm>
        </p:grpSpPr>
        <p:sp>
          <p:nvSpPr>
            <p:cNvPr id="11" name="Oval 10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1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131786" y="1313372"/>
            <a:ext cx="371391" cy="298288"/>
            <a:chOff x="3426379" y="179720"/>
            <a:chExt cx="371391" cy="298288"/>
          </a:xfrm>
        </p:grpSpPr>
        <p:sp>
          <p:nvSpPr>
            <p:cNvPr id="14" name="Oval 13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2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07691" y="1313372"/>
            <a:ext cx="371391" cy="298288"/>
            <a:chOff x="3426379" y="179720"/>
            <a:chExt cx="371391" cy="298288"/>
          </a:xfrm>
        </p:grpSpPr>
        <p:sp>
          <p:nvSpPr>
            <p:cNvPr id="17" name="Oval 16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3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59503" y="1313372"/>
            <a:ext cx="371391" cy="298288"/>
            <a:chOff x="3426379" y="179720"/>
            <a:chExt cx="371391" cy="298288"/>
          </a:xfrm>
        </p:grpSpPr>
        <p:sp>
          <p:nvSpPr>
            <p:cNvPr id="20" name="Oval 19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-131786" y="5131147"/>
            <a:ext cx="371391" cy="298288"/>
            <a:chOff x="3426379" y="179720"/>
            <a:chExt cx="371391" cy="298288"/>
          </a:xfrm>
        </p:grpSpPr>
        <p:sp>
          <p:nvSpPr>
            <p:cNvPr id="23" name="Oval 22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5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76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2774121"/>
            <a:ext cx="2640022" cy="2122366"/>
          </a:xfrm>
          <a:prstGeom prst="rect">
            <a:avLst/>
          </a:prstGeom>
          <a:noFill/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Shot 2014-12-11 at 5.18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7" y="3066712"/>
            <a:ext cx="2336800" cy="444500"/>
          </a:xfrm>
          <a:prstGeom prst="rect">
            <a:avLst/>
          </a:prstGeom>
        </p:spPr>
      </p:pic>
      <p:sp>
        <p:nvSpPr>
          <p:cNvPr id="13" name="7-Point Star 12"/>
          <p:cNvSpPr/>
          <p:nvPr/>
        </p:nvSpPr>
        <p:spPr>
          <a:xfrm>
            <a:off x="1988371" y="3125063"/>
            <a:ext cx="300762" cy="317519"/>
          </a:xfrm>
          <a:prstGeom prst="star7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122045" y="3258758"/>
            <a:ext cx="133670" cy="284095"/>
          </a:xfrm>
          <a:prstGeom prst="straightConnector1">
            <a:avLst/>
          </a:prstGeom>
          <a:ln w="57150" cap="rnd">
            <a:solidFill>
              <a:schemeClr val="tx1"/>
            </a:solidFill>
            <a:tailEnd type="stealth" w="lg" len="lg"/>
          </a:ln>
          <a:effectLst>
            <a:glow rad="50800">
              <a:schemeClr val="bg1">
                <a:alpha val="5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ecision 14"/>
          <p:cNvSpPr/>
          <p:nvPr/>
        </p:nvSpPr>
        <p:spPr>
          <a:xfrm>
            <a:off x="467852" y="3877083"/>
            <a:ext cx="1654191" cy="718597"/>
          </a:xfrm>
          <a:prstGeom prst="flowChartDecisi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mbria Math"/>
                <a:cs typeface="Cambria Math"/>
              </a:rPr>
              <a:t>Options</a:t>
            </a:r>
            <a:endParaRPr lang="en-US" sz="1400" dirty="0">
              <a:latin typeface="Cambria Math"/>
              <a:cs typeface="Cambria Math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20832" r="22339"/>
          <a:stretch/>
        </p:blipFill>
        <p:spPr>
          <a:xfrm>
            <a:off x="3325091" y="2578862"/>
            <a:ext cx="1492694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19" y="2946458"/>
            <a:ext cx="914400" cy="914400"/>
          </a:xfrm>
          <a:prstGeom prst="rect">
            <a:avLst/>
          </a:prstGeom>
        </p:spPr>
      </p:pic>
      <p:sp>
        <p:nvSpPr>
          <p:cNvPr id="19" name="Snip Single Corner Rectangle 18"/>
          <p:cNvSpPr/>
          <p:nvPr/>
        </p:nvSpPr>
        <p:spPr>
          <a:xfrm>
            <a:off x="8187410" y="2874385"/>
            <a:ext cx="2640022" cy="2373039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37283" y="2824251"/>
            <a:ext cx="2773694" cy="2631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urier New"/>
                <a:cs typeface="Courier New"/>
              </a:rPr>
              <a:t>ggplot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 err="1">
                <a:latin typeface="Courier New"/>
                <a:cs typeface="Courier New"/>
              </a:rPr>
              <a:t>plot_data</a:t>
            </a:r>
            <a:r>
              <a:rPr lang="en-US" sz="1100" dirty="0">
                <a:latin typeface="Courier New"/>
                <a:cs typeface="Courier New"/>
              </a:rPr>
              <a:t>, </a:t>
            </a:r>
            <a:r>
              <a:rPr lang="en-US" sz="1100" dirty="0" err="1">
                <a:latin typeface="Courier New"/>
                <a:cs typeface="Courier New"/>
              </a:rPr>
              <a:t>aes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 err="1">
                <a:latin typeface="Courier New"/>
                <a:cs typeface="Courier New"/>
              </a:rPr>
              <a:t>x_center</a:t>
            </a:r>
            <a:r>
              <a:rPr lang="en-US" sz="1100" dirty="0">
                <a:latin typeface="Courier New"/>
                <a:cs typeface="Courier New"/>
              </a:rPr>
              <a:t>, </a:t>
            </a:r>
            <a:r>
              <a:rPr lang="en-US" sz="1100" dirty="0" err="1">
                <a:latin typeface="Courier New"/>
                <a:cs typeface="Courier New"/>
              </a:rPr>
              <a:t>y_height</a:t>
            </a:r>
            <a:r>
              <a:rPr lang="en-US" sz="1100" dirty="0">
                <a:latin typeface="Courier New"/>
                <a:cs typeface="Courier New"/>
              </a:rPr>
              <a:t>)) + </a:t>
            </a:r>
            <a:r>
              <a:rPr lang="en-US" sz="1100" dirty="0" err="1">
                <a:latin typeface="Courier New"/>
                <a:cs typeface="Courier New"/>
              </a:rPr>
              <a:t>geom_bar</a:t>
            </a:r>
            <a:r>
              <a:rPr lang="en-US" sz="1100" dirty="0">
                <a:latin typeface="Courier New"/>
                <a:cs typeface="Courier New"/>
              </a:rPr>
              <a:t>(stat = "identity", </a:t>
            </a:r>
            <a:r>
              <a:rPr lang="en-US" sz="1100" dirty="0" err="1">
                <a:latin typeface="Courier New"/>
                <a:cs typeface="Courier New"/>
              </a:rPr>
              <a:t>aes_string</a:t>
            </a:r>
            <a:r>
              <a:rPr lang="en-US" sz="1100" dirty="0">
                <a:latin typeface="Courier New"/>
                <a:cs typeface="Courier New"/>
              </a:rPr>
              <a:t>(width = "</a:t>
            </a:r>
            <a:r>
              <a:rPr lang="en-US" sz="1100" dirty="0" err="1">
                <a:latin typeface="Courier New"/>
                <a:cs typeface="Courier New"/>
              </a:rPr>
              <a:t>margin_x</a:t>
            </a:r>
            <a:r>
              <a:rPr lang="en-US" sz="1100" dirty="0">
                <a:latin typeface="Courier New"/>
                <a:cs typeface="Courier New"/>
              </a:rPr>
              <a:t>", </a:t>
            </a:r>
          </a:p>
          <a:p>
            <a:r>
              <a:rPr lang="en-US" sz="1100" dirty="0">
                <a:latin typeface="Courier New"/>
                <a:cs typeface="Courier New"/>
              </a:rPr>
              <a:t>    fill = "</a:t>
            </a:r>
            <a:r>
              <a:rPr lang="en-US" sz="1100" dirty="0" err="1">
                <a:latin typeface="Courier New"/>
                <a:cs typeface="Courier New"/>
              </a:rPr>
              <a:t>drv</a:t>
            </a:r>
            <a:r>
              <a:rPr lang="en-US" sz="1100" dirty="0">
                <a:latin typeface="Courier New"/>
                <a:cs typeface="Courier New"/>
              </a:rPr>
              <a:t>"), col = "Black") + </a:t>
            </a:r>
            <a:r>
              <a:rPr lang="en-US" sz="1100" dirty="0" err="1">
                <a:latin typeface="Courier New"/>
                <a:cs typeface="Courier New"/>
              </a:rPr>
              <a:t>geom_text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 err="1">
                <a:latin typeface="Courier New"/>
                <a:cs typeface="Courier New"/>
              </a:rPr>
              <a:t>aes_string</a:t>
            </a:r>
            <a:r>
              <a:rPr lang="en-US" sz="1100" dirty="0">
                <a:latin typeface="Courier New"/>
                <a:cs typeface="Courier New"/>
              </a:rPr>
              <a:t>(label = "class", x = "</a:t>
            </a:r>
            <a:r>
              <a:rPr lang="en-US" sz="1100" dirty="0" err="1">
                <a:latin typeface="Courier New"/>
                <a:cs typeface="Courier New"/>
              </a:rPr>
              <a:t>x_center</a:t>
            </a:r>
            <a:r>
              <a:rPr lang="en-US" sz="1100" dirty="0">
                <a:latin typeface="Courier New"/>
                <a:cs typeface="Courier New"/>
              </a:rPr>
              <a:t>", </a:t>
            </a:r>
          </a:p>
          <a:p>
            <a:r>
              <a:rPr lang="en-US" sz="1100" dirty="0">
                <a:latin typeface="Courier New"/>
                <a:cs typeface="Courier New"/>
              </a:rPr>
              <a:t>    y = "1.05"), angle = 45, </a:t>
            </a:r>
            <a:r>
              <a:rPr lang="en-US" sz="1100" dirty="0" err="1">
                <a:latin typeface="Courier New"/>
                <a:cs typeface="Courier New"/>
              </a:rPr>
              <a:t>hjust</a:t>
            </a:r>
            <a:r>
              <a:rPr lang="en-US" sz="1100" dirty="0">
                <a:latin typeface="Courier New"/>
                <a:cs typeface="Courier New"/>
              </a:rPr>
              <a:t> = 0) + </a:t>
            </a:r>
            <a:r>
              <a:rPr lang="en-US" sz="1100" dirty="0" err="1">
                <a:latin typeface="Courier New"/>
                <a:cs typeface="Courier New"/>
              </a:rPr>
              <a:t>xlim</a:t>
            </a:r>
            <a:r>
              <a:rPr lang="en-US" sz="1100" dirty="0">
                <a:latin typeface="Courier New"/>
                <a:cs typeface="Courier New"/>
              </a:rPr>
              <a:t>(c(0, 1.2)) + </a:t>
            </a:r>
            <a:r>
              <a:rPr lang="en-US" sz="1100" dirty="0" err="1">
                <a:latin typeface="Courier New"/>
                <a:cs typeface="Courier New"/>
              </a:rPr>
              <a:t>ylim</a:t>
            </a:r>
            <a:r>
              <a:rPr lang="en-US" sz="1100" dirty="0">
                <a:latin typeface="Courier New"/>
                <a:cs typeface="Courier New"/>
              </a:rPr>
              <a:t>(c(0, 1.2)) + </a:t>
            </a:r>
            <a:r>
              <a:rPr lang="en-US" sz="1100" dirty="0" err="1">
                <a:latin typeface="Courier New"/>
                <a:cs typeface="Courier New"/>
              </a:rPr>
              <a:t>xlab</a:t>
            </a:r>
            <a:r>
              <a:rPr lang="en-US" sz="1100" dirty="0">
                <a:latin typeface="Courier New"/>
                <a:cs typeface="Courier New"/>
              </a:rPr>
              <a:t>("class") + </a:t>
            </a:r>
          </a:p>
          <a:p>
            <a:r>
              <a:rPr lang="en-US" sz="1100" dirty="0">
                <a:latin typeface="Courier New"/>
                <a:cs typeface="Courier New"/>
              </a:rPr>
              <a:t>    </a:t>
            </a:r>
            <a:r>
              <a:rPr lang="en-US" sz="1100" dirty="0" err="1">
                <a:latin typeface="Courier New"/>
                <a:cs typeface="Courier New"/>
              </a:rPr>
              <a:t>ylab</a:t>
            </a:r>
            <a:r>
              <a:rPr lang="en-US" sz="1100" dirty="0">
                <a:latin typeface="Courier New"/>
                <a:cs typeface="Courier New"/>
              </a:rPr>
              <a:t>("</a:t>
            </a:r>
            <a:r>
              <a:rPr lang="en-US" sz="1100" dirty="0" err="1">
                <a:latin typeface="Courier New"/>
                <a:cs typeface="Courier New"/>
              </a:rPr>
              <a:t>drv</a:t>
            </a:r>
            <a:r>
              <a:rPr lang="en-US" sz="1100" dirty="0">
                <a:latin typeface="Courier New"/>
                <a:cs typeface="Courier New"/>
              </a:rPr>
              <a:t>") + </a:t>
            </a:r>
            <a:r>
              <a:rPr lang="en-US" sz="1100" dirty="0" err="1">
                <a:latin typeface="Courier New"/>
                <a:cs typeface="Courier New"/>
              </a:rPr>
              <a:t>theme_bw</a:t>
            </a:r>
            <a:r>
              <a:rPr lang="en-US" sz="1100" dirty="0">
                <a:latin typeface="Courier New"/>
                <a:cs typeface="Courier New"/>
              </a:rPr>
              <a:t>() + </a:t>
            </a:r>
            <a:r>
              <a:rPr lang="en-US" sz="1100" dirty="0" err="1">
                <a:latin typeface="Courier New"/>
                <a:cs typeface="Courier New"/>
              </a:rPr>
              <a:t>coord_fixed</a:t>
            </a:r>
            <a:r>
              <a:rPr lang="en-US" sz="1100" dirty="0">
                <a:latin typeface="Courier New"/>
                <a:cs typeface="Courier New"/>
              </a:rPr>
              <a:t>()</a:t>
            </a:r>
          </a:p>
          <a:p>
            <a:endParaRPr lang="en-US" sz="1100" dirty="0"/>
          </a:p>
        </p:txBody>
      </p:sp>
      <p:sp>
        <p:nvSpPr>
          <p:cNvPr id="22" name="Curved Down Arrow 21"/>
          <p:cNvSpPr/>
          <p:nvPr/>
        </p:nvSpPr>
        <p:spPr>
          <a:xfrm>
            <a:off x="1219757" y="1286789"/>
            <a:ext cx="3191419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 rot="10800000">
            <a:off x="3895216" y="4046192"/>
            <a:ext cx="3191419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>
            <a:off x="6568656" y="1439189"/>
            <a:ext cx="3191419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9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399</Words>
  <Application>Microsoft Macintosh PowerPoint</Application>
  <PresentationFormat>On-screen Show (4:3)</PresentationFormat>
  <Paragraphs>82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</dc:creator>
  <cp:lastModifiedBy>Eric Hare</cp:lastModifiedBy>
  <cp:revision>15</cp:revision>
  <dcterms:created xsi:type="dcterms:W3CDTF">2014-12-05T07:14:30Z</dcterms:created>
  <dcterms:modified xsi:type="dcterms:W3CDTF">2014-12-11T23:45:17Z</dcterms:modified>
</cp:coreProperties>
</file>