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Lobster"/>
      <p:regular r:id="rId32"/>
    </p:embeddedFont>
    <p:embeddedFont>
      <p:font typeface="Cantarell"/>
      <p:regular r:id="rId33"/>
      <p:bold r:id="rId34"/>
      <p:italic r:id="rId35"/>
      <p:boldItalic r:id="rId36"/>
    </p:embeddedFont>
    <p:embeddedFont>
      <p:font typeface="Chelsea Market"/>
      <p:regular r:id="rId37"/>
    </p:embeddedFont>
    <p:embeddedFont>
      <p:font typeface="Droid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7F8ADDC-DF56-47F8-AE1D-1A0FF882659F}">
  <a:tblStyle styleId="{47F8ADDC-DF56-47F8-AE1D-1A0FF882659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Cantarell-regular.fntdata"/><Relationship Id="rId10" Type="http://schemas.openxmlformats.org/officeDocument/2006/relationships/slide" Target="slides/slide5.xml"/><Relationship Id="rId32" Type="http://schemas.openxmlformats.org/officeDocument/2006/relationships/font" Target="fonts/Lobster-regular.fntdata"/><Relationship Id="rId13" Type="http://schemas.openxmlformats.org/officeDocument/2006/relationships/slide" Target="slides/slide8.xml"/><Relationship Id="rId35" Type="http://schemas.openxmlformats.org/officeDocument/2006/relationships/font" Target="fonts/Cantarell-italic.fntdata"/><Relationship Id="rId12" Type="http://schemas.openxmlformats.org/officeDocument/2006/relationships/slide" Target="slides/slide7.xml"/><Relationship Id="rId34" Type="http://schemas.openxmlformats.org/officeDocument/2006/relationships/font" Target="fonts/Cantarell-bold.fntdata"/><Relationship Id="rId15" Type="http://schemas.openxmlformats.org/officeDocument/2006/relationships/slide" Target="slides/slide10.xml"/><Relationship Id="rId37" Type="http://schemas.openxmlformats.org/officeDocument/2006/relationships/font" Target="fonts/ChelseaMarket-regular.fntdata"/><Relationship Id="rId14" Type="http://schemas.openxmlformats.org/officeDocument/2006/relationships/slide" Target="slides/slide9.xml"/><Relationship Id="rId36" Type="http://schemas.openxmlformats.org/officeDocument/2006/relationships/font" Target="fonts/Cantarell-boldItalic.fntdata"/><Relationship Id="rId17" Type="http://schemas.openxmlformats.org/officeDocument/2006/relationships/slide" Target="slides/slide12.xml"/><Relationship Id="rId39" Type="http://schemas.openxmlformats.org/officeDocument/2006/relationships/font" Target="fonts/DroidSans-bold.fntdata"/><Relationship Id="rId16" Type="http://schemas.openxmlformats.org/officeDocument/2006/relationships/slide" Target="slides/slide11.xml"/><Relationship Id="rId38" Type="http://schemas.openxmlformats.org/officeDocument/2006/relationships/font" Target="fonts/Droid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Una vez ordenados los datos, listos para el bailecito.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s-419"/>
              <a:t>Analizar estos datos trae complicaciones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Relationship Id="rId4" Type="http://schemas.openxmlformats.org/officeDocument/2006/relationships/image" Target="../media/image2.png"/><Relationship Id="rId11" Type="http://schemas.openxmlformats.org/officeDocument/2006/relationships/image" Target="../media/image7.png"/><Relationship Id="rId10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gif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43025" y="1614650"/>
            <a:ext cx="8262300" cy="12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ct val="25000"/>
              <a:buFont typeface="Ubuntu"/>
              <a:buNone/>
            </a:pPr>
            <a:r>
              <a:rPr b="1" i="0" lang="es-419" sz="3000" u="none" cap="none" strike="noStrike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Lenguaje </a:t>
            </a:r>
            <a:r>
              <a:rPr b="1" i="1" lang="es-419" sz="3000" u="none" cap="none" strike="noStrike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i="0" lang="es-419" sz="3000" u="none" cap="none" strike="noStrike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 y </a:t>
            </a:r>
            <a:r>
              <a:rPr b="1" i="1" lang="es-419" sz="3000" u="none" cap="none" strike="noStrike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Fieldbook</a:t>
            </a:r>
            <a:r>
              <a:rPr b="1" i="0" lang="es-419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: Herramientas para la Investigación Científica en Agricultura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801675" y="4345325"/>
            <a:ext cx="7124399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s-419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Universidad Nacional Agraria La Molina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b="0" i="0" lang="es-419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Facultad de Agronomia         				          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-51300"/>
            <a:ext cx="9144000" cy="14760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8700" y="-40525"/>
            <a:ext cx="1608672" cy="1465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Shape 59"/>
          <p:cNvGrpSpPr/>
          <p:nvPr/>
        </p:nvGrpSpPr>
        <p:grpSpPr>
          <a:xfrm>
            <a:off x="833550" y="2989649"/>
            <a:ext cx="7662775" cy="1066748"/>
            <a:chOff x="833550" y="3218249"/>
            <a:chExt cx="7662775" cy="1066748"/>
          </a:xfrm>
        </p:grpSpPr>
        <p:grpSp>
          <p:nvGrpSpPr>
            <p:cNvPr id="60" name="Shape 60"/>
            <p:cNvGrpSpPr/>
            <p:nvPr/>
          </p:nvGrpSpPr>
          <p:grpSpPr>
            <a:xfrm>
              <a:off x="5076799" y="3256308"/>
              <a:ext cx="1424915" cy="1010782"/>
              <a:chOff x="4162425" y="3071819"/>
              <a:chExt cx="1424915" cy="1132529"/>
            </a:xfrm>
          </p:grpSpPr>
          <p:pic>
            <p:nvPicPr>
              <p:cNvPr id="61" name="Shape 6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48225" y="3448050"/>
                <a:ext cx="739115" cy="756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Shape 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162425" y="3071819"/>
                <a:ext cx="749943" cy="7562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" name="Shape 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3550" y="3222100"/>
              <a:ext cx="1035074" cy="958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17350" y="3222099"/>
              <a:ext cx="1206850" cy="1062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01725" y="3248136"/>
              <a:ext cx="911598" cy="1010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6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86725" y="3218249"/>
              <a:ext cx="1009600" cy="1010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6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067200" y="3218275"/>
              <a:ext cx="1009600" cy="10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6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82211" y="3248474"/>
              <a:ext cx="1009599" cy="958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5" y="643600"/>
            <a:ext cx="3885374" cy="44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4">
            <a:alphaModFix/>
          </a:blip>
          <a:srcRect b="0" l="33205" r="14773" t="0"/>
          <a:stretch/>
        </p:blipFill>
        <p:spPr>
          <a:xfrm>
            <a:off x="4720824" y="397525"/>
            <a:ext cx="4193750" cy="46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56" name="Shape 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2713575" y="4280100"/>
            <a:ext cx="1603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-51300"/>
            <a:ext cx="9144000" cy="2988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48525" y="506475"/>
            <a:ext cx="8521500" cy="404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8000" u="none" cap="none" strike="noStrike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Diseños Experimentales</a:t>
            </a:r>
          </a:p>
        </p:txBody>
      </p:sp>
      <p:pic>
        <p:nvPicPr>
          <p:cNvPr descr="EscudoUNALM02.gif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Lobster"/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014425"/>
            <a:ext cx="80280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3182300" y="1122450"/>
            <a:ext cx="168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 sz="1800"/>
              <a:t>EJERCICIOS!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Completo al Azar (DCA)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6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 Es el diseño más simple de aplicar, pero requiere ciertas condiciones respecto al material experimental.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6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Es ampliamente utilizado en ambientes controlados como invernaderos, laboratorios, almacenes, etc.</a:t>
            </a: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6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Es recomendable tener pocos tratamientos y más repeticiones que muchos tratamientos y pocas repeticiones.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58400" y="808475"/>
            <a:ext cx="8658900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Completo al Azar (DCA) en </a:t>
            </a:r>
            <a:r>
              <a:rPr b="0" i="0" lang="es-419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01100" y="1575025"/>
            <a:ext cx="8773499" cy="3507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library(agricolae)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tratamiento &lt;-c("F1","F2","F3") </a:t>
            </a: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#fertilizantes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 &lt;- 5 </a:t>
            </a: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#repeticiones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dca &lt;-design.crd(tratamiento, r, serie =1)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libro &lt;- dca$book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"librodca.csv")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shell.exec("libro-dca.csv")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Bloques Completos al Azar (DBCA)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Es similar al diseño de doble de DCA con un factor que es aleatorio y corresponde a los bloques.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Para este diseño, el control local consiste en formar grupos de unidades homogéneas llamadas bloques.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Las repeticiones de los tratamientos son los bloques.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242550" y="833100"/>
            <a:ext cx="8658900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Bloques Completos al Azar(DBCA) en </a:t>
            </a:r>
            <a:r>
              <a:rPr b="0" i="0" lang="es-419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619475" y="1452000"/>
            <a:ext cx="8109600" cy="3507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library(agricolae)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tratamiento &lt;-c("F1","F2","F3") </a:t>
            </a: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#fertilizantes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 &lt;- 5 </a:t>
            </a: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#repeticiones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dbca &lt;-design.rcbd(tratamiento, r, serie =1)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libro &lt;- dbca$book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"libro-dbca.csv")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shell.exec("libro-dbca.csv")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Cuadrado Latino (DCL)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El diseño consiste en agrupar las unidades experimentales en dos direcciones (filas y columnas) y asignar los tratamientos al azar en las unidades, en una forma que en cada fila y en cada columna estén todos los tratamientos.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El total de unidades experimentales es igual al cuadrado del número de tratamientos. Para 4 tratamientos se requiere 16 unidades.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de Cuadrado Latino (DCL)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76225" y="1439700"/>
            <a:ext cx="8806499" cy="3359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library(agricolae)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variedades&lt;-c("perricholi","yungay","mariabonita","tomasa")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outdesign &lt;-design.lsd(varieties, serie=2)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lsd &lt;- outdesign$book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"libro-dcl.csv")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shell.exec("libro-dcl.csv")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Factorial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 llaman experimentos factoriales a aquellos experimentos en los que se estudia simultáneamente dos o mas factores, y en donde los tratamientos se forman de los diferentes niveles de cada uno de los factores.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b="0" i="0" lang="es-419" sz="23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Los experimentos factoriales representa disenos de tratamientos que pueden ser llevados a cabo usando diseños experimentales clásicos como DCA, DBCA Y DCL.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-51300"/>
            <a:ext cx="9144000" cy="2988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48525" y="506475"/>
            <a:ext cx="85215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Manejo de Datos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6FA8DC"/>
                </a:solidFill>
                <a:latin typeface="Lobster"/>
                <a:ea typeface="Lobster"/>
                <a:cs typeface="Lobster"/>
                <a:sym typeface="Lobster"/>
              </a:rPr>
              <a:t>“Orden y Progreso”</a:t>
            </a:r>
          </a:p>
        </p:txBody>
      </p:sp>
      <p:pic>
        <p:nvPicPr>
          <p:cNvPr descr="EscudoUNALM02.gif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Factorial bajo un DCA en </a:t>
            </a:r>
            <a:r>
              <a:rPr b="0" i="0" lang="es-419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176225" y="1439700"/>
            <a:ext cx="8806499" cy="3359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Diseno Factorial bajo un DCA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factorial 2 x 2 x 2 con 5 replicaciones completas al azar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trt&lt;-c(2,2,2)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fdca &lt;- design.ab(trt, r=5, serie=2,design="crd")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libro &lt;- outdesign$book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"libro-fdca.csv")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shell.exec("libro-fdca.csv")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Factorial bajo un DBCA en </a:t>
            </a:r>
            <a:r>
              <a:rPr b="0" i="0" lang="es-419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176225" y="1439700"/>
            <a:ext cx="8806499" cy="353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Diseño Factorial bajo un DBCA 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factorial 3 x 2 con 3 bloques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library(agricolae)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trt &lt;- c(3,2) </a:t>
            </a: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factorial 3x2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fdbca &lt;-design.ab(trt, r=3, serie=2, design = "rcbd")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libro &lt;- fdbca$book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"libro-fdbca.csv")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shell.exec("libro-fdbca.csv")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230275" y="782975"/>
            <a:ext cx="8806499" cy="4126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Lobster"/>
              <a:buNone/>
            </a:pPr>
            <a:r>
              <a:rPr b="0" i="0" lang="es-419" sz="3000" u="none" cap="none" strike="noStrike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Diseño Factorial bajo un DCL (FDCL) en </a:t>
            </a:r>
            <a:r>
              <a:rPr b="0" i="0" lang="es-419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248" name="Shape 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425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176225" y="1439700"/>
            <a:ext cx="8806499" cy="3359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Consolas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Diseño Factorial bajo un DCL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 factorial 3 x 3 en un diseño cuadrado latino.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trt &lt;-c(3,3)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fdcl &lt;-design.ab(trt, serie=2, design="lsd")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libro &lt;-outdesign$book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#Exportar en csv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write.csv(x = libro, file = "libro-fdcl.csv")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shell.exec("libro-fdcl.csv")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Lobster"/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ct val="100000"/>
              <a:buFont typeface="Cantarell"/>
              <a:buChar char="-"/>
            </a:pPr>
            <a:r>
              <a:rPr b="1" i="1" lang="es-419" sz="3000">
                <a:solidFill>
                  <a:srgbClr val="0B5394"/>
                </a:solidFill>
                <a:latin typeface="Cantarell"/>
                <a:ea typeface="Cantarell"/>
                <a:cs typeface="Cantarell"/>
                <a:sym typeface="Cantarell"/>
              </a:rPr>
              <a:t>Generalmente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 para analizar una variable (peso) con 4 niveles de tratamiento tenemos la siguiente tabla:</a:t>
            </a:r>
          </a:p>
          <a:p>
            <a:pPr lvl="0" rtl="0">
              <a:spcBef>
                <a:spcPts val="0"/>
              </a:spcBef>
              <a:buClr>
                <a:srgbClr val="CC0000"/>
              </a:buClr>
              <a:buFont typeface="Lobster"/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3000">
              <a:solidFill>
                <a:srgbClr val="E6913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925" y="2652525"/>
            <a:ext cx="66270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61675" y="782975"/>
            <a:ext cx="8975100" cy="424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tarell"/>
              <a:ea typeface="Cantarell"/>
              <a:cs typeface="Cantarell"/>
              <a:sym typeface="Cantarell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825" y="1251000"/>
            <a:ext cx="58219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1675" y="782975"/>
            <a:ext cx="8975100" cy="424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Lobster"/>
              <a:buChar char="-"/>
            </a:pP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⸘Qué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complicaciones surgen con ese formato?</a:t>
            </a:r>
          </a:p>
          <a:p>
            <a:pPr lvl="0" rtl="0">
              <a:spcBef>
                <a:spcPts val="0"/>
              </a:spcBef>
              <a:buClr>
                <a:srgbClr val="CC0000"/>
              </a:buClr>
              <a:buFont typeface="Lobster"/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No se puede analizar los datos directamente.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tarell"/>
              <a:ea typeface="Cantarell"/>
              <a:cs typeface="Cantarell"/>
              <a:sym typeface="Cantarel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Al tener </a:t>
            </a:r>
            <a:r>
              <a:rPr b="1" i="1" lang="es-419" sz="3000">
                <a:latin typeface="Cantarell"/>
                <a:ea typeface="Cantarell"/>
                <a:cs typeface="Cantarell"/>
                <a:sym typeface="Cantarell"/>
              </a:rPr>
              <a:t>N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 variables, se tendrá </a:t>
            </a:r>
            <a:r>
              <a:rPr b="1" i="1" lang="es-419" sz="3000">
                <a:latin typeface="Cantarell"/>
                <a:ea typeface="Cantarell"/>
                <a:cs typeface="Cantarell"/>
                <a:sym typeface="Cantarell"/>
              </a:rPr>
              <a:t>N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 tablas.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tarell"/>
              <a:ea typeface="Cantarell"/>
              <a:cs typeface="Cantarell"/>
              <a:sym typeface="Cantarel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Si se desea analizar, se tiene que transformar a otro formato.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-51300"/>
            <a:ext cx="9144000" cy="2988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448525" y="506475"/>
            <a:ext cx="8521500" cy="4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Datos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419" sz="8000">
                <a:solidFill>
                  <a:srgbClr val="FF9900"/>
                </a:solidFill>
                <a:latin typeface="Lobster"/>
                <a:ea typeface="Lobster"/>
                <a:cs typeface="Lobster"/>
                <a:sym typeface="Lobster"/>
              </a:rPr>
              <a:t>Estructurados</a:t>
            </a:r>
          </a:p>
        </p:txBody>
      </p:sp>
      <p:pic>
        <p:nvPicPr>
          <p:cNvPr descr="EscudoUNALM02.gif"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30275" y="782975"/>
            <a:ext cx="8806500" cy="4126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Font typeface="Lobster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CC0000"/>
              </a:buClr>
              <a:buSzPct val="25000"/>
              <a:buFont typeface="Lobster"/>
              <a:buNone/>
            </a:pP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Datos Estructurados</a:t>
            </a:r>
          </a:p>
          <a:p>
            <a:pPr lvl="0" rtl="0">
              <a:spcBef>
                <a:spcPts val="0"/>
              </a:spcBef>
              <a:buClr>
                <a:srgbClr val="CC0000"/>
              </a:buClr>
              <a:buFont typeface="Lobster"/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lang="es-419" sz="26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Cada variable es una columna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lang="es-419" sz="26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Cada observación es una fila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Ubuntu"/>
              <a:buAutoNum type="arabicPeriod"/>
            </a:pPr>
            <a:r>
              <a:rPr lang="es-419" sz="26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Una unidad experimental por celda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Shape 117"/>
          <p:cNvGraphicFramePr/>
          <p:nvPr/>
        </p:nvGraphicFramePr>
        <p:xfrm>
          <a:off x="445025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{47F8ADDC-DF56-47F8-AE1D-1A0FF882659F}</a:tableStyleId>
              </a:tblPr>
              <a:tblGrid>
                <a:gridCol w="1153775"/>
                <a:gridCol w="1214600"/>
              </a:tblGrid>
              <a:tr h="5527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Peso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Altura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31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31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31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1039150" y="1410300"/>
            <a:ext cx="1195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V</a:t>
            </a: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ARIABLE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1032950" y="2492850"/>
            <a:ext cx="1500" cy="15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>
            <a:off x="2152450" y="2450925"/>
            <a:ext cx="0" cy="163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graphicFrame>
        <p:nvGraphicFramePr>
          <p:cNvPr id="121" name="Shape 121"/>
          <p:cNvGraphicFramePr/>
          <p:nvPr/>
        </p:nvGraphicFramePr>
        <p:xfrm>
          <a:off x="33147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{47F8ADDC-DF56-47F8-AE1D-1A0FF882659F}</a:tableStyleId>
              </a:tblPr>
              <a:tblGrid>
                <a:gridCol w="1055050"/>
                <a:gridCol w="1110650"/>
              </a:tblGrid>
              <a:tr h="554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Peso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Altura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33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33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33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2" name="Shape 122"/>
          <p:cNvCxnSpPr/>
          <p:nvPr/>
        </p:nvCxnSpPr>
        <p:spPr>
          <a:xfrm>
            <a:off x="3661950" y="2862575"/>
            <a:ext cx="15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3661950" y="3319775"/>
            <a:ext cx="15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>
            <a:off x="3661950" y="3929375"/>
            <a:ext cx="15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25" name="Shape 125"/>
          <p:cNvGraphicFramePr/>
          <p:nvPr/>
        </p:nvGraphicFramePr>
        <p:xfrm>
          <a:off x="63627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{47F8ADDC-DF56-47F8-AE1D-1A0FF882659F}</a:tableStyleId>
              </a:tblPr>
              <a:tblGrid>
                <a:gridCol w="1055050"/>
                <a:gridCol w="1110650"/>
              </a:tblGrid>
              <a:tr h="540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Peso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Altura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54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  <a:tr h="5197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6722900" y="27291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789700" y="27291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722900" y="32625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722900" y="37197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89700" y="32625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789700" y="3719725"/>
            <a:ext cx="223500" cy="237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553750" y="1410300"/>
            <a:ext cx="1523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OBSERVACIÓN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982750" y="1410300"/>
            <a:ext cx="1029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VALOR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39150" y="4534500"/>
            <a:ext cx="1195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Columna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163350" y="4534500"/>
            <a:ext cx="555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Fila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135150" y="4458300"/>
            <a:ext cx="1029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419">
                <a:latin typeface="Chelsea Market"/>
                <a:ea typeface="Chelsea Market"/>
                <a:cs typeface="Chelsea Market"/>
                <a:sym typeface="Chelsea Market"/>
              </a:rPr>
              <a:t>Celda</a:t>
            </a:r>
          </a:p>
        </p:txBody>
      </p:sp>
      <p:sp>
        <p:nvSpPr>
          <p:cNvPr id="137" name="Shape 137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616725" y="2010525"/>
            <a:ext cx="810300" cy="440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>
            <a:stCxn id="139" idx="1"/>
            <a:endCxn id="141" idx="2"/>
          </p:cNvCxnSpPr>
          <p:nvPr/>
        </p:nvCxnSpPr>
        <p:spPr>
          <a:xfrm flipH="1" rot="5400000">
            <a:off x="299790" y="1639420"/>
            <a:ext cx="695700" cy="175500"/>
          </a:xfrm>
          <a:prstGeom prst="bentConnector3">
            <a:avLst>
              <a:gd fmla="val 546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1" name="Shape 141"/>
          <p:cNvSpPr txBox="1"/>
          <p:nvPr/>
        </p:nvSpPr>
        <p:spPr>
          <a:xfrm>
            <a:off x="44950" y="1046250"/>
            <a:ext cx="1029600" cy="33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6666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Etiqueta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1675" y="782975"/>
            <a:ext cx="8975100" cy="424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Lobster"/>
              <a:buChar char="-"/>
            </a:pP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⸘Qué</a:t>
            </a:r>
            <a:r>
              <a:rPr lang="es-419" sz="30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ventajas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 surgen con los </a:t>
            </a:r>
            <a:r>
              <a:rPr lang="es-419" sz="3000">
                <a:solidFill>
                  <a:srgbClr val="3D85C6"/>
                </a:solidFill>
                <a:latin typeface="Lobster"/>
                <a:ea typeface="Lobster"/>
                <a:cs typeface="Lobster"/>
                <a:sym typeface="Lobster"/>
              </a:rPr>
              <a:t>datos estructurados</a:t>
            </a:r>
            <a:r>
              <a:rPr lang="es-419" sz="3000">
                <a:latin typeface="Lobster"/>
                <a:ea typeface="Lobster"/>
                <a:cs typeface="Lobster"/>
                <a:sym typeface="Lobster"/>
              </a:rPr>
              <a:t>?</a:t>
            </a:r>
          </a:p>
          <a:p>
            <a:pPr lvl="0" rtl="0">
              <a:spcBef>
                <a:spcPts val="0"/>
              </a:spcBef>
              <a:buClr>
                <a:srgbClr val="CC0000"/>
              </a:buClr>
              <a:buFont typeface="Lobster"/>
              <a:buNone/>
            </a:pPr>
            <a:r>
              <a:t/>
            </a:r>
            <a:endParaRPr sz="30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Cualquier software estadistico acepta este formato.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tarell"/>
              <a:ea typeface="Cantarell"/>
              <a:cs typeface="Cantarell"/>
              <a:sym typeface="Cantarel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Se 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tendrá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 1 tabla, para </a:t>
            </a:r>
            <a:r>
              <a:rPr b="1" i="1" lang="es-419" sz="3000">
                <a:latin typeface="Cantarell"/>
                <a:ea typeface="Cantarell"/>
                <a:cs typeface="Cantarell"/>
                <a:sym typeface="Cantarell"/>
              </a:rPr>
              <a:t>N</a:t>
            </a: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 variables.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ntarell"/>
              <a:ea typeface="Cantarell"/>
              <a:cs typeface="Cantarell"/>
              <a:sym typeface="Cantarel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ntarell"/>
              <a:buChar char="●"/>
            </a:pPr>
            <a:r>
              <a:rPr lang="es-419" sz="3000">
                <a:latin typeface="Cantarell"/>
                <a:ea typeface="Cantarell"/>
                <a:cs typeface="Cantarell"/>
                <a:sym typeface="Cantarell"/>
              </a:rPr>
              <a:t>Generación de diccionarios.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0" y="-51300"/>
            <a:ext cx="9144000" cy="823500"/>
          </a:xfrm>
          <a:prstGeom prst="rect">
            <a:avLst/>
          </a:prstGeom>
          <a:solidFill>
            <a:srgbClr val="10984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doUNALM02.gif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-40525"/>
            <a:ext cx="810300" cy="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