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Lobster"/>
      <p:regular r:id="rId20"/>
    </p:embeddedFont>
    <p:embeddedFont>
      <p:font typeface="Droid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bster-regular.fntdata"/><Relationship Id="rId11" Type="http://schemas.openxmlformats.org/officeDocument/2006/relationships/slide" Target="slides/slide6.xml"/><Relationship Id="rId22" Type="http://schemas.openxmlformats.org/officeDocument/2006/relationships/font" Target="fonts/DroidSans-bold.fntdata"/><Relationship Id="rId10" Type="http://schemas.openxmlformats.org/officeDocument/2006/relationships/slide" Target="slides/slide5.xml"/><Relationship Id="rId21" Type="http://schemas.openxmlformats.org/officeDocument/2006/relationships/font" Target="fonts/Droid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boldItalic.fntdata"/><Relationship Id="rId6" Type="http://schemas.openxmlformats.org/officeDocument/2006/relationships/slide" Target="slides/slide1.xml"/><Relationship Id="rId18" Type="http://schemas.openxmlformats.org/officeDocument/2006/relationships/font" Target="fonts/Ubuntu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4" Type="http://schemas.openxmlformats.org/officeDocument/2006/relationships/image" Target="../media/image5.png"/><Relationship Id="rId11" Type="http://schemas.openxmlformats.org/officeDocument/2006/relationships/image" Target="../media/image1.png"/><Relationship Id="rId10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gif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gif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gif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543025" y="1614650"/>
            <a:ext cx="82623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3000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Lenguaje </a:t>
            </a:r>
            <a:r>
              <a:rPr b="1" i="1" lang="es-419" sz="3000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="1" lang="es-419" sz="3000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 y </a:t>
            </a:r>
            <a:r>
              <a:rPr b="1" i="1" lang="es-419" sz="3000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Fieldbook</a:t>
            </a:r>
            <a:r>
              <a:rPr b="1" lang="es-419" sz="3000">
                <a:latin typeface="Ubuntu"/>
                <a:ea typeface="Ubuntu"/>
                <a:cs typeface="Ubuntu"/>
                <a:sym typeface="Ubuntu"/>
              </a:rPr>
              <a:t> : Herramientas para la Investigación Científica en Agricultura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0B5394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5600">
              <a:solidFill>
                <a:srgbClr val="000000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801675" y="4345325"/>
            <a:ext cx="71244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419" sz="1800">
                <a:solidFill>
                  <a:srgbClr val="999999"/>
                </a:solidFill>
              </a:rPr>
              <a:t>Universidad Nacional Agraria La Molina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800">
                <a:solidFill>
                  <a:srgbClr val="999999"/>
                </a:solidFill>
              </a:rPr>
              <a:t>Facultad de </a:t>
            </a:r>
            <a:r>
              <a:rPr lang="es-419" sz="1800">
                <a:solidFill>
                  <a:srgbClr val="999999"/>
                </a:solidFill>
              </a:rPr>
              <a:t>Agronomía</a:t>
            </a:r>
            <a:r>
              <a:rPr lang="es-419" sz="1800">
                <a:solidFill>
                  <a:srgbClr val="999999"/>
                </a:solidFill>
              </a:rPr>
              <a:t>         				          </a:t>
            </a:r>
          </a:p>
        </p:txBody>
      </p:sp>
      <p:sp>
        <p:nvSpPr>
          <p:cNvPr id="102" name="Shape 102"/>
          <p:cNvSpPr/>
          <p:nvPr/>
        </p:nvSpPr>
        <p:spPr>
          <a:xfrm>
            <a:off x="0" y="-51300"/>
            <a:ext cx="9144000" cy="14760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scudoUNALM02.gif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700" y="-40525"/>
            <a:ext cx="1608673" cy="1465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Shape 104"/>
          <p:cNvGrpSpPr/>
          <p:nvPr/>
        </p:nvGrpSpPr>
        <p:grpSpPr>
          <a:xfrm>
            <a:off x="833550" y="2989649"/>
            <a:ext cx="7662775" cy="1066750"/>
            <a:chOff x="833550" y="3218249"/>
            <a:chExt cx="7662775" cy="1066750"/>
          </a:xfrm>
        </p:grpSpPr>
        <p:grpSp>
          <p:nvGrpSpPr>
            <p:cNvPr id="105" name="Shape 105"/>
            <p:cNvGrpSpPr/>
            <p:nvPr/>
          </p:nvGrpSpPr>
          <p:grpSpPr>
            <a:xfrm>
              <a:off x="5076799" y="3256309"/>
              <a:ext cx="1424916" cy="1010782"/>
              <a:chOff x="4162425" y="3071820"/>
              <a:chExt cx="1424916" cy="1132529"/>
            </a:xfrm>
          </p:grpSpPr>
          <p:pic>
            <p:nvPicPr>
              <p:cNvPr id="106" name="Shape 10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848225" y="3448050"/>
                <a:ext cx="739116" cy="7562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Shape 10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162425" y="3071820"/>
                <a:ext cx="749944" cy="756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8" name="Shape 10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33550" y="3222100"/>
              <a:ext cx="1035074" cy="9580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Shape 10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917350" y="3222099"/>
              <a:ext cx="1206850" cy="1062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Shape 11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501725" y="3248137"/>
              <a:ext cx="911599" cy="101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Shape 1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486725" y="3218249"/>
              <a:ext cx="1009600" cy="101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Shape 11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067200" y="3218275"/>
              <a:ext cx="1009600" cy="10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Shape 1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082212" y="3248474"/>
              <a:ext cx="1009599" cy="9580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258400" y="732275"/>
            <a:ext cx="8782800" cy="4126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 sz="3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A. de Varianza de un diseño Factorial bajo un DBCA en </a:t>
            </a:r>
            <a:r>
              <a:rPr lang="es-419" sz="3000">
                <a:latin typeface="Lobster"/>
                <a:ea typeface="Lobster"/>
                <a:cs typeface="Lobster"/>
                <a:sym typeface="Lobster"/>
              </a:rPr>
              <a:t>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CC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scudoUNALM02.gif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700" y="-40525"/>
            <a:ext cx="810426" cy="8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258400" y="1393800"/>
            <a:ext cx="8585400" cy="367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 Ánalisis de Varianza de un DBCA ----------------------------------------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#Usando los datos anteriores, analizamos el diseno de bloques: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#Construccion del modelo estadistico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modelo &lt;- aov( REND ~ Genotipo + Block, datos)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at &lt;- anova(modelo)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#Obteniendo p-valor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pvalor &lt;- at[1, 5]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#Parametros del modelo y Comparacion de medias (Tukey)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df&lt;-df.residual(modelo) </a:t>
            </a: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#grados de libertad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MSerror&lt;-deviance(modelo)/df </a:t>
            </a: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#cuadrado medio del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tmdbca&lt;- HSD.test(datos[,"REND"], datos[, "GENOTIPO"], DFerror = df, MSerror = MSerror, console=TRUE)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tmdbca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0" y="-51300"/>
            <a:ext cx="9144000" cy="2988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448525" y="506475"/>
            <a:ext cx="8521500" cy="4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 sz="8000">
                <a:solidFill>
                  <a:srgbClr val="FF9900"/>
                </a:solidFill>
                <a:latin typeface="Lobster"/>
                <a:ea typeface="Lobster"/>
                <a:cs typeface="Lobster"/>
                <a:sym typeface="Lobster"/>
              </a:rPr>
              <a:t>Análisis de Varianza</a:t>
            </a:r>
          </a:p>
        </p:txBody>
      </p:sp>
      <p:pic>
        <p:nvPicPr>
          <p:cNvPr descr="EscudoUNALM02.gif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700" y="-40525"/>
            <a:ext cx="810426" cy="8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230275" y="782975"/>
            <a:ext cx="8806500" cy="4126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 sz="3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Análisis de Varianza de un DCA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CC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scudoUNALM02.gif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700" y="-40525"/>
            <a:ext cx="810426" cy="8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750" y="1578825"/>
            <a:ext cx="7770749" cy="31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258400" y="808475"/>
            <a:ext cx="8658900" cy="4126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3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Análisis de Varianza</a:t>
            </a:r>
            <a:r>
              <a:rPr lang="es-419" sz="3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 de el DCA</a:t>
            </a:r>
            <a:r>
              <a:rPr lang="es-419" sz="3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 en </a:t>
            </a:r>
            <a:r>
              <a:rPr lang="es-419" sz="3000">
                <a:latin typeface="Lobster"/>
                <a:ea typeface="Lobster"/>
                <a:cs typeface="Lobster"/>
                <a:sym typeface="Lobster"/>
              </a:rPr>
              <a:t>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scudoUNALM02.gif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700" y="-40525"/>
            <a:ext cx="810426" cy="8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258400" y="1393800"/>
            <a:ext cx="8585400" cy="354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419" sz="1100">
                <a:latin typeface="Consolas"/>
                <a:ea typeface="Consolas"/>
                <a:cs typeface="Consolas"/>
                <a:sym typeface="Consolas"/>
              </a:rPr>
              <a:t>library(agricolae)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419" sz="1100">
                <a:latin typeface="Consolas"/>
                <a:ea typeface="Consolas"/>
                <a:cs typeface="Consolas"/>
                <a:sym typeface="Consolas"/>
              </a:rPr>
              <a:t>fp &lt;- file.choose()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419" sz="1100">
                <a:latin typeface="Consolas"/>
                <a:ea typeface="Consolas"/>
                <a:cs typeface="Consolas"/>
                <a:sym typeface="Consolas"/>
              </a:rPr>
              <a:t>datos &lt;- readxl::read_excel(path = fp, sheet = "sequia")  #cargar los datos en excel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419" sz="1100">
                <a:latin typeface="Consolas"/>
                <a:ea typeface="Consolas"/>
                <a:cs typeface="Consolas"/>
                <a:sym typeface="Consolas"/>
              </a:rPr>
              <a:t>datos &lt;- as.data.frame(datos)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419" sz="11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#Contruyendo el modelo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419" sz="1100">
                <a:latin typeface="Consolas"/>
                <a:ea typeface="Consolas"/>
                <a:cs typeface="Consolas"/>
                <a:sym typeface="Consolas"/>
              </a:rPr>
              <a:t>modelo &lt;- aov( REND ~ Genotipo, datos 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419" sz="1100">
                <a:latin typeface="Consolas"/>
                <a:ea typeface="Consolas"/>
                <a:cs typeface="Consolas"/>
                <a:sym typeface="Consolas"/>
              </a:rPr>
              <a:t>at &lt;- anova(modelo)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419" sz="11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#Obteniendo p-valor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419" sz="1100">
                <a:latin typeface="Consolas"/>
                <a:ea typeface="Consolas"/>
                <a:cs typeface="Consolas"/>
                <a:sym typeface="Consolas"/>
              </a:rPr>
              <a:t>pvalor &lt;- at[1, 5]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419" sz="11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#Parametros del modelo y Comparación de medias (Tukey)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419" sz="1100">
                <a:latin typeface="Consolas"/>
                <a:ea typeface="Consolas"/>
                <a:cs typeface="Consolas"/>
                <a:sym typeface="Consolas"/>
              </a:rPr>
              <a:t>df&lt;-df.residual(modelo) </a:t>
            </a:r>
            <a:r>
              <a:rPr lang="es-419" sz="11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#grados de libertad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419" sz="1100">
                <a:latin typeface="Consolas"/>
                <a:ea typeface="Consolas"/>
                <a:cs typeface="Consolas"/>
                <a:sym typeface="Consolas"/>
              </a:rPr>
              <a:t>MSerror&lt;-deviance(modelo)/df </a:t>
            </a:r>
            <a:r>
              <a:rPr lang="es-419" sz="11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#cuadrado medio del error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419" sz="1100">
                <a:latin typeface="Consolas"/>
                <a:ea typeface="Consolas"/>
                <a:cs typeface="Consolas"/>
                <a:sym typeface="Consolas"/>
              </a:rPr>
              <a:t>tmdca&lt;- HSD.test(datos[,"REND"], datos[, "Genotipo"], DFerror = df, MSerror = MSerror, console=TRUE)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419" sz="1100">
                <a:latin typeface="Consolas"/>
                <a:ea typeface="Consolas"/>
                <a:cs typeface="Consolas"/>
                <a:sym typeface="Consolas"/>
              </a:rPr>
              <a:t>tmdca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230275" y="782975"/>
            <a:ext cx="8806500" cy="4126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3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Análisis de Varianza de el DBCA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CC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scudoUNALM02.gif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700" y="-40525"/>
            <a:ext cx="810426" cy="8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775" y="1862150"/>
            <a:ext cx="7487049" cy="25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258400" y="732275"/>
            <a:ext cx="8658900" cy="4126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3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Análisis de Varianza de el DBCA en </a:t>
            </a:r>
            <a:r>
              <a:rPr lang="es-419" sz="3000">
                <a:latin typeface="Lobster"/>
                <a:ea typeface="Lobster"/>
                <a:cs typeface="Lobster"/>
                <a:sym typeface="Lobster"/>
              </a:rPr>
              <a:t>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scudoUNALM02.gif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700" y="-40525"/>
            <a:ext cx="810426" cy="8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258400" y="1393800"/>
            <a:ext cx="8585400" cy="367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 Ánalisis de Varianza de un DBCA ----------------------------------------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#Usando los datos anteriores, analizamos el diseno de bloques: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#Construccion del modelo estadistico</a:t>
            </a:r>
          </a:p>
          <a:p>
            <a:pPr lv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modelo &lt;- aov( REND ~ Genotipo + Block, datos) </a:t>
            </a:r>
          </a:p>
          <a:p>
            <a:pPr lv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at &lt;- anova(modelo)</a:t>
            </a:r>
          </a:p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#Obteniendo p-valor</a:t>
            </a:r>
          </a:p>
          <a:p>
            <a:pPr lv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pvalor &lt;- at[1, 5]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#Parametros del modelo y Comparacion de medias (Tukey)</a:t>
            </a:r>
          </a:p>
          <a:p>
            <a:pPr lv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df&lt;-df.residual(modelo) </a:t>
            </a: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#grados de libertad</a:t>
            </a:r>
          </a:p>
          <a:p>
            <a:pPr lv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MSerror&lt;-deviance(modelo)/df </a:t>
            </a: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#cuadrado medio del error</a:t>
            </a:r>
          </a:p>
          <a:p>
            <a:pPr lv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tmdbca&lt;- HSD.test(datos[,"REND"], datos[, "GENOTIPO"], DFerror = df, MSerror = MSerror, console=TRUE)</a:t>
            </a:r>
          </a:p>
          <a:p>
            <a:pPr lv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tmdbca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230275" y="782975"/>
            <a:ext cx="8806500" cy="4126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3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  </a:t>
            </a:r>
            <a:r>
              <a:rPr lang="es-419" sz="3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A. de Varianza de un </a:t>
            </a:r>
            <a:r>
              <a:rPr lang="es-419" sz="3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diseño</a:t>
            </a:r>
            <a:r>
              <a:rPr lang="es-419" sz="3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 Factorial bajo un DCA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scudoUNALM02.gif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700" y="-40525"/>
            <a:ext cx="810426" cy="8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00" y="1450425"/>
            <a:ext cx="87915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258400" y="732275"/>
            <a:ext cx="8658900" cy="4126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 sz="3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  A. de Varianza de un diseño Factorial bajo un DCA en </a:t>
            </a:r>
            <a:r>
              <a:rPr lang="es-419" sz="3000">
                <a:latin typeface="Lobster"/>
                <a:ea typeface="Lobster"/>
                <a:cs typeface="Lobster"/>
                <a:sym typeface="Lobster"/>
              </a:rPr>
              <a:t>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CC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scudoUNALM02.gif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700" y="-40525"/>
            <a:ext cx="810426" cy="8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258400" y="1393800"/>
            <a:ext cx="8585400" cy="367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 Ánalisis de Varianza de un DBCA ----------------------------------------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#Usando los datos anteriores, analizamos el diseno de bloques: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#Construccion del modelo estadistico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modelo &lt;- aov( REND ~ Genotipo + Block, datos)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at &lt;- anova(modelo)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#Obteniendo p-valor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pvalor &lt;- at[1, 5]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#Parametros del modelo y Comparacion de medias (Tukey)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df&lt;-df.residual(modelo) </a:t>
            </a: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#grados de libertad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MSerror&lt;-deviance(modelo)/df </a:t>
            </a:r>
            <a:r>
              <a:rPr lang="es-419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#cuadrado medio del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tmdbca&lt;- HSD.test(datos[,"REND"], datos[, "GENOTIPO"], DFerror = df, MSerror = MSerror, console=TRUE)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tmdbca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74000" y="782975"/>
            <a:ext cx="8962800" cy="4126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3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  A. de Varianza de un diseño Factorial bajo un DBCA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CC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CC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scudoUNALM02.gif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700" y="-40525"/>
            <a:ext cx="810426" cy="8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2257" l="0" r="0" t="2094"/>
          <a:stretch/>
        </p:blipFill>
        <p:spPr>
          <a:xfrm>
            <a:off x="466725" y="1446399"/>
            <a:ext cx="8210550" cy="354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