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256" r:id="rId5"/>
    <p:sldId id="831" r:id="rId6"/>
    <p:sldId id="832" r:id="rId7"/>
    <p:sldId id="821" r:id="rId8"/>
    <p:sldId id="824" r:id="rId9"/>
    <p:sldId id="825" r:id="rId10"/>
    <p:sldId id="826" r:id="rId11"/>
    <p:sldId id="828" r:id="rId12"/>
    <p:sldId id="830" r:id="rId13"/>
    <p:sldId id="829" r:id="rId14"/>
    <p:sldId id="822" r:id="rId15"/>
    <p:sldId id="818" r:id="rId16"/>
    <p:sldId id="814" r:id="rId17"/>
    <p:sldId id="816" r:id="rId18"/>
    <p:sldId id="817" r:id="rId19"/>
    <p:sldId id="815" r:id="rId20"/>
    <p:sldId id="819" r:id="rId21"/>
    <p:sldId id="833" r:id="rId2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 id="831"/>
            <p14:sldId id="832"/>
            <p14:sldId id="821"/>
            <p14:sldId id="824"/>
            <p14:sldId id="825"/>
            <p14:sldId id="826"/>
            <p14:sldId id="828"/>
            <p14:sldId id="830"/>
            <p14:sldId id="829"/>
            <p14:sldId id="822"/>
            <p14:sldId id="818"/>
            <p14:sldId id="814"/>
            <p14:sldId id="816"/>
            <p14:sldId id="817"/>
            <p14:sldId id="815"/>
            <p14:sldId id="819"/>
            <p14:sldId id="833"/>
          </p14:sldIdLst>
        </p14:section>
        <p14:section name="Création, morphose, annotation, collaboration, recherche" id="{B9B51309-D148-4332-87C2-07BE32FBCA3B}">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5F5F5"/>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94241" autoAdjust="0"/>
  </p:normalViewPr>
  <p:slideViewPr>
    <p:cSldViewPr snapToGrid="0">
      <p:cViewPr varScale="1">
        <p:scale>
          <a:sx n="78" d="100"/>
          <a:sy n="78" d="100"/>
        </p:scale>
        <p:origin x="543" y="4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CF194-85D0-4791-B34C-EEEABD97FC4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1FBC398-84F8-47CE-A900-198ACC4B7CFE}">
      <dgm:prSet phldrT="[Texte]"/>
      <dgm:spPr/>
      <dgm:t>
        <a:bodyPr/>
        <a:lstStyle/>
        <a:p>
          <a:r>
            <a:rPr lang="fr-FR" dirty="0"/>
            <a:t>La relation SI et Stratégie</a:t>
          </a:r>
        </a:p>
      </dgm:t>
    </dgm:pt>
    <dgm:pt modelId="{C723F10D-F2A1-47AD-8019-EEDF44B77419}" type="parTrans" cxnId="{356916A3-FFB3-4188-BBD6-7F5B61142FF5}">
      <dgm:prSet/>
      <dgm:spPr/>
      <dgm:t>
        <a:bodyPr/>
        <a:lstStyle/>
        <a:p>
          <a:endParaRPr lang="fr-FR"/>
        </a:p>
      </dgm:t>
    </dgm:pt>
    <dgm:pt modelId="{FB4DDF06-89E6-455D-A785-A786B7797290}" type="sibTrans" cxnId="{356916A3-FFB3-4188-BBD6-7F5B61142FF5}">
      <dgm:prSet/>
      <dgm:spPr/>
      <dgm:t>
        <a:bodyPr/>
        <a:lstStyle/>
        <a:p>
          <a:endParaRPr lang="fr-FR"/>
        </a:p>
      </dgm:t>
    </dgm:pt>
    <dgm:pt modelId="{AE2A8FB7-37AC-427F-9726-06BFFA1DA838}">
      <dgm:prSet phldrT="[Texte]"/>
      <dgm:spPr/>
      <dgm:t>
        <a:bodyPr/>
        <a:lstStyle/>
        <a:p>
          <a:r>
            <a:rPr lang="fr-FR" dirty="0"/>
            <a:t>Mise en pratique </a:t>
          </a:r>
        </a:p>
      </dgm:t>
    </dgm:pt>
    <dgm:pt modelId="{60B4E01E-D6B0-4E97-9B59-685E87EE9A3E}" type="parTrans" cxnId="{A440E6D8-ED4B-4137-B974-BEC216D1D6CA}">
      <dgm:prSet/>
      <dgm:spPr/>
      <dgm:t>
        <a:bodyPr/>
        <a:lstStyle/>
        <a:p>
          <a:endParaRPr lang="fr-FR"/>
        </a:p>
      </dgm:t>
    </dgm:pt>
    <dgm:pt modelId="{D02E7068-4519-4BC8-8C9C-23B13F0B106E}" type="sibTrans" cxnId="{A440E6D8-ED4B-4137-B974-BEC216D1D6CA}">
      <dgm:prSet/>
      <dgm:spPr/>
      <dgm:t>
        <a:bodyPr/>
        <a:lstStyle/>
        <a:p>
          <a:endParaRPr lang="fr-FR"/>
        </a:p>
      </dgm:t>
    </dgm:pt>
    <dgm:pt modelId="{9233A602-E669-4BC4-B19D-D405C89C3E45}">
      <dgm:prSet phldrT="[Texte]"/>
      <dgm:spPr/>
      <dgm:t>
        <a:bodyPr/>
        <a:lstStyle/>
        <a:p>
          <a:r>
            <a:rPr lang="fr-FR" dirty="0"/>
            <a:t>Conclusion</a:t>
          </a:r>
        </a:p>
      </dgm:t>
    </dgm:pt>
    <dgm:pt modelId="{81A1C3A8-BD08-4C08-9D1F-1A1C8BED1375}" type="parTrans" cxnId="{0778BBFB-ED24-440D-B990-A711ECFF299D}">
      <dgm:prSet/>
      <dgm:spPr/>
      <dgm:t>
        <a:bodyPr/>
        <a:lstStyle/>
        <a:p>
          <a:endParaRPr lang="fr-FR"/>
        </a:p>
      </dgm:t>
    </dgm:pt>
    <dgm:pt modelId="{9AEE33C4-72EC-4826-B80F-E3CC12A77284}" type="sibTrans" cxnId="{0778BBFB-ED24-440D-B990-A711ECFF299D}">
      <dgm:prSet/>
      <dgm:spPr/>
      <dgm:t>
        <a:bodyPr/>
        <a:lstStyle/>
        <a:p>
          <a:endParaRPr lang="fr-FR"/>
        </a:p>
      </dgm:t>
    </dgm:pt>
    <dgm:pt modelId="{A9199067-1EE0-4CD3-B121-4E9BF03E0EF6}">
      <dgm:prSet phldrT="[Texte]"/>
      <dgm:spPr/>
      <dgm:t>
        <a:bodyPr/>
        <a:lstStyle/>
        <a:p>
          <a:r>
            <a:rPr lang="fr-FR" dirty="0"/>
            <a:t>Via le diagramme d’Ishikawa</a:t>
          </a:r>
        </a:p>
      </dgm:t>
    </dgm:pt>
    <dgm:pt modelId="{DE0E69EC-E2DF-4F7F-A8B7-BADC502D0DE4}" type="parTrans" cxnId="{B6A02566-0532-44FC-90EC-0DB164A7B019}">
      <dgm:prSet/>
      <dgm:spPr/>
      <dgm:t>
        <a:bodyPr/>
        <a:lstStyle/>
        <a:p>
          <a:endParaRPr lang="fr-FR"/>
        </a:p>
      </dgm:t>
    </dgm:pt>
    <dgm:pt modelId="{EC67FC05-7C6A-4B5A-9265-EA2F138867B0}" type="sibTrans" cxnId="{B6A02566-0532-44FC-90EC-0DB164A7B019}">
      <dgm:prSet/>
      <dgm:spPr/>
      <dgm:t>
        <a:bodyPr/>
        <a:lstStyle/>
        <a:p>
          <a:endParaRPr lang="fr-FR"/>
        </a:p>
      </dgm:t>
    </dgm:pt>
    <dgm:pt modelId="{77513438-81DF-4F8E-9090-943192AFAE0E}">
      <dgm:prSet phldrT="[Texte]"/>
      <dgm:spPr/>
      <dgm:t>
        <a:bodyPr/>
        <a:lstStyle/>
        <a:p>
          <a:r>
            <a:rPr lang="fr-FR" dirty="0"/>
            <a:t>Via le diagramme par objectifs</a:t>
          </a:r>
        </a:p>
      </dgm:t>
    </dgm:pt>
    <dgm:pt modelId="{8129F8BC-6E38-47F0-9A42-3CF4C7335F85}" type="parTrans" cxnId="{7E0F1E65-EF6F-4922-A77D-CE58C4630971}">
      <dgm:prSet/>
      <dgm:spPr/>
      <dgm:t>
        <a:bodyPr/>
        <a:lstStyle/>
        <a:p>
          <a:endParaRPr lang="fr-FR"/>
        </a:p>
      </dgm:t>
    </dgm:pt>
    <dgm:pt modelId="{7564DBF3-0D87-4FF1-AD90-75455A7AE758}" type="sibTrans" cxnId="{7E0F1E65-EF6F-4922-A77D-CE58C4630971}">
      <dgm:prSet/>
      <dgm:spPr/>
      <dgm:t>
        <a:bodyPr/>
        <a:lstStyle/>
        <a:p>
          <a:endParaRPr lang="fr-FR"/>
        </a:p>
      </dgm:t>
    </dgm:pt>
    <dgm:pt modelId="{77BE20DC-0DF2-4FE1-8DA4-1980E66EADD7}" type="pres">
      <dgm:prSet presAssocID="{7D4CF194-85D0-4791-B34C-EEEABD97FC4C}" presName="Name0" presStyleCnt="0">
        <dgm:presLayoutVars>
          <dgm:chMax val="7"/>
          <dgm:chPref val="7"/>
          <dgm:dir/>
        </dgm:presLayoutVars>
      </dgm:prSet>
      <dgm:spPr/>
    </dgm:pt>
    <dgm:pt modelId="{A138694D-CFAC-4A40-8D90-3D6425621561}" type="pres">
      <dgm:prSet presAssocID="{7D4CF194-85D0-4791-B34C-EEEABD97FC4C}" presName="Name1" presStyleCnt="0"/>
      <dgm:spPr/>
    </dgm:pt>
    <dgm:pt modelId="{0C307B5F-97F1-41BD-9FBE-DDECA816C2D2}" type="pres">
      <dgm:prSet presAssocID="{7D4CF194-85D0-4791-B34C-EEEABD97FC4C}" presName="cycle" presStyleCnt="0"/>
      <dgm:spPr/>
    </dgm:pt>
    <dgm:pt modelId="{656946B3-89D2-494F-9889-6FBB9966663C}" type="pres">
      <dgm:prSet presAssocID="{7D4CF194-85D0-4791-B34C-EEEABD97FC4C}" presName="srcNode" presStyleLbl="node1" presStyleIdx="0" presStyleCnt="3"/>
      <dgm:spPr/>
    </dgm:pt>
    <dgm:pt modelId="{0F39C323-7F7A-477C-BEB3-22FF95E31ED1}" type="pres">
      <dgm:prSet presAssocID="{7D4CF194-85D0-4791-B34C-EEEABD97FC4C}" presName="conn" presStyleLbl="parChTrans1D2" presStyleIdx="0" presStyleCnt="1"/>
      <dgm:spPr/>
    </dgm:pt>
    <dgm:pt modelId="{B9A4BCD5-9C9A-4789-B2E1-5B48BE577605}" type="pres">
      <dgm:prSet presAssocID="{7D4CF194-85D0-4791-B34C-EEEABD97FC4C}" presName="extraNode" presStyleLbl="node1" presStyleIdx="0" presStyleCnt="3"/>
      <dgm:spPr/>
    </dgm:pt>
    <dgm:pt modelId="{525C9809-106E-4DA4-AC73-27C26F9F79AE}" type="pres">
      <dgm:prSet presAssocID="{7D4CF194-85D0-4791-B34C-EEEABD97FC4C}" presName="dstNode" presStyleLbl="node1" presStyleIdx="0" presStyleCnt="3"/>
      <dgm:spPr/>
    </dgm:pt>
    <dgm:pt modelId="{A6577769-9CA3-4E94-9235-38C8755981AF}" type="pres">
      <dgm:prSet presAssocID="{81FBC398-84F8-47CE-A900-198ACC4B7CFE}" presName="text_1" presStyleLbl="node1" presStyleIdx="0" presStyleCnt="3">
        <dgm:presLayoutVars>
          <dgm:bulletEnabled val="1"/>
        </dgm:presLayoutVars>
      </dgm:prSet>
      <dgm:spPr/>
    </dgm:pt>
    <dgm:pt modelId="{A95FAC06-BB51-4292-AD2D-6A3DA8A2CD23}" type="pres">
      <dgm:prSet presAssocID="{81FBC398-84F8-47CE-A900-198ACC4B7CFE}" presName="accent_1" presStyleCnt="0"/>
      <dgm:spPr/>
    </dgm:pt>
    <dgm:pt modelId="{B2978D39-E3A7-4B4C-A722-98505415EFCF}" type="pres">
      <dgm:prSet presAssocID="{81FBC398-84F8-47CE-A900-198ACC4B7CFE}" presName="accentRepeatNode" presStyleLbl="solidFgAcc1" presStyleIdx="0" presStyleCnt="3"/>
      <dgm:spPr/>
    </dgm:pt>
    <dgm:pt modelId="{7AC6E4B3-25A0-406D-9F30-5D835FD236C4}" type="pres">
      <dgm:prSet presAssocID="{AE2A8FB7-37AC-427F-9726-06BFFA1DA838}" presName="text_2" presStyleLbl="node1" presStyleIdx="1" presStyleCnt="3">
        <dgm:presLayoutVars>
          <dgm:bulletEnabled val="1"/>
        </dgm:presLayoutVars>
      </dgm:prSet>
      <dgm:spPr/>
    </dgm:pt>
    <dgm:pt modelId="{8A62E8FD-1E4C-4312-B6F5-0461C2436E0F}" type="pres">
      <dgm:prSet presAssocID="{AE2A8FB7-37AC-427F-9726-06BFFA1DA838}" presName="accent_2" presStyleCnt="0"/>
      <dgm:spPr/>
    </dgm:pt>
    <dgm:pt modelId="{DBFFADCB-1546-48D7-8820-1C55E7286F70}" type="pres">
      <dgm:prSet presAssocID="{AE2A8FB7-37AC-427F-9726-06BFFA1DA838}" presName="accentRepeatNode" presStyleLbl="solidFgAcc1" presStyleIdx="1" presStyleCnt="3"/>
      <dgm:spPr/>
    </dgm:pt>
    <dgm:pt modelId="{DC8B5F51-B85D-4495-A7AD-36465EDC1CCD}" type="pres">
      <dgm:prSet presAssocID="{9233A602-E669-4BC4-B19D-D405C89C3E45}" presName="text_3" presStyleLbl="node1" presStyleIdx="2" presStyleCnt="3">
        <dgm:presLayoutVars>
          <dgm:bulletEnabled val="1"/>
        </dgm:presLayoutVars>
      </dgm:prSet>
      <dgm:spPr/>
    </dgm:pt>
    <dgm:pt modelId="{B7E64266-2217-4A4F-85B8-B7AB5D440CEB}" type="pres">
      <dgm:prSet presAssocID="{9233A602-E669-4BC4-B19D-D405C89C3E45}" presName="accent_3" presStyleCnt="0"/>
      <dgm:spPr/>
    </dgm:pt>
    <dgm:pt modelId="{AFD2FBD9-3E8D-4028-9008-037F474A4803}" type="pres">
      <dgm:prSet presAssocID="{9233A602-E669-4BC4-B19D-D405C89C3E45}" presName="accentRepeatNode" presStyleLbl="solidFgAcc1" presStyleIdx="2" presStyleCnt="3"/>
      <dgm:spPr/>
    </dgm:pt>
  </dgm:ptLst>
  <dgm:cxnLst>
    <dgm:cxn modelId="{71C77B1F-E6E4-48A2-91BB-10A700BC0995}" type="presOf" srcId="{7D4CF194-85D0-4791-B34C-EEEABD97FC4C}" destId="{77BE20DC-0DF2-4FE1-8DA4-1980E66EADD7}" srcOrd="0" destOrd="0" presId="urn:microsoft.com/office/officeart/2008/layout/VerticalCurvedList"/>
    <dgm:cxn modelId="{FC4DD35E-3501-485A-98AB-FE88B86A9647}" type="presOf" srcId="{9233A602-E669-4BC4-B19D-D405C89C3E45}" destId="{DC8B5F51-B85D-4495-A7AD-36465EDC1CCD}" srcOrd="0" destOrd="0" presId="urn:microsoft.com/office/officeart/2008/layout/VerticalCurvedList"/>
    <dgm:cxn modelId="{7E0F1E65-EF6F-4922-A77D-CE58C4630971}" srcId="{AE2A8FB7-37AC-427F-9726-06BFFA1DA838}" destId="{77513438-81DF-4F8E-9090-943192AFAE0E}" srcOrd="1" destOrd="0" parTransId="{8129F8BC-6E38-47F0-9A42-3CF4C7335F85}" sibTransId="{7564DBF3-0D87-4FF1-AD90-75455A7AE758}"/>
    <dgm:cxn modelId="{DB749845-819A-4544-85EF-CE734B88D0DE}" type="presOf" srcId="{AE2A8FB7-37AC-427F-9726-06BFFA1DA838}" destId="{7AC6E4B3-25A0-406D-9F30-5D835FD236C4}" srcOrd="0" destOrd="0" presId="urn:microsoft.com/office/officeart/2008/layout/VerticalCurvedList"/>
    <dgm:cxn modelId="{B6A02566-0532-44FC-90EC-0DB164A7B019}" srcId="{AE2A8FB7-37AC-427F-9726-06BFFA1DA838}" destId="{A9199067-1EE0-4CD3-B121-4E9BF03E0EF6}" srcOrd="0" destOrd="0" parTransId="{DE0E69EC-E2DF-4F7F-A8B7-BADC502D0DE4}" sibTransId="{EC67FC05-7C6A-4B5A-9265-EA2F138867B0}"/>
    <dgm:cxn modelId="{C4A84985-ED80-4DE5-B4C1-3F8E5C176EE9}" type="presOf" srcId="{81FBC398-84F8-47CE-A900-198ACC4B7CFE}" destId="{A6577769-9CA3-4E94-9235-38C8755981AF}" srcOrd="0" destOrd="0" presId="urn:microsoft.com/office/officeart/2008/layout/VerticalCurvedList"/>
    <dgm:cxn modelId="{356916A3-FFB3-4188-BBD6-7F5B61142FF5}" srcId="{7D4CF194-85D0-4791-B34C-EEEABD97FC4C}" destId="{81FBC398-84F8-47CE-A900-198ACC4B7CFE}" srcOrd="0" destOrd="0" parTransId="{C723F10D-F2A1-47AD-8019-EEDF44B77419}" sibTransId="{FB4DDF06-89E6-455D-A785-A786B7797290}"/>
    <dgm:cxn modelId="{BB2DEAC9-4ED7-4CAD-A30D-729B9EF7DEAC}" type="presOf" srcId="{77513438-81DF-4F8E-9090-943192AFAE0E}" destId="{7AC6E4B3-25A0-406D-9F30-5D835FD236C4}" srcOrd="0" destOrd="2" presId="urn:microsoft.com/office/officeart/2008/layout/VerticalCurvedList"/>
    <dgm:cxn modelId="{73482FCE-748D-4179-BB2E-54F2F8A6705B}" type="presOf" srcId="{FB4DDF06-89E6-455D-A785-A786B7797290}" destId="{0F39C323-7F7A-477C-BEB3-22FF95E31ED1}" srcOrd="0" destOrd="0" presId="urn:microsoft.com/office/officeart/2008/layout/VerticalCurvedList"/>
    <dgm:cxn modelId="{A440E6D8-ED4B-4137-B974-BEC216D1D6CA}" srcId="{7D4CF194-85D0-4791-B34C-EEEABD97FC4C}" destId="{AE2A8FB7-37AC-427F-9726-06BFFA1DA838}" srcOrd="1" destOrd="0" parTransId="{60B4E01E-D6B0-4E97-9B59-685E87EE9A3E}" sibTransId="{D02E7068-4519-4BC8-8C9C-23B13F0B106E}"/>
    <dgm:cxn modelId="{C2F276FB-1935-4945-9223-14B32610DC49}" type="presOf" srcId="{A9199067-1EE0-4CD3-B121-4E9BF03E0EF6}" destId="{7AC6E4B3-25A0-406D-9F30-5D835FD236C4}" srcOrd="0" destOrd="1" presId="urn:microsoft.com/office/officeart/2008/layout/VerticalCurvedList"/>
    <dgm:cxn modelId="{0778BBFB-ED24-440D-B990-A711ECFF299D}" srcId="{7D4CF194-85D0-4791-B34C-EEEABD97FC4C}" destId="{9233A602-E669-4BC4-B19D-D405C89C3E45}" srcOrd="2" destOrd="0" parTransId="{81A1C3A8-BD08-4C08-9D1F-1A1C8BED1375}" sibTransId="{9AEE33C4-72EC-4826-B80F-E3CC12A77284}"/>
    <dgm:cxn modelId="{4BE6D9A5-EAA9-48DE-8C62-E020A01D3D9D}" type="presParOf" srcId="{77BE20DC-0DF2-4FE1-8DA4-1980E66EADD7}" destId="{A138694D-CFAC-4A40-8D90-3D6425621561}" srcOrd="0" destOrd="0" presId="urn:microsoft.com/office/officeart/2008/layout/VerticalCurvedList"/>
    <dgm:cxn modelId="{1FF5C84B-01CD-4134-9099-DF1D5ED21DFC}" type="presParOf" srcId="{A138694D-CFAC-4A40-8D90-3D6425621561}" destId="{0C307B5F-97F1-41BD-9FBE-DDECA816C2D2}" srcOrd="0" destOrd="0" presId="urn:microsoft.com/office/officeart/2008/layout/VerticalCurvedList"/>
    <dgm:cxn modelId="{F49E7821-D0CE-4A32-99DC-3C48342C2DC3}" type="presParOf" srcId="{0C307B5F-97F1-41BD-9FBE-DDECA816C2D2}" destId="{656946B3-89D2-494F-9889-6FBB9966663C}" srcOrd="0" destOrd="0" presId="urn:microsoft.com/office/officeart/2008/layout/VerticalCurvedList"/>
    <dgm:cxn modelId="{A6724987-DD2E-43B7-B5EA-EA81E71CDD6D}" type="presParOf" srcId="{0C307B5F-97F1-41BD-9FBE-DDECA816C2D2}" destId="{0F39C323-7F7A-477C-BEB3-22FF95E31ED1}" srcOrd="1" destOrd="0" presId="urn:microsoft.com/office/officeart/2008/layout/VerticalCurvedList"/>
    <dgm:cxn modelId="{B6C4A5C4-DAF4-4D3E-9116-BC257984EF38}" type="presParOf" srcId="{0C307B5F-97F1-41BD-9FBE-DDECA816C2D2}" destId="{B9A4BCD5-9C9A-4789-B2E1-5B48BE577605}" srcOrd="2" destOrd="0" presId="urn:microsoft.com/office/officeart/2008/layout/VerticalCurvedList"/>
    <dgm:cxn modelId="{771F7992-DE0B-4E2C-B80D-9B27C91C9E3B}" type="presParOf" srcId="{0C307B5F-97F1-41BD-9FBE-DDECA816C2D2}" destId="{525C9809-106E-4DA4-AC73-27C26F9F79AE}" srcOrd="3" destOrd="0" presId="urn:microsoft.com/office/officeart/2008/layout/VerticalCurvedList"/>
    <dgm:cxn modelId="{BFEDBDE6-835F-4E0E-AF2B-266869B4E85E}" type="presParOf" srcId="{A138694D-CFAC-4A40-8D90-3D6425621561}" destId="{A6577769-9CA3-4E94-9235-38C8755981AF}" srcOrd="1" destOrd="0" presId="urn:microsoft.com/office/officeart/2008/layout/VerticalCurvedList"/>
    <dgm:cxn modelId="{D40514BC-27AB-4A6F-98CD-488C3A46ADB9}" type="presParOf" srcId="{A138694D-CFAC-4A40-8D90-3D6425621561}" destId="{A95FAC06-BB51-4292-AD2D-6A3DA8A2CD23}" srcOrd="2" destOrd="0" presId="urn:microsoft.com/office/officeart/2008/layout/VerticalCurvedList"/>
    <dgm:cxn modelId="{73B3BEAA-7736-496F-A052-616557CA3222}" type="presParOf" srcId="{A95FAC06-BB51-4292-AD2D-6A3DA8A2CD23}" destId="{B2978D39-E3A7-4B4C-A722-98505415EFCF}" srcOrd="0" destOrd="0" presId="urn:microsoft.com/office/officeart/2008/layout/VerticalCurvedList"/>
    <dgm:cxn modelId="{D629B805-881A-43C8-B087-25562304DB1D}" type="presParOf" srcId="{A138694D-CFAC-4A40-8D90-3D6425621561}" destId="{7AC6E4B3-25A0-406D-9F30-5D835FD236C4}" srcOrd="3" destOrd="0" presId="urn:microsoft.com/office/officeart/2008/layout/VerticalCurvedList"/>
    <dgm:cxn modelId="{89636690-94EC-432F-A939-A2103737C065}" type="presParOf" srcId="{A138694D-CFAC-4A40-8D90-3D6425621561}" destId="{8A62E8FD-1E4C-4312-B6F5-0461C2436E0F}" srcOrd="4" destOrd="0" presId="urn:microsoft.com/office/officeart/2008/layout/VerticalCurvedList"/>
    <dgm:cxn modelId="{98F8E5DC-0955-4825-980C-02FBD9A0C175}" type="presParOf" srcId="{8A62E8FD-1E4C-4312-B6F5-0461C2436E0F}" destId="{DBFFADCB-1546-48D7-8820-1C55E7286F70}" srcOrd="0" destOrd="0" presId="urn:microsoft.com/office/officeart/2008/layout/VerticalCurvedList"/>
    <dgm:cxn modelId="{1CDC148C-FFC0-439D-BA08-C67DFC81D388}" type="presParOf" srcId="{A138694D-CFAC-4A40-8D90-3D6425621561}" destId="{DC8B5F51-B85D-4495-A7AD-36465EDC1CCD}" srcOrd="5" destOrd="0" presId="urn:microsoft.com/office/officeart/2008/layout/VerticalCurvedList"/>
    <dgm:cxn modelId="{913C05AB-DC0F-4752-ACDB-E8803F698438}" type="presParOf" srcId="{A138694D-CFAC-4A40-8D90-3D6425621561}" destId="{B7E64266-2217-4A4F-85B8-B7AB5D440CEB}" srcOrd="6" destOrd="0" presId="urn:microsoft.com/office/officeart/2008/layout/VerticalCurvedList"/>
    <dgm:cxn modelId="{A3C70A97-53DA-4AB9-ABCF-A0159A154F71}" type="presParOf" srcId="{B7E64266-2217-4A4F-85B8-B7AB5D440CEB}" destId="{AFD2FBD9-3E8D-4028-9008-037F474A480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9C323-7F7A-477C-BEB3-22FF95E31ED1}">
      <dsp:nvSpPr>
        <dsp:cNvPr id="0" name=""/>
        <dsp:cNvSpPr/>
      </dsp:nvSpPr>
      <dsp:spPr>
        <a:xfrm>
          <a:off x="-4497348" y="-689663"/>
          <a:ext cx="5357601" cy="5357601"/>
        </a:xfrm>
        <a:prstGeom prst="blockArc">
          <a:avLst>
            <a:gd name="adj1" fmla="val 18900000"/>
            <a:gd name="adj2" fmla="val 2700000"/>
            <a:gd name="adj3" fmla="val 40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77769-9CA3-4E94-9235-38C8755981AF}">
      <dsp:nvSpPr>
        <dsp:cNvPr id="0" name=""/>
        <dsp:cNvSpPr/>
      </dsp:nvSpPr>
      <dsp:spPr>
        <a:xfrm>
          <a:off x="553252" y="397827"/>
          <a:ext cx="8818800" cy="795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1551"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a:t>La relation SI et Stratégie</a:t>
          </a:r>
        </a:p>
      </dsp:txBody>
      <dsp:txXfrm>
        <a:off x="553252" y="397827"/>
        <a:ext cx="8818800" cy="795655"/>
      </dsp:txXfrm>
    </dsp:sp>
    <dsp:sp modelId="{B2978D39-E3A7-4B4C-A722-98505415EFCF}">
      <dsp:nvSpPr>
        <dsp:cNvPr id="0" name=""/>
        <dsp:cNvSpPr/>
      </dsp:nvSpPr>
      <dsp:spPr>
        <a:xfrm>
          <a:off x="55967" y="298370"/>
          <a:ext cx="994568" cy="9945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C6E4B3-25A0-406D-9F30-5D835FD236C4}">
      <dsp:nvSpPr>
        <dsp:cNvPr id="0" name=""/>
        <dsp:cNvSpPr/>
      </dsp:nvSpPr>
      <dsp:spPr>
        <a:xfrm>
          <a:off x="842472" y="1591310"/>
          <a:ext cx="8529579" cy="795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1551" tIns="38100" rIns="38100" bIns="38100" numCol="1" spcCol="1270" anchor="t" anchorCtr="0">
          <a:noAutofit/>
        </a:bodyPr>
        <a:lstStyle/>
        <a:p>
          <a:pPr marL="0" lvl="0" indent="0" algn="l" defTabSz="666750">
            <a:lnSpc>
              <a:spcPct val="90000"/>
            </a:lnSpc>
            <a:spcBef>
              <a:spcPct val="0"/>
            </a:spcBef>
            <a:spcAft>
              <a:spcPct val="35000"/>
            </a:spcAft>
            <a:buNone/>
          </a:pPr>
          <a:r>
            <a:rPr lang="fr-FR" sz="1500" kern="1200" dirty="0"/>
            <a:t>Mise en pratique </a:t>
          </a:r>
        </a:p>
        <a:p>
          <a:pPr marL="114300" lvl="1" indent="-114300" algn="l" defTabSz="533400">
            <a:lnSpc>
              <a:spcPct val="90000"/>
            </a:lnSpc>
            <a:spcBef>
              <a:spcPct val="0"/>
            </a:spcBef>
            <a:spcAft>
              <a:spcPct val="15000"/>
            </a:spcAft>
            <a:buChar char="•"/>
          </a:pPr>
          <a:r>
            <a:rPr lang="fr-FR" sz="1200" kern="1200" dirty="0"/>
            <a:t>Via le diagramme d’Ishikawa</a:t>
          </a:r>
        </a:p>
        <a:p>
          <a:pPr marL="114300" lvl="1" indent="-114300" algn="l" defTabSz="533400">
            <a:lnSpc>
              <a:spcPct val="90000"/>
            </a:lnSpc>
            <a:spcBef>
              <a:spcPct val="0"/>
            </a:spcBef>
            <a:spcAft>
              <a:spcPct val="15000"/>
            </a:spcAft>
            <a:buChar char="•"/>
          </a:pPr>
          <a:r>
            <a:rPr lang="fr-FR" sz="1200" kern="1200" dirty="0"/>
            <a:t>Via le diagramme par objectifs</a:t>
          </a:r>
        </a:p>
      </dsp:txBody>
      <dsp:txXfrm>
        <a:off x="842472" y="1591310"/>
        <a:ext cx="8529579" cy="795655"/>
      </dsp:txXfrm>
    </dsp:sp>
    <dsp:sp modelId="{DBFFADCB-1546-48D7-8820-1C55E7286F70}">
      <dsp:nvSpPr>
        <dsp:cNvPr id="0" name=""/>
        <dsp:cNvSpPr/>
      </dsp:nvSpPr>
      <dsp:spPr>
        <a:xfrm>
          <a:off x="345188" y="1491853"/>
          <a:ext cx="994568" cy="9945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B5F51-B85D-4495-A7AD-36465EDC1CCD}">
      <dsp:nvSpPr>
        <dsp:cNvPr id="0" name=""/>
        <dsp:cNvSpPr/>
      </dsp:nvSpPr>
      <dsp:spPr>
        <a:xfrm>
          <a:off x="553252" y="2784792"/>
          <a:ext cx="8818800" cy="7956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1551"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a:t>Conclusion</a:t>
          </a:r>
        </a:p>
      </dsp:txBody>
      <dsp:txXfrm>
        <a:off x="553252" y="2784792"/>
        <a:ext cx="8818800" cy="795655"/>
      </dsp:txXfrm>
    </dsp:sp>
    <dsp:sp modelId="{AFD2FBD9-3E8D-4028-9008-037F474A4803}">
      <dsp:nvSpPr>
        <dsp:cNvPr id="0" name=""/>
        <dsp:cNvSpPr/>
      </dsp:nvSpPr>
      <dsp:spPr>
        <a:xfrm>
          <a:off x="55967" y="2685335"/>
          <a:ext cx="994568" cy="9945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13/12/2020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13/12/2020</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13/12/2020</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B9EE6083-92D4-4BB8-86CD-256E80A15E60}"/>
              </a:ext>
            </a:extLst>
          </p:cNvPr>
          <p:cNvSpPr>
            <a:spLocks noGrp="1" noChangeArrowheads="1"/>
          </p:cNvSpPr>
          <p:nvPr>
            <p:ph type="dt" sz="half" idx="10"/>
          </p:nvPr>
        </p:nvSpPr>
        <p:spPr>
          <a:ln/>
        </p:spPr>
        <p:txBody>
          <a:bodyPr/>
          <a:lstStyle>
            <a:lvl1pPr>
              <a:defRPr/>
            </a:lvl1pPr>
          </a:lstStyle>
          <a:p>
            <a:pPr>
              <a:defRPr/>
            </a:pPr>
            <a:r>
              <a:rPr lang="fr-FR"/>
              <a:t>11 Mai  2004</a:t>
            </a:r>
          </a:p>
        </p:txBody>
      </p:sp>
      <p:sp>
        <p:nvSpPr>
          <p:cNvPr id="5" name="Rectangle 5">
            <a:extLst>
              <a:ext uri="{FF2B5EF4-FFF2-40B4-BE49-F238E27FC236}">
                <a16:creationId xmlns:a16="http://schemas.microsoft.com/office/drawing/2014/main" id="{C0298EB2-1F9C-4E6B-B9C5-7833BB0EBA56}"/>
              </a:ext>
            </a:extLst>
          </p:cNvPr>
          <p:cNvSpPr>
            <a:spLocks noGrp="1" noChangeArrowheads="1"/>
          </p:cNvSpPr>
          <p:nvPr>
            <p:ph type="ftr" sz="quarter" idx="11"/>
          </p:nvPr>
        </p:nvSpPr>
        <p:spPr>
          <a:ln/>
        </p:spPr>
        <p:txBody>
          <a:bodyPr/>
          <a:lstStyle>
            <a:lvl1pPr>
              <a:defRPr/>
            </a:lvl1pPr>
          </a:lstStyle>
          <a:p>
            <a:pPr>
              <a:defRPr/>
            </a:pPr>
            <a:r>
              <a:rPr lang="fr-FR"/>
              <a:t>Jean-louis Leignel / IT Governance SymposiuM 2004</a:t>
            </a:r>
          </a:p>
        </p:txBody>
      </p:sp>
    </p:spTree>
    <p:extLst>
      <p:ext uri="{BB962C8B-B14F-4D97-AF65-F5344CB8AC3E}">
        <p14:creationId xmlns:p14="http://schemas.microsoft.com/office/powerpoint/2010/main" val="221141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13/12/2020</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pPr rtl="0"/>
            <a:r>
              <a:rPr lang="fr-FR" sz="4800" dirty="0">
                <a:solidFill>
                  <a:schemeClr val="bg1"/>
                </a:solidFill>
              </a:rPr>
              <a:t>Système d’Information et KPI</a:t>
            </a:r>
          </a:p>
        </p:txBody>
      </p:sp>
      <p:sp>
        <p:nvSpPr>
          <p:cNvPr id="3" name="Sous-titre 2"/>
          <p:cNvSpPr>
            <a:spLocks noGrp="1"/>
          </p:cNvSpPr>
          <p:nvPr>
            <p:ph type="subTitle" idx="4294967295"/>
          </p:nvPr>
        </p:nvSpPr>
        <p:spPr>
          <a:xfrm>
            <a:off x="855620" y="2933105"/>
            <a:ext cx="9582736" cy="1137793"/>
          </a:xfrm>
        </p:spPr>
        <p:txBody>
          <a:bodyPr rtlCol="0">
            <a:normAutofit/>
          </a:bodyPr>
          <a:lstStyle/>
          <a:p>
            <a:pPr marL="0" indent="0" rtl="0">
              <a:buNone/>
            </a:pPr>
            <a:endParaRPr lang="fr-FR"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437D7B-351E-444D-BA0A-2EA25C5A9754}"/>
              </a:ext>
            </a:extLst>
          </p:cNvPr>
          <p:cNvSpPr>
            <a:spLocks noGrp="1"/>
          </p:cNvSpPr>
          <p:nvPr>
            <p:ph idx="1"/>
          </p:nvPr>
        </p:nvSpPr>
        <p:spPr>
          <a:xfrm>
            <a:off x="539496" y="1435608"/>
            <a:ext cx="11053132" cy="2534975"/>
          </a:xfrm>
        </p:spPr>
        <p:txBody>
          <a:bodyPr>
            <a:normAutofit/>
          </a:bodyPr>
          <a:lstStyle/>
          <a:p>
            <a:pPr>
              <a:lnSpc>
                <a:spcPct val="120000"/>
              </a:lnSpc>
              <a:spcBef>
                <a:spcPts val="0"/>
              </a:spcBef>
              <a:spcAft>
                <a:spcPts val="0"/>
              </a:spcAft>
            </a:pPr>
            <a:r>
              <a:rPr lang="fr-FR" sz="2000" b="1" i="1" dirty="0"/>
              <a:t>Réitérer le processus autant de fois que nécessaire, jusqu’à l’obtention des vraies causes racines</a:t>
            </a:r>
          </a:p>
          <a:p>
            <a:pPr>
              <a:lnSpc>
                <a:spcPct val="120000"/>
              </a:lnSpc>
              <a:spcBef>
                <a:spcPts val="0"/>
              </a:spcBef>
              <a:spcAft>
                <a:spcPts val="0"/>
              </a:spcAft>
            </a:pPr>
            <a:endParaRPr lang="fr-FR" sz="2000" dirty="0"/>
          </a:p>
        </p:txBody>
      </p:sp>
      <p:pic>
        <p:nvPicPr>
          <p:cNvPr id="5" name="Image 4">
            <a:extLst>
              <a:ext uri="{FF2B5EF4-FFF2-40B4-BE49-F238E27FC236}">
                <a16:creationId xmlns:a16="http://schemas.microsoft.com/office/drawing/2014/main" id="{F964A044-3C70-4F7F-B117-A7890EDD87AD}"/>
              </a:ext>
            </a:extLst>
          </p:cNvPr>
          <p:cNvPicPr>
            <a:picLocks noChangeAspect="1"/>
          </p:cNvPicPr>
          <p:nvPr/>
        </p:nvPicPr>
        <p:blipFill>
          <a:blip r:embed="rId2"/>
          <a:stretch>
            <a:fillRect/>
          </a:stretch>
        </p:blipFill>
        <p:spPr>
          <a:xfrm>
            <a:off x="1767431" y="2236334"/>
            <a:ext cx="8327791" cy="4312961"/>
          </a:xfrm>
          <a:prstGeom prst="rect">
            <a:avLst/>
          </a:prstGeom>
        </p:spPr>
      </p:pic>
      <p:sp>
        <p:nvSpPr>
          <p:cNvPr id="7" name="Ellipse 6">
            <a:extLst>
              <a:ext uri="{FF2B5EF4-FFF2-40B4-BE49-F238E27FC236}">
                <a16:creationId xmlns:a16="http://schemas.microsoft.com/office/drawing/2014/main" id="{E1AFFCA4-2B52-48ED-AA99-A88453C4896C}"/>
              </a:ext>
            </a:extLst>
          </p:cNvPr>
          <p:cNvSpPr/>
          <p:nvPr/>
        </p:nvSpPr>
        <p:spPr>
          <a:xfrm>
            <a:off x="114556" y="1435608"/>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4</a:t>
            </a:r>
          </a:p>
        </p:txBody>
      </p:sp>
      <p:sp>
        <p:nvSpPr>
          <p:cNvPr id="12" name="Titre 1">
            <a:extLst>
              <a:ext uri="{FF2B5EF4-FFF2-40B4-BE49-F238E27FC236}">
                <a16:creationId xmlns:a16="http://schemas.microsoft.com/office/drawing/2014/main" id="{C7871A81-8381-48C8-B096-6629A9321BB8}"/>
              </a:ext>
            </a:extLst>
          </p:cNvPr>
          <p:cNvSpPr>
            <a:spLocks noGrp="1"/>
          </p:cNvSpPr>
          <p:nvPr>
            <p:ph type="title"/>
          </p:nvPr>
        </p:nvSpPr>
        <p:spPr>
          <a:xfrm>
            <a:off x="521208" y="423509"/>
            <a:ext cx="6876288" cy="640080"/>
          </a:xfrm>
        </p:spPr>
        <p:txBody>
          <a:bodyPr>
            <a:normAutofit/>
          </a:bodyPr>
          <a:lstStyle/>
          <a:p>
            <a:r>
              <a:rPr lang="fr-FR" dirty="0"/>
              <a:t>5 Pourquoi : déroulement en 4 étapes</a:t>
            </a:r>
          </a:p>
        </p:txBody>
      </p:sp>
    </p:spTree>
    <p:extLst>
      <p:ext uri="{BB962C8B-B14F-4D97-AF65-F5344CB8AC3E}">
        <p14:creationId xmlns:p14="http://schemas.microsoft.com/office/powerpoint/2010/main" val="352755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B28EE-3721-4701-B9C0-45634C558EA2}"/>
              </a:ext>
            </a:extLst>
          </p:cNvPr>
          <p:cNvSpPr>
            <a:spLocks noGrp="1"/>
          </p:cNvSpPr>
          <p:nvPr>
            <p:ph type="title"/>
          </p:nvPr>
        </p:nvSpPr>
        <p:spPr/>
        <p:txBody>
          <a:bodyPr/>
          <a:lstStyle/>
          <a:p>
            <a:r>
              <a:rPr lang="fr-FR" dirty="0">
                <a:latin typeface="+mn-lt"/>
              </a:rPr>
              <a:t>5 pourquoi </a:t>
            </a:r>
            <a:r>
              <a:rPr lang="fr-FR" i="0" u="none" strike="noStrike" baseline="0" dirty="0">
                <a:solidFill>
                  <a:srgbClr val="000000"/>
                </a:solidFill>
                <a:latin typeface="+mn-lt"/>
              </a:rPr>
              <a:t> – En résumé</a:t>
            </a:r>
            <a:endParaRPr lang="fr-FR" dirty="0"/>
          </a:p>
        </p:txBody>
      </p:sp>
      <p:sp>
        <p:nvSpPr>
          <p:cNvPr id="3" name="Espace réservé du contenu 2">
            <a:extLst>
              <a:ext uri="{FF2B5EF4-FFF2-40B4-BE49-F238E27FC236}">
                <a16:creationId xmlns:a16="http://schemas.microsoft.com/office/drawing/2014/main" id="{976C806E-66CE-4603-8A67-8DEE1E1987BF}"/>
              </a:ext>
            </a:extLst>
          </p:cNvPr>
          <p:cNvSpPr>
            <a:spLocks noGrp="1"/>
          </p:cNvSpPr>
          <p:nvPr>
            <p:ph idx="1"/>
          </p:nvPr>
        </p:nvSpPr>
        <p:spPr>
          <a:xfrm>
            <a:off x="405036" y="1435607"/>
            <a:ext cx="4756108" cy="5422393"/>
          </a:xfrm>
        </p:spPr>
        <p:txBody>
          <a:bodyPr>
            <a:normAutofit lnSpcReduction="10000"/>
          </a:bodyPr>
          <a:lstStyle/>
          <a:p>
            <a:pPr>
              <a:lnSpc>
                <a:spcPct val="120000"/>
              </a:lnSpc>
              <a:spcBef>
                <a:spcPts val="0"/>
              </a:spcBef>
              <a:spcAft>
                <a:spcPts val="0"/>
              </a:spcAft>
            </a:pPr>
            <a:r>
              <a:rPr lang="fr-FR" sz="1400" b="1" i="1" dirty="0"/>
              <a:t>Objectifs</a:t>
            </a:r>
          </a:p>
          <a:p>
            <a:pPr>
              <a:lnSpc>
                <a:spcPct val="120000"/>
              </a:lnSpc>
              <a:spcBef>
                <a:spcPts val="0"/>
              </a:spcBef>
              <a:spcAft>
                <a:spcPts val="0"/>
              </a:spcAft>
            </a:pPr>
            <a:r>
              <a:rPr lang="fr-FR" sz="1400" i="1" dirty="0"/>
              <a:t>Rechercher les causes racines des anomalies à l’origine de </a:t>
            </a:r>
          </a:p>
          <a:p>
            <a:pPr>
              <a:lnSpc>
                <a:spcPct val="120000"/>
              </a:lnSpc>
              <a:spcBef>
                <a:spcPts val="0"/>
              </a:spcBef>
              <a:spcAft>
                <a:spcPts val="0"/>
              </a:spcAft>
            </a:pPr>
            <a:r>
              <a:rPr lang="fr-FR" sz="1400" i="1" dirty="0"/>
              <a:t>dégradation, défauts ou défaillance</a:t>
            </a: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r>
              <a:rPr lang="fr-FR" sz="1400" b="1" i="1" dirty="0"/>
              <a:t>Qui et quand?</a:t>
            </a:r>
          </a:p>
          <a:p>
            <a:pPr>
              <a:lnSpc>
                <a:spcPct val="120000"/>
              </a:lnSpc>
              <a:spcBef>
                <a:spcPts val="0"/>
              </a:spcBef>
              <a:spcAft>
                <a:spcPts val="0"/>
              </a:spcAft>
            </a:pPr>
            <a:r>
              <a:rPr lang="fr-FR" sz="1400" i="1" dirty="0"/>
              <a:t>Un groupe de travail confronté à un problème </a:t>
            </a: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r>
              <a:rPr lang="fr-FR" sz="1400" b="1" i="1" dirty="0"/>
              <a:t>Démarche</a:t>
            </a:r>
          </a:p>
          <a:p>
            <a:pPr marL="342900" indent="-342900">
              <a:lnSpc>
                <a:spcPct val="120000"/>
              </a:lnSpc>
              <a:spcBef>
                <a:spcPts val="0"/>
              </a:spcBef>
              <a:spcAft>
                <a:spcPts val="0"/>
              </a:spcAft>
              <a:buFont typeface="+mj-lt"/>
              <a:buAutoNum type="arabicPeriod"/>
            </a:pPr>
            <a:r>
              <a:rPr lang="fr-FR" sz="1400" i="1" dirty="0"/>
              <a:t>Enoncer clairement le problème</a:t>
            </a:r>
          </a:p>
          <a:p>
            <a:pPr marL="342900" indent="-342900">
              <a:lnSpc>
                <a:spcPct val="120000"/>
              </a:lnSpc>
              <a:spcBef>
                <a:spcPts val="0"/>
              </a:spcBef>
              <a:spcAft>
                <a:spcPts val="0"/>
              </a:spcAft>
              <a:buFont typeface="+mj-lt"/>
              <a:buAutoNum type="arabicPeriod"/>
            </a:pPr>
            <a:r>
              <a:rPr lang="fr-FR" sz="1400" i="1" dirty="0"/>
              <a:t>Commencer par lister le premier niveau de causes </a:t>
            </a:r>
            <a:br>
              <a:rPr lang="fr-FR" sz="1400" i="1" dirty="0"/>
            </a:br>
            <a:r>
              <a:rPr lang="fr-FR" sz="1400" i="1" dirty="0"/>
              <a:t>(1er POURQUOI) </a:t>
            </a:r>
          </a:p>
          <a:p>
            <a:pPr marL="342900" indent="-342900">
              <a:lnSpc>
                <a:spcPct val="120000"/>
              </a:lnSpc>
              <a:spcBef>
                <a:spcPts val="0"/>
              </a:spcBef>
              <a:spcAft>
                <a:spcPts val="0"/>
              </a:spcAft>
              <a:buFont typeface="+mj-lt"/>
              <a:buAutoNum type="arabicPeriod"/>
            </a:pPr>
            <a:r>
              <a:rPr lang="fr-FR" sz="1400" i="1" dirty="0"/>
              <a:t>Vérifier chaque cause sur le terrain et éliminer les</a:t>
            </a:r>
            <a:br>
              <a:rPr lang="fr-FR" sz="1400" i="1" dirty="0"/>
            </a:br>
            <a:r>
              <a:rPr lang="fr-FR" sz="1400" i="1" dirty="0"/>
              <a:t> plus improbables </a:t>
            </a:r>
          </a:p>
          <a:p>
            <a:pPr marL="342900" indent="-342900">
              <a:lnSpc>
                <a:spcPct val="120000"/>
              </a:lnSpc>
              <a:spcBef>
                <a:spcPts val="0"/>
              </a:spcBef>
              <a:spcAft>
                <a:spcPts val="0"/>
              </a:spcAft>
              <a:buFont typeface="+mj-lt"/>
              <a:buAutoNum type="arabicPeriod"/>
            </a:pPr>
            <a:r>
              <a:rPr lang="fr-FR" sz="1400" i="1" dirty="0"/>
              <a:t>Réitérer le processus autant de fois que nécessaire </a:t>
            </a:r>
          </a:p>
          <a:p>
            <a:pPr marL="342900" indent="-342900">
              <a:lnSpc>
                <a:spcPct val="120000"/>
              </a:lnSpc>
              <a:spcBef>
                <a:spcPts val="0"/>
              </a:spcBef>
              <a:spcAft>
                <a:spcPts val="0"/>
              </a:spcAft>
              <a:buFont typeface="+mj-lt"/>
              <a:buAutoNum type="arabicPeriod"/>
            </a:pPr>
            <a:r>
              <a:rPr lang="fr-FR" sz="1400" i="1" dirty="0"/>
              <a:t>S’assurer que la chaine des causes est cohérente</a:t>
            </a:r>
          </a:p>
          <a:p>
            <a:pPr marL="342900" indent="-342900">
              <a:lnSpc>
                <a:spcPct val="120000"/>
              </a:lnSpc>
              <a:spcBef>
                <a:spcPts val="0"/>
              </a:spcBef>
              <a:spcAft>
                <a:spcPts val="0"/>
              </a:spcAft>
              <a:buFont typeface="+mj-lt"/>
              <a:buAutoNum type="arabicPeriod"/>
            </a:pPr>
            <a:r>
              <a:rPr lang="fr-FR" sz="1400" i="1" dirty="0"/>
              <a:t>Définir une action corrective pour chaque cause </a:t>
            </a:r>
            <a:br>
              <a:rPr lang="fr-FR" sz="1400" i="1" dirty="0"/>
            </a:br>
            <a:r>
              <a:rPr lang="fr-FR" sz="1400" i="1" dirty="0"/>
              <a:t>racine</a:t>
            </a:r>
          </a:p>
          <a:p>
            <a:pPr>
              <a:lnSpc>
                <a:spcPct val="120000"/>
              </a:lnSpc>
              <a:spcBef>
                <a:spcPts val="0"/>
              </a:spcBef>
              <a:spcAft>
                <a:spcPts val="0"/>
              </a:spcAft>
            </a:pPr>
            <a:endParaRPr lang="fr-FR" sz="1400" dirty="0"/>
          </a:p>
          <a:p>
            <a:pPr>
              <a:lnSpc>
                <a:spcPct val="120000"/>
              </a:lnSpc>
              <a:spcBef>
                <a:spcPts val="0"/>
              </a:spcBef>
              <a:spcAft>
                <a:spcPts val="0"/>
              </a:spcAft>
            </a:pPr>
            <a:endParaRPr lang="fr-FR" sz="1400" dirty="0"/>
          </a:p>
          <a:p>
            <a:pPr algn="ctr">
              <a:lnSpc>
                <a:spcPct val="120000"/>
              </a:lnSpc>
              <a:spcBef>
                <a:spcPts val="0"/>
              </a:spcBef>
              <a:spcAft>
                <a:spcPts val="0"/>
              </a:spcAft>
            </a:pPr>
            <a:r>
              <a:rPr lang="fr-FR" sz="1600" b="1" i="1" dirty="0"/>
              <a:t>Ne pas changer de niveau (réitérer) tant que la </a:t>
            </a:r>
          </a:p>
          <a:p>
            <a:pPr algn="ctr">
              <a:lnSpc>
                <a:spcPct val="120000"/>
              </a:lnSpc>
              <a:spcBef>
                <a:spcPts val="0"/>
              </a:spcBef>
              <a:spcAft>
                <a:spcPts val="0"/>
              </a:spcAft>
            </a:pPr>
            <a:r>
              <a:rPr lang="fr-FR" sz="1600" b="1" i="1" dirty="0"/>
              <a:t>cause n’est pas confirmée</a:t>
            </a:r>
          </a:p>
        </p:txBody>
      </p:sp>
      <p:sp>
        <p:nvSpPr>
          <p:cNvPr id="6" name="Espace réservé du contenu 2">
            <a:extLst>
              <a:ext uri="{FF2B5EF4-FFF2-40B4-BE49-F238E27FC236}">
                <a16:creationId xmlns:a16="http://schemas.microsoft.com/office/drawing/2014/main" id="{2359B292-8456-4AB4-83A3-1873CA1796EF}"/>
              </a:ext>
            </a:extLst>
          </p:cNvPr>
          <p:cNvSpPr txBox="1">
            <a:spLocks/>
          </p:cNvSpPr>
          <p:nvPr/>
        </p:nvSpPr>
        <p:spPr>
          <a:xfrm>
            <a:off x="5983357" y="1435607"/>
            <a:ext cx="5535628" cy="50500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0"/>
              </a:spcBef>
              <a:spcAft>
                <a:spcPts val="0"/>
              </a:spcAft>
            </a:pPr>
            <a:r>
              <a:rPr lang="fr-FR" sz="1400" b="1" i="1" dirty="0"/>
              <a:t>Exemple</a:t>
            </a:r>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marL="342900" indent="-342900">
              <a:lnSpc>
                <a:spcPct val="120000"/>
              </a:lnSpc>
              <a:spcBef>
                <a:spcPts val="0"/>
              </a:spcBef>
              <a:spcAft>
                <a:spcPts val="0"/>
              </a:spcAft>
              <a:buFont typeface="Wingdings" panose="05000000000000000000" pitchFamily="2" charset="2"/>
              <a:buChar char="Ø"/>
            </a:pPr>
            <a:r>
              <a:rPr lang="fr-FR" sz="1400" i="1" dirty="0"/>
              <a:t>S’attacher aux faits, ne pas interpréter </a:t>
            </a:r>
          </a:p>
          <a:p>
            <a:pPr marL="342900" indent="-342900">
              <a:lnSpc>
                <a:spcPct val="120000"/>
              </a:lnSpc>
              <a:spcBef>
                <a:spcPts val="0"/>
              </a:spcBef>
              <a:spcAft>
                <a:spcPts val="0"/>
              </a:spcAft>
              <a:buFont typeface="Wingdings" panose="05000000000000000000" pitchFamily="2" charset="2"/>
              <a:buChar char="Ø"/>
            </a:pPr>
            <a:r>
              <a:rPr lang="fr-FR" sz="1400" i="1" dirty="0"/>
              <a:t>Chaque membre de l’équipe doit être d’accord sur la formulation</a:t>
            </a:r>
          </a:p>
          <a:p>
            <a:pPr>
              <a:lnSpc>
                <a:spcPct val="120000"/>
              </a:lnSpc>
              <a:spcBef>
                <a:spcPts val="0"/>
              </a:spcBef>
              <a:spcAft>
                <a:spcPts val="0"/>
              </a:spcAft>
            </a:pPr>
            <a:endParaRPr lang="fr-FR" sz="1400" dirty="0"/>
          </a:p>
        </p:txBody>
      </p:sp>
      <p:pic>
        <p:nvPicPr>
          <p:cNvPr id="7" name="Image 6">
            <a:extLst>
              <a:ext uri="{FF2B5EF4-FFF2-40B4-BE49-F238E27FC236}">
                <a16:creationId xmlns:a16="http://schemas.microsoft.com/office/drawing/2014/main" id="{FC70E23A-B193-4F3F-9423-AC8E44E769C3}"/>
              </a:ext>
            </a:extLst>
          </p:cNvPr>
          <p:cNvPicPr>
            <a:picLocks noChangeAspect="1"/>
          </p:cNvPicPr>
          <p:nvPr/>
        </p:nvPicPr>
        <p:blipFill>
          <a:blip r:embed="rId2"/>
          <a:stretch>
            <a:fillRect/>
          </a:stretch>
        </p:blipFill>
        <p:spPr>
          <a:xfrm>
            <a:off x="6214871" y="1773568"/>
            <a:ext cx="4963142" cy="3718297"/>
          </a:xfrm>
          <a:prstGeom prst="rect">
            <a:avLst/>
          </a:prstGeom>
        </p:spPr>
      </p:pic>
      <p:pic>
        <p:nvPicPr>
          <p:cNvPr id="11" name="Image 10">
            <a:extLst>
              <a:ext uri="{FF2B5EF4-FFF2-40B4-BE49-F238E27FC236}">
                <a16:creationId xmlns:a16="http://schemas.microsoft.com/office/drawing/2014/main" id="{46924F59-A333-45F8-BA26-AB961D93A0BA}"/>
              </a:ext>
            </a:extLst>
          </p:cNvPr>
          <p:cNvPicPr>
            <a:picLocks noChangeAspect="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colorTemperature colorTemp="6456"/>
                    </a14:imgEffect>
                    <a14:imgEffect>
                      <a14:brightnessContrast bright="-20000" contrast="40000"/>
                    </a14:imgEffect>
                  </a14:imgLayer>
                </a14:imgProps>
              </a:ext>
            </a:extLst>
          </a:blip>
          <a:stretch>
            <a:fillRect/>
          </a:stretch>
        </p:blipFill>
        <p:spPr>
          <a:xfrm>
            <a:off x="4812703" y="3296478"/>
            <a:ext cx="1286411" cy="2064812"/>
          </a:xfrm>
          <a:prstGeom prst="rect">
            <a:avLst/>
          </a:prstGeom>
        </p:spPr>
      </p:pic>
    </p:spTree>
    <p:extLst>
      <p:ext uri="{BB962C8B-B14F-4D97-AF65-F5344CB8AC3E}">
        <p14:creationId xmlns:p14="http://schemas.microsoft.com/office/powerpoint/2010/main" val="224552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B28EE-3721-4701-B9C0-45634C558EA2}"/>
              </a:ext>
            </a:extLst>
          </p:cNvPr>
          <p:cNvSpPr>
            <a:spLocks noGrp="1"/>
          </p:cNvSpPr>
          <p:nvPr>
            <p:ph type="title"/>
          </p:nvPr>
        </p:nvSpPr>
        <p:spPr/>
        <p:txBody>
          <a:bodyPr/>
          <a:lstStyle/>
          <a:p>
            <a:r>
              <a:rPr lang="fr-FR" dirty="0">
                <a:latin typeface="+mn-lt"/>
              </a:rPr>
              <a:t>Le </a:t>
            </a:r>
            <a:r>
              <a:rPr lang="fr-FR" i="0" u="none" strike="noStrike" baseline="0" dirty="0">
                <a:solidFill>
                  <a:srgbClr val="000000"/>
                </a:solidFill>
                <a:latin typeface="+mn-lt"/>
              </a:rPr>
              <a:t>Diagramme d'Ishikawa – En résumé</a:t>
            </a:r>
            <a:endParaRPr lang="fr-FR" dirty="0"/>
          </a:p>
        </p:txBody>
      </p:sp>
      <p:sp>
        <p:nvSpPr>
          <p:cNvPr id="3" name="Espace réservé du contenu 2">
            <a:extLst>
              <a:ext uri="{FF2B5EF4-FFF2-40B4-BE49-F238E27FC236}">
                <a16:creationId xmlns:a16="http://schemas.microsoft.com/office/drawing/2014/main" id="{976C806E-66CE-4603-8A67-8DEE1E1987BF}"/>
              </a:ext>
            </a:extLst>
          </p:cNvPr>
          <p:cNvSpPr>
            <a:spLocks noGrp="1"/>
          </p:cNvSpPr>
          <p:nvPr>
            <p:ph idx="1"/>
          </p:nvPr>
        </p:nvSpPr>
        <p:spPr>
          <a:xfrm>
            <a:off x="405036" y="1435607"/>
            <a:ext cx="4756108" cy="5422393"/>
          </a:xfrm>
        </p:spPr>
        <p:txBody>
          <a:bodyPr>
            <a:normAutofit lnSpcReduction="10000"/>
          </a:bodyPr>
          <a:lstStyle/>
          <a:p>
            <a:pPr>
              <a:lnSpc>
                <a:spcPct val="120000"/>
              </a:lnSpc>
              <a:spcBef>
                <a:spcPts val="0"/>
              </a:spcBef>
              <a:spcAft>
                <a:spcPts val="0"/>
              </a:spcAft>
            </a:pPr>
            <a:r>
              <a:rPr lang="fr-FR" sz="1400" b="1" i="1" dirty="0"/>
              <a:t>Objectifs</a:t>
            </a:r>
          </a:p>
          <a:p>
            <a:pPr>
              <a:lnSpc>
                <a:spcPct val="120000"/>
              </a:lnSpc>
              <a:spcBef>
                <a:spcPts val="0"/>
              </a:spcBef>
              <a:spcAft>
                <a:spcPts val="0"/>
              </a:spcAft>
            </a:pPr>
            <a:r>
              <a:rPr lang="fr-FR" sz="1400" i="1" dirty="0"/>
              <a:t>Identifier et classifier par famille les causes possibles </a:t>
            </a:r>
          </a:p>
          <a:p>
            <a:pPr>
              <a:lnSpc>
                <a:spcPct val="120000"/>
              </a:lnSpc>
              <a:spcBef>
                <a:spcPts val="0"/>
              </a:spcBef>
              <a:spcAft>
                <a:spcPts val="0"/>
              </a:spcAft>
            </a:pPr>
            <a:r>
              <a:rPr lang="fr-FR" sz="1400" i="1" dirty="0"/>
              <a:t>entraînant un effet</a:t>
            </a:r>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r>
              <a:rPr lang="fr-FR" sz="1400" b="1" i="1" dirty="0"/>
              <a:t>Qui et quand?</a:t>
            </a:r>
          </a:p>
          <a:p>
            <a:pPr>
              <a:lnSpc>
                <a:spcPct val="120000"/>
              </a:lnSpc>
              <a:spcBef>
                <a:spcPts val="0"/>
              </a:spcBef>
              <a:spcAft>
                <a:spcPts val="0"/>
              </a:spcAft>
            </a:pPr>
            <a:r>
              <a:rPr lang="fr-FR" sz="1400" i="1" dirty="0"/>
              <a:t>Un groupe de travail confronté à un problème, pour obtenir un consensus </a:t>
            </a: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r>
              <a:rPr lang="fr-FR" sz="1400" b="1" i="1" dirty="0"/>
              <a:t>Démarche</a:t>
            </a:r>
          </a:p>
          <a:p>
            <a:pPr marL="342900" indent="-342900">
              <a:lnSpc>
                <a:spcPct val="120000"/>
              </a:lnSpc>
              <a:spcBef>
                <a:spcPts val="0"/>
              </a:spcBef>
              <a:spcAft>
                <a:spcPts val="0"/>
              </a:spcAft>
              <a:buFont typeface="+mj-lt"/>
              <a:buAutoNum type="arabicPeriod"/>
            </a:pPr>
            <a:r>
              <a:rPr lang="fr-FR" sz="1400" i="1" dirty="0"/>
              <a:t>Enoncer et identifier l’effet constaté</a:t>
            </a:r>
          </a:p>
          <a:p>
            <a:pPr marL="342900" indent="-342900">
              <a:lnSpc>
                <a:spcPct val="120000"/>
              </a:lnSpc>
              <a:spcBef>
                <a:spcPts val="0"/>
              </a:spcBef>
              <a:spcAft>
                <a:spcPts val="0"/>
              </a:spcAft>
              <a:buFont typeface="+mj-lt"/>
              <a:buAutoNum type="arabicPeriod"/>
            </a:pPr>
            <a:r>
              <a:rPr lang="fr-FR" sz="1400" i="1" dirty="0"/>
              <a:t>Ajouter les familles de causes pour construire le squelette du diagramme</a:t>
            </a:r>
          </a:p>
          <a:p>
            <a:pPr marL="342900" indent="-342900">
              <a:lnSpc>
                <a:spcPct val="120000"/>
              </a:lnSpc>
              <a:spcBef>
                <a:spcPts val="0"/>
              </a:spcBef>
              <a:spcAft>
                <a:spcPts val="0"/>
              </a:spcAft>
              <a:buFont typeface="+mj-lt"/>
              <a:buAutoNum type="arabicPeriod"/>
            </a:pPr>
            <a:r>
              <a:rPr lang="fr-FR" sz="1400" i="1" dirty="0"/>
              <a:t>Distribuer les causes évoquées en Brainstorming dans chacune des familles</a:t>
            </a:r>
          </a:p>
          <a:p>
            <a:pPr marL="342900" indent="-342900">
              <a:lnSpc>
                <a:spcPct val="120000"/>
              </a:lnSpc>
              <a:spcBef>
                <a:spcPts val="0"/>
              </a:spcBef>
              <a:spcAft>
                <a:spcPts val="0"/>
              </a:spcAft>
              <a:buFont typeface="+mj-lt"/>
              <a:buAutoNum type="arabicPeriod"/>
            </a:pPr>
            <a:r>
              <a:rPr lang="fr-FR" sz="1400" i="1" dirty="0"/>
              <a:t>Sélectionner les causes les plus probables et valider sur le terrain</a:t>
            </a:r>
          </a:p>
          <a:p>
            <a:pPr>
              <a:lnSpc>
                <a:spcPct val="120000"/>
              </a:lnSpc>
              <a:spcBef>
                <a:spcPts val="0"/>
              </a:spcBef>
              <a:spcAft>
                <a:spcPts val="0"/>
              </a:spcAft>
            </a:pPr>
            <a:endParaRPr lang="fr-FR" sz="1400" dirty="0"/>
          </a:p>
          <a:p>
            <a:pPr>
              <a:lnSpc>
                <a:spcPct val="120000"/>
              </a:lnSpc>
              <a:spcBef>
                <a:spcPts val="0"/>
              </a:spcBef>
              <a:spcAft>
                <a:spcPts val="0"/>
              </a:spcAft>
            </a:pPr>
            <a:endParaRPr lang="fr-FR" sz="1400" dirty="0"/>
          </a:p>
          <a:p>
            <a:pPr algn="ctr">
              <a:lnSpc>
                <a:spcPct val="120000"/>
              </a:lnSpc>
              <a:spcBef>
                <a:spcPts val="0"/>
              </a:spcBef>
              <a:spcAft>
                <a:spcPts val="0"/>
              </a:spcAft>
            </a:pPr>
            <a:r>
              <a:rPr lang="fr-FR" sz="1050" dirty="0"/>
              <a:t>Diagramme d’ISHIKAWA</a:t>
            </a:r>
            <a:br>
              <a:rPr lang="fr-FR" sz="1050" dirty="0"/>
            </a:br>
            <a:r>
              <a:rPr lang="fr-FR" sz="1050" dirty="0"/>
              <a:t>Diagramme de cause à effet</a:t>
            </a:r>
            <a:br>
              <a:rPr lang="fr-FR" sz="1050" dirty="0"/>
            </a:br>
            <a:r>
              <a:rPr lang="fr-FR" sz="1050" dirty="0"/>
              <a:t>5M</a:t>
            </a:r>
          </a:p>
          <a:p>
            <a:pPr algn="ctr">
              <a:lnSpc>
                <a:spcPct val="120000"/>
              </a:lnSpc>
              <a:spcBef>
                <a:spcPts val="0"/>
              </a:spcBef>
              <a:spcAft>
                <a:spcPts val="0"/>
              </a:spcAft>
            </a:pPr>
            <a:r>
              <a:rPr lang="fr-FR" sz="1050" dirty="0"/>
              <a:t>Arrête de poisson</a:t>
            </a:r>
          </a:p>
        </p:txBody>
      </p:sp>
      <p:sp>
        <p:nvSpPr>
          <p:cNvPr id="6" name="Espace réservé du contenu 2">
            <a:extLst>
              <a:ext uri="{FF2B5EF4-FFF2-40B4-BE49-F238E27FC236}">
                <a16:creationId xmlns:a16="http://schemas.microsoft.com/office/drawing/2014/main" id="{2359B292-8456-4AB4-83A3-1873CA1796EF}"/>
              </a:ext>
            </a:extLst>
          </p:cNvPr>
          <p:cNvSpPr txBox="1">
            <a:spLocks/>
          </p:cNvSpPr>
          <p:nvPr/>
        </p:nvSpPr>
        <p:spPr>
          <a:xfrm>
            <a:off x="5436087" y="1435607"/>
            <a:ext cx="6082898" cy="50500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0"/>
              </a:spcBef>
              <a:spcAft>
                <a:spcPts val="0"/>
              </a:spcAft>
            </a:pPr>
            <a:r>
              <a:rPr lang="fr-FR" sz="1400" b="1" i="1" dirty="0"/>
              <a:t>Exemple</a:t>
            </a:r>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a:lnSpc>
                <a:spcPct val="120000"/>
              </a:lnSpc>
              <a:spcBef>
                <a:spcPts val="0"/>
              </a:spcBef>
              <a:spcAft>
                <a:spcPts val="0"/>
              </a:spcAft>
            </a:pPr>
            <a:endParaRPr lang="fr-FR" sz="1400" b="1" i="1" dirty="0"/>
          </a:p>
          <a:p>
            <a:pPr marL="285750" indent="-285750">
              <a:lnSpc>
                <a:spcPct val="120000"/>
              </a:lnSpc>
              <a:spcBef>
                <a:spcPts val="0"/>
              </a:spcBef>
              <a:spcAft>
                <a:spcPts val="0"/>
              </a:spcAft>
              <a:buFont typeface="Wingdings" panose="05000000000000000000" pitchFamily="2" charset="2"/>
              <a:buChar char="§"/>
            </a:pPr>
            <a:r>
              <a:rPr lang="fr-FR" sz="1400" i="1" dirty="0"/>
              <a:t>S’assurer que tout le monde est d’accord sur l’effet </a:t>
            </a:r>
          </a:p>
          <a:p>
            <a:pPr marL="285750" indent="-285750">
              <a:lnSpc>
                <a:spcPct val="120000"/>
              </a:lnSpc>
              <a:spcBef>
                <a:spcPts val="0"/>
              </a:spcBef>
              <a:spcAft>
                <a:spcPts val="0"/>
              </a:spcAft>
              <a:buFont typeface="Wingdings" panose="05000000000000000000" pitchFamily="2" charset="2"/>
              <a:buChar char="§"/>
            </a:pPr>
            <a:r>
              <a:rPr lang="fr-FR" sz="1400" i="1" dirty="0"/>
              <a:t>Veiller à ce que le diagramme reste clair et visible, sinon découper par famille</a:t>
            </a:r>
          </a:p>
          <a:p>
            <a:pPr marL="285750" indent="-285750">
              <a:lnSpc>
                <a:spcPct val="120000"/>
              </a:lnSpc>
              <a:spcBef>
                <a:spcPts val="0"/>
              </a:spcBef>
              <a:spcAft>
                <a:spcPts val="0"/>
              </a:spcAft>
              <a:buFont typeface="Wingdings" panose="05000000000000000000" pitchFamily="2" charset="2"/>
              <a:buChar char="§"/>
            </a:pPr>
            <a:r>
              <a:rPr lang="fr-FR" sz="1400" i="1" dirty="0"/>
              <a:t>Utiliser les 5 pourquoi pour approfondir les 5M</a:t>
            </a:r>
          </a:p>
          <a:p>
            <a:pPr>
              <a:lnSpc>
                <a:spcPct val="120000"/>
              </a:lnSpc>
              <a:spcBef>
                <a:spcPts val="0"/>
              </a:spcBef>
              <a:spcAft>
                <a:spcPts val="0"/>
              </a:spcAft>
            </a:pPr>
            <a:endParaRPr lang="fr-FR" sz="1400" dirty="0"/>
          </a:p>
        </p:txBody>
      </p:sp>
      <p:pic>
        <p:nvPicPr>
          <p:cNvPr id="5" name="Image 4">
            <a:extLst>
              <a:ext uri="{FF2B5EF4-FFF2-40B4-BE49-F238E27FC236}">
                <a16:creationId xmlns:a16="http://schemas.microsoft.com/office/drawing/2014/main" id="{F90462DF-361B-45BC-9477-CDFF8D75DA32}"/>
              </a:ext>
            </a:extLst>
          </p:cNvPr>
          <p:cNvPicPr>
            <a:picLocks noChangeAspect="1"/>
          </p:cNvPicPr>
          <p:nvPr/>
        </p:nvPicPr>
        <p:blipFill>
          <a:blip r:embed="rId2"/>
          <a:stretch>
            <a:fillRect/>
          </a:stretch>
        </p:blipFill>
        <p:spPr>
          <a:xfrm>
            <a:off x="5436087" y="1874717"/>
            <a:ext cx="6026448" cy="3108565"/>
          </a:xfrm>
          <a:prstGeom prst="rect">
            <a:avLst/>
          </a:prstGeom>
        </p:spPr>
      </p:pic>
      <p:pic>
        <p:nvPicPr>
          <p:cNvPr id="8" name="Image 7">
            <a:extLst>
              <a:ext uri="{FF2B5EF4-FFF2-40B4-BE49-F238E27FC236}">
                <a16:creationId xmlns:a16="http://schemas.microsoft.com/office/drawing/2014/main" id="{65BD7577-8E8D-4009-A9AF-894B719D65D7}"/>
              </a:ext>
            </a:extLst>
          </p:cNvPr>
          <p:cNvPicPr>
            <a:picLocks noChangeAspect="1"/>
          </p:cNvPicPr>
          <p:nvPr/>
        </p:nvPicPr>
        <p:blipFill>
          <a:blip r:embed="rId3"/>
          <a:stretch>
            <a:fillRect/>
          </a:stretch>
        </p:blipFill>
        <p:spPr>
          <a:xfrm>
            <a:off x="10381482" y="3870282"/>
            <a:ext cx="1043358" cy="799908"/>
          </a:xfrm>
          <a:prstGeom prst="rect">
            <a:avLst/>
          </a:prstGeom>
        </p:spPr>
      </p:pic>
      <p:pic>
        <p:nvPicPr>
          <p:cNvPr id="10" name="Image 9">
            <a:extLst>
              <a:ext uri="{FF2B5EF4-FFF2-40B4-BE49-F238E27FC236}">
                <a16:creationId xmlns:a16="http://schemas.microsoft.com/office/drawing/2014/main" id="{CBA97BD4-DD72-439D-B17E-F5EB51BB3919}"/>
              </a:ext>
            </a:extLst>
          </p:cNvPr>
          <p:cNvPicPr>
            <a:picLocks noChangeAspect="1"/>
          </p:cNvPicPr>
          <p:nvPr/>
        </p:nvPicPr>
        <p:blipFill>
          <a:blip r:embed="rId4">
            <a:duotone>
              <a:prstClr val="black"/>
              <a:schemeClr val="bg2">
                <a:tint val="45000"/>
                <a:satMod val="400000"/>
              </a:schemeClr>
            </a:duotone>
          </a:blip>
          <a:stretch>
            <a:fillRect/>
          </a:stretch>
        </p:blipFill>
        <p:spPr>
          <a:xfrm>
            <a:off x="3722421" y="5735559"/>
            <a:ext cx="1576403" cy="806391"/>
          </a:xfrm>
          <a:prstGeom prst="rect">
            <a:avLst/>
          </a:prstGeom>
        </p:spPr>
      </p:pic>
    </p:spTree>
    <p:extLst>
      <p:ext uri="{BB962C8B-B14F-4D97-AF65-F5344CB8AC3E}">
        <p14:creationId xmlns:p14="http://schemas.microsoft.com/office/powerpoint/2010/main" val="386248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8B701-B35F-4A52-A67E-8C2A628B446E}"/>
              </a:ext>
            </a:extLst>
          </p:cNvPr>
          <p:cNvSpPr>
            <a:spLocks noGrp="1"/>
          </p:cNvSpPr>
          <p:nvPr>
            <p:ph type="title"/>
          </p:nvPr>
        </p:nvSpPr>
        <p:spPr/>
        <p:txBody>
          <a:bodyPr>
            <a:normAutofit fontScale="90000"/>
          </a:bodyPr>
          <a:lstStyle/>
          <a:p>
            <a:r>
              <a:rPr lang="fr-FR" dirty="0">
                <a:latin typeface="+mn-lt"/>
              </a:rPr>
              <a:t>Le </a:t>
            </a:r>
            <a:r>
              <a:rPr lang="fr-FR" i="0" u="none" strike="noStrike" baseline="0" dirty="0">
                <a:solidFill>
                  <a:srgbClr val="000000"/>
                </a:solidFill>
                <a:latin typeface="+mn-lt"/>
              </a:rPr>
              <a:t>Diagramme d'Ishikawa en 4 étapes : Etape 1 </a:t>
            </a:r>
            <a:endParaRPr lang="fr-FR" dirty="0">
              <a:latin typeface="+mn-lt"/>
            </a:endParaRPr>
          </a:p>
        </p:txBody>
      </p:sp>
      <p:sp>
        <p:nvSpPr>
          <p:cNvPr id="3" name="Espace réservé du contenu 2">
            <a:extLst>
              <a:ext uri="{FF2B5EF4-FFF2-40B4-BE49-F238E27FC236}">
                <a16:creationId xmlns:a16="http://schemas.microsoft.com/office/drawing/2014/main" id="{86F0B944-F7AD-4DBF-B808-08C3F5843882}"/>
              </a:ext>
            </a:extLst>
          </p:cNvPr>
          <p:cNvSpPr>
            <a:spLocks noGrp="1"/>
          </p:cNvSpPr>
          <p:nvPr>
            <p:ph idx="1"/>
          </p:nvPr>
        </p:nvSpPr>
        <p:spPr>
          <a:xfrm>
            <a:off x="588590" y="1319006"/>
            <a:ext cx="7463040" cy="5143162"/>
          </a:xfrm>
        </p:spPr>
        <p:txBody>
          <a:bodyPr>
            <a:normAutofit/>
          </a:bodyPr>
          <a:lstStyle/>
          <a:p>
            <a:pPr lvl="2">
              <a:lnSpc>
                <a:spcPct val="100000"/>
              </a:lnSpc>
              <a:spcBef>
                <a:spcPts val="0"/>
              </a:spcBef>
              <a:spcAft>
                <a:spcPts val="0"/>
              </a:spcAft>
              <a:buFont typeface="Wingdings" panose="05000000000000000000" pitchFamily="2" charset="2"/>
              <a:buChar char="§"/>
            </a:pPr>
            <a:r>
              <a:rPr lang="fr-FR" sz="2000" dirty="0"/>
              <a:t>Enoncer et identifier l’EFFET constaté (le problème)</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r>
              <a:rPr lang="fr-FR" sz="2000" dirty="0"/>
              <a:t>S’assurer que tout le monde est d’accord avec l’effet</a:t>
            </a:r>
          </a:p>
        </p:txBody>
      </p:sp>
      <p:pic>
        <p:nvPicPr>
          <p:cNvPr id="5" name="Image 4">
            <a:extLst>
              <a:ext uri="{FF2B5EF4-FFF2-40B4-BE49-F238E27FC236}">
                <a16:creationId xmlns:a16="http://schemas.microsoft.com/office/drawing/2014/main" id="{A92F1B8C-9C1C-4D19-97EC-72B7989496F3}"/>
              </a:ext>
            </a:extLst>
          </p:cNvPr>
          <p:cNvPicPr>
            <a:picLocks noChangeAspect="1"/>
          </p:cNvPicPr>
          <p:nvPr/>
        </p:nvPicPr>
        <p:blipFill>
          <a:blip r:embed="rId2"/>
          <a:stretch>
            <a:fillRect/>
          </a:stretch>
        </p:blipFill>
        <p:spPr>
          <a:xfrm>
            <a:off x="2780021" y="2087899"/>
            <a:ext cx="8714441" cy="3605375"/>
          </a:xfrm>
          <a:prstGeom prst="rect">
            <a:avLst/>
          </a:prstGeom>
        </p:spPr>
      </p:pic>
    </p:spTree>
    <p:extLst>
      <p:ext uri="{BB962C8B-B14F-4D97-AF65-F5344CB8AC3E}">
        <p14:creationId xmlns:p14="http://schemas.microsoft.com/office/powerpoint/2010/main" val="178704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8B701-B35F-4A52-A67E-8C2A628B446E}"/>
              </a:ext>
            </a:extLst>
          </p:cNvPr>
          <p:cNvSpPr>
            <a:spLocks noGrp="1"/>
          </p:cNvSpPr>
          <p:nvPr>
            <p:ph type="title"/>
          </p:nvPr>
        </p:nvSpPr>
        <p:spPr/>
        <p:txBody>
          <a:bodyPr>
            <a:normAutofit fontScale="90000"/>
          </a:bodyPr>
          <a:lstStyle/>
          <a:p>
            <a:r>
              <a:rPr lang="fr-FR" dirty="0">
                <a:latin typeface="+mn-lt"/>
              </a:rPr>
              <a:t>Le </a:t>
            </a:r>
            <a:r>
              <a:rPr lang="fr-FR" i="0" u="none" strike="noStrike" baseline="0" dirty="0">
                <a:solidFill>
                  <a:srgbClr val="000000"/>
                </a:solidFill>
                <a:latin typeface="+mn-lt"/>
              </a:rPr>
              <a:t>Diagramme d'Ishikawa en 4 étapes : Etape 2 </a:t>
            </a:r>
            <a:endParaRPr lang="fr-FR" dirty="0">
              <a:latin typeface="+mn-lt"/>
            </a:endParaRPr>
          </a:p>
        </p:txBody>
      </p:sp>
      <p:sp>
        <p:nvSpPr>
          <p:cNvPr id="3" name="Espace réservé du contenu 2">
            <a:extLst>
              <a:ext uri="{FF2B5EF4-FFF2-40B4-BE49-F238E27FC236}">
                <a16:creationId xmlns:a16="http://schemas.microsoft.com/office/drawing/2014/main" id="{86F0B944-F7AD-4DBF-B808-08C3F5843882}"/>
              </a:ext>
            </a:extLst>
          </p:cNvPr>
          <p:cNvSpPr>
            <a:spLocks noGrp="1"/>
          </p:cNvSpPr>
          <p:nvPr>
            <p:ph idx="1"/>
          </p:nvPr>
        </p:nvSpPr>
        <p:spPr>
          <a:xfrm>
            <a:off x="588590" y="1319006"/>
            <a:ext cx="7463040" cy="5143162"/>
          </a:xfrm>
        </p:spPr>
        <p:txBody>
          <a:bodyPr>
            <a:normAutofit/>
          </a:bodyPr>
          <a:lstStyle/>
          <a:p>
            <a:pPr lvl="2">
              <a:lnSpc>
                <a:spcPct val="100000"/>
              </a:lnSpc>
              <a:spcBef>
                <a:spcPts val="0"/>
              </a:spcBef>
              <a:spcAft>
                <a:spcPts val="0"/>
              </a:spcAft>
              <a:buFont typeface="Wingdings" panose="05000000000000000000" pitchFamily="2" charset="2"/>
              <a:buChar char="§"/>
            </a:pPr>
            <a:r>
              <a:rPr lang="fr-FR" sz="2000" dirty="0"/>
              <a:t>Ajouter les familles des causes</a:t>
            </a:r>
          </a:p>
          <a:p>
            <a:pPr lvl="2">
              <a:lnSpc>
                <a:spcPct val="100000"/>
              </a:lnSpc>
              <a:spcBef>
                <a:spcPts val="0"/>
              </a:spcBef>
              <a:spcAft>
                <a:spcPts val="0"/>
              </a:spcAft>
              <a:buFont typeface="Wingdings" panose="05000000000000000000" pitchFamily="2" charset="2"/>
              <a:buChar char="§"/>
            </a:pPr>
            <a:r>
              <a:rPr lang="fr-FR" sz="2000" dirty="0"/>
              <a:t>L’expérience prouve que, dans la majorité des cas, la plupart des causes peuvent etre classé en 5 familles (5M)</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p:txBody>
      </p:sp>
      <p:pic>
        <p:nvPicPr>
          <p:cNvPr id="8" name="Image 7">
            <a:extLst>
              <a:ext uri="{FF2B5EF4-FFF2-40B4-BE49-F238E27FC236}">
                <a16:creationId xmlns:a16="http://schemas.microsoft.com/office/drawing/2014/main" id="{FDF1B128-3348-4F0E-9C0A-52FCE29512AB}"/>
              </a:ext>
            </a:extLst>
          </p:cNvPr>
          <p:cNvPicPr>
            <a:picLocks noChangeAspect="1"/>
          </p:cNvPicPr>
          <p:nvPr/>
        </p:nvPicPr>
        <p:blipFill>
          <a:blip r:embed="rId2"/>
          <a:stretch>
            <a:fillRect/>
          </a:stretch>
        </p:blipFill>
        <p:spPr>
          <a:xfrm>
            <a:off x="2012908" y="2444388"/>
            <a:ext cx="8290969" cy="4017780"/>
          </a:xfrm>
          <a:prstGeom prst="rect">
            <a:avLst/>
          </a:prstGeom>
        </p:spPr>
      </p:pic>
    </p:spTree>
    <p:extLst>
      <p:ext uri="{BB962C8B-B14F-4D97-AF65-F5344CB8AC3E}">
        <p14:creationId xmlns:p14="http://schemas.microsoft.com/office/powerpoint/2010/main" val="219131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8B701-B35F-4A52-A67E-8C2A628B446E}"/>
              </a:ext>
            </a:extLst>
          </p:cNvPr>
          <p:cNvSpPr>
            <a:spLocks noGrp="1"/>
          </p:cNvSpPr>
          <p:nvPr>
            <p:ph type="title"/>
          </p:nvPr>
        </p:nvSpPr>
        <p:spPr/>
        <p:txBody>
          <a:bodyPr>
            <a:normAutofit fontScale="90000"/>
          </a:bodyPr>
          <a:lstStyle/>
          <a:p>
            <a:r>
              <a:rPr lang="fr-FR" dirty="0">
                <a:latin typeface="+mn-lt"/>
              </a:rPr>
              <a:t>Le </a:t>
            </a:r>
            <a:r>
              <a:rPr lang="fr-FR" i="0" u="none" strike="noStrike" baseline="0" dirty="0">
                <a:solidFill>
                  <a:srgbClr val="000000"/>
                </a:solidFill>
                <a:latin typeface="+mn-lt"/>
              </a:rPr>
              <a:t>Diagramme d'Ishikawa en 4 étapes : Etape 3 </a:t>
            </a:r>
            <a:endParaRPr lang="fr-FR" dirty="0">
              <a:latin typeface="+mn-lt"/>
            </a:endParaRPr>
          </a:p>
        </p:txBody>
      </p:sp>
      <p:sp>
        <p:nvSpPr>
          <p:cNvPr id="3" name="Espace réservé du contenu 2">
            <a:extLst>
              <a:ext uri="{FF2B5EF4-FFF2-40B4-BE49-F238E27FC236}">
                <a16:creationId xmlns:a16="http://schemas.microsoft.com/office/drawing/2014/main" id="{86F0B944-F7AD-4DBF-B808-08C3F5843882}"/>
              </a:ext>
            </a:extLst>
          </p:cNvPr>
          <p:cNvSpPr>
            <a:spLocks noGrp="1"/>
          </p:cNvSpPr>
          <p:nvPr>
            <p:ph idx="1"/>
          </p:nvPr>
        </p:nvSpPr>
        <p:spPr>
          <a:xfrm>
            <a:off x="588590" y="1319006"/>
            <a:ext cx="7463040" cy="5143162"/>
          </a:xfrm>
        </p:spPr>
        <p:txBody>
          <a:bodyPr>
            <a:normAutofit/>
          </a:bodyPr>
          <a:lstStyle/>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r>
              <a:rPr lang="fr-FR" sz="2000" dirty="0"/>
              <a:t>Distribuer les causes évoquées en Brainstorming dans chacune des familles et s’assurer que tout le monde est d’accord sur les causes et leur distribution (travail collectif)</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r>
              <a:rPr lang="fr-FR" sz="2000" dirty="0"/>
              <a:t>Utiliser le 5 pourquoi pour déterminer les causes de niveau inférieur</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marL="457200" lvl="2" indent="0">
              <a:lnSpc>
                <a:spcPct val="100000"/>
              </a:lnSpc>
              <a:spcBef>
                <a:spcPts val="0"/>
              </a:spcBef>
              <a:spcAft>
                <a:spcPts val="0"/>
              </a:spcAft>
              <a:buNone/>
            </a:pPr>
            <a:r>
              <a:rPr lang="fr-FR" sz="2000" b="1" i="1" dirty="0"/>
              <a:t>Veiller à ce que le diagramme reste clair et visible; </a:t>
            </a:r>
            <a:br>
              <a:rPr lang="fr-FR" sz="2000" b="1" i="1" dirty="0"/>
            </a:br>
            <a:r>
              <a:rPr lang="fr-FR" sz="2000" b="1" i="1" dirty="0"/>
              <a:t>si les causes sont très nombreuses, faire une construction par branche</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p:txBody>
      </p:sp>
    </p:spTree>
    <p:extLst>
      <p:ext uri="{BB962C8B-B14F-4D97-AF65-F5344CB8AC3E}">
        <p14:creationId xmlns:p14="http://schemas.microsoft.com/office/powerpoint/2010/main" val="347089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BE9FE-AFF9-425C-82B7-AB703C1A843B}"/>
              </a:ext>
            </a:extLst>
          </p:cNvPr>
          <p:cNvSpPr>
            <a:spLocks noGrp="1"/>
          </p:cNvSpPr>
          <p:nvPr>
            <p:ph type="title"/>
          </p:nvPr>
        </p:nvSpPr>
        <p:spPr/>
        <p:txBody>
          <a:bodyPr/>
          <a:lstStyle/>
          <a:p>
            <a:r>
              <a:rPr lang="fr-FR" dirty="0"/>
              <a:t>Exemple </a:t>
            </a:r>
          </a:p>
        </p:txBody>
      </p:sp>
      <p:pic>
        <p:nvPicPr>
          <p:cNvPr id="5" name="Espace réservé du contenu 4">
            <a:extLst>
              <a:ext uri="{FF2B5EF4-FFF2-40B4-BE49-F238E27FC236}">
                <a16:creationId xmlns:a16="http://schemas.microsoft.com/office/drawing/2014/main" id="{155B2668-9C8F-438A-AF0C-FEC28BC7F778}"/>
              </a:ext>
            </a:extLst>
          </p:cNvPr>
          <p:cNvPicPr>
            <a:picLocks noGrp="1" noChangeAspect="1"/>
          </p:cNvPicPr>
          <p:nvPr>
            <p:ph idx="1"/>
          </p:nvPr>
        </p:nvPicPr>
        <p:blipFill>
          <a:blip r:embed="rId2"/>
          <a:stretch>
            <a:fillRect/>
          </a:stretch>
        </p:blipFill>
        <p:spPr>
          <a:xfrm>
            <a:off x="1249072" y="1472860"/>
            <a:ext cx="9447567" cy="4686920"/>
          </a:xfrm>
        </p:spPr>
      </p:pic>
    </p:spTree>
    <p:extLst>
      <p:ext uri="{BB962C8B-B14F-4D97-AF65-F5344CB8AC3E}">
        <p14:creationId xmlns:p14="http://schemas.microsoft.com/office/powerpoint/2010/main" val="160517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8B701-B35F-4A52-A67E-8C2A628B446E}"/>
              </a:ext>
            </a:extLst>
          </p:cNvPr>
          <p:cNvSpPr>
            <a:spLocks noGrp="1"/>
          </p:cNvSpPr>
          <p:nvPr>
            <p:ph type="title"/>
          </p:nvPr>
        </p:nvSpPr>
        <p:spPr/>
        <p:txBody>
          <a:bodyPr>
            <a:normAutofit fontScale="90000"/>
          </a:bodyPr>
          <a:lstStyle/>
          <a:p>
            <a:r>
              <a:rPr lang="fr-FR" dirty="0">
                <a:latin typeface="+mn-lt"/>
              </a:rPr>
              <a:t>Le </a:t>
            </a:r>
            <a:r>
              <a:rPr lang="fr-FR" i="0" u="none" strike="noStrike" baseline="0" dirty="0">
                <a:solidFill>
                  <a:srgbClr val="000000"/>
                </a:solidFill>
                <a:latin typeface="+mn-lt"/>
              </a:rPr>
              <a:t>Diagramme d'Ishikawa en 4 étapes : Etape 4 </a:t>
            </a:r>
            <a:endParaRPr lang="fr-FR" dirty="0">
              <a:latin typeface="+mn-lt"/>
            </a:endParaRPr>
          </a:p>
        </p:txBody>
      </p:sp>
      <p:sp>
        <p:nvSpPr>
          <p:cNvPr id="3" name="Espace réservé du contenu 2">
            <a:extLst>
              <a:ext uri="{FF2B5EF4-FFF2-40B4-BE49-F238E27FC236}">
                <a16:creationId xmlns:a16="http://schemas.microsoft.com/office/drawing/2014/main" id="{86F0B944-F7AD-4DBF-B808-08C3F5843882}"/>
              </a:ext>
            </a:extLst>
          </p:cNvPr>
          <p:cNvSpPr>
            <a:spLocks noGrp="1"/>
          </p:cNvSpPr>
          <p:nvPr>
            <p:ph idx="1"/>
          </p:nvPr>
        </p:nvSpPr>
        <p:spPr>
          <a:xfrm>
            <a:off x="588589" y="1319006"/>
            <a:ext cx="10322841" cy="5143162"/>
          </a:xfrm>
        </p:spPr>
        <p:txBody>
          <a:bodyPr>
            <a:normAutofit fontScale="92500" lnSpcReduction="20000"/>
          </a:bodyPr>
          <a:lstStyle/>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r>
              <a:rPr lang="fr-FR" sz="2000" dirty="0"/>
              <a:t>A partir du diagramme, sélectionner les causes les plus probables en mesurant leur poids respectif</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r>
              <a:rPr lang="fr-FR" sz="2000" dirty="0"/>
              <a:t>Valider les causes les plus probables sur le terrain</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marL="457200" lvl="2" indent="0">
              <a:lnSpc>
                <a:spcPct val="100000"/>
              </a:lnSpc>
              <a:spcBef>
                <a:spcPts val="0"/>
              </a:spcBef>
              <a:spcAft>
                <a:spcPts val="0"/>
              </a:spcAft>
              <a:buNone/>
            </a:pPr>
            <a:r>
              <a:rPr lang="fr-FR" sz="2000" dirty="0"/>
              <a:t>			vraies causes </a:t>
            </a:r>
          </a:p>
          <a:p>
            <a:pPr marL="457200" lvl="2" indent="0">
              <a:lnSpc>
                <a:spcPct val="100000"/>
              </a:lnSpc>
              <a:spcBef>
                <a:spcPts val="0"/>
              </a:spcBef>
              <a:spcAft>
                <a:spcPts val="0"/>
              </a:spcAft>
              <a:buNone/>
            </a:pPr>
            <a:endParaRPr lang="fr-FR" sz="2000" dirty="0"/>
          </a:p>
          <a:p>
            <a:pPr marL="457200" lvl="2" indent="0">
              <a:lnSpc>
                <a:spcPct val="100000"/>
              </a:lnSpc>
              <a:spcBef>
                <a:spcPts val="0"/>
              </a:spcBef>
              <a:spcAft>
                <a:spcPts val="0"/>
              </a:spcAft>
              <a:buNone/>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r>
              <a:rPr lang="fr-FR" sz="2000" dirty="0"/>
              <a:t>Vérifier la logique de la chaîne en lisant le diagramme de la cause première jusqu’à l’effet; effectuer les changements si nécessaires</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marL="457200" lvl="2" indent="0">
              <a:lnSpc>
                <a:spcPct val="100000"/>
              </a:lnSpc>
              <a:spcBef>
                <a:spcPts val="0"/>
              </a:spcBef>
              <a:spcAft>
                <a:spcPts val="0"/>
              </a:spcAft>
              <a:buNone/>
            </a:pPr>
            <a:r>
              <a:rPr lang="fr-FR" sz="2000" b="1" i="1" dirty="0"/>
              <a:t>		Livrable = liste des vraies causes</a:t>
            </a:r>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a:p>
            <a:pPr lvl="2">
              <a:lnSpc>
                <a:spcPct val="100000"/>
              </a:lnSpc>
              <a:spcBef>
                <a:spcPts val="0"/>
              </a:spcBef>
              <a:spcAft>
                <a:spcPts val="0"/>
              </a:spcAft>
              <a:buFont typeface="Wingdings" panose="05000000000000000000" pitchFamily="2" charset="2"/>
              <a:buChar char="§"/>
            </a:pPr>
            <a:endParaRPr lang="fr-FR" sz="2000" dirty="0"/>
          </a:p>
        </p:txBody>
      </p:sp>
      <p:sp>
        <p:nvSpPr>
          <p:cNvPr id="4" name="Flèche : droite 3">
            <a:extLst>
              <a:ext uri="{FF2B5EF4-FFF2-40B4-BE49-F238E27FC236}">
                <a16:creationId xmlns:a16="http://schemas.microsoft.com/office/drawing/2014/main" id="{26D0CB06-D70D-4D99-A97B-6B88FBD39337}"/>
              </a:ext>
            </a:extLst>
          </p:cNvPr>
          <p:cNvSpPr/>
          <p:nvPr/>
        </p:nvSpPr>
        <p:spPr>
          <a:xfrm>
            <a:off x="2424080" y="3185057"/>
            <a:ext cx="810072" cy="343667"/>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2189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89670-5295-4792-899B-675D53A7EBB2}"/>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046DC3AF-A358-4CD3-A85C-909250D276EE}"/>
              </a:ext>
            </a:extLst>
          </p:cNvPr>
          <p:cNvSpPr>
            <a:spLocks noGrp="1"/>
          </p:cNvSpPr>
          <p:nvPr>
            <p:ph idx="1"/>
          </p:nvPr>
        </p:nvSpPr>
        <p:spPr>
          <a:xfrm>
            <a:off x="539495" y="1435608"/>
            <a:ext cx="11151761" cy="4974336"/>
          </a:xfrm>
        </p:spPr>
        <p:txBody>
          <a:bodyPr>
            <a:normAutofit lnSpcReduction="10000"/>
          </a:bodyPr>
          <a:lstStyle/>
          <a:p>
            <a:pPr>
              <a:lnSpc>
                <a:spcPct val="100000"/>
              </a:lnSpc>
              <a:spcBef>
                <a:spcPts val="0"/>
              </a:spcBef>
              <a:spcAft>
                <a:spcPts val="0"/>
              </a:spcAft>
            </a:pPr>
            <a:r>
              <a:rPr lang="fr-FR" sz="1400" dirty="0"/>
              <a:t>Deux groupes : un qui va utiliser l’approche 5 pourquoi (ou </a:t>
            </a:r>
            <a:r>
              <a:rPr lang="fr-FR" sz="1400" dirty="0" err="1"/>
              <a:t>plutot</a:t>
            </a:r>
            <a:r>
              <a:rPr lang="fr-FR" sz="1400" dirty="0"/>
              <a:t> le diagramme par objectifs) et l’autre le diagramme </a:t>
            </a:r>
            <a:r>
              <a:rPr lang="fr-FR" sz="1400" dirty="0" err="1"/>
              <a:t>d’ishikawa</a:t>
            </a:r>
            <a:r>
              <a:rPr lang="fr-FR" sz="1400" dirty="0"/>
              <a:t> . 60 minutes pour expliquer et formaliser leur approche.</a:t>
            </a:r>
          </a:p>
          <a:p>
            <a:pPr>
              <a:lnSpc>
                <a:spcPct val="100000"/>
              </a:lnSpc>
              <a:spcBef>
                <a:spcPts val="0"/>
              </a:spcBef>
              <a:spcAft>
                <a:spcPts val="0"/>
              </a:spcAft>
            </a:pPr>
            <a:endParaRPr lang="fr-FR" sz="1400" dirty="0"/>
          </a:p>
          <a:p>
            <a:pPr>
              <a:lnSpc>
                <a:spcPct val="100000"/>
              </a:lnSpc>
              <a:spcBef>
                <a:spcPts val="0"/>
              </a:spcBef>
              <a:spcAft>
                <a:spcPts val="0"/>
              </a:spcAft>
            </a:pPr>
            <a:r>
              <a:rPr lang="fr-FR" sz="1400" b="1" dirty="0"/>
              <a:t>Exemple</a:t>
            </a:r>
            <a:r>
              <a:rPr lang="fr-FR" sz="1400" dirty="0"/>
              <a:t> : Une société industrielle de 20 000 employés en </a:t>
            </a:r>
            <a:r>
              <a:rPr lang="fr-FR" sz="1400" dirty="0" err="1"/>
              <a:t>france</a:t>
            </a:r>
            <a:r>
              <a:rPr lang="fr-FR" sz="1400" dirty="0"/>
              <a:t> dans le milieu de </a:t>
            </a:r>
            <a:r>
              <a:rPr lang="fr-FR" sz="1400" dirty="0" err="1"/>
              <a:t>l’energie</a:t>
            </a:r>
            <a:r>
              <a:rPr lang="fr-FR" sz="1400" dirty="0"/>
              <a:t>. Cette entreprise est le leader mondial de </a:t>
            </a:r>
            <a:r>
              <a:rPr lang="fr-FR" sz="1400" dirty="0" err="1"/>
              <a:t>l’energie</a:t>
            </a:r>
            <a:r>
              <a:rPr lang="fr-FR" sz="1400" dirty="0"/>
              <a:t> dite propre pas d’</a:t>
            </a:r>
            <a:r>
              <a:rPr lang="fr-FR" sz="1400" dirty="0" err="1"/>
              <a:t>emission</a:t>
            </a:r>
            <a:r>
              <a:rPr lang="fr-FR" sz="1400" dirty="0"/>
              <a:t> de co2. Leur stratégie est de construire d’ici 10 ans plus de 50 usines sachant qu’il faut 10 ans pour en construire 2 en temps normal. Il faut tout multiplier par 25 pour réussir à produire.</a:t>
            </a:r>
          </a:p>
          <a:p>
            <a:pPr>
              <a:lnSpc>
                <a:spcPct val="100000"/>
              </a:lnSpc>
              <a:spcBef>
                <a:spcPts val="0"/>
              </a:spcBef>
              <a:spcAft>
                <a:spcPts val="0"/>
              </a:spcAft>
            </a:pPr>
            <a:r>
              <a:rPr lang="fr-FR" sz="1400" dirty="0"/>
              <a:t>Le SI est désastreux. Peu de PC standardisés un réseau non sécurisé et des besoins de sécurité avec une branche réseau sécure. Le </a:t>
            </a:r>
            <a:r>
              <a:rPr lang="fr-FR" sz="1400" dirty="0" err="1"/>
              <a:t>ged</a:t>
            </a:r>
            <a:r>
              <a:rPr lang="fr-FR" sz="1400" dirty="0"/>
              <a:t> est un besoin vital, avec une SI mondial sont à construire. Le cloud a été choisi comme approche mondiale pour mieux partager les informations. Le tout étant en France.</a:t>
            </a:r>
          </a:p>
          <a:p>
            <a:pPr>
              <a:lnSpc>
                <a:spcPct val="100000"/>
              </a:lnSpc>
              <a:spcBef>
                <a:spcPts val="0"/>
              </a:spcBef>
              <a:spcAft>
                <a:spcPts val="0"/>
              </a:spcAft>
            </a:pPr>
            <a:r>
              <a:rPr lang="fr-FR" sz="1400" dirty="0"/>
              <a:t>La stratégie de l’entreprise est pour la DSI :</a:t>
            </a:r>
          </a:p>
          <a:p>
            <a:pPr marL="342900" indent="-342900">
              <a:lnSpc>
                <a:spcPct val="100000"/>
              </a:lnSpc>
              <a:spcBef>
                <a:spcPts val="0"/>
              </a:spcBef>
              <a:spcAft>
                <a:spcPts val="0"/>
              </a:spcAft>
              <a:buFont typeface="+mj-lt"/>
              <a:buAutoNum type="arabicPeriod"/>
            </a:pPr>
            <a:r>
              <a:rPr lang="fr-FR" sz="1400" dirty="0"/>
              <a:t>Construire un SI robuste répondant aux contrainte de l’</a:t>
            </a:r>
            <a:r>
              <a:rPr lang="fr-FR" sz="1400" dirty="0" err="1"/>
              <a:t>etat</a:t>
            </a:r>
            <a:r>
              <a:rPr lang="fr-FR" sz="1400" dirty="0"/>
              <a:t> français</a:t>
            </a:r>
          </a:p>
          <a:p>
            <a:pPr marL="342900" indent="-342900">
              <a:lnSpc>
                <a:spcPct val="100000"/>
              </a:lnSpc>
              <a:spcBef>
                <a:spcPts val="0"/>
              </a:spcBef>
              <a:spcAft>
                <a:spcPts val="0"/>
              </a:spcAft>
              <a:buFont typeface="+mj-lt"/>
              <a:buAutoNum type="arabicPeriod"/>
            </a:pPr>
            <a:r>
              <a:rPr lang="fr-FR" sz="1400" dirty="0"/>
              <a:t>Disposer d’un SI robuste et fiable</a:t>
            </a:r>
          </a:p>
          <a:p>
            <a:pPr marL="342900" indent="-342900">
              <a:lnSpc>
                <a:spcPct val="100000"/>
              </a:lnSpc>
              <a:spcBef>
                <a:spcPts val="0"/>
              </a:spcBef>
              <a:spcAft>
                <a:spcPts val="0"/>
              </a:spcAft>
              <a:buFont typeface="+mj-lt"/>
              <a:buAutoNum type="arabicPeriod"/>
            </a:pPr>
            <a:r>
              <a:rPr lang="fr-FR" sz="1400" dirty="0"/>
              <a:t>Avoir un acteur SI de stature international alors que la DSI est de 500 personnes aidée d’une SSII de 1000 Personnes</a:t>
            </a:r>
          </a:p>
          <a:p>
            <a:pPr marL="342900" indent="-342900">
              <a:lnSpc>
                <a:spcPct val="100000"/>
              </a:lnSpc>
              <a:spcBef>
                <a:spcPts val="0"/>
              </a:spcBef>
              <a:spcAft>
                <a:spcPts val="0"/>
              </a:spcAft>
              <a:buFont typeface="+mj-lt"/>
              <a:buAutoNum type="arabicPeriod"/>
            </a:pPr>
            <a:r>
              <a:rPr lang="fr-FR" sz="1400" dirty="0"/>
              <a:t>Disposer de PC standard quelque soit le pays</a:t>
            </a:r>
          </a:p>
          <a:p>
            <a:pPr marL="342900" indent="-342900">
              <a:lnSpc>
                <a:spcPct val="100000"/>
              </a:lnSpc>
              <a:spcBef>
                <a:spcPts val="0"/>
              </a:spcBef>
              <a:spcAft>
                <a:spcPts val="0"/>
              </a:spcAft>
              <a:buFont typeface="+mj-lt"/>
              <a:buAutoNum type="arabicPeriod"/>
            </a:pPr>
            <a:r>
              <a:rPr lang="fr-FR" sz="1400" dirty="0"/>
              <a:t>Disposer d’un outil de </a:t>
            </a:r>
            <a:r>
              <a:rPr lang="fr-FR" sz="1400" dirty="0" err="1"/>
              <a:t>Ged</a:t>
            </a:r>
            <a:r>
              <a:rPr lang="fr-FR" sz="1400" dirty="0"/>
              <a:t> de dernier génération</a:t>
            </a:r>
          </a:p>
          <a:p>
            <a:endParaRPr lang="fr-FR" dirty="0"/>
          </a:p>
          <a:p>
            <a:r>
              <a:rPr lang="fr-FR" dirty="0"/>
              <a:t>Vous disposer de 60 minutes de réflexion pour décliner la stratégie de l’entreprise en stratégie IT. 15 minutes après vous vous séparer en deux groupes un qui va travailler sur un IT </a:t>
            </a:r>
            <a:r>
              <a:rPr lang="fr-FR" dirty="0" err="1"/>
              <a:t>ScoreCard</a:t>
            </a:r>
            <a:r>
              <a:rPr lang="fr-FR" dirty="0"/>
              <a:t> et l’autre qui va travailler sur l’analyse de la stratégie IT. Vous disposer de 30 minutes (15 minutes par groupe) pour présenter vos résultats (2 sur IT </a:t>
            </a:r>
            <a:r>
              <a:rPr lang="fr-FR" dirty="0" err="1"/>
              <a:t>Scorecard</a:t>
            </a:r>
            <a:r>
              <a:rPr lang="fr-FR" dirty="0"/>
              <a:t> et 2 sur la stratégie IT)</a:t>
            </a:r>
          </a:p>
          <a:p>
            <a:r>
              <a:rPr lang="fr-FR" dirty="0"/>
              <a:t>Chaque groupe dispose d’un espace propre de teams.</a:t>
            </a:r>
          </a:p>
        </p:txBody>
      </p:sp>
    </p:spTree>
    <p:extLst>
      <p:ext uri="{BB962C8B-B14F-4D97-AF65-F5344CB8AC3E}">
        <p14:creationId xmlns:p14="http://schemas.microsoft.com/office/powerpoint/2010/main" val="4162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8D998-D59E-4D29-B938-6C5263168965}"/>
              </a:ext>
            </a:extLst>
          </p:cNvPr>
          <p:cNvSpPr>
            <a:spLocks noGrp="1"/>
          </p:cNvSpPr>
          <p:nvPr>
            <p:ph type="title"/>
          </p:nvPr>
        </p:nvSpPr>
        <p:spPr/>
        <p:txBody>
          <a:bodyPr/>
          <a:lstStyle/>
          <a:p>
            <a:r>
              <a:rPr lang="fr-FR" dirty="0"/>
              <a:t>Alignement stratégique du SI</a:t>
            </a:r>
          </a:p>
        </p:txBody>
      </p:sp>
      <p:graphicFrame>
        <p:nvGraphicFramePr>
          <p:cNvPr id="4" name="Espace réservé du contenu 3">
            <a:extLst>
              <a:ext uri="{FF2B5EF4-FFF2-40B4-BE49-F238E27FC236}">
                <a16:creationId xmlns:a16="http://schemas.microsoft.com/office/drawing/2014/main" id="{D7188CC9-DBA8-4361-BB79-5C3C5842861B}"/>
              </a:ext>
            </a:extLst>
          </p:cNvPr>
          <p:cNvGraphicFramePr>
            <a:graphicFrameLocks noGrp="1"/>
          </p:cNvGraphicFramePr>
          <p:nvPr>
            <p:ph idx="1"/>
          </p:nvPr>
        </p:nvGraphicFramePr>
        <p:xfrm>
          <a:off x="539750" y="1435100"/>
          <a:ext cx="9425885" cy="397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4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E34AA-882F-419F-965A-5AE81F7071AC}"/>
              </a:ext>
            </a:extLst>
          </p:cNvPr>
          <p:cNvSpPr>
            <a:spLocks noGrp="1"/>
          </p:cNvSpPr>
          <p:nvPr>
            <p:ph type="title"/>
          </p:nvPr>
        </p:nvSpPr>
        <p:spPr/>
        <p:txBody>
          <a:bodyPr/>
          <a:lstStyle/>
          <a:p>
            <a:r>
              <a:rPr lang="fr-FR" dirty="0"/>
              <a:t>La relation SI et stratégie entreprise</a:t>
            </a:r>
          </a:p>
        </p:txBody>
      </p:sp>
      <p:sp>
        <p:nvSpPr>
          <p:cNvPr id="4" name="Rectangle 2">
            <a:extLst>
              <a:ext uri="{FF2B5EF4-FFF2-40B4-BE49-F238E27FC236}">
                <a16:creationId xmlns:a16="http://schemas.microsoft.com/office/drawing/2014/main" id="{5A23AE0D-D4C3-4BA3-8716-13E58933A117}"/>
              </a:ext>
            </a:extLst>
          </p:cNvPr>
          <p:cNvSpPr>
            <a:spLocks noChangeArrowheads="1"/>
          </p:cNvSpPr>
          <p:nvPr/>
        </p:nvSpPr>
        <p:spPr bwMode="auto">
          <a:xfrm>
            <a:off x="5618164" y="4221164"/>
            <a:ext cx="3455987" cy="1584325"/>
          </a:xfrm>
          <a:prstGeom prst="rect">
            <a:avLst/>
          </a:prstGeom>
          <a:solidFill>
            <a:srgbClr val="0070C0"/>
          </a:solidFill>
          <a:ln w="19050" algn="ctr">
            <a:solidFill>
              <a:srgbClr val="CBC7B7"/>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5" name="Text Box 3">
            <a:extLst>
              <a:ext uri="{FF2B5EF4-FFF2-40B4-BE49-F238E27FC236}">
                <a16:creationId xmlns:a16="http://schemas.microsoft.com/office/drawing/2014/main" id="{76534839-F30E-41F6-A73D-6F0CAB00960C}"/>
              </a:ext>
            </a:extLst>
          </p:cNvPr>
          <p:cNvSpPr txBox="1">
            <a:spLocks noChangeArrowheads="1"/>
          </p:cNvSpPr>
          <p:nvPr/>
        </p:nvSpPr>
        <p:spPr bwMode="auto">
          <a:xfrm>
            <a:off x="6678613" y="5532438"/>
            <a:ext cx="15224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i="1" dirty="0">
                <a:solidFill>
                  <a:schemeClr val="bg1"/>
                </a:solidFill>
              </a:rPr>
              <a:t>IT Gouvernance</a:t>
            </a:r>
          </a:p>
        </p:txBody>
      </p:sp>
      <p:sp>
        <p:nvSpPr>
          <p:cNvPr id="6" name="Rectangle 4">
            <a:extLst>
              <a:ext uri="{FF2B5EF4-FFF2-40B4-BE49-F238E27FC236}">
                <a16:creationId xmlns:a16="http://schemas.microsoft.com/office/drawing/2014/main" id="{5D2822B5-3EE8-43A2-9E1C-B71F7121F9F6}"/>
              </a:ext>
            </a:extLst>
          </p:cNvPr>
          <p:cNvSpPr>
            <a:spLocks noChangeArrowheads="1"/>
          </p:cNvSpPr>
          <p:nvPr/>
        </p:nvSpPr>
        <p:spPr bwMode="auto">
          <a:xfrm>
            <a:off x="5618164" y="2565401"/>
            <a:ext cx="3455987" cy="1584325"/>
          </a:xfrm>
          <a:prstGeom prst="rect">
            <a:avLst/>
          </a:prstGeom>
          <a:solidFill>
            <a:schemeClr val="accent1">
              <a:lumMod val="40000"/>
              <a:lumOff val="60000"/>
            </a:schemeClr>
          </a:solidFill>
          <a:ln w="19050" algn="ctr">
            <a:solidFill>
              <a:srgbClr val="CBC7B7"/>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7" name="Rectangle 6">
            <a:extLst>
              <a:ext uri="{FF2B5EF4-FFF2-40B4-BE49-F238E27FC236}">
                <a16:creationId xmlns:a16="http://schemas.microsoft.com/office/drawing/2014/main" id="{CF5E8A0E-77BE-4A4F-8F9A-3D083107D8EF}"/>
              </a:ext>
            </a:extLst>
          </p:cNvPr>
          <p:cNvSpPr txBox="1">
            <a:spLocks noChangeArrowheads="1"/>
          </p:cNvSpPr>
          <p:nvPr/>
        </p:nvSpPr>
        <p:spPr>
          <a:xfrm>
            <a:off x="1774826" y="1412876"/>
            <a:ext cx="3382963" cy="5146675"/>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90000"/>
              </a:lnSpc>
            </a:pPr>
            <a:r>
              <a:rPr lang="fr-FR" altLang="fr-FR" sz="1800"/>
              <a:t>Afin d’éviter une gestion de l’IT consommatrice de ressource comme :</a:t>
            </a:r>
          </a:p>
          <a:p>
            <a:pPr lvl="1">
              <a:lnSpc>
                <a:spcPct val="90000"/>
              </a:lnSpc>
            </a:pPr>
            <a:r>
              <a:rPr lang="fr-FR" altLang="fr-FR" sz="1400"/>
              <a:t>30 à 35% des projets initiés ne voient pas le jour </a:t>
            </a:r>
          </a:p>
          <a:p>
            <a:pPr lvl="1">
              <a:lnSpc>
                <a:spcPct val="90000"/>
              </a:lnSpc>
            </a:pPr>
            <a:r>
              <a:rPr lang="fr-FR" altLang="fr-FR" sz="1400"/>
              <a:t>25% de ceux qui aboutissent sont en retard</a:t>
            </a:r>
          </a:p>
          <a:p>
            <a:pPr lvl="1">
              <a:lnSpc>
                <a:spcPct val="90000"/>
              </a:lnSpc>
            </a:pPr>
            <a:r>
              <a:rPr lang="fr-FR" altLang="fr-FR" sz="1400"/>
              <a:t>Augmentation de 2 à 4% l’an du taux d’incidents sur projet sur les 10 dernières années</a:t>
            </a:r>
          </a:p>
          <a:p>
            <a:pPr lvl="1">
              <a:lnSpc>
                <a:spcPct val="90000"/>
              </a:lnSpc>
            </a:pPr>
            <a:r>
              <a:rPr lang="fr-FR" altLang="fr-FR" sz="1400"/>
              <a:t>20 à 30% des capacités des serveurs sont utilisées</a:t>
            </a:r>
          </a:p>
          <a:p>
            <a:pPr lvl="1">
              <a:lnSpc>
                <a:spcPct val="90000"/>
              </a:lnSpc>
            </a:pPr>
            <a:r>
              <a:rPr lang="fr-FR" altLang="fr-FR" sz="1400"/>
              <a:t>Seuls 15 à 20% du budget est réellement productif (source : standish Group)</a:t>
            </a:r>
          </a:p>
          <a:p>
            <a:pPr lvl="1">
              <a:lnSpc>
                <a:spcPct val="90000"/>
              </a:lnSpc>
            </a:pPr>
            <a:endParaRPr lang="fr-FR" altLang="fr-FR" sz="1400"/>
          </a:p>
        </p:txBody>
      </p:sp>
      <p:sp>
        <p:nvSpPr>
          <p:cNvPr id="8" name="Rectangle 7">
            <a:extLst>
              <a:ext uri="{FF2B5EF4-FFF2-40B4-BE49-F238E27FC236}">
                <a16:creationId xmlns:a16="http://schemas.microsoft.com/office/drawing/2014/main" id="{AF0FD7D5-5DFB-4B26-A834-1903A598B561}"/>
              </a:ext>
            </a:extLst>
          </p:cNvPr>
          <p:cNvSpPr txBox="1">
            <a:spLocks noChangeArrowheads="1"/>
          </p:cNvSpPr>
          <p:nvPr/>
        </p:nvSpPr>
        <p:spPr>
          <a:xfrm>
            <a:off x="5519738" y="1484313"/>
            <a:ext cx="4608512" cy="100806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altLang="fr-FR" sz="1800"/>
              <a:t>L’IT Gouvernance s’est développé dans la continuité de la Gouvernance d’Entreprise</a:t>
            </a:r>
          </a:p>
        </p:txBody>
      </p:sp>
      <p:sp>
        <p:nvSpPr>
          <p:cNvPr id="9" name="Rectangle 8">
            <a:extLst>
              <a:ext uri="{FF2B5EF4-FFF2-40B4-BE49-F238E27FC236}">
                <a16:creationId xmlns:a16="http://schemas.microsoft.com/office/drawing/2014/main" id="{3EC03D54-0A0C-432D-89DC-92081337CD0E}"/>
              </a:ext>
            </a:extLst>
          </p:cNvPr>
          <p:cNvSpPr>
            <a:spLocks noChangeArrowheads="1"/>
          </p:cNvSpPr>
          <p:nvPr/>
        </p:nvSpPr>
        <p:spPr bwMode="auto">
          <a:xfrm>
            <a:off x="6626226" y="2781301"/>
            <a:ext cx="1439863" cy="360363"/>
          </a:xfrm>
          <a:prstGeom prst="rect">
            <a:avLst/>
          </a:prstGeom>
          <a:solidFill>
            <a:srgbClr val="D1C8C8"/>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Structures</a:t>
            </a:r>
          </a:p>
        </p:txBody>
      </p:sp>
      <p:sp>
        <p:nvSpPr>
          <p:cNvPr id="10" name="Rectangle 9">
            <a:extLst>
              <a:ext uri="{FF2B5EF4-FFF2-40B4-BE49-F238E27FC236}">
                <a16:creationId xmlns:a16="http://schemas.microsoft.com/office/drawing/2014/main" id="{397F84BE-9E10-4D1D-9A18-D960FDF64BA8}"/>
              </a:ext>
            </a:extLst>
          </p:cNvPr>
          <p:cNvSpPr>
            <a:spLocks noChangeArrowheads="1"/>
          </p:cNvSpPr>
          <p:nvPr/>
        </p:nvSpPr>
        <p:spPr bwMode="auto">
          <a:xfrm>
            <a:off x="5689601" y="3357563"/>
            <a:ext cx="1439863" cy="360362"/>
          </a:xfrm>
          <a:prstGeom prst="rect">
            <a:avLst/>
          </a:prstGeom>
          <a:solidFill>
            <a:srgbClr val="D1C8C8"/>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Comportement</a:t>
            </a:r>
          </a:p>
        </p:txBody>
      </p:sp>
      <p:sp>
        <p:nvSpPr>
          <p:cNvPr id="11" name="Rectangle 10">
            <a:extLst>
              <a:ext uri="{FF2B5EF4-FFF2-40B4-BE49-F238E27FC236}">
                <a16:creationId xmlns:a16="http://schemas.microsoft.com/office/drawing/2014/main" id="{EE543FD9-C862-421C-A484-BE9C1C5E3EE3}"/>
              </a:ext>
            </a:extLst>
          </p:cNvPr>
          <p:cNvSpPr>
            <a:spLocks noChangeArrowheads="1"/>
          </p:cNvSpPr>
          <p:nvPr/>
        </p:nvSpPr>
        <p:spPr bwMode="auto">
          <a:xfrm>
            <a:off x="7561263" y="3357563"/>
            <a:ext cx="1439862" cy="360362"/>
          </a:xfrm>
          <a:prstGeom prst="rect">
            <a:avLst/>
          </a:prstGeom>
          <a:solidFill>
            <a:srgbClr val="D1C8C8"/>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Procédures</a:t>
            </a:r>
          </a:p>
        </p:txBody>
      </p:sp>
      <p:sp>
        <p:nvSpPr>
          <p:cNvPr id="12" name="Rectangle 11">
            <a:extLst>
              <a:ext uri="{FF2B5EF4-FFF2-40B4-BE49-F238E27FC236}">
                <a16:creationId xmlns:a16="http://schemas.microsoft.com/office/drawing/2014/main" id="{9D2EC415-35B4-4044-8AA2-5638BCA8AD9D}"/>
              </a:ext>
            </a:extLst>
          </p:cNvPr>
          <p:cNvSpPr>
            <a:spLocks noChangeArrowheads="1"/>
          </p:cNvSpPr>
          <p:nvPr/>
        </p:nvSpPr>
        <p:spPr bwMode="auto">
          <a:xfrm>
            <a:off x="9434513" y="3357563"/>
            <a:ext cx="1270000" cy="360362"/>
          </a:xfrm>
          <a:prstGeom prst="rect">
            <a:avLst/>
          </a:prstGeom>
          <a:solidFill>
            <a:schemeClr val="accent1">
              <a:lumMod val="60000"/>
              <a:lumOff val="40000"/>
            </a:schemeClr>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Décisions</a:t>
            </a:r>
          </a:p>
        </p:txBody>
      </p:sp>
      <p:sp>
        <p:nvSpPr>
          <p:cNvPr id="13" name="Rectangle 12">
            <a:extLst>
              <a:ext uri="{FF2B5EF4-FFF2-40B4-BE49-F238E27FC236}">
                <a16:creationId xmlns:a16="http://schemas.microsoft.com/office/drawing/2014/main" id="{01D82C39-FA5D-46D1-B82D-4351A40E0F8D}"/>
              </a:ext>
            </a:extLst>
          </p:cNvPr>
          <p:cNvSpPr>
            <a:spLocks noChangeArrowheads="1"/>
          </p:cNvSpPr>
          <p:nvPr/>
        </p:nvSpPr>
        <p:spPr bwMode="auto">
          <a:xfrm>
            <a:off x="6626226" y="4437063"/>
            <a:ext cx="1439863" cy="360362"/>
          </a:xfrm>
          <a:prstGeom prst="rect">
            <a:avLst/>
          </a:prstGeom>
          <a:solidFill>
            <a:srgbClr val="D1C8C8"/>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Utilisateurs</a:t>
            </a:r>
          </a:p>
        </p:txBody>
      </p:sp>
      <p:sp>
        <p:nvSpPr>
          <p:cNvPr id="14" name="Rectangle 13">
            <a:extLst>
              <a:ext uri="{FF2B5EF4-FFF2-40B4-BE49-F238E27FC236}">
                <a16:creationId xmlns:a16="http://schemas.microsoft.com/office/drawing/2014/main" id="{3EEC64E5-3411-4EEB-AB4B-6B0D3A8EA115}"/>
              </a:ext>
            </a:extLst>
          </p:cNvPr>
          <p:cNvSpPr>
            <a:spLocks noChangeArrowheads="1"/>
          </p:cNvSpPr>
          <p:nvPr/>
        </p:nvSpPr>
        <p:spPr bwMode="auto">
          <a:xfrm>
            <a:off x="5689601" y="5013326"/>
            <a:ext cx="1439863" cy="360363"/>
          </a:xfrm>
          <a:prstGeom prst="rect">
            <a:avLst/>
          </a:prstGeom>
          <a:solidFill>
            <a:srgbClr val="D1C8C8"/>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Technologies</a:t>
            </a:r>
          </a:p>
        </p:txBody>
      </p:sp>
      <p:sp>
        <p:nvSpPr>
          <p:cNvPr id="15" name="Rectangle 14">
            <a:extLst>
              <a:ext uri="{FF2B5EF4-FFF2-40B4-BE49-F238E27FC236}">
                <a16:creationId xmlns:a16="http://schemas.microsoft.com/office/drawing/2014/main" id="{85DA48E9-A9C0-4F65-AD20-94208B367BC2}"/>
              </a:ext>
            </a:extLst>
          </p:cNvPr>
          <p:cNvSpPr>
            <a:spLocks noChangeArrowheads="1"/>
          </p:cNvSpPr>
          <p:nvPr/>
        </p:nvSpPr>
        <p:spPr bwMode="auto">
          <a:xfrm>
            <a:off x="7561263" y="5013326"/>
            <a:ext cx="1439862" cy="360363"/>
          </a:xfrm>
          <a:prstGeom prst="rect">
            <a:avLst/>
          </a:prstGeom>
          <a:solidFill>
            <a:srgbClr val="D1C8C8"/>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tx1"/>
                </a:solidFill>
              </a:rPr>
              <a:t>Processus</a:t>
            </a:r>
          </a:p>
        </p:txBody>
      </p:sp>
      <p:sp>
        <p:nvSpPr>
          <p:cNvPr id="16" name="AutoShape 15">
            <a:extLst>
              <a:ext uri="{FF2B5EF4-FFF2-40B4-BE49-F238E27FC236}">
                <a16:creationId xmlns:a16="http://schemas.microsoft.com/office/drawing/2014/main" id="{63BE06E0-3656-4692-9759-4EA3463AC17D}"/>
              </a:ext>
            </a:extLst>
          </p:cNvPr>
          <p:cNvSpPr>
            <a:spLocks noChangeArrowheads="1"/>
          </p:cNvSpPr>
          <p:nvPr/>
        </p:nvSpPr>
        <p:spPr bwMode="auto">
          <a:xfrm>
            <a:off x="6194426" y="2852738"/>
            <a:ext cx="360363" cy="431800"/>
          </a:xfrm>
          <a:custGeom>
            <a:avLst/>
            <a:gdLst>
              <a:gd name="T0" fmla="*/ 1171842928 w 21600"/>
              <a:gd name="T1" fmla="*/ 0 h 21600"/>
              <a:gd name="T2" fmla="*/ 1171842928 w 21600"/>
              <a:gd name="T3" fmla="*/ 1941675957 h 21600"/>
              <a:gd name="T4" fmla="*/ 250775387 w 21600"/>
              <a:gd name="T5" fmla="*/ 2147483647 h 21600"/>
              <a:gd name="T6" fmla="*/ 1673397572 w 21600"/>
              <a:gd name="T7" fmla="*/ 97084181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bg2"/>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7" name="AutoShape 16">
            <a:extLst>
              <a:ext uri="{FF2B5EF4-FFF2-40B4-BE49-F238E27FC236}">
                <a16:creationId xmlns:a16="http://schemas.microsoft.com/office/drawing/2014/main" id="{0B11EE13-D3E0-422C-8BF3-7ECD2BA045B9}"/>
              </a:ext>
            </a:extLst>
          </p:cNvPr>
          <p:cNvSpPr>
            <a:spLocks noChangeArrowheads="1"/>
          </p:cNvSpPr>
          <p:nvPr/>
        </p:nvSpPr>
        <p:spPr bwMode="auto">
          <a:xfrm rot="16439726" flipH="1" flipV="1">
            <a:off x="8172451" y="2887663"/>
            <a:ext cx="358775" cy="431800"/>
          </a:xfrm>
          <a:custGeom>
            <a:avLst/>
            <a:gdLst>
              <a:gd name="T0" fmla="*/ 1151323441 w 21600"/>
              <a:gd name="T1" fmla="*/ 0 h 21600"/>
              <a:gd name="T2" fmla="*/ 1151323441 w 21600"/>
              <a:gd name="T3" fmla="*/ 1941675957 h 21600"/>
              <a:gd name="T4" fmla="*/ 246384191 w 21600"/>
              <a:gd name="T5" fmla="*/ 2147483647 h 21600"/>
              <a:gd name="T6" fmla="*/ 1644096207 w 21600"/>
              <a:gd name="T7" fmla="*/ 97084181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bg2"/>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8" name="AutoShape 17">
            <a:extLst>
              <a:ext uri="{FF2B5EF4-FFF2-40B4-BE49-F238E27FC236}">
                <a16:creationId xmlns:a16="http://schemas.microsoft.com/office/drawing/2014/main" id="{0865EC2B-53C8-4704-9370-8EA8DC25D90D}"/>
              </a:ext>
            </a:extLst>
          </p:cNvPr>
          <p:cNvSpPr>
            <a:spLocks noChangeArrowheads="1"/>
          </p:cNvSpPr>
          <p:nvPr/>
        </p:nvSpPr>
        <p:spPr bwMode="auto">
          <a:xfrm>
            <a:off x="7202489" y="3429000"/>
            <a:ext cx="288925" cy="215900"/>
          </a:xfrm>
          <a:prstGeom prst="leftArrow">
            <a:avLst>
              <a:gd name="adj1" fmla="val 50000"/>
              <a:gd name="adj2" fmla="val 33456"/>
            </a:avLst>
          </a:prstGeom>
          <a:solidFill>
            <a:schemeClr val="bg2"/>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9" name="AutoShape 18">
            <a:extLst>
              <a:ext uri="{FF2B5EF4-FFF2-40B4-BE49-F238E27FC236}">
                <a16:creationId xmlns:a16="http://schemas.microsoft.com/office/drawing/2014/main" id="{2C9DD020-CAA0-4C66-B0C1-BD2FC9C838F0}"/>
              </a:ext>
            </a:extLst>
          </p:cNvPr>
          <p:cNvSpPr>
            <a:spLocks noChangeArrowheads="1"/>
          </p:cNvSpPr>
          <p:nvPr/>
        </p:nvSpPr>
        <p:spPr bwMode="auto">
          <a:xfrm flipH="1" flipV="1">
            <a:off x="9074151" y="3429000"/>
            <a:ext cx="288925" cy="215900"/>
          </a:xfrm>
          <a:prstGeom prst="leftArrow">
            <a:avLst>
              <a:gd name="adj1" fmla="val 50000"/>
              <a:gd name="adj2" fmla="val 33456"/>
            </a:avLst>
          </a:prstGeom>
          <a:solidFill>
            <a:schemeClr val="bg2"/>
          </a:solidFill>
          <a:ln w="19050" algn="ctr">
            <a:solidFill>
              <a:schemeClr val="accent1">
                <a:lumMod val="50000"/>
              </a:schemeClr>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0" name="AutoShape 19">
            <a:extLst>
              <a:ext uri="{FF2B5EF4-FFF2-40B4-BE49-F238E27FC236}">
                <a16:creationId xmlns:a16="http://schemas.microsoft.com/office/drawing/2014/main" id="{619BFB01-BDF3-4A8C-A3CC-050BF17DBFEB}"/>
              </a:ext>
            </a:extLst>
          </p:cNvPr>
          <p:cNvSpPr>
            <a:spLocks noChangeArrowheads="1"/>
          </p:cNvSpPr>
          <p:nvPr/>
        </p:nvSpPr>
        <p:spPr bwMode="auto">
          <a:xfrm rot="5400000" flipH="1" flipV="1">
            <a:off x="9686132" y="4256882"/>
            <a:ext cx="719137" cy="215900"/>
          </a:xfrm>
          <a:prstGeom prst="leftArrow">
            <a:avLst>
              <a:gd name="adj1" fmla="val 50000"/>
              <a:gd name="adj2" fmla="val 83272"/>
            </a:avLst>
          </a:prstGeom>
          <a:solidFill>
            <a:schemeClr val="bg2"/>
          </a:solidFill>
          <a:ln w="19050" algn="ctr">
            <a:solidFill>
              <a:schemeClr val="accent1">
                <a:lumMod val="50000"/>
              </a:schemeClr>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1" name="AutoShape 20">
            <a:extLst>
              <a:ext uri="{FF2B5EF4-FFF2-40B4-BE49-F238E27FC236}">
                <a16:creationId xmlns:a16="http://schemas.microsoft.com/office/drawing/2014/main" id="{83A4DDAB-4382-47D8-8455-A318BCECDA4C}"/>
              </a:ext>
            </a:extLst>
          </p:cNvPr>
          <p:cNvSpPr>
            <a:spLocks noChangeArrowheads="1"/>
          </p:cNvSpPr>
          <p:nvPr/>
        </p:nvSpPr>
        <p:spPr bwMode="auto">
          <a:xfrm>
            <a:off x="6194426" y="4510088"/>
            <a:ext cx="360363" cy="431800"/>
          </a:xfrm>
          <a:custGeom>
            <a:avLst/>
            <a:gdLst>
              <a:gd name="T0" fmla="*/ 1171842928 w 21600"/>
              <a:gd name="T1" fmla="*/ 0 h 21600"/>
              <a:gd name="T2" fmla="*/ 1171842928 w 21600"/>
              <a:gd name="T3" fmla="*/ 1941675957 h 21600"/>
              <a:gd name="T4" fmla="*/ 250775387 w 21600"/>
              <a:gd name="T5" fmla="*/ 2147483647 h 21600"/>
              <a:gd name="T6" fmla="*/ 1673397572 w 21600"/>
              <a:gd name="T7" fmla="*/ 97084181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bg2"/>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2" name="AutoShape 21">
            <a:extLst>
              <a:ext uri="{FF2B5EF4-FFF2-40B4-BE49-F238E27FC236}">
                <a16:creationId xmlns:a16="http://schemas.microsoft.com/office/drawing/2014/main" id="{79C395FA-82AC-4F0A-B8BE-D2426EA427EA}"/>
              </a:ext>
            </a:extLst>
          </p:cNvPr>
          <p:cNvSpPr>
            <a:spLocks noChangeArrowheads="1"/>
          </p:cNvSpPr>
          <p:nvPr/>
        </p:nvSpPr>
        <p:spPr bwMode="auto">
          <a:xfrm rot="16439726" flipH="1" flipV="1">
            <a:off x="8172451" y="4545013"/>
            <a:ext cx="358775" cy="431800"/>
          </a:xfrm>
          <a:custGeom>
            <a:avLst/>
            <a:gdLst>
              <a:gd name="T0" fmla="*/ 1151323441 w 21600"/>
              <a:gd name="T1" fmla="*/ 0 h 21600"/>
              <a:gd name="T2" fmla="*/ 1151323441 w 21600"/>
              <a:gd name="T3" fmla="*/ 1941675957 h 21600"/>
              <a:gd name="T4" fmla="*/ 246384191 w 21600"/>
              <a:gd name="T5" fmla="*/ 2147483647 h 21600"/>
              <a:gd name="T6" fmla="*/ 1644096207 w 21600"/>
              <a:gd name="T7" fmla="*/ 97084181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bg2"/>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3" name="AutoShape 22">
            <a:extLst>
              <a:ext uri="{FF2B5EF4-FFF2-40B4-BE49-F238E27FC236}">
                <a16:creationId xmlns:a16="http://schemas.microsoft.com/office/drawing/2014/main" id="{4E8CC56B-21EA-43C4-8F59-9B7AFD8661D9}"/>
              </a:ext>
            </a:extLst>
          </p:cNvPr>
          <p:cNvSpPr>
            <a:spLocks noChangeArrowheads="1"/>
          </p:cNvSpPr>
          <p:nvPr/>
        </p:nvSpPr>
        <p:spPr bwMode="auto">
          <a:xfrm>
            <a:off x="7202489" y="5086350"/>
            <a:ext cx="288925" cy="215900"/>
          </a:xfrm>
          <a:prstGeom prst="leftArrow">
            <a:avLst>
              <a:gd name="adj1" fmla="val 50000"/>
              <a:gd name="adj2" fmla="val 33456"/>
            </a:avLst>
          </a:prstGeom>
          <a:solidFill>
            <a:schemeClr val="bg2"/>
          </a:solidFill>
          <a:ln w="19050" algn="ctr">
            <a:solidFill>
              <a:schemeClr val="bg2"/>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4" name="AutoShape 23">
            <a:extLst>
              <a:ext uri="{FF2B5EF4-FFF2-40B4-BE49-F238E27FC236}">
                <a16:creationId xmlns:a16="http://schemas.microsoft.com/office/drawing/2014/main" id="{34E217C5-3244-4F5D-904C-8F718879D136}"/>
              </a:ext>
            </a:extLst>
          </p:cNvPr>
          <p:cNvSpPr>
            <a:spLocks noChangeArrowheads="1"/>
          </p:cNvSpPr>
          <p:nvPr/>
        </p:nvSpPr>
        <p:spPr bwMode="auto">
          <a:xfrm rot="10800000" flipH="1" flipV="1">
            <a:off x="9074151" y="5086350"/>
            <a:ext cx="288925" cy="215900"/>
          </a:xfrm>
          <a:prstGeom prst="leftArrow">
            <a:avLst>
              <a:gd name="adj1" fmla="val 50000"/>
              <a:gd name="adj2" fmla="val 33456"/>
            </a:avLst>
          </a:prstGeom>
          <a:solidFill>
            <a:schemeClr val="bg2"/>
          </a:solidFill>
          <a:ln w="19050" algn="ctr">
            <a:solidFill>
              <a:schemeClr val="accent1">
                <a:lumMod val="50000"/>
              </a:schemeClr>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5" name="Text Box 24">
            <a:extLst>
              <a:ext uri="{FF2B5EF4-FFF2-40B4-BE49-F238E27FC236}">
                <a16:creationId xmlns:a16="http://schemas.microsoft.com/office/drawing/2014/main" id="{5438618A-A688-4F05-9208-CF4441D92AA9}"/>
              </a:ext>
            </a:extLst>
          </p:cNvPr>
          <p:cNvSpPr txBox="1">
            <a:spLocks noChangeArrowheads="1"/>
          </p:cNvSpPr>
          <p:nvPr/>
        </p:nvSpPr>
        <p:spPr bwMode="auto">
          <a:xfrm>
            <a:off x="6242050" y="3876675"/>
            <a:ext cx="24003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i="1">
                <a:solidFill>
                  <a:schemeClr val="tx1"/>
                </a:solidFill>
              </a:rPr>
              <a:t>Gouvernance d’Entreprise</a:t>
            </a:r>
          </a:p>
        </p:txBody>
      </p:sp>
      <p:sp>
        <p:nvSpPr>
          <p:cNvPr id="26" name="Rectangle 25">
            <a:extLst>
              <a:ext uri="{FF2B5EF4-FFF2-40B4-BE49-F238E27FC236}">
                <a16:creationId xmlns:a16="http://schemas.microsoft.com/office/drawing/2014/main" id="{1AE8E0C7-B0F3-4974-9F2B-73CC136A581F}"/>
              </a:ext>
            </a:extLst>
          </p:cNvPr>
          <p:cNvSpPr>
            <a:spLocks noChangeArrowheads="1"/>
          </p:cNvSpPr>
          <p:nvPr/>
        </p:nvSpPr>
        <p:spPr bwMode="auto">
          <a:xfrm>
            <a:off x="9434513" y="5013326"/>
            <a:ext cx="1270000" cy="360363"/>
          </a:xfrm>
          <a:prstGeom prst="rect">
            <a:avLst/>
          </a:prstGeom>
          <a:solidFill>
            <a:srgbClr val="0070C0"/>
          </a:solidFill>
          <a:ln w="19050" algn="ctr">
            <a:solidFill>
              <a:srgbClr val="0070C0"/>
            </a:solidFill>
            <a:miter lim="800000"/>
            <a:headEnd/>
            <a:tailEnd/>
          </a:ln>
        </p:spPr>
        <p:txBody>
          <a:bodyPr wrap="none" anchor="ctr"/>
          <a:lstStyle>
            <a:lvl1pPr eaLnBrk="0" hangingPunct="0">
              <a:defRPr sz="1400" b="1">
                <a:solidFill>
                  <a:srgbClr val="E52E81"/>
                </a:solidFill>
                <a:latin typeface="Arial" panose="020B0604020202020204" pitchFamily="34" charset="0"/>
                <a:cs typeface="Arial" panose="020B0604020202020204" pitchFamily="34" charset="0"/>
              </a:defRPr>
            </a:lvl1pPr>
            <a:lvl2pPr marL="742950" indent="-285750" eaLnBrk="0" hangingPunct="0">
              <a:defRPr sz="1400" b="1">
                <a:solidFill>
                  <a:srgbClr val="E52E81"/>
                </a:solidFill>
                <a:latin typeface="Arial" panose="020B0604020202020204" pitchFamily="34" charset="0"/>
                <a:cs typeface="Arial" panose="020B0604020202020204" pitchFamily="34" charset="0"/>
              </a:defRPr>
            </a:lvl2pPr>
            <a:lvl3pPr marL="1143000" indent="-228600" eaLnBrk="0" hangingPunct="0">
              <a:defRPr sz="1400" b="1">
                <a:solidFill>
                  <a:srgbClr val="E52E81"/>
                </a:solidFill>
                <a:latin typeface="Arial" panose="020B0604020202020204" pitchFamily="34" charset="0"/>
                <a:cs typeface="Arial" panose="020B0604020202020204" pitchFamily="34" charset="0"/>
              </a:defRPr>
            </a:lvl3pPr>
            <a:lvl4pPr marL="1600200" indent="-228600" eaLnBrk="0" hangingPunct="0">
              <a:defRPr sz="1400" b="1">
                <a:solidFill>
                  <a:srgbClr val="E52E81"/>
                </a:solidFill>
                <a:latin typeface="Arial" panose="020B0604020202020204" pitchFamily="34" charset="0"/>
                <a:cs typeface="Arial" panose="020B0604020202020204" pitchFamily="34" charset="0"/>
              </a:defRPr>
            </a:lvl4pPr>
            <a:lvl5pPr marL="2057400" indent="-228600" eaLnBrk="0" hangingPunct="0">
              <a:defRPr sz="1400" b="1">
                <a:solidFill>
                  <a:srgbClr val="E52E8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b="1">
                <a:solidFill>
                  <a:srgbClr val="E52E81"/>
                </a:solidFill>
                <a:latin typeface="Arial" panose="020B0604020202020204" pitchFamily="34" charset="0"/>
                <a:cs typeface="Arial" panose="020B0604020202020204" pitchFamily="34" charset="0"/>
              </a:defRPr>
            </a:lvl9pPr>
          </a:lstStyle>
          <a:p>
            <a:pPr algn="ctr">
              <a:lnSpc>
                <a:spcPct val="85000"/>
              </a:lnSpc>
              <a:spcBef>
                <a:spcPct val="40000"/>
              </a:spcBef>
              <a:buClr>
                <a:schemeClr val="accent2"/>
              </a:buClr>
              <a:buSzPct val="130000"/>
            </a:pPr>
            <a:r>
              <a:rPr lang="fr-FR" altLang="fr-FR">
                <a:solidFill>
                  <a:schemeClr val="bg1"/>
                </a:solidFill>
              </a:rPr>
              <a:t>Objectifs</a:t>
            </a:r>
          </a:p>
        </p:txBody>
      </p:sp>
    </p:spTree>
    <p:extLst>
      <p:ext uri="{BB962C8B-B14F-4D97-AF65-F5344CB8AC3E}">
        <p14:creationId xmlns:p14="http://schemas.microsoft.com/office/powerpoint/2010/main" val="228212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098E9C-9505-46AB-BD9F-B51D7E7248E7}"/>
              </a:ext>
            </a:extLst>
          </p:cNvPr>
          <p:cNvSpPr>
            <a:spLocks noGrp="1"/>
          </p:cNvSpPr>
          <p:nvPr>
            <p:ph type="title"/>
          </p:nvPr>
        </p:nvSpPr>
        <p:spPr/>
        <p:txBody>
          <a:bodyPr/>
          <a:lstStyle/>
          <a:p>
            <a:r>
              <a:rPr lang="fr-FR" dirty="0"/>
              <a:t>Le 5 Pourquoi </a:t>
            </a:r>
          </a:p>
        </p:txBody>
      </p:sp>
      <p:sp>
        <p:nvSpPr>
          <p:cNvPr id="3" name="Espace réservé du contenu 2">
            <a:extLst>
              <a:ext uri="{FF2B5EF4-FFF2-40B4-BE49-F238E27FC236}">
                <a16:creationId xmlns:a16="http://schemas.microsoft.com/office/drawing/2014/main" id="{00F8F710-E117-469E-B88E-9D4EA30CC0D8}"/>
              </a:ext>
            </a:extLst>
          </p:cNvPr>
          <p:cNvSpPr>
            <a:spLocks noGrp="1"/>
          </p:cNvSpPr>
          <p:nvPr>
            <p:ph idx="1"/>
          </p:nvPr>
        </p:nvSpPr>
        <p:spPr>
          <a:xfrm>
            <a:off x="539495" y="1435608"/>
            <a:ext cx="10304429" cy="5137026"/>
          </a:xfrm>
        </p:spPr>
        <p:txBody>
          <a:bodyPr>
            <a:normAutofit lnSpcReduction="10000"/>
          </a:bodyPr>
          <a:lstStyle/>
          <a:p>
            <a:pPr>
              <a:lnSpc>
                <a:spcPct val="120000"/>
              </a:lnSpc>
              <a:spcBef>
                <a:spcPts val="0"/>
              </a:spcBef>
              <a:spcAft>
                <a:spcPts val="0"/>
              </a:spcAft>
            </a:pPr>
            <a:r>
              <a:rPr lang="fr-FR" sz="2200" dirty="0"/>
              <a:t>A quoi ca sert?</a:t>
            </a:r>
          </a:p>
          <a:p>
            <a:pPr>
              <a:lnSpc>
                <a:spcPct val="120000"/>
              </a:lnSpc>
              <a:spcBef>
                <a:spcPts val="0"/>
              </a:spcBef>
              <a:spcAft>
                <a:spcPts val="0"/>
              </a:spcAft>
            </a:pPr>
            <a:endParaRPr lang="fr-FR" sz="2000" dirty="0"/>
          </a:p>
          <a:p>
            <a:pPr marL="457200" indent="-457200">
              <a:lnSpc>
                <a:spcPct val="120000"/>
              </a:lnSpc>
              <a:spcBef>
                <a:spcPts val="0"/>
              </a:spcBef>
              <a:spcAft>
                <a:spcPts val="0"/>
              </a:spcAft>
              <a:buFont typeface="+mj-lt"/>
              <a:buAutoNum type="arabicParenR"/>
            </a:pPr>
            <a:r>
              <a:rPr lang="fr-FR" sz="2000" dirty="0"/>
              <a:t>Rechercher les causes des anomalies à l’origine:</a:t>
            </a:r>
          </a:p>
          <a:p>
            <a:pPr lvl="3">
              <a:lnSpc>
                <a:spcPct val="120000"/>
              </a:lnSpc>
              <a:spcBef>
                <a:spcPts val="0"/>
              </a:spcBef>
              <a:spcAft>
                <a:spcPts val="0"/>
              </a:spcAft>
              <a:buFont typeface="Wingdings" panose="05000000000000000000" pitchFamily="2" charset="2"/>
              <a:buChar char="ü"/>
            </a:pPr>
            <a:r>
              <a:rPr lang="fr-FR" sz="2000" dirty="0"/>
              <a:t>des dégradations forcées</a:t>
            </a:r>
          </a:p>
          <a:p>
            <a:pPr lvl="3">
              <a:lnSpc>
                <a:spcPct val="120000"/>
              </a:lnSpc>
              <a:spcBef>
                <a:spcPts val="0"/>
              </a:spcBef>
              <a:spcAft>
                <a:spcPts val="0"/>
              </a:spcAft>
              <a:buFont typeface="Wingdings" panose="05000000000000000000" pitchFamily="2" charset="2"/>
              <a:buChar char="ü"/>
            </a:pPr>
            <a:r>
              <a:rPr lang="fr-FR" sz="2000" dirty="0"/>
              <a:t>des défaillances, des défauts qualité</a:t>
            </a:r>
          </a:p>
          <a:p>
            <a:pPr>
              <a:lnSpc>
                <a:spcPct val="120000"/>
              </a:lnSpc>
              <a:spcBef>
                <a:spcPts val="0"/>
              </a:spcBef>
              <a:spcAft>
                <a:spcPts val="0"/>
              </a:spcAft>
            </a:pPr>
            <a:endParaRPr lang="fr-FR" sz="2000" dirty="0"/>
          </a:p>
          <a:p>
            <a:pPr marL="457200" indent="-457200">
              <a:lnSpc>
                <a:spcPct val="120000"/>
              </a:lnSpc>
              <a:spcBef>
                <a:spcPts val="0"/>
              </a:spcBef>
              <a:spcAft>
                <a:spcPts val="0"/>
              </a:spcAft>
              <a:buFont typeface="+mj-lt"/>
              <a:buAutoNum type="arabicParenR" startAt="2"/>
            </a:pPr>
            <a:r>
              <a:rPr lang="fr-FR" sz="2000" dirty="0"/>
              <a:t>L’action corrective efficace est celle qui agit sur la cause profonde et NON pas sur la cause APPARENTE.</a:t>
            </a:r>
          </a:p>
          <a:p>
            <a:pPr lvl="3">
              <a:lnSpc>
                <a:spcPct val="120000"/>
              </a:lnSpc>
              <a:spcBef>
                <a:spcPts val="0"/>
              </a:spcBef>
              <a:spcAft>
                <a:spcPts val="0"/>
              </a:spcAft>
              <a:buFont typeface="Wingdings" panose="05000000000000000000" pitchFamily="2" charset="2"/>
              <a:buChar char="ü"/>
            </a:pPr>
            <a:r>
              <a:rPr lang="fr-FR" sz="2000" dirty="0"/>
              <a:t>Il suffit généralement de se demander 5 fois pourquoi pour parvenir au fond du problème (</a:t>
            </a:r>
            <a:r>
              <a:rPr lang="fr-FR" sz="2000" dirty="0" err="1"/>
              <a:t>Taîchi</a:t>
            </a:r>
            <a:r>
              <a:rPr lang="fr-FR" sz="2000" dirty="0"/>
              <a:t> Ohno)</a:t>
            </a:r>
          </a:p>
          <a:p>
            <a:pPr>
              <a:lnSpc>
                <a:spcPct val="120000"/>
              </a:lnSpc>
              <a:spcBef>
                <a:spcPts val="0"/>
              </a:spcBef>
              <a:spcAft>
                <a:spcPts val="0"/>
              </a:spcAft>
            </a:pPr>
            <a:endParaRPr lang="fr-FR" sz="2000" dirty="0"/>
          </a:p>
          <a:p>
            <a:pPr>
              <a:lnSpc>
                <a:spcPct val="120000"/>
              </a:lnSpc>
              <a:spcBef>
                <a:spcPts val="0"/>
              </a:spcBef>
              <a:spcAft>
                <a:spcPts val="0"/>
              </a:spcAft>
            </a:pPr>
            <a:endParaRPr lang="fr-FR" sz="2000" dirty="0"/>
          </a:p>
          <a:p>
            <a:pPr>
              <a:lnSpc>
                <a:spcPct val="120000"/>
              </a:lnSpc>
              <a:spcBef>
                <a:spcPts val="0"/>
              </a:spcBef>
              <a:spcAft>
                <a:spcPts val="0"/>
              </a:spcAft>
            </a:pPr>
            <a:endParaRPr lang="fr-FR" sz="2000" dirty="0"/>
          </a:p>
          <a:p>
            <a:pPr>
              <a:lnSpc>
                <a:spcPct val="120000"/>
              </a:lnSpc>
              <a:spcBef>
                <a:spcPts val="0"/>
              </a:spcBef>
              <a:spcAft>
                <a:spcPts val="0"/>
              </a:spcAft>
            </a:pPr>
            <a:r>
              <a:rPr lang="fr-FR" sz="2000" b="1" i="1" dirty="0"/>
              <a:t>Principe: répondre à chaque pourquoi en décrivant les phénomènes physique</a:t>
            </a:r>
          </a:p>
        </p:txBody>
      </p:sp>
    </p:spTree>
    <p:extLst>
      <p:ext uri="{BB962C8B-B14F-4D97-AF65-F5344CB8AC3E}">
        <p14:creationId xmlns:p14="http://schemas.microsoft.com/office/powerpoint/2010/main" val="5043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437D7B-351E-444D-BA0A-2EA25C5A9754}"/>
              </a:ext>
            </a:extLst>
          </p:cNvPr>
          <p:cNvSpPr>
            <a:spLocks noGrp="1"/>
          </p:cNvSpPr>
          <p:nvPr>
            <p:ph idx="1"/>
          </p:nvPr>
        </p:nvSpPr>
        <p:spPr>
          <a:xfrm>
            <a:off x="539496" y="1435608"/>
            <a:ext cx="11053132" cy="3977640"/>
          </a:xfrm>
        </p:spPr>
        <p:txBody>
          <a:bodyPr>
            <a:normAutofit/>
          </a:bodyPr>
          <a:lstStyle/>
          <a:p>
            <a:pPr>
              <a:lnSpc>
                <a:spcPct val="120000"/>
              </a:lnSpc>
              <a:spcBef>
                <a:spcPts val="0"/>
              </a:spcBef>
              <a:spcAft>
                <a:spcPts val="0"/>
              </a:spcAft>
            </a:pPr>
            <a:r>
              <a:rPr lang="fr-FR" sz="2000" b="1" i="1" dirty="0"/>
              <a:t>Enoncer clairement le problème ou la cause que vous souhaitez analyser</a:t>
            </a:r>
          </a:p>
          <a:p>
            <a:pPr>
              <a:lnSpc>
                <a:spcPct val="120000"/>
              </a:lnSpc>
              <a:spcBef>
                <a:spcPts val="0"/>
              </a:spcBef>
              <a:spcAft>
                <a:spcPts val="0"/>
              </a:spcAft>
            </a:pPr>
            <a:endParaRPr lang="fr-FR" sz="2000" dirty="0"/>
          </a:p>
          <a:p>
            <a:pPr lvl="2">
              <a:lnSpc>
                <a:spcPct val="120000"/>
              </a:lnSpc>
              <a:spcBef>
                <a:spcPts val="0"/>
              </a:spcBef>
              <a:spcAft>
                <a:spcPts val="0"/>
              </a:spcAft>
            </a:pPr>
            <a:r>
              <a:rPr lang="fr-FR" sz="2000" dirty="0"/>
              <a:t>Aller sur le terrain (« </a:t>
            </a:r>
            <a:r>
              <a:rPr lang="fr-FR" sz="2000" dirty="0" err="1"/>
              <a:t>Genchi</a:t>
            </a:r>
            <a:r>
              <a:rPr lang="fr-FR" sz="2000" dirty="0"/>
              <a:t> </a:t>
            </a:r>
            <a:r>
              <a:rPr lang="fr-FR" sz="2000" dirty="0" err="1"/>
              <a:t>genbutsu</a:t>
            </a:r>
            <a:r>
              <a:rPr lang="fr-FR" sz="2000" dirty="0"/>
              <a:t> »)</a:t>
            </a:r>
          </a:p>
          <a:p>
            <a:pPr lvl="2">
              <a:lnSpc>
                <a:spcPct val="120000"/>
              </a:lnSpc>
              <a:spcBef>
                <a:spcPts val="0"/>
              </a:spcBef>
              <a:spcAft>
                <a:spcPts val="0"/>
              </a:spcAft>
            </a:pPr>
            <a:r>
              <a:rPr lang="fr-FR" sz="2000" dirty="0"/>
              <a:t>S’attacher aux faits (phénomènes physiques qui se sont vraiment déroulés); les décrire / visualiser ( de façon objective sans apporter de jugement de valeur</a:t>
            </a:r>
          </a:p>
          <a:p>
            <a:pPr lvl="3">
              <a:lnSpc>
                <a:spcPct val="120000"/>
              </a:lnSpc>
              <a:spcBef>
                <a:spcPts val="0"/>
              </a:spcBef>
              <a:spcAft>
                <a:spcPts val="0"/>
              </a:spcAft>
              <a:buFont typeface="Wingdings" panose="05000000000000000000" pitchFamily="2" charset="2"/>
              <a:buChar char="ü"/>
            </a:pPr>
            <a:r>
              <a:rPr lang="fr-FR" sz="2000" dirty="0"/>
              <a:t>Faire un schéma (dessin) chaque fois que c’est possible</a:t>
            </a:r>
          </a:p>
          <a:p>
            <a:pPr lvl="3">
              <a:lnSpc>
                <a:spcPct val="120000"/>
              </a:lnSpc>
              <a:spcBef>
                <a:spcPts val="0"/>
              </a:spcBef>
              <a:spcAft>
                <a:spcPts val="0"/>
              </a:spcAft>
              <a:buFont typeface="Wingdings" panose="05000000000000000000" pitchFamily="2" charset="2"/>
              <a:buChar char="ü"/>
            </a:pPr>
            <a:r>
              <a:rPr lang="fr-FR" sz="2000" dirty="0"/>
              <a:t>Ne pas interpréter</a:t>
            </a:r>
          </a:p>
          <a:p>
            <a:pPr lvl="3">
              <a:lnSpc>
                <a:spcPct val="120000"/>
              </a:lnSpc>
              <a:spcBef>
                <a:spcPts val="0"/>
              </a:spcBef>
              <a:spcAft>
                <a:spcPts val="0"/>
              </a:spcAft>
              <a:buFont typeface="Wingdings" panose="05000000000000000000" pitchFamily="2" charset="2"/>
              <a:buChar char="ü"/>
            </a:pPr>
            <a:r>
              <a:rPr lang="fr-FR" sz="2000" dirty="0"/>
              <a:t>Chaque membre de l’équipe doit être d’accord sur la formulation</a:t>
            </a:r>
          </a:p>
          <a:p>
            <a:pPr lvl="2">
              <a:lnSpc>
                <a:spcPct val="120000"/>
              </a:lnSpc>
              <a:spcBef>
                <a:spcPts val="0"/>
              </a:spcBef>
              <a:spcAft>
                <a:spcPts val="0"/>
              </a:spcAft>
            </a:pPr>
            <a:r>
              <a:rPr lang="fr-FR" sz="2000" dirty="0"/>
              <a:t>Comparer la situation existante aux standards</a:t>
            </a:r>
          </a:p>
          <a:p>
            <a:pPr>
              <a:lnSpc>
                <a:spcPct val="120000"/>
              </a:lnSpc>
              <a:spcBef>
                <a:spcPts val="0"/>
              </a:spcBef>
              <a:spcAft>
                <a:spcPts val="0"/>
              </a:spcAft>
            </a:pPr>
            <a:endParaRPr lang="fr-FR" sz="2000" dirty="0"/>
          </a:p>
        </p:txBody>
      </p:sp>
      <p:pic>
        <p:nvPicPr>
          <p:cNvPr id="5" name="Image 4">
            <a:extLst>
              <a:ext uri="{FF2B5EF4-FFF2-40B4-BE49-F238E27FC236}">
                <a16:creationId xmlns:a16="http://schemas.microsoft.com/office/drawing/2014/main" id="{D226DB4D-A379-40A6-82AF-B5F50323117B}"/>
              </a:ext>
            </a:extLst>
          </p:cNvPr>
          <p:cNvPicPr>
            <a:picLocks noChangeAspect="1"/>
          </p:cNvPicPr>
          <p:nvPr/>
        </p:nvPicPr>
        <p:blipFill>
          <a:blip r:embed="rId2"/>
          <a:stretch>
            <a:fillRect/>
          </a:stretch>
        </p:blipFill>
        <p:spPr>
          <a:xfrm>
            <a:off x="0" y="5338701"/>
            <a:ext cx="12192000" cy="1225140"/>
          </a:xfrm>
          <a:prstGeom prst="rect">
            <a:avLst/>
          </a:prstGeom>
        </p:spPr>
      </p:pic>
      <p:sp>
        <p:nvSpPr>
          <p:cNvPr id="6" name="Ellipse 5">
            <a:extLst>
              <a:ext uri="{FF2B5EF4-FFF2-40B4-BE49-F238E27FC236}">
                <a16:creationId xmlns:a16="http://schemas.microsoft.com/office/drawing/2014/main" id="{4FC36C36-D00D-4D4A-BF84-2F02EDAB1DAF}"/>
              </a:ext>
            </a:extLst>
          </p:cNvPr>
          <p:cNvSpPr/>
          <p:nvPr/>
        </p:nvSpPr>
        <p:spPr>
          <a:xfrm>
            <a:off x="114556" y="1454777"/>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1</a:t>
            </a:r>
          </a:p>
        </p:txBody>
      </p:sp>
      <p:sp>
        <p:nvSpPr>
          <p:cNvPr id="10" name="Titre 1">
            <a:extLst>
              <a:ext uri="{FF2B5EF4-FFF2-40B4-BE49-F238E27FC236}">
                <a16:creationId xmlns:a16="http://schemas.microsoft.com/office/drawing/2014/main" id="{11895805-E23C-4282-917D-86DEAA47DED7}"/>
              </a:ext>
            </a:extLst>
          </p:cNvPr>
          <p:cNvSpPr txBox="1">
            <a:spLocks/>
          </p:cNvSpPr>
          <p:nvPr/>
        </p:nvSpPr>
        <p:spPr>
          <a:xfrm>
            <a:off x="599372" y="485073"/>
            <a:ext cx="6876288"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fr-FR" dirty="0"/>
              <a:t>5 Pourquoi : déroulement en 6 étapes</a:t>
            </a:r>
          </a:p>
        </p:txBody>
      </p:sp>
    </p:spTree>
    <p:extLst>
      <p:ext uri="{BB962C8B-B14F-4D97-AF65-F5344CB8AC3E}">
        <p14:creationId xmlns:p14="http://schemas.microsoft.com/office/powerpoint/2010/main" val="17620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81339-CDE0-497C-ABAB-2567F20CBFE8}"/>
              </a:ext>
            </a:extLst>
          </p:cNvPr>
          <p:cNvSpPr>
            <a:spLocks noGrp="1"/>
          </p:cNvSpPr>
          <p:nvPr>
            <p:ph type="title"/>
          </p:nvPr>
        </p:nvSpPr>
        <p:spPr>
          <a:xfrm>
            <a:off x="521208" y="423509"/>
            <a:ext cx="6876288" cy="640080"/>
          </a:xfrm>
        </p:spPr>
        <p:txBody>
          <a:bodyPr>
            <a:normAutofit/>
          </a:bodyPr>
          <a:lstStyle/>
          <a:p>
            <a:r>
              <a:rPr lang="fr-FR" dirty="0"/>
              <a:t>5 Pourquoi : déroulement en 6 étapes</a:t>
            </a:r>
          </a:p>
        </p:txBody>
      </p:sp>
      <p:sp>
        <p:nvSpPr>
          <p:cNvPr id="3" name="Espace réservé du contenu 2">
            <a:extLst>
              <a:ext uri="{FF2B5EF4-FFF2-40B4-BE49-F238E27FC236}">
                <a16:creationId xmlns:a16="http://schemas.microsoft.com/office/drawing/2014/main" id="{DD437D7B-351E-444D-BA0A-2EA25C5A9754}"/>
              </a:ext>
            </a:extLst>
          </p:cNvPr>
          <p:cNvSpPr>
            <a:spLocks noGrp="1"/>
          </p:cNvSpPr>
          <p:nvPr>
            <p:ph idx="1"/>
          </p:nvPr>
        </p:nvSpPr>
        <p:spPr>
          <a:xfrm>
            <a:off x="539496" y="1435608"/>
            <a:ext cx="11053132" cy="2534975"/>
          </a:xfrm>
        </p:spPr>
        <p:txBody>
          <a:bodyPr>
            <a:normAutofit/>
          </a:bodyPr>
          <a:lstStyle/>
          <a:p>
            <a:pPr>
              <a:lnSpc>
                <a:spcPct val="120000"/>
              </a:lnSpc>
              <a:spcBef>
                <a:spcPts val="0"/>
              </a:spcBef>
              <a:spcAft>
                <a:spcPts val="0"/>
              </a:spcAft>
            </a:pPr>
            <a:r>
              <a:rPr lang="fr-FR" sz="2000" b="1" i="1" dirty="0"/>
              <a:t>Commencer par lister le premier niveau de causes</a:t>
            </a:r>
          </a:p>
          <a:p>
            <a:pPr marL="1028700" lvl="2" indent="-342900">
              <a:lnSpc>
                <a:spcPct val="120000"/>
              </a:lnSpc>
              <a:spcBef>
                <a:spcPts val="0"/>
              </a:spcBef>
              <a:spcAft>
                <a:spcPts val="0"/>
              </a:spcAft>
              <a:buFont typeface="Wingdings" panose="05000000000000000000" pitchFamily="2" charset="2"/>
              <a:buChar char="Ø"/>
            </a:pPr>
            <a:r>
              <a:rPr lang="fr-FR" sz="1600" dirty="0"/>
              <a:t>POURQUOI le problème est apparu?</a:t>
            </a:r>
          </a:p>
          <a:p>
            <a:pPr marL="1028700" lvl="2" indent="-342900">
              <a:lnSpc>
                <a:spcPct val="120000"/>
              </a:lnSpc>
              <a:spcBef>
                <a:spcPts val="0"/>
              </a:spcBef>
              <a:spcAft>
                <a:spcPts val="0"/>
              </a:spcAft>
              <a:buFont typeface="Wingdings" panose="05000000000000000000" pitchFamily="2" charset="2"/>
              <a:buChar char="Ø"/>
            </a:pPr>
            <a:r>
              <a:rPr lang="fr-FR" sz="1600" dirty="0"/>
              <a:t>Ces causes sont-elles nécessaires et suffisantes pour que le phénomène arrive?</a:t>
            </a:r>
          </a:p>
          <a:p>
            <a:pPr>
              <a:lnSpc>
                <a:spcPct val="120000"/>
              </a:lnSpc>
              <a:spcBef>
                <a:spcPts val="0"/>
              </a:spcBef>
              <a:spcAft>
                <a:spcPts val="0"/>
              </a:spcAft>
            </a:pPr>
            <a:endParaRPr lang="fr-FR" sz="2000" b="1" i="1" dirty="0"/>
          </a:p>
          <a:p>
            <a:pPr>
              <a:lnSpc>
                <a:spcPct val="120000"/>
              </a:lnSpc>
              <a:spcBef>
                <a:spcPts val="0"/>
              </a:spcBef>
              <a:spcAft>
                <a:spcPts val="0"/>
              </a:spcAft>
            </a:pPr>
            <a:r>
              <a:rPr lang="fr-FR" sz="2000" b="1" i="1" dirty="0"/>
              <a:t>Vérifier chaque cause sur le terrain</a:t>
            </a:r>
          </a:p>
          <a:p>
            <a:pPr marL="1028700" lvl="2" indent="-342900">
              <a:lnSpc>
                <a:spcPct val="120000"/>
              </a:lnSpc>
              <a:spcBef>
                <a:spcPts val="0"/>
              </a:spcBef>
              <a:spcAft>
                <a:spcPts val="0"/>
              </a:spcAft>
              <a:buFont typeface="Wingdings" panose="05000000000000000000" pitchFamily="2" charset="2"/>
              <a:buChar char="Ø"/>
            </a:pPr>
            <a:r>
              <a:rPr lang="fr-FR" sz="1600" dirty="0"/>
              <a:t>Pour les valider</a:t>
            </a:r>
          </a:p>
          <a:p>
            <a:pPr marL="1028700" lvl="2" indent="-342900">
              <a:lnSpc>
                <a:spcPct val="120000"/>
              </a:lnSpc>
              <a:spcBef>
                <a:spcPts val="0"/>
              </a:spcBef>
              <a:spcAft>
                <a:spcPts val="0"/>
              </a:spcAft>
              <a:buFont typeface="Wingdings" panose="05000000000000000000" pitchFamily="2" charset="2"/>
              <a:buChar char="Ø"/>
            </a:pPr>
            <a:r>
              <a:rPr lang="fr-FR" sz="1600" dirty="0"/>
              <a:t>Pour ELIMINER les causes les plus improbables</a:t>
            </a:r>
          </a:p>
          <a:p>
            <a:pPr>
              <a:lnSpc>
                <a:spcPct val="120000"/>
              </a:lnSpc>
              <a:spcBef>
                <a:spcPts val="0"/>
              </a:spcBef>
              <a:spcAft>
                <a:spcPts val="0"/>
              </a:spcAft>
            </a:pPr>
            <a:endParaRPr lang="fr-FR" sz="2000" dirty="0"/>
          </a:p>
        </p:txBody>
      </p:sp>
      <p:sp>
        <p:nvSpPr>
          <p:cNvPr id="8" name="ZoneTexte 7">
            <a:extLst>
              <a:ext uri="{FF2B5EF4-FFF2-40B4-BE49-F238E27FC236}">
                <a16:creationId xmlns:a16="http://schemas.microsoft.com/office/drawing/2014/main" id="{F288E4B2-67BD-468D-8A9F-47FA343A1BB1}"/>
              </a:ext>
            </a:extLst>
          </p:cNvPr>
          <p:cNvSpPr txBox="1"/>
          <p:nvPr/>
        </p:nvSpPr>
        <p:spPr>
          <a:xfrm>
            <a:off x="1452914" y="6117799"/>
            <a:ext cx="9550571" cy="461665"/>
          </a:xfrm>
          <a:prstGeom prst="rect">
            <a:avLst/>
          </a:prstGeom>
          <a:noFill/>
        </p:spPr>
        <p:txBody>
          <a:bodyPr wrap="square">
            <a:spAutoFit/>
          </a:bodyPr>
          <a:lstStyle/>
          <a:p>
            <a:r>
              <a:rPr lang="fr-FR" sz="2400" b="1" i="1" dirty="0">
                <a:solidFill>
                  <a:srgbClr val="FF0000"/>
                </a:solidFill>
              </a:rPr>
              <a:t>Ne pas changer de niveau tant que la cause n’est pas confirmée</a:t>
            </a:r>
          </a:p>
        </p:txBody>
      </p:sp>
      <p:sp>
        <p:nvSpPr>
          <p:cNvPr id="10" name="Ellipse 9">
            <a:extLst>
              <a:ext uri="{FF2B5EF4-FFF2-40B4-BE49-F238E27FC236}">
                <a16:creationId xmlns:a16="http://schemas.microsoft.com/office/drawing/2014/main" id="{A8B74139-7D6B-4596-B5DE-960E431E0C31}"/>
              </a:ext>
            </a:extLst>
          </p:cNvPr>
          <p:cNvSpPr/>
          <p:nvPr/>
        </p:nvSpPr>
        <p:spPr>
          <a:xfrm>
            <a:off x="114556" y="1454777"/>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2</a:t>
            </a:r>
          </a:p>
        </p:txBody>
      </p:sp>
      <p:sp>
        <p:nvSpPr>
          <p:cNvPr id="12" name="Ellipse 11">
            <a:extLst>
              <a:ext uri="{FF2B5EF4-FFF2-40B4-BE49-F238E27FC236}">
                <a16:creationId xmlns:a16="http://schemas.microsoft.com/office/drawing/2014/main" id="{D9B308EA-7281-46DE-8D01-C1BA6BA9020D}"/>
              </a:ext>
            </a:extLst>
          </p:cNvPr>
          <p:cNvSpPr/>
          <p:nvPr/>
        </p:nvSpPr>
        <p:spPr>
          <a:xfrm>
            <a:off x="114556" y="2737040"/>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3</a:t>
            </a:r>
          </a:p>
        </p:txBody>
      </p:sp>
      <p:pic>
        <p:nvPicPr>
          <p:cNvPr id="18" name="Image 17">
            <a:extLst>
              <a:ext uri="{FF2B5EF4-FFF2-40B4-BE49-F238E27FC236}">
                <a16:creationId xmlns:a16="http://schemas.microsoft.com/office/drawing/2014/main" id="{3F599237-3555-4061-8080-12280849285B}"/>
              </a:ext>
            </a:extLst>
          </p:cNvPr>
          <p:cNvPicPr>
            <a:picLocks noChangeAspect="1"/>
          </p:cNvPicPr>
          <p:nvPr/>
        </p:nvPicPr>
        <p:blipFill>
          <a:blip r:embed="rId2"/>
          <a:stretch>
            <a:fillRect/>
          </a:stretch>
        </p:blipFill>
        <p:spPr>
          <a:xfrm>
            <a:off x="1072240" y="3877844"/>
            <a:ext cx="9931245" cy="2109399"/>
          </a:xfrm>
          <a:prstGeom prst="rect">
            <a:avLst/>
          </a:prstGeom>
        </p:spPr>
      </p:pic>
    </p:spTree>
    <p:extLst>
      <p:ext uri="{BB962C8B-B14F-4D97-AF65-F5344CB8AC3E}">
        <p14:creationId xmlns:p14="http://schemas.microsoft.com/office/powerpoint/2010/main" val="29875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437D7B-351E-444D-BA0A-2EA25C5A9754}"/>
              </a:ext>
            </a:extLst>
          </p:cNvPr>
          <p:cNvSpPr>
            <a:spLocks noGrp="1"/>
          </p:cNvSpPr>
          <p:nvPr>
            <p:ph idx="1"/>
          </p:nvPr>
        </p:nvSpPr>
        <p:spPr>
          <a:xfrm>
            <a:off x="539496" y="1435608"/>
            <a:ext cx="11053132" cy="2534975"/>
          </a:xfrm>
        </p:spPr>
        <p:txBody>
          <a:bodyPr>
            <a:normAutofit/>
          </a:bodyPr>
          <a:lstStyle/>
          <a:p>
            <a:pPr>
              <a:lnSpc>
                <a:spcPct val="120000"/>
              </a:lnSpc>
              <a:spcBef>
                <a:spcPts val="0"/>
              </a:spcBef>
              <a:spcAft>
                <a:spcPts val="0"/>
              </a:spcAft>
            </a:pPr>
            <a:r>
              <a:rPr lang="fr-FR" sz="2000" b="1" i="1" dirty="0"/>
              <a:t>Réitérer le processus autant de fois que nécessaire, jusqu’à l’obtention des vraies causes racines</a:t>
            </a:r>
          </a:p>
          <a:p>
            <a:pPr>
              <a:lnSpc>
                <a:spcPct val="120000"/>
              </a:lnSpc>
              <a:spcBef>
                <a:spcPts val="0"/>
              </a:spcBef>
              <a:spcAft>
                <a:spcPts val="0"/>
              </a:spcAft>
            </a:pPr>
            <a:endParaRPr lang="fr-FR" sz="2000" dirty="0"/>
          </a:p>
        </p:txBody>
      </p:sp>
      <p:pic>
        <p:nvPicPr>
          <p:cNvPr id="5" name="Image 4">
            <a:extLst>
              <a:ext uri="{FF2B5EF4-FFF2-40B4-BE49-F238E27FC236}">
                <a16:creationId xmlns:a16="http://schemas.microsoft.com/office/drawing/2014/main" id="{F964A044-3C70-4F7F-B117-A7890EDD87AD}"/>
              </a:ext>
            </a:extLst>
          </p:cNvPr>
          <p:cNvPicPr>
            <a:picLocks noChangeAspect="1"/>
          </p:cNvPicPr>
          <p:nvPr/>
        </p:nvPicPr>
        <p:blipFill>
          <a:blip r:embed="rId2"/>
          <a:stretch>
            <a:fillRect/>
          </a:stretch>
        </p:blipFill>
        <p:spPr>
          <a:xfrm>
            <a:off x="1767431" y="2236334"/>
            <a:ext cx="8327791" cy="4312961"/>
          </a:xfrm>
          <a:prstGeom prst="rect">
            <a:avLst/>
          </a:prstGeom>
        </p:spPr>
      </p:pic>
      <p:sp>
        <p:nvSpPr>
          <p:cNvPr id="7" name="Ellipse 6">
            <a:extLst>
              <a:ext uri="{FF2B5EF4-FFF2-40B4-BE49-F238E27FC236}">
                <a16:creationId xmlns:a16="http://schemas.microsoft.com/office/drawing/2014/main" id="{E1AFFCA4-2B52-48ED-AA99-A88453C4896C}"/>
              </a:ext>
            </a:extLst>
          </p:cNvPr>
          <p:cNvSpPr/>
          <p:nvPr/>
        </p:nvSpPr>
        <p:spPr>
          <a:xfrm>
            <a:off x="114556" y="1435608"/>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4</a:t>
            </a:r>
          </a:p>
        </p:txBody>
      </p:sp>
      <p:sp>
        <p:nvSpPr>
          <p:cNvPr id="12" name="Titre 1">
            <a:extLst>
              <a:ext uri="{FF2B5EF4-FFF2-40B4-BE49-F238E27FC236}">
                <a16:creationId xmlns:a16="http://schemas.microsoft.com/office/drawing/2014/main" id="{C7871A81-8381-48C8-B096-6629A9321BB8}"/>
              </a:ext>
            </a:extLst>
          </p:cNvPr>
          <p:cNvSpPr>
            <a:spLocks noGrp="1"/>
          </p:cNvSpPr>
          <p:nvPr>
            <p:ph type="title"/>
          </p:nvPr>
        </p:nvSpPr>
        <p:spPr>
          <a:xfrm>
            <a:off x="521208" y="423509"/>
            <a:ext cx="6876288" cy="640080"/>
          </a:xfrm>
        </p:spPr>
        <p:txBody>
          <a:bodyPr>
            <a:normAutofit/>
          </a:bodyPr>
          <a:lstStyle/>
          <a:p>
            <a:r>
              <a:rPr lang="fr-FR" dirty="0"/>
              <a:t>5 Pourquoi : déroulement en 6 étapes</a:t>
            </a:r>
          </a:p>
        </p:txBody>
      </p:sp>
    </p:spTree>
    <p:extLst>
      <p:ext uri="{BB962C8B-B14F-4D97-AF65-F5344CB8AC3E}">
        <p14:creationId xmlns:p14="http://schemas.microsoft.com/office/powerpoint/2010/main" val="37246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437D7B-351E-444D-BA0A-2EA25C5A9754}"/>
              </a:ext>
            </a:extLst>
          </p:cNvPr>
          <p:cNvSpPr>
            <a:spLocks noGrp="1"/>
          </p:cNvSpPr>
          <p:nvPr>
            <p:ph idx="1"/>
          </p:nvPr>
        </p:nvSpPr>
        <p:spPr>
          <a:xfrm>
            <a:off x="539496" y="1435608"/>
            <a:ext cx="11053132" cy="5167710"/>
          </a:xfrm>
        </p:spPr>
        <p:txBody>
          <a:bodyPr>
            <a:normAutofit/>
          </a:bodyPr>
          <a:lstStyle/>
          <a:p>
            <a:pPr>
              <a:lnSpc>
                <a:spcPct val="120000"/>
              </a:lnSpc>
              <a:spcBef>
                <a:spcPts val="0"/>
              </a:spcBef>
              <a:spcAft>
                <a:spcPts val="0"/>
              </a:spcAft>
            </a:pPr>
            <a:r>
              <a:rPr lang="fr-FR" sz="2000" b="1" i="1" dirty="0"/>
              <a:t>S’assurer qu’il n’y a pas de rupture logique</a:t>
            </a:r>
          </a:p>
          <a:p>
            <a:pPr marL="1028700" lvl="2" indent="-342900">
              <a:lnSpc>
                <a:spcPct val="120000"/>
              </a:lnSpc>
              <a:spcBef>
                <a:spcPts val="0"/>
              </a:spcBef>
              <a:spcAft>
                <a:spcPts val="0"/>
              </a:spcAft>
              <a:buFont typeface="Wingdings" panose="05000000000000000000" pitchFamily="2" charset="2"/>
              <a:buChar char="Ø"/>
            </a:pPr>
            <a:r>
              <a:rPr lang="fr-FR" sz="2000" dirty="0"/>
              <a:t>Pour chaque cause racine, remonter vers le problème en se posant la question « si cette cause est éliminée, est-ce qu’on pourrait encore avoir la cause précédente? »</a:t>
            </a:r>
          </a:p>
          <a:p>
            <a:pPr marL="1028700" lvl="2" indent="-342900">
              <a:lnSpc>
                <a:spcPct val="120000"/>
              </a:lnSpc>
              <a:spcBef>
                <a:spcPts val="0"/>
              </a:spcBef>
              <a:spcAft>
                <a:spcPts val="0"/>
              </a:spcAft>
              <a:buFont typeface="Wingdings" panose="05000000000000000000" pitchFamily="2" charset="2"/>
              <a:buChar char="Ø"/>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lvl="2" indent="0">
              <a:lnSpc>
                <a:spcPct val="120000"/>
              </a:lnSpc>
              <a:spcBef>
                <a:spcPts val="0"/>
              </a:spcBef>
              <a:spcAft>
                <a:spcPts val="0"/>
              </a:spcAft>
              <a:buNone/>
            </a:pPr>
            <a:endParaRPr lang="fr-FR" sz="2000" dirty="0"/>
          </a:p>
          <a:p>
            <a:pPr marL="1028700" lvl="2" indent="-342900">
              <a:lnSpc>
                <a:spcPct val="120000"/>
              </a:lnSpc>
              <a:spcBef>
                <a:spcPts val="0"/>
              </a:spcBef>
              <a:spcAft>
                <a:spcPts val="0"/>
              </a:spcAft>
              <a:buFont typeface="Wingdings" panose="05000000000000000000" pitchFamily="2" charset="2"/>
              <a:buChar char="Ø"/>
            </a:pPr>
            <a:endParaRPr lang="fr-FR" sz="2000" dirty="0"/>
          </a:p>
          <a:p>
            <a:pPr>
              <a:lnSpc>
                <a:spcPct val="120000"/>
              </a:lnSpc>
              <a:spcBef>
                <a:spcPts val="0"/>
              </a:spcBef>
              <a:spcAft>
                <a:spcPts val="0"/>
              </a:spcAft>
            </a:pPr>
            <a:r>
              <a:rPr lang="fr-FR" sz="2000" b="1" i="1" dirty="0"/>
              <a:t>Définir une action corrective pour chaque cause racine identifiée</a:t>
            </a:r>
          </a:p>
          <a:p>
            <a:pPr>
              <a:lnSpc>
                <a:spcPct val="120000"/>
              </a:lnSpc>
              <a:spcBef>
                <a:spcPts val="0"/>
              </a:spcBef>
              <a:spcAft>
                <a:spcPts val="0"/>
              </a:spcAft>
            </a:pPr>
            <a:endParaRPr lang="fr-FR" sz="2000" dirty="0"/>
          </a:p>
        </p:txBody>
      </p:sp>
      <p:sp>
        <p:nvSpPr>
          <p:cNvPr id="7" name="Ellipse 6">
            <a:extLst>
              <a:ext uri="{FF2B5EF4-FFF2-40B4-BE49-F238E27FC236}">
                <a16:creationId xmlns:a16="http://schemas.microsoft.com/office/drawing/2014/main" id="{E1AFFCA4-2B52-48ED-AA99-A88453C4896C}"/>
              </a:ext>
            </a:extLst>
          </p:cNvPr>
          <p:cNvSpPr/>
          <p:nvPr/>
        </p:nvSpPr>
        <p:spPr>
          <a:xfrm>
            <a:off x="114556" y="1435608"/>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5</a:t>
            </a:r>
          </a:p>
        </p:txBody>
      </p:sp>
      <p:sp>
        <p:nvSpPr>
          <p:cNvPr id="12" name="Titre 1">
            <a:extLst>
              <a:ext uri="{FF2B5EF4-FFF2-40B4-BE49-F238E27FC236}">
                <a16:creationId xmlns:a16="http://schemas.microsoft.com/office/drawing/2014/main" id="{C7871A81-8381-48C8-B096-6629A9321BB8}"/>
              </a:ext>
            </a:extLst>
          </p:cNvPr>
          <p:cNvSpPr>
            <a:spLocks noGrp="1"/>
          </p:cNvSpPr>
          <p:nvPr>
            <p:ph type="title"/>
          </p:nvPr>
        </p:nvSpPr>
        <p:spPr>
          <a:xfrm>
            <a:off x="521208" y="423509"/>
            <a:ext cx="6876288" cy="640080"/>
          </a:xfrm>
        </p:spPr>
        <p:txBody>
          <a:bodyPr>
            <a:normAutofit/>
          </a:bodyPr>
          <a:lstStyle/>
          <a:p>
            <a:r>
              <a:rPr lang="fr-FR" dirty="0"/>
              <a:t>5 Pourquoi : déroulement en 6 étapes</a:t>
            </a:r>
          </a:p>
        </p:txBody>
      </p:sp>
      <p:sp>
        <p:nvSpPr>
          <p:cNvPr id="2" name="Ellipse 1">
            <a:extLst>
              <a:ext uri="{FF2B5EF4-FFF2-40B4-BE49-F238E27FC236}">
                <a16:creationId xmlns:a16="http://schemas.microsoft.com/office/drawing/2014/main" id="{6E137935-3183-4E37-A8FB-9F5BC8AB2623}"/>
              </a:ext>
            </a:extLst>
          </p:cNvPr>
          <p:cNvSpPr/>
          <p:nvPr/>
        </p:nvSpPr>
        <p:spPr>
          <a:xfrm>
            <a:off x="84618" y="5834752"/>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6</a:t>
            </a:r>
          </a:p>
        </p:txBody>
      </p:sp>
      <p:pic>
        <p:nvPicPr>
          <p:cNvPr id="8" name="Image 7">
            <a:extLst>
              <a:ext uri="{FF2B5EF4-FFF2-40B4-BE49-F238E27FC236}">
                <a16:creationId xmlns:a16="http://schemas.microsoft.com/office/drawing/2014/main" id="{4B007AA9-3516-4409-8A5F-21D4BCF360DA}"/>
              </a:ext>
            </a:extLst>
          </p:cNvPr>
          <p:cNvPicPr>
            <a:picLocks noChangeAspect="1"/>
          </p:cNvPicPr>
          <p:nvPr/>
        </p:nvPicPr>
        <p:blipFill>
          <a:blip r:embed="rId2"/>
          <a:stretch>
            <a:fillRect/>
          </a:stretch>
        </p:blipFill>
        <p:spPr>
          <a:xfrm>
            <a:off x="1815470" y="2767359"/>
            <a:ext cx="5413814" cy="2802025"/>
          </a:xfrm>
          <a:prstGeom prst="rect">
            <a:avLst/>
          </a:prstGeom>
        </p:spPr>
      </p:pic>
      <p:sp>
        <p:nvSpPr>
          <p:cNvPr id="9" name="Flèche : courbe vers le bas 8">
            <a:extLst>
              <a:ext uri="{FF2B5EF4-FFF2-40B4-BE49-F238E27FC236}">
                <a16:creationId xmlns:a16="http://schemas.microsoft.com/office/drawing/2014/main" id="{5F0602BB-2DB9-433E-BA9D-81339FD05BF9}"/>
              </a:ext>
            </a:extLst>
          </p:cNvPr>
          <p:cNvSpPr/>
          <p:nvPr/>
        </p:nvSpPr>
        <p:spPr>
          <a:xfrm rot="13385354">
            <a:off x="4198293" y="4223436"/>
            <a:ext cx="2890690" cy="760978"/>
          </a:xfrm>
          <a:prstGeom prst="curvedDownArrow">
            <a:avLst/>
          </a:prstGeom>
          <a:solidFill>
            <a:srgbClr val="FF0000"/>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Ellipse 9">
            <a:extLst>
              <a:ext uri="{FF2B5EF4-FFF2-40B4-BE49-F238E27FC236}">
                <a16:creationId xmlns:a16="http://schemas.microsoft.com/office/drawing/2014/main" id="{A5FFEFCB-3DC3-4673-A9C8-7DE43E761C26}"/>
              </a:ext>
            </a:extLst>
          </p:cNvPr>
          <p:cNvSpPr/>
          <p:nvPr/>
        </p:nvSpPr>
        <p:spPr>
          <a:xfrm>
            <a:off x="5158822" y="4566675"/>
            <a:ext cx="484816" cy="41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5</a:t>
            </a:r>
          </a:p>
        </p:txBody>
      </p:sp>
      <p:sp>
        <p:nvSpPr>
          <p:cNvPr id="13" name="ZoneTexte 12">
            <a:extLst>
              <a:ext uri="{FF2B5EF4-FFF2-40B4-BE49-F238E27FC236}">
                <a16:creationId xmlns:a16="http://schemas.microsoft.com/office/drawing/2014/main" id="{5E927A17-46E5-4D95-AE7A-E3DEDC95002C}"/>
              </a:ext>
            </a:extLst>
          </p:cNvPr>
          <p:cNvSpPr txBox="1"/>
          <p:nvPr/>
        </p:nvSpPr>
        <p:spPr>
          <a:xfrm flipH="1">
            <a:off x="7821188" y="3557798"/>
            <a:ext cx="2678014" cy="923330"/>
          </a:xfrm>
          <a:prstGeom prst="rect">
            <a:avLst/>
          </a:prstGeom>
          <a:noFill/>
        </p:spPr>
        <p:txBody>
          <a:bodyPr wrap="square" rtlCol="0">
            <a:spAutoFit/>
          </a:bodyPr>
          <a:lstStyle/>
          <a:p>
            <a:r>
              <a:rPr lang="fr-FR" dirty="0"/>
              <a:t>Si </a:t>
            </a:r>
            <a:r>
              <a:rPr lang="fr-FR" b="1" dirty="0"/>
              <a:t>OUI</a:t>
            </a:r>
            <a:r>
              <a:rPr lang="fr-FR" dirty="0"/>
              <a:t>, toutes les causes n’ont pas été envisagées</a:t>
            </a:r>
          </a:p>
          <a:p>
            <a:endParaRPr lang="fr-FR" dirty="0"/>
          </a:p>
        </p:txBody>
      </p:sp>
    </p:spTree>
    <p:extLst>
      <p:ext uri="{BB962C8B-B14F-4D97-AF65-F5344CB8AC3E}">
        <p14:creationId xmlns:p14="http://schemas.microsoft.com/office/powerpoint/2010/main" val="189446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A3C24-0417-4F06-B503-08005422C042}"/>
              </a:ext>
            </a:extLst>
          </p:cNvPr>
          <p:cNvSpPr>
            <a:spLocks noGrp="1"/>
          </p:cNvSpPr>
          <p:nvPr>
            <p:ph type="title"/>
          </p:nvPr>
        </p:nvSpPr>
        <p:spPr/>
        <p:txBody>
          <a:bodyPr/>
          <a:lstStyle/>
          <a:p>
            <a:r>
              <a:rPr lang="fr-FR" dirty="0"/>
              <a:t>5 Pourquoi - exemple</a:t>
            </a:r>
          </a:p>
        </p:txBody>
      </p:sp>
      <p:sp>
        <p:nvSpPr>
          <p:cNvPr id="6" name="Rectangle 5">
            <a:extLst>
              <a:ext uri="{FF2B5EF4-FFF2-40B4-BE49-F238E27FC236}">
                <a16:creationId xmlns:a16="http://schemas.microsoft.com/office/drawing/2014/main" id="{7CEA11C3-CF54-467E-93DC-8A32CD6986A5}"/>
              </a:ext>
            </a:extLst>
          </p:cNvPr>
          <p:cNvSpPr/>
          <p:nvPr/>
        </p:nvSpPr>
        <p:spPr>
          <a:xfrm>
            <a:off x="7088134" y="1307162"/>
            <a:ext cx="1773568" cy="2516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B8A9F2D8-E329-4F3B-8FE8-9BEB5BF2F96D}"/>
              </a:ext>
            </a:extLst>
          </p:cNvPr>
          <p:cNvPicPr>
            <a:picLocks noChangeAspect="1"/>
          </p:cNvPicPr>
          <p:nvPr/>
        </p:nvPicPr>
        <p:blipFill>
          <a:blip r:embed="rId2"/>
          <a:stretch>
            <a:fillRect/>
          </a:stretch>
        </p:blipFill>
        <p:spPr>
          <a:xfrm>
            <a:off x="1537962" y="1310004"/>
            <a:ext cx="7779170" cy="5163760"/>
          </a:xfrm>
          <a:prstGeom prst="rect">
            <a:avLst/>
          </a:prstGeom>
        </p:spPr>
      </p:pic>
      <p:sp>
        <p:nvSpPr>
          <p:cNvPr id="10" name="Espace réservé du contenu 9">
            <a:extLst>
              <a:ext uri="{FF2B5EF4-FFF2-40B4-BE49-F238E27FC236}">
                <a16:creationId xmlns:a16="http://schemas.microsoft.com/office/drawing/2014/main" id="{293193A8-85DB-492E-9A17-E37BB1A3A383}"/>
              </a:ext>
            </a:extLst>
          </p:cNvPr>
          <p:cNvSpPr>
            <a:spLocks noGrp="1"/>
          </p:cNvSpPr>
          <p:nvPr>
            <p:ph idx="1"/>
          </p:nvPr>
        </p:nvSpPr>
        <p:spPr>
          <a:xfrm>
            <a:off x="9317132" y="5713037"/>
            <a:ext cx="1025417" cy="700038"/>
          </a:xfrm>
        </p:spPr>
        <p:txBody>
          <a:bodyPr>
            <a:normAutofit fontScale="92500"/>
          </a:bodyPr>
          <a:lstStyle/>
          <a:p>
            <a:r>
              <a:rPr lang="fr-FR" sz="1800" b="1" dirty="0">
                <a:solidFill>
                  <a:srgbClr val="00B050"/>
                </a:solidFill>
              </a:rPr>
              <a:t>ACTION</a:t>
            </a:r>
          </a:p>
        </p:txBody>
      </p:sp>
    </p:spTree>
    <p:extLst>
      <p:ext uri="{BB962C8B-B14F-4D97-AF65-F5344CB8AC3E}">
        <p14:creationId xmlns:p14="http://schemas.microsoft.com/office/powerpoint/2010/main" val="4191997215"/>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16c05727-aa75-4e4a-9b5f-8a80a1165891"/>
    <ds:schemaRef ds:uri="http://www.w3.org/XML/1998/namespace"/>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{71992E24-866B-42EA-ADFA-DD2327A537D5}tf10001108_win32</Template>
  <TotalTime>2606</TotalTime>
  <Words>1221</Words>
  <Application>Microsoft Office PowerPoint</Application>
  <PresentationFormat>Grand écran</PresentationFormat>
  <Paragraphs>259</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Segoe UI</vt:lpstr>
      <vt:lpstr>Segoe UI Light</vt:lpstr>
      <vt:lpstr>Wingdings</vt:lpstr>
      <vt:lpstr>DocBienvenue</vt:lpstr>
      <vt:lpstr>Système d’Information et KPI</vt:lpstr>
      <vt:lpstr>Alignement stratégique du SI</vt:lpstr>
      <vt:lpstr>La relation SI et stratégie entreprise</vt:lpstr>
      <vt:lpstr>Le 5 Pourquoi </vt:lpstr>
      <vt:lpstr>Présentation PowerPoint</vt:lpstr>
      <vt:lpstr>5 Pourquoi : déroulement en 6 étapes</vt:lpstr>
      <vt:lpstr>5 Pourquoi : déroulement en 6 étapes</vt:lpstr>
      <vt:lpstr>5 Pourquoi : déroulement en 6 étapes</vt:lpstr>
      <vt:lpstr>5 Pourquoi - exemple</vt:lpstr>
      <vt:lpstr>5 Pourquoi : déroulement en 4 étapes</vt:lpstr>
      <vt:lpstr>5 pourquoi  – En résumé</vt:lpstr>
      <vt:lpstr>Le Diagramme d'Ishikawa – En résumé</vt:lpstr>
      <vt:lpstr>Le Diagramme d'Ishikawa en 4 étapes : Etape 1 </vt:lpstr>
      <vt:lpstr>Le Diagramme d'Ishikawa en 4 étapes : Etape 2 </vt:lpstr>
      <vt:lpstr>Le Diagramme d'Ishikawa en 4 étapes : Etape 3 </vt:lpstr>
      <vt:lpstr>Exemple </vt:lpstr>
      <vt:lpstr>Le Diagramme d'Ishikawa en 4 étapes : Etape 4 </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d’Information et KPI</dc:title>
  <dc:creator>Jean marc dartoy</dc:creator>
  <cp:keywords/>
  <cp:lastModifiedBy>Jean marc dartoy</cp:lastModifiedBy>
  <cp:revision>100</cp:revision>
  <cp:lastPrinted>2020-11-17T14:17:21Z</cp:lastPrinted>
  <dcterms:created xsi:type="dcterms:W3CDTF">2020-10-30T11:33:12Z</dcterms:created>
  <dcterms:modified xsi:type="dcterms:W3CDTF">2020-12-13T08:36:55Z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