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831" r:id="rId6"/>
    <p:sldId id="836" r:id="rId7"/>
    <p:sldId id="839" r:id="rId8"/>
    <p:sldId id="840" r:id="rId9"/>
    <p:sldId id="838" r:id="rId10"/>
    <p:sldId id="837" r:id="rId11"/>
    <p:sldId id="834" r:id="rId12"/>
    <p:sldId id="835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  <p14:sldId id="831"/>
            <p14:sldId id="836"/>
            <p14:sldId id="839"/>
            <p14:sldId id="840"/>
            <p14:sldId id="838"/>
            <p14:sldId id="837"/>
            <p14:sldId id="834"/>
            <p14:sldId id="835"/>
          </p14:sldIdLst>
        </p14:section>
        <p14:section name="Création, morphose, annotation, collaboration, recherche" id="{B9B51309-D148-4332-87C2-07BE32FBCA3B}">
          <p14:sldIdLst/>
        </p14:section>
        <p14:section name="En savoir plu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5F5F5"/>
    <a:srgbClr val="404040"/>
    <a:srgbClr val="FF9B45"/>
    <a:srgbClr val="DD462F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543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4CF194-85D0-4791-B34C-EEEABD97FC4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1FBC398-84F8-47CE-A900-198ACC4B7CFE}">
      <dgm:prSet phldrT="[Texte]"/>
      <dgm:spPr/>
      <dgm:t>
        <a:bodyPr/>
        <a:lstStyle/>
        <a:p>
          <a:r>
            <a:rPr lang="fr-FR" dirty="0"/>
            <a:t>Rappel sur les concepts</a:t>
          </a:r>
        </a:p>
      </dgm:t>
    </dgm:pt>
    <dgm:pt modelId="{C723F10D-F2A1-47AD-8019-EEDF44B77419}" type="parTrans" cxnId="{356916A3-FFB3-4188-BBD6-7F5B61142FF5}">
      <dgm:prSet/>
      <dgm:spPr/>
      <dgm:t>
        <a:bodyPr/>
        <a:lstStyle/>
        <a:p>
          <a:endParaRPr lang="fr-FR"/>
        </a:p>
      </dgm:t>
    </dgm:pt>
    <dgm:pt modelId="{FB4DDF06-89E6-455D-A785-A786B7797290}" type="sibTrans" cxnId="{356916A3-FFB3-4188-BBD6-7F5B61142FF5}">
      <dgm:prSet/>
      <dgm:spPr/>
      <dgm:t>
        <a:bodyPr/>
        <a:lstStyle/>
        <a:p>
          <a:endParaRPr lang="fr-FR"/>
        </a:p>
      </dgm:t>
    </dgm:pt>
    <dgm:pt modelId="{AE2A8FB7-37AC-427F-9726-06BFFA1DA838}">
      <dgm:prSet phldrT="[Texte]"/>
      <dgm:spPr/>
      <dgm:t>
        <a:bodyPr/>
        <a:lstStyle/>
        <a:p>
          <a:r>
            <a:rPr lang="fr-FR" dirty="0"/>
            <a:t>Mise en application </a:t>
          </a:r>
        </a:p>
        <a:p>
          <a:r>
            <a:rPr lang="fr-FR" dirty="0"/>
            <a:t>exercices</a:t>
          </a:r>
        </a:p>
      </dgm:t>
    </dgm:pt>
    <dgm:pt modelId="{60B4E01E-D6B0-4E97-9B59-685E87EE9A3E}" type="parTrans" cxnId="{A440E6D8-ED4B-4137-B974-BEC216D1D6CA}">
      <dgm:prSet/>
      <dgm:spPr/>
      <dgm:t>
        <a:bodyPr/>
        <a:lstStyle/>
        <a:p>
          <a:endParaRPr lang="fr-FR"/>
        </a:p>
      </dgm:t>
    </dgm:pt>
    <dgm:pt modelId="{D02E7068-4519-4BC8-8C9C-23B13F0B106E}" type="sibTrans" cxnId="{A440E6D8-ED4B-4137-B974-BEC216D1D6CA}">
      <dgm:prSet/>
      <dgm:spPr/>
      <dgm:t>
        <a:bodyPr/>
        <a:lstStyle/>
        <a:p>
          <a:endParaRPr lang="fr-FR"/>
        </a:p>
      </dgm:t>
    </dgm:pt>
    <dgm:pt modelId="{9233A602-E669-4BC4-B19D-D405C89C3E45}">
      <dgm:prSet phldrT="[Texte]"/>
      <dgm:spPr/>
      <dgm:t>
        <a:bodyPr/>
        <a:lstStyle/>
        <a:p>
          <a:r>
            <a:rPr lang="fr-FR" dirty="0"/>
            <a:t> Questions / réponses</a:t>
          </a:r>
        </a:p>
      </dgm:t>
    </dgm:pt>
    <dgm:pt modelId="{81A1C3A8-BD08-4C08-9D1F-1A1C8BED1375}" type="parTrans" cxnId="{0778BBFB-ED24-440D-B990-A711ECFF299D}">
      <dgm:prSet/>
      <dgm:spPr/>
      <dgm:t>
        <a:bodyPr/>
        <a:lstStyle/>
        <a:p>
          <a:endParaRPr lang="fr-FR"/>
        </a:p>
      </dgm:t>
    </dgm:pt>
    <dgm:pt modelId="{9AEE33C4-72EC-4826-B80F-E3CC12A77284}" type="sibTrans" cxnId="{0778BBFB-ED24-440D-B990-A711ECFF299D}">
      <dgm:prSet/>
      <dgm:spPr/>
      <dgm:t>
        <a:bodyPr/>
        <a:lstStyle/>
        <a:p>
          <a:endParaRPr lang="fr-FR"/>
        </a:p>
      </dgm:t>
    </dgm:pt>
    <dgm:pt modelId="{77BE20DC-0DF2-4FE1-8DA4-1980E66EADD7}" type="pres">
      <dgm:prSet presAssocID="{7D4CF194-85D0-4791-B34C-EEEABD97FC4C}" presName="Name0" presStyleCnt="0">
        <dgm:presLayoutVars>
          <dgm:chMax val="7"/>
          <dgm:chPref val="7"/>
          <dgm:dir/>
        </dgm:presLayoutVars>
      </dgm:prSet>
      <dgm:spPr/>
    </dgm:pt>
    <dgm:pt modelId="{A138694D-CFAC-4A40-8D90-3D6425621561}" type="pres">
      <dgm:prSet presAssocID="{7D4CF194-85D0-4791-B34C-EEEABD97FC4C}" presName="Name1" presStyleCnt="0"/>
      <dgm:spPr/>
    </dgm:pt>
    <dgm:pt modelId="{0C307B5F-97F1-41BD-9FBE-DDECA816C2D2}" type="pres">
      <dgm:prSet presAssocID="{7D4CF194-85D0-4791-B34C-EEEABD97FC4C}" presName="cycle" presStyleCnt="0"/>
      <dgm:spPr/>
    </dgm:pt>
    <dgm:pt modelId="{656946B3-89D2-494F-9889-6FBB9966663C}" type="pres">
      <dgm:prSet presAssocID="{7D4CF194-85D0-4791-B34C-EEEABD97FC4C}" presName="srcNode" presStyleLbl="node1" presStyleIdx="0" presStyleCnt="3"/>
      <dgm:spPr/>
    </dgm:pt>
    <dgm:pt modelId="{0F39C323-7F7A-477C-BEB3-22FF95E31ED1}" type="pres">
      <dgm:prSet presAssocID="{7D4CF194-85D0-4791-B34C-EEEABD97FC4C}" presName="conn" presStyleLbl="parChTrans1D2" presStyleIdx="0" presStyleCnt="1"/>
      <dgm:spPr/>
    </dgm:pt>
    <dgm:pt modelId="{B9A4BCD5-9C9A-4789-B2E1-5B48BE577605}" type="pres">
      <dgm:prSet presAssocID="{7D4CF194-85D0-4791-B34C-EEEABD97FC4C}" presName="extraNode" presStyleLbl="node1" presStyleIdx="0" presStyleCnt="3"/>
      <dgm:spPr/>
    </dgm:pt>
    <dgm:pt modelId="{525C9809-106E-4DA4-AC73-27C26F9F79AE}" type="pres">
      <dgm:prSet presAssocID="{7D4CF194-85D0-4791-B34C-EEEABD97FC4C}" presName="dstNode" presStyleLbl="node1" presStyleIdx="0" presStyleCnt="3"/>
      <dgm:spPr/>
    </dgm:pt>
    <dgm:pt modelId="{A6577769-9CA3-4E94-9235-38C8755981AF}" type="pres">
      <dgm:prSet presAssocID="{81FBC398-84F8-47CE-A900-198ACC4B7CFE}" presName="text_1" presStyleLbl="node1" presStyleIdx="0" presStyleCnt="3">
        <dgm:presLayoutVars>
          <dgm:bulletEnabled val="1"/>
        </dgm:presLayoutVars>
      </dgm:prSet>
      <dgm:spPr/>
    </dgm:pt>
    <dgm:pt modelId="{A95FAC06-BB51-4292-AD2D-6A3DA8A2CD23}" type="pres">
      <dgm:prSet presAssocID="{81FBC398-84F8-47CE-A900-198ACC4B7CFE}" presName="accent_1" presStyleCnt="0"/>
      <dgm:spPr/>
    </dgm:pt>
    <dgm:pt modelId="{B2978D39-E3A7-4B4C-A722-98505415EFCF}" type="pres">
      <dgm:prSet presAssocID="{81FBC398-84F8-47CE-A900-198ACC4B7CFE}" presName="accentRepeatNode" presStyleLbl="solidFgAcc1" presStyleIdx="0" presStyleCnt="3"/>
      <dgm:spPr/>
    </dgm:pt>
    <dgm:pt modelId="{7AC6E4B3-25A0-406D-9F30-5D835FD236C4}" type="pres">
      <dgm:prSet presAssocID="{AE2A8FB7-37AC-427F-9726-06BFFA1DA838}" presName="text_2" presStyleLbl="node1" presStyleIdx="1" presStyleCnt="3">
        <dgm:presLayoutVars>
          <dgm:bulletEnabled val="1"/>
        </dgm:presLayoutVars>
      </dgm:prSet>
      <dgm:spPr/>
    </dgm:pt>
    <dgm:pt modelId="{8A62E8FD-1E4C-4312-B6F5-0461C2436E0F}" type="pres">
      <dgm:prSet presAssocID="{AE2A8FB7-37AC-427F-9726-06BFFA1DA838}" presName="accent_2" presStyleCnt="0"/>
      <dgm:spPr/>
    </dgm:pt>
    <dgm:pt modelId="{DBFFADCB-1546-48D7-8820-1C55E7286F70}" type="pres">
      <dgm:prSet presAssocID="{AE2A8FB7-37AC-427F-9726-06BFFA1DA838}" presName="accentRepeatNode" presStyleLbl="solidFgAcc1" presStyleIdx="1" presStyleCnt="3"/>
      <dgm:spPr/>
    </dgm:pt>
    <dgm:pt modelId="{DC8B5F51-B85D-4495-A7AD-36465EDC1CCD}" type="pres">
      <dgm:prSet presAssocID="{9233A602-E669-4BC4-B19D-D405C89C3E45}" presName="text_3" presStyleLbl="node1" presStyleIdx="2" presStyleCnt="3" custScaleX="100988" custLinFactNeighborX="-974" custLinFactNeighborY="3857">
        <dgm:presLayoutVars>
          <dgm:bulletEnabled val="1"/>
        </dgm:presLayoutVars>
      </dgm:prSet>
      <dgm:spPr/>
    </dgm:pt>
    <dgm:pt modelId="{B7E64266-2217-4A4F-85B8-B7AB5D440CEB}" type="pres">
      <dgm:prSet presAssocID="{9233A602-E669-4BC4-B19D-D405C89C3E45}" presName="accent_3" presStyleCnt="0"/>
      <dgm:spPr/>
    </dgm:pt>
    <dgm:pt modelId="{AFD2FBD9-3E8D-4028-9008-037F474A4803}" type="pres">
      <dgm:prSet presAssocID="{9233A602-E669-4BC4-B19D-D405C89C3E45}" presName="accentRepeatNode" presStyleLbl="solidFgAcc1" presStyleIdx="2" presStyleCnt="3"/>
      <dgm:spPr/>
    </dgm:pt>
  </dgm:ptLst>
  <dgm:cxnLst>
    <dgm:cxn modelId="{71C77B1F-E6E4-48A2-91BB-10A700BC0995}" type="presOf" srcId="{7D4CF194-85D0-4791-B34C-EEEABD97FC4C}" destId="{77BE20DC-0DF2-4FE1-8DA4-1980E66EADD7}" srcOrd="0" destOrd="0" presId="urn:microsoft.com/office/officeart/2008/layout/VerticalCurvedList"/>
    <dgm:cxn modelId="{FC4DD35E-3501-485A-98AB-FE88B86A9647}" type="presOf" srcId="{9233A602-E669-4BC4-B19D-D405C89C3E45}" destId="{DC8B5F51-B85D-4495-A7AD-36465EDC1CCD}" srcOrd="0" destOrd="0" presId="urn:microsoft.com/office/officeart/2008/layout/VerticalCurvedList"/>
    <dgm:cxn modelId="{DB749845-819A-4544-85EF-CE734B88D0DE}" type="presOf" srcId="{AE2A8FB7-37AC-427F-9726-06BFFA1DA838}" destId="{7AC6E4B3-25A0-406D-9F30-5D835FD236C4}" srcOrd="0" destOrd="0" presId="urn:microsoft.com/office/officeart/2008/layout/VerticalCurvedList"/>
    <dgm:cxn modelId="{C4A84985-ED80-4DE5-B4C1-3F8E5C176EE9}" type="presOf" srcId="{81FBC398-84F8-47CE-A900-198ACC4B7CFE}" destId="{A6577769-9CA3-4E94-9235-38C8755981AF}" srcOrd="0" destOrd="0" presId="urn:microsoft.com/office/officeart/2008/layout/VerticalCurvedList"/>
    <dgm:cxn modelId="{356916A3-FFB3-4188-BBD6-7F5B61142FF5}" srcId="{7D4CF194-85D0-4791-B34C-EEEABD97FC4C}" destId="{81FBC398-84F8-47CE-A900-198ACC4B7CFE}" srcOrd="0" destOrd="0" parTransId="{C723F10D-F2A1-47AD-8019-EEDF44B77419}" sibTransId="{FB4DDF06-89E6-455D-A785-A786B7797290}"/>
    <dgm:cxn modelId="{73482FCE-748D-4179-BB2E-54F2F8A6705B}" type="presOf" srcId="{FB4DDF06-89E6-455D-A785-A786B7797290}" destId="{0F39C323-7F7A-477C-BEB3-22FF95E31ED1}" srcOrd="0" destOrd="0" presId="urn:microsoft.com/office/officeart/2008/layout/VerticalCurvedList"/>
    <dgm:cxn modelId="{A440E6D8-ED4B-4137-B974-BEC216D1D6CA}" srcId="{7D4CF194-85D0-4791-B34C-EEEABD97FC4C}" destId="{AE2A8FB7-37AC-427F-9726-06BFFA1DA838}" srcOrd="1" destOrd="0" parTransId="{60B4E01E-D6B0-4E97-9B59-685E87EE9A3E}" sibTransId="{D02E7068-4519-4BC8-8C9C-23B13F0B106E}"/>
    <dgm:cxn modelId="{0778BBFB-ED24-440D-B990-A711ECFF299D}" srcId="{7D4CF194-85D0-4791-B34C-EEEABD97FC4C}" destId="{9233A602-E669-4BC4-B19D-D405C89C3E45}" srcOrd="2" destOrd="0" parTransId="{81A1C3A8-BD08-4C08-9D1F-1A1C8BED1375}" sibTransId="{9AEE33C4-72EC-4826-B80F-E3CC12A77284}"/>
    <dgm:cxn modelId="{4BE6D9A5-EAA9-48DE-8C62-E020A01D3D9D}" type="presParOf" srcId="{77BE20DC-0DF2-4FE1-8DA4-1980E66EADD7}" destId="{A138694D-CFAC-4A40-8D90-3D6425621561}" srcOrd="0" destOrd="0" presId="urn:microsoft.com/office/officeart/2008/layout/VerticalCurvedList"/>
    <dgm:cxn modelId="{1FF5C84B-01CD-4134-9099-DF1D5ED21DFC}" type="presParOf" srcId="{A138694D-CFAC-4A40-8D90-3D6425621561}" destId="{0C307B5F-97F1-41BD-9FBE-DDECA816C2D2}" srcOrd="0" destOrd="0" presId="urn:microsoft.com/office/officeart/2008/layout/VerticalCurvedList"/>
    <dgm:cxn modelId="{F49E7821-D0CE-4A32-99DC-3C48342C2DC3}" type="presParOf" srcId="{0C307B5F-97F1-41BD-9FBE-DDECA816C2D2}" destId="{656946B3-89D2-494F-9889-6FBB9966663C}" srcOrd="0" destOrd="0" presId="urn:microsoft.com/office/officeart/2008/layout/VerticalCurvedList"/>
    <dgm:cxn modelId="{A6724987-DD2E-43B7-B5EA-EA81E71CDD6D}" type="presParOf" srcId="{0C307B5F-97F1-41BD-9FBE-DDECA816C2D2}" destId="{0F39C323-7F7A-477C-BEB3-22FF95E31ED1}" srcOrd="1" destOrd="0" presId="urn:microsoft.com/office/officeart/2008/layout/VerticalCurvedList"/>
    <dgm:cxn modelId="{B6C4A5C4-DAF4-4D3E-9116-BC257984EF38}" type="presParOf" srcId="{0C307B5F-97F1-41BD-9FBE-DDECA816C2D2}" destId="{B9A4BCD5-9C9A-4789-B2E1-5B48BE577605}" srcOrd="2" destOrd="0" presId="urn:microsoft.com/office/officeart/2008/layout/VerticalCurvedList"/>
    <dgm:cxn modelId="{771F7992-DE0B-4E2C-B80D-9B27C91C9E3B}" type="presParOf" srcId="{0C307B5F-97F1-41BD-9FBE-DDECA816C2D2}" destId="{525C9809-106E-4DA4-AC73-27C26F9F79AE}" srcOrd="3" destOrd="0" presId="urn:microsoft.com/office/officeart/2008/layout/VerticalCurvedList"/>
    <dgm:cxn modelId="{BFEDBDE6-835F-4E0E-AF2B-266869B4E85E}" type="presParOf" srcId="{A138694D-CFAC-4A40-8D90-3D6425621561}" destId="{A6577769-9CA3-4E94-9235-38C8755981AF}" srcOrd="1" destOrd="0" presId="urn:microsoft.com/office/officeart/2008/layout/VerticalCurvedList"/>
    <dgm:cxn modelId="{D40514BC-27AB-4A6F-98CD-488C3A46ADB9}" type="presParOf" srcId="{A138694D-CFAC-4A40-8D90-3D6425621561}" destId="{A95FAC06-BB51-4292-AD2D-6A3DA8A2CD23}" srcOrd="2" destOrd="0" presId="urn:microsoft.com/office/officeart/2008/layout/VerticalCurvedList"/>
    <dgm:cxn modelId="{73B3BEAA-7736-496F-A052-616557CA3222}" type="presParOf" srcId="{A95FAC06-BB51-4292-AD2D-6A3DA8A2CD23}" destId="{B2978D39-E3A7-4B4C-A722-98505415EFCF}" srcOrd="0" destOrd="0" presId="urn:microsoft.com/office/officeart/2008/layout/VerticalCurvedList"/>
    <dgm:cxn modelId="{D629B805-881A-43C8-B087-25562304DB1D}" type="presParOf" srcId="{A138694D-CFAC-4A40-8D90-3D6425621561}" destId="{7AC6E4B3-25A0-406D-9F30-5D835FD236C4}" srcOrd="3" destOrd="0" presId="urn:microsoft.com/office/officeart/2008/layout/VerticalCurvedList"/>
    <dgm:cxn modelId="{89636690-94EC-432F-A939-A2103737C065}" type="presParOf" srcId="{A138694D-CFAC-4A40-8D90-3D6425621561}" destId="{8A62E8FD-1E4C-4312-B6F5-0461C2436E0F}" srcOrd="4" destOrd="0" presId="urn:microsoft.com/office/officeart/2008/layout/VerticalCurvedList"/>
    <dgm:cxn modelId="{98F8E5DC-0955-4825-980C-02FBD9A0C175}" type="presParOf" srcId="{8A62E8FD-1E4C-4312-B6F5-0461C2436E0F}" destId="{DBFFADCB-1546-48D7-8820-1C55E7286F70}" srcOrd="0" destOrd="0" presId="urn:microsoft.com/office/officeart/2008/layout/VerticalCurvedList"/>
    <dgm:cxn modelId="{1CDC148C-FFC0-439D-BA08-C67DFC81D388}" type="presParOf" srcId="{A138694D-CFAC-4A40-8D90-3D6425621561}" destId="{DC8B5F51-B85D-4495-A7AD-36465EDC1CCD}" srcOrd="5" destOrd="0" presId="urn:microsoft.com/office/officeart/2008/layout/VerticalCurvedList"/>
    <dgm:cxn modelId="{913C05AB-DC0F-4752-ACDB-E8803F698438}" type="presParOf" srcId="{A138694D-CFAC-4A40-8D90-3D6425621561}" destId="{B7E64266-2217-4A4F-85B8-B7AB5D440CEB}" srcOrd="6" destOrd="0" presId="urn:microsoft.com/office/officeart/2008/layout/VerticalCurvedList"/>
    <dgm:cxn modelId="{A3C70A97-53DA-4AB9-ABCF-A0159A154F71}" type="presParOf" srcId="{B7E64266-2217-4A4F-85B8-B7AB5D440CEB}" destId="{AFD2FBD9-3E8D-4028-9008-037F474A48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9C323-7F7A-477C-BEB3-22FF95E31ED1}">
      <dsp:nvSpPr>
        <dsp:cNvPr id="0" name=""/>
        <dsp:cNvSpPr/>
      </dsp:nvSpPr>
      <dsp:spPr>
        <a:xfrm>
          <a:off x="-4519130" y="-689663"/>
          <a:ext cx="5357601" cy="5357601"/>
        </a:xfrm>
        <a:prstGeom prst="blockArc">
          <a:avLst>
            <a:gd name="adj1" fmla="val 18900000"/>
            <a:gd name="adj2" fmla="val 2700000"/>
            <a:gd name="adj3" fmla="val 40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77769-9CA3-4E94-9235-38C8755981AF}">
      <dsp:nvSpPr>
        <dsp:cNvPr id="0" name=""/>
        <dsp:cNvSpPr/>
      </dsp:nvSpPr>
      <dsp:spPr>
        <a:xfrm>
          <a:off x="531469" y="397827"/>
          <a:ext cx="8818800" cy="795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155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Rappel sur les concepts</a:t>
          </a:r>
        </a:p>
      </dsp:txBody>
      <dsp:txXfrm>
        <a:off x="531469" y="397827"/>
        <a:ext cx="8818800" cy="795655"/>
      </dsp:txXfrm>
    </dsp:sp>
    <dsp:sp modelId="{B2978D39-E3A7-4B4C-A722-98505415EFCF}">
      <dsp:nvSpPr>
        <dsp:cNvPr id="0" name=""/>
        <dsp:cNvSpPr/>
      </dsp:nvSpPr>
      <dsp:spPr>
        <a:xfrm>
          <a:off x="34185" y="298370"/>
          <a:ext cx="994568" cy="9945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6E4B3-25A0-406D-9F30-5D835FD236C4}">
      <dsp:nvSpPr>
        <dsp:cNvPr id="0" name=""/>
        <dsp:cNvSpPr/>
      </dsp:nvSpPr>
      <dsp:spPr>
        <a:xfrm>
          <a:off x="820690" y="1591310"/>
          <a:ext cx="8529579" cy="795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155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Mise en application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exercices</a:t>
          </a:r>
        </a:p>
      </dsp:txBody>
      <dsp:txXfrm>
        <a:off x="820690" y="1591310"/>
        <a:ext cx="8529579" cy="795655"/>
      </dsp:txXfrm>
    </dsp:sp>
    <dsp:sp modelId="{DBFFADCB-1546-48D7-8820-1C55E7286F70}">
      <dsp:nvSpPr>
        <dsp:cNvPr id="0" name=""/>
        <dsp:cNvSpPr/>
      </dsp:nvSpPr>
      <dsp:spPr>
        <a:xfrm>
          <a:off x="323405" y="1491853"/>
          <a:ext cx="994568" cy="9945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B5F51-B85D-4495-A7AD-36465EDC1CCD}">
      <dsp:nvSpPr>
        <dsp:cNvPr id="0" name=""/>
        <dsp:cNvSpPr/>
      </dsp:nvSpPr>
      <dsp:spPr>
        <a:xfrm>
          <a:off x="402009" y="2815480"/>
          <a:ext cx="8905929" cy="795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155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 Questions / réponses</a:t>
          </a:r>
        </a:p>
      </dsp:txBody>
      <dsp:txXfrm>
        <a:off x="402009" y="2815480"/>
        <a:ext cx="8905929" cy="795655"/>
      </dsp:txXfrm>
    </dsp:sp>
    <dsp:sp modelId="{AFD2FBD9-3E8D-4028-9008-037F474A4803}">
      <dsp:nvSpPr>
        <dsp:cNvPr id="0" name=""/>
        <dsp:cNvSpPr/>
      </dsp:nvSpPr>
      <dsp:spPr>
        <a:xfrm>
          <a:off x="34185" y="2685335"/>
          <a:ext cx="994568" cy="9945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80F580-3B6A-44CD-9A1E-E890016126F8}" type="datetime1">
              <a:rPr lang="fr-FR" smtClean="0"/>
              <a:t>13/12/2020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F8ED89-FBF4-48E3-B6C6-C071DA98F802}" type="datetime1">
              <a:rPr lang="fr-FR" noProof="1" dirty="0" smtClean="0"/>
              <a:t>13/12/2020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DF3CA4B-903E-431D-AF93-2AD02E04DE8A}" type="datetime1">
              <a:rPr lang="fr-FR" noProof="0" smtClean="0"/>
              <a:t>13/12/2020</a:t>
            </a:fld>
            <a:endParaRPr lang="fr-FR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0" name="Rectangle 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EE6083-92D4-4BB8-86CD-256E80A15E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11 Mai  2004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298EB2-1F9C-4E6B-B9C5-7833BB0EBA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Jean-louis Leignel / IT Governance SymposiuM 2004</a:t>
            </a:r>
          </a:p>
        </p:txBody>
      </p:sp>
    </p:spTree>
    <p:extLst>
      <p:ext uri="{BB962C8B-B14F-4D97-AF65-F5344CB8AC3E}">
        <p14:creationId xmlns:p14="http://schemas.microsoft.com/office/powerpoint/2010/main" val="22114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02CD4F2-526B-4131-B91B-856C46007FC5}" type="datetime1">
              <a:rPr lang="fr-FR" noProof="0" smtClean="0"/>
              <a:t>13/12/2020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8" name="Connecteur droit 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fr-FR" sz="4800" dirty="0">
                <a:solidFill>
                  <a:schemeClr val="bg1"/>
                </a:solidFill>
              </a:rPr>
              <a:t>Système d’Information et KPI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8D998-D59E-4D29-B938-6C526316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IT gouvernance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7188CC9-DBA8-4361-BB79-5C3C58428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205460"/>
              </p:ext>
            </p:extLst>
          </p:nvPr>
        </p:nvGraphicFramePr>
        <p:xfrm>
          <a:off x="539750" y="1435100"/>
          <a:ext cx="9425885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4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8C8AE-26B1-4D56-991F-6D05B8BB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23508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fr-FR" dirty="0"/>
              <a:t>Rappel </a:t>
            </a:r>
            <a:br>
              <a:rPr lang="fr-FR" dirty="0"/>
            </a:br>
            <a:r>
              <a:rPr lang="fr-FR" dirty="0"/>
              <a:t>De l’origine de la gouvernance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7F36E-624F-48B6-9DFB-49A68B81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516" y="1351719"/>
            <a:ext cx="4407027" cy="257590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08FE27-3EC6-4238-BC3C-D5A2C2C74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331" y="4045141"/>
            <a:ext cx="3458653" cy="26815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7A701C-B2C1-43F2-AA3C-D9EC4DB33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32" y="1296487"/>
            <a:ext cx="79649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fr-FR" altLang="fr-FR" sz="1600" dirty="0">
                <a:solidFill>
                  <a:schemeClr val="tx2"/>
                </a:solidFill>
                <a:latin typeface="Arial" panose="020B0604020202020204" pitchFamily="34" charset="0"/>
              </a:rPr>
              <a:t>Définition OCDE de la Gouvernance = …</a:t>
            </a:r>
            <a:r>
              <a:rPr lang="fr-FR" altLang="fr-FR" sz="1600" dirty="0"/>
              <a:t>distribution des </a:t>
            </a:r>
            <a:r>
              <a:rPr lang="fr-FR" altLang="fr-FR" sz="1600" dirty="0">
                <a:solidFill>
                  <a:srgbClr val="FF0066"/>
                </a:solidFill>
              </a:rPr>
              <a:t>droits et</a:t>
            </a:r>
            <a:r>
              <a:rPr lang="fr-FR" altLang="fr-FR" sz="1600" dirty="0"/>
              <a:t> </a:t>
            </a:r>
            <a:r>
              <a:rPr lang="fr-FR" altLang="fr-FR" sz="1600" dirty="0">
                <a:solidFill>
                  <a:srgbClr val="FF0066"/>
                </a:solidFill>
              </a:rPr>
              <a:t>responsabilités </a:t>
            </a:r>
            <a:r>
              <a:rPr lang="fr-FR" altLang="fr-FR" sz="1600" dirty="0"/>
              <a:t>parmi les différents acteurs et ayant droits d’une Organisation . Les </a:t>
            </a:r>
            <a:r>
              <a:rPr lang="fr-FR" altLang="fr-FR" sz="1600" dirty="0">
                <a:solidFill>
                  <a:srgbClr val="FF0066"/>
                </a:solidFill>
              </a:rPr>
              <a:t>règles et procédures</a:t>
            </a:r>
            <a:r>
              <a:rPr lang="fr-FR" altLang="fr-FR" sz="1600" dirty="0"/>
              <a:t> qui permettent la prise de décision sont définies ,ainsi qu’ un </a:t>
            </a:r>
            <a:r>
              <a:rPr lang="fr-FR" altLang="fr-FR" sz="1600" dirty="0">
                <a:solidFill>
                  <a:srgbClr val="FF0066"/>
                </a:solidFill>
              </a:rPr>
              <a:t>cadre</a:t>
            </a:r>
            <a:r>
              <a:rPr lang="fr-FR" altLang="fr-FR" sz="1600" dirty="0"/>
              <a:t> qui détermine  les </a:t>
            </a:r>
            <a:r>
              <a:rPr lang="fr-FR" altLang="fr-FR" sz="1600" dirty="0">
                <a:solidFill>
                  <a:srgbClr val="FF0066"/>
                </a:solidFill>
              </a:rPr>
              <a:t>objectifs ,les moyens et les systèmes</a:t>
            </a:r>
            <a:r>
              <a:rPr lang="fr-FR" altLang="fr-FR" sz="1600" dirty="0"/>
              <a:t> </a:t>
            </a:r>
            <a:r>
              <a:rPr lang="fr-FR" altLang="fr-FR" sz="1600" dirty="0">
                <a:solidFill>
                  <a:srgbClr val="FF0066"/>
                </a:solidFill>
              </a:rPr>
              <a:t>d’évaluation </a:t>
            </a:r>
            <a:r>
              <a:rPr lang="fr-FR" altLang="fr-FR" sz="1600" dirty="0"/>
              <a:t>de la performance à mettre en œuvre pour les atteindre…Le tout étant fondé sur un principe de </a:t>
            </a:r>
            <a:r>
              <a:rPr lang="fr-FR" altLang="fr-FR" sz="1600" dirty="0">
                <a:solidFill>
                  <a:srgbClr val="FF0066"/>
                </a:solidFill>
              </a:rPr>
              <a:t>TRANSPARENCE</a:t>
            </a:r>
            <a:endParaRPr lang="en-GB" altLang="fr-FR" sz="1600" dirty="0">
              <a:solidFill>
                <a:srgbClr val="FF0066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0A3E18-8490-495C-A701-101496239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928" y="2885137"/>
            <a:ext cx="5035732" cy="2282144"/>
          </a:xfrm>
          <a:prstGeom prst="rect">
            <a:avLst/>
          </a:prstGeom>
        </p:spPr>
      </p:pic>
      <p:sp>
        <p:nvSpPr>
          <p:cNvPr id="14" name="Text Box 52">
            <a:extLst>
              <a:ext uri="{FF2B5EF4-FFF2-40B4-BE49-F238E27FC236}">
                <a16:creationId xmlns:a16="http://schemas.microsoft.com/office/drawing/2014/main" id="{55AEC925-E3B5-41DA-A788-A4FDD0AEF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79" y="5385933"/>
            <a:ext cx="698842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altLang="fr-FR" sz="1600" dirty="0"/>
              <a:t>Le SI étant au cœur des entreprises, il est légitime de lui appliquer le principe de gouvernance.</a:t>
            </a:r>
          </a:p>
          <a:p>
            <a:r>
              <a:rPr lang="fr-FR" altLang="fr-FR" sz="1600" dirty="0"/>
              <a:t>Le phénomène de mode : en France ,loi de Finance , en Europe les Normes Comptables Internationales Juillet 2002  et aux USA Sarbanes Oxley après ENRON </a:t>
            </a:r>
          </a:p>
        </p:txBody>
      </p:sp>
    </p:spTree>
    <p:extLst>
      <p:ext uri="{BB962C8B-B14F-4D97-AF65-F5344CB8AC3E}">
        <p14:creationId xmlns:p14="http://schemas.microsoft.com/office/powerpoint/2010/main" val="335844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24CE0-EDBF-4D74-8204-8D622FC6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Rappel </a:t>
            </a:r>
            <a:br>
              <a:rPr lang="fr-FR" dirty="0"/>
            </a:br>
            <a:r>
              <a:rPr lang="fr-FR" dirty="0"/>
              <a:t>Comment le faire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EDEA0CA-DE67-4E2C-9F03-41421046E72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1310505"/>
            <a:ext cx="4416425" cy="2177735"/>
          </a:xfrm>
          <a:prstGeom prst="rect">
            <a:avLst/>
          </a:prstGeom>
        </p:spPr>
      </p:pic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944EA22-1792-449C-9A4B-901717049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431" y="2153862"/>
            <a:ext cx="4416425" cy="286513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593367D-AC5A-489A-81CA-5C48F93DD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4020105"/>
            <a:ext cx="4852837" cy="2389839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E94A3A5-22CB-4643-8886-CCE27232EE41}"/>
              </a:ext>
            </a:extLst>
          </p:cNvPr>
          <p:cNvCxnSpPr/>
          <p:nvPr/>
        </p:nvCxnSpPr>
        <p:spPr>
          <a:xfrm flipV="1">
            <a:off x="239340" y="3553272"/>
            <a:ext cx="11255098" cy="4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8437E56D-47CE-48E6-8DA4-9A8E6534E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044" y="1365699"/>
            <a:ext cx="4378835" cy="47330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89B0144-EFFC-4F67-9E26-BB1604F87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8814" y="5247347"/>
            <a:ext cx="2809222" cy="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3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24C9A-B22B-42B3-B177-E53929AA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Rappel</a:t>
            </a:r>
            <a:br>
              <a:rPr lang="fr-FR" dirty="0"/>
            </a:br>
            <a:r>
              <a:rPr lang="fr-FR" dirty="0"/>
              <a:t>Application IT gouvernance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21A9AE0-4518-4BED-9CAE-161A185DA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422984"/>
            <a:ext cx="11040813" cy="49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7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A1CE-D205-4BDC-A984-98E9BD0A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Rappel : </a:t>
            </a:r>
            <a:br>
              <a:rPr lang="fr-FR" dirty="0"/>
            </a:br>
            <a:r>
              <a:rPr lang="fr-FR" dirty="0"/>
              <a:t>Méthodes à  disposition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452D0A4-9890-472E-8AFC-B4351F9B473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1894190"/>
            <a:ext cx="4416425" cy="30600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878D6A0-7B0B-47D0-B6B1-796A078AF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128" y="1794818"/>
            <a:ext cx="5377672" cy="3258838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95DE2E28-7C84-416F-9AE0-C0EEC7873591}"/>
              </a:ext>
            </a:extLst>
          </p:cNvPr>
          <p:cNvSpPr/>
          <p:nvPr/>
        </p:nvSpPr>
        <p:spPr>
          <a:xfrm>
            <a:off x="5191828" y="3178921"/>
            <a:ext cx="1123055" cy="724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83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6BB53-9ABB-422C-9C23-9C168813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Ishikawa et 5 pourquoi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7BE124-1021-4E1F-8D26-A950BE677C1D}"/>
              </a:ext>
            </a:extLst>
          </p:cNvPr>
          <p:cNvSpPr txBox="1"/>
          <p:nvPr/>
        </p:nvSpPr>
        <p:spPr>
          <a:xfrm>
            <a:off x="199817" y="194324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+mn-lt"/>
              </a:rPr>
              <a:t>Le </a:t>
            </a:r>
            <a:r>
              <a:rPr lang="fr-FR" i="0" u="none" strike="noStrike" baseline="0" dirty="0">
                <a:solidFill>
                  <a:srgbClr val="000000"/>
                </a:solidFill>
                <a:latin typeface="+mn-lt"/>
              </a:rPr>
              <a:t>Diagramme d'Ishikawa 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577EDC1-A705-41C0-874F-13D6ACCA44B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80067" y="3320209"/>
            <a:ext cx="3407240" cy="16510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2A5E4E3-77D2-4290-B4BA-3F85591E0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265" y="1277593"/>
            <a:ext cx="5884313" cy="286812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246D239-1F18-4F44-B72B-1630C28471E9}"/>
              </a:ext>
            </a:extLst>
          </p:cNvPr>
          <p:cNvSpPr txBox="1"/>
          <p:nvPr/>
        </p:nvSpPr>
        <p:spPr>
          <a:xfrm>
            <a:off x="7266105" y="4471855"/>
            <a:ext cx="4618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+mn-lt"/>
              </a:rPr>
              <a:t>Les 5 pourquoi 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FADCC0F-ACA5-4A0F-9CCA-A57C1A1C3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84844"/>
            <a:ext cx="5854525" cy="29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9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C44B4-D8B2-4E5D-A538-162B0B48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1CB5C3-44B7-4A4D-A08A-268D070214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237240" cy="4974336"/>
          </a:xfrm>
        </p:spPr>
        <p:txBody>
          <a:bodyPr/>
          <a:lstStyle/>
          <a:p>
            <a:r>
              <a:rPr lang="fr-FR" dirty="0"/>
              <a:t>L’entreprise </a:t>
            </a:r>
            <a:r>
              <a:rPr lang="fr-FR" dirty="0" err="1"/>
              <a:t>MyCafé</a:t>
            </a:r>
            <a:r>
              <a:rPr lang="fr-FR" dirty="0"/>
              <a:t> est une société crée en 2010 qui a des machine a café dans les entreprises. Elle confectionne son café, le torréfie, et le distribue dans ces automates. Elle a 1052 clients en région et dispose de 15 techniciens qui interviennent sur ces automate. Son projet est de rajouter une carte électronique dans ces automates de façons à les superviser à distance et ainsi diminuer les interventions a distance.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Elle est structurée comme suis :</a:t>
            </a:r>
            <a:br>
              <a:rPr lang="fr-FR" dirty="0"/>
            </a:br>
            <a:endParaRPr lang="fr-FR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Production : torréfaction et autres sur le  café 15 employées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construction et </a:t>
            </a:r>
            <a:r>
              <a:rPr lang="fr-FR" dirty="0" err="1"/>
              <a:t>reception</a:t>
            </a:r>
            <a:r>
              <a:rPr lang="fr-FR" dirty="0"/>
              <a:t> des automates 9 employés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Intervention sur site, alimentation café, gobelet etc.. 15 intervenants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DSI 6 personnes dont 2 sur le run (MCO des PC, MCO serveurs) 3 sur le développement Plus un DSI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Direction générale et autres services Achats, RH </a:t>
            </a:r>
            <a:r>
              <a:rPr lang="fr-FR" dirty="0" err="1"/>
              <a:t>etc</a:t>
            </a:r>
            <a:r>
              <a:rPr lang="fr-FR" dirty="0"/>
              <a:t> .. 4 personnes et un DG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MyCafé</a:t>
            </a:r>
            <a:r>
              <a:rPr lang="fr-FR" dirty="0"/>
              <a:t> souhaite se doter d’un tableau de bord de la DSI pour apporter a sa direction une meilleure gouvernance de son IT 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stratégie de l’entreprise est d’avoir d’ici un an, renouvelé son parc de machine en location et de les avoir dotée d’un nouveau système de type 5G pour les piloter à distance et d’avoir gagner sur son IT environ 20 % de ses couts en automatisant au maximum sa production Métier via une supervision proactive.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21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A6CA9-F7ED-441D-93B4-CF711E9B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3FCB35-D6B2-47BE-9A01-1014EDE9AF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243376" cy="5075656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UcParenR"/>
            </a:pPr>
            <a:r>
              <a:rPr lang="fr-FR" dirty="0"/>
              <a:t>Pourquoi mettre en place un système de gouvernance IT.						15 mn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Origine de l’IT gouvernance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Correction ensemble								15 mn 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UcParenR"/>
            </a:pPr>
            <a:endParaRPr lang="fr-FR" dirty="0"/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UcParenR"/>
            </a:pPr>
            <a:r>
              <a:rPr lang="fr-FR" dirty="0"/>
              <a:t>Que doit contenir comme information ce système de gouvernance IT					20 mn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Les piliers de l’IT gouvernance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Exemple de </a:t>
            </a:r>
            <a:r>
              <a:rPr lang="fr-FR" dirty="0" err="1"/>
              <a:t>scorecard</a:t>
            </a:r>
            <a:endParaRPr lang="fr-FR" dirty="0"/>
          </a:p>
          <a:p>
            <a:pPr marL="45720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45720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Correction ensemble 								15 mn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UcParenR"/>
            </a:pPr>
            <a:r>
              <a:rPr lang="fr-FR" dirty="0"/>
              <a:t>Donner un exemple de tableau de bord lié au contexte (conception)					30 mn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Exemple visuel d’un tableau de bord de l’IT gouvernance (sans valeur)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Correction (</a:t>
            </a:r>
            <a:r>
              <a:rPr lang="fr-FR" dirty="0" err="1"/>
              <a:t>eleves</a:t>
            </a:r>
            <a:r>
              <a:rPr lang="fr-FR" dirty="0"/>
              <a:t>)									30 mn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UcParenR"/>
            </a:pPr>
            <a:r>
              <a:rPr lang="fr-FR" dirty="0"/>
              <a:t>Définir ce tableau de bord avec des valeurs réelles							60 mn 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Exemple opérationnel de ce tableau de gouvernance avec des valeurs 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45720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Correction (élèves) / par groupe de tableau de </a:t>
            </a:r>
            <a:r>
              <a:rPr lang="fr-FR" dirty="0" err="1"/>
              <a:t>board</a:t>
            </a:r>
            <a:r>
              <a:rPr lang="fr-FR" dirty="0"/>
              <a:t> donné						45 mn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UcParenR"/>
            </a:pPr>
            <a:r>
              <a:rPr lang="fr-FR" dirty="0"/>
              <a:t>Définir un diagramme d’analyse de la cause du mauvais gout du café sur certains automates				45 m</a:t>
            </a:r>
          </a:p>
          <a:p>
            <a:pPr marL="44460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Méthode 5 pourquoi ou graphe d’Ishikawa</a:t>
            </a:r>
          </a:p>
          <a:p>
            <a:pPr marL="44460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44460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Correction 5 pourquoi								30 mn</a:t>
            </a:r>
          </a:p>
          <a:p>
            <a:pPr marL="44460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Correction Ishikawa									30 mn</a:t>
            </a:r>
          </a:p>
        </p:txBody>
      </p:sp>
    </p:spTree>
    <p:extLst>
      <p:ext uri="{BB962C8B-B14F-4D97-AF65-F5344CB8AC3E}">
        <p14:creationId xmlns:p14="http://schemas.microsoft.com/office/powerpoint/2010/main" val="266093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9_TF10001108" id="{0F4DAE25-207A-47CE-9E2B-3598C2DA80C7}" vid="{5BACCDA3-61AD-4862-913E-13CB4EF92D9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16c05727-aa75-4e4a-9b5f-8a80a1165891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{71992E24-866B-42EA-ADFA-DD2327A537D5}tf10001108_win32</Template>
  <TotalTime>2676</TotalTime>
  <Words>621</Words>
  <Application>Microsoft Office PowerPoint</Application>
  <PresentationFormat>Grand écran</PresentationFormat>
  <Paragraphs>56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DocBienvenue</vt:lpstr>
      <vt:lpstr>Système d’Information et KPI</vt:lpstr>
      <vt:lpstr>IT gouvernance</vt:lpstr>
      <vt:lpstr>Rappel  De l’origine de la gouvernance </vt:lpstr>
      <vt:lpstr>Rappel  Comment le faire</vt:lpstr>
      <vt:lpstr>Rappel Application IT gouvernance</vt:lpstr>
      <vt:lpstr>Rappel :  Méthodes à  disposition</vt:lpstr>
      <vt:lpstr>Ishikawa et 5 pourquoi </vt:lpstr>
      <vt:lpstr>Contexte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d’Information et KPI</dc:title>
  <dc:creator>Jean marc dartoy</dc:creator>
  <cp:keywords/>
  <cp:lastModifiedBy>Jean marc dartoy</cp:lastModifiedBy>
  <cp:revision>110</cp:revision>
  <cp:lastPrinted>2020-11-17T14:17:21Z</cp:lastPrinted>
  <dcterms:created xsi:type="dcterms:W3CDTF">2020-10-30T11:33:12Z</dcterms:created>
  <dcterms:modified xsi:type="dcterms:W3CDTF">2020-12-13T09:46:47Z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