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sldIdLst>
    <p:sldId id="256" r:id="rId2"/>
    <p:sldId id="257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83" r:id="rId27"/>
    <p:sldId id="285" r:id="rId28"/>
    <p:sldId id="284" r:id="rId29"/>
    <p:sldId id="299" r:id="rId30"/>
    <p:sldId id="301" r:id="rId31"/>
    <p:sldId id="300" r:id="rId32"/>
    <p:sldId id="302" r:id="rId33"/>
    <p:sldId id="303" r:id="rId34"/>
    <p:sldId id="304" r:id="rId35"/>
    <p:sldId id="305" r:id="rId36"/>
    <p:sldId id="306" r:id="rId37"/>
    <p:sldId id="307" r:id="rId38"/>
    <p:sldId id="310" r:id="rId39"/>
    <p:sldId id="268" r:id="rId40"/>
    <p:sldId id="269" r:id="rId41"/>
    <p:sldId id="270" r:id="rId42"/>
    <p:sldId id="271" r:id="rId43"/>
    <p:sldId id="272" r:id="rId44"/>
    <p:sldId id="282" r:id="rId45"/>
    <p:sldId id="308" r:id="rId46"/>
    <p:sldId id="309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75426-5C97-46E2-AD94-E7865A33AA9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F1473-B4F2-44BB-8623-C05EF314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91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5EAF771-DAF8-48A8-8E2B-0DFFC7694A60}" type="datetime1">
              <a:rPr lang="en-US" smtClean="0"/>
              <a:t>8/12/2022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D004A61-0D51-4D2A-A2E9-FA36A9E01FA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65EED-6559-4CEB-97A8-C2C5CE1ADCE9}" type="datetime1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4A61-0D51-4D2A-A2E9-FA36A9E01F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15E2-CE4B-4C9D-8647-4AA1FA01E00D}" type="datetime1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4A61-0D51-4D2A-A2E9-FA36A9E01FA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B79A-B0F4-4688-94CE-6850C5A0083A}" type="datetime1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4A61-0D51-4D2A-A2E9-FA36A9E01FA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36D9449-2A16-434F-AB8F-320EF717178D}" type="datetime1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D004A61-0D51-4D2A-A2E9-FA36A9E01FA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7868-7212-4A56-A276-2120161A38EE}" type="datetime1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4A61-0D51-4D2A-A2E9-FA36A9E01F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253E-5B80-4CC3-8318-2E182B8EF1A3}" type="datetime1">
              <a:rPr lang="en-US" smtClean="0"/>
              <a:t>8/12/2022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4A61-0D51-4D2A-A2E9-FA36A9E01FA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49FB-AA95-4E6A-909F-4F48A56BA2DB}" type="datetime1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4A61-0D51-4D2A-A2E9-FA36A9E01FA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3B9C-59A7-4D7D-AF55-4EE43E739F44}" type="datetime1">
              <a:rPr lang="en-US" smtClean="0"/>
              <a:t>8/12/2022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4A61-0D51-4D2A-A2E9-FA36A9E01FA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1C24-C65A-457A-A5DB-B2C04551ED98}" type="datetime1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4A61-0D51-4D2A-A2E9-FA36A9E01FA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59E9-F510-4598-B5D4-4F20E7BC5CB1}" type="datetime1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4A61-0D51-4D2A-A2E9-FA36A9E01FA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F7BF57D-A3D1-4A06-9151-B3873ED68988}" type="datetime1">
              <a:rPr lang="en-US" smtClean="0"/>
              <a:t>8/12/2022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004A61-0D51-4D2A-A2E9-FA36A9E01FAD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657600"/>
            <a:ext cx="71628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PRE-HOSPITAL CARE AND DISASTER</a:t>
            </a:r>
            <a:br>
              <a:rPr lang="en-US" dirty="0" smtClean="0"/>
            </a:br>
            <a:r>
              <a:rPr lang="en-US" dirty="0" smtClean="0"/>
              <a:t>PREPAREDNESS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Zemed</a:t>
            </a:r>
            <a:r>
              <a:rPr lang="en-US" dirty="0" smtClean="0"/>
              <a:t> G. (Anesthesiologist, critical care and pain medicine)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8B87-92A5-4D68-B315-5EC96765BA5F}" type="datetime1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4A61-0D51-4D2A-A2E9-FA36A9E01F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6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B79A-B0F4-4688-94CE-6850C5A0083A}" type="datetime1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4A61-0D51-4D2A-A2E9-FA36A9E01FAD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TRANSPORTATION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Ambulances have evolved from simple transport vehicles into mobile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patient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care vehicles. 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Ambulance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design must enable EMS personnel to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provide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airway and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ventilatory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support while transporting the patient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safely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Basic life support ambulances 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Advanced life support ambulances 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Air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transport</a:t>
            </a:r>
          </a:p>
        </p:txBody>
      </p:sp>
    </p:spTree>
    <p:extLst>
      <p:ext uri="{BB962C8B-B14F-4D97-AF65-F5344CB8AC3E}">
        <p14:creationId xmlns:p14="http://schemas.microsoft.com/office/powerpoint/2010/main" val="408754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B79A-B0F4-4688-94CE-6850C5A0083A}" type="datetime1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4A61-0D51-4D2A-A2E9-FA36A9E01FAD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alibri" pitchFamily="34" charset="0"/>
                <a:cs typeface="Calibri" pitchFamily="34" charset="0"/>
              </a:rPr>
              <a:t>FACILITIES AND CRITICAL-CARE UNITS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Patients are often transported to the closest appropriate hospital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0" indent="0">
              <a:buNone/>
            </a:pPr>
            <a:r>
              <a:rPr lang="en-US" sz="2800" b="1" dirty="0">
                <a:latin typeface="Calibri" pitchFamily="34" charset="0"/>
                <a:cs typeface="Calibri" pitchFamily="34" charset="0"/>
              </a:rPr>
              <a:t>PUBLIC SAFETY AGENCIES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EMS systems should have strong ties with police and fire departments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EMS personnel often provide medical support to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police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and fire departments in hazardous circumstances</a:t>
            </a:r>
          </a:p>
        </p:txBody>
      </p:sp>
    </p:spTree>
    <p:extLst>
      <p:ext uri="{BB962C8B-B14F-4D97-AF65-F5344CB8AC3E}">
        <p14:creationId xmlns:p14="http://schemas.microsoft.com/office/powerpoint/2010/main" val="68070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B79A-B0F4-4688-94CE-6850C5A0083A}" type="datetime1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4A61-0D51-4D2A-A2E9-FA36A9E01FAD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Calibri" pitchFamily="34" charset="0"/>
                <a:cs typeface="Calibri" pitchFamily="34" charset="0"/>
              </a:rPr>
              <a:t>CONSUMER PARTICIPATION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Public support, both political and financial, is necessary for a good EMS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system.</a:t>
            </a:r>
          </a:p>
          <a:p>
            <a:pPr marL="0" indent="0">
              <a:buNone/>
            </a:pPr>
            <a:r>
              <a:rPr lang="en-US" sz="2800" b="1" dirty="0">
                <a:latin typeface="Calibri" pitchFamily="34" charset="0"/>
                <a:cs typeface="Calibri" pitchFamily="34" charset="0"/>
              </a:rPr>
              <a:t>ACCESS TO CARE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Successful EMS systems ensure that all individuals have access to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emergency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care regardless of ability to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pay.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Often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, the EMS system is a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patient’s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primary point of entry into the healthcare system. 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here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should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be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no barriers or disincentives preventing timely access.</a:t>
            </a:r>
          </a:p>
        </p:txBody>
      </p:sp>
    </p:spTree>
    <p:extLst>
      <p:ext uri="{BB962C8B-B14F-4D97-AF65-F5344CB8AC3E}">
        <p14:creationId xmlns:p14="http://schemas.microsoft.com/office/powerpoint/2010/main" val="312018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B79A-B0F4-4688-94CE-6850C5A0083A}" type="datetime1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4A61-0D51-4D2A-A2E9-FA36A9E01FAD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PATIENT TRANSFER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Patients are often transferred from one medical facility to another for a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higher </a:t>
            </a:r>
            <a:r>
              <a:rPr lang="en-US" dirty="0">
                <a:latin typeface="Calibri" pitchFamily="34" charset="0"/>
                <a:cs typeface="Calibri" pitchFamily="34" charset="0"/>
              </a:rPr>
              <a:t>level of care. 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Safe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transfer is an important concept. 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Many problems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can be avoided if the transferring and receiving facilities develop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transfer </a:t>
            </a:r>
            <a:r>
              <a:rPr lang="en-US" dirty="0">
                <a:latin typeface="Calibri" pitchFamily="34" charset="0"/>
                <a:cs typeface="Calibri" pitchFamily="34" charset="0"/>
              </a:rPr>
              <a:t>agreements in advance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All </a:t>
            </a:r>
            <a:r>
              <a:rPr lang="en-US" dirty="0">
                <a:latin typeface="Calibri" pitchFamily="34" charset="0"/>
                <a:cs typeface="Calibri" pitchFamily="34" charset="0"/>
              </a:rPr>
              <a:t>patients must receive a medical screening exam and be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stabilized </a:t>
            </a:r>
            <a:r>
              <a:rPr lang="en-US" dirty="0">
                <a:latin typeface="Calibri" pitchFamily="34" charset="0"/>
                <a:cs typeface="Calibri" pitchFamily="34" charset="0"/>
              </a:rPr>
              <a:t>before transfer is considered. 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There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must also be explicit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acceptance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of the transfer by the receiving hospital</a:t>
            </a:r>
          </a:p>
        </p:txBody>
      </p:sp>
    </p:spTree>
    <p:extLst>
      <p:ext uri="{BB962C8B-B14F-4D97-AF65-F5344CB8AC3E}">
        <p14:creationId xmlns:p14="http://schemas.microsoft.com/office/powerpoint/2010/main" val="159022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B79A-B0F4-4688-94CE-6850C5A0083A}" type="datetime1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4A61-0D51-4D2A-A2E9-FA36A9E01FAD}" type="slidenum">
              <a:rPr lang="en-US" smtClean="0"/>
              <a:t>14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/>
              <a:t>COORDINATED PATIENT RECORD KEEPING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Maintaining good medical records is important to any patient </a:t>
            </a:r>
            <a:r>
              <a:rPr lang="en-US" sz="2800" dirty="0" smtClean="0"/>
              <a:t>encounter</a:t>
            </a:r>
            <a:r>
              <a:rPr lang="en-US" sz="2800" dirty="0"/>
              <a:t>. 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Pre-hospital </a:t>
            </a:r>
            <a:r>
              <a:rPr lang="en-US" sz="2800" dirty="0"/>
              <a:t>medical records need to be legible, intelligible, and </a:t>
            </a:r>
            <a:r>
              <a:rPr lang="en-US" sz="2800" dirty="0" smtClean="0"/>
              <a:t>readily </a:t>
            </a:r>
            <a:r>
              <a:rPr lang="en-US" sz="2800" dirty="0"/>
              <a:t>accessible to hospital providers</a:t>
            </a:r>
            <a:r>
              <a:rPr lang="en-US" sz="2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Electronic </a:t>
            </a:r>
            <a:r>
              <a:rPr lang="en-US" sz="2800" dirty="0"/>
              <a:t>charting and cloud-based electronic medical </a:t>
            </a:r>
            <a:r>
              <a:rPr lang="en-US" sz="2800" dirty="0" smtClean="0"/>
              <a:t>record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1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B79A-B0F4-4688-94CE-6850C5A0083A}" type="datetime1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4A61-0D51-4D2A-A2E9-FA36A9E01FAD}" type="slidenum">
              <a:rPr lang="en-US" smtClean="0"/>
              <a:t>15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Calibri" pitchFamily="34" charset="0"/>
                <a:cs typeface="Calibri" pitchFamily="34" charset="0"/>
              </a:rPr>
              <a:t>PUBLIC INFORMATION AND EDUCATION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EMS systems have a responsibility to train the public on how to access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EMS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and use it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appropriately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Another important message that EMS can convey to the public is the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importance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of learning CPR, first aid, and basic disaster preparedness.</a:t>
            </a:r>
          </a:p>
        </p:txBody>
      </p:sp>
    </p:spTree>
    <p:extLst>
      <p:ext uri="{BB962C8B-B14F-4D97-AF65-F5344CB8AC3E}">
        <p14:creationId xmlns:p14="http://schemas.microsoft.com/office/powerpoint/2010/main" val="167217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Disaster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smtClean="0"/>
              <a:t>Disasters occur in all areas of the world and cause harm to populations, property, infrastructure, economies, and the environment.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smtClean="0"/>
              <a:t>Harm to populations includes death, injury, disease, malnutrition, and psychological stress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FDFF-4960-4C0D-84A9-011221333C6D}" type="datetime1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4A61-0D51-4D2A-A2E9-FA36A9E01F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smtClean="0"/>
              <a:t>A Disaster is a sudden ecological phenomenon that results in potential injury creating an effect with sufficient magnitude that requires external assistance.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smtClean="0"/>
              <a:t>A disaster occurs quite often and no nation in history has been immune from its consequences . 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8E06-1BD2-45EA-8C0B-46C06B8816C8}" type="datetime1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4A61-0D51-4D2A-A2E9-FA36A9E01F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9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smtClean="0"/>
              <a:t>From time to time the risk of disasters is increasing and when it occurs in developing countries , the outcome is largely devastating due to a lack of preparedness and safety measures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smtClean="0"/>
              <a:t>Data shows a significant increase in the frequency of recorded disasters over the last 50 years , with almost 2 billion people affected by disasters in the past 10 years 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B816-5E39-40F1-ACEC-6AAC150B2F9A}" type="datetime1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4A61-0D51-4D2A-A2E9-FA36A9E01F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6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 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Improved data collection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Global warming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Increased technology 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Rapid human population growth and urbanization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Civil war and conflict with a potential for population displacement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Rise of terrorism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Increased population density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0A8B-6DCE-41A9-A77E-F7FF4D882612}" type="datetime1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4A61-0D51-4D2A-A2E9-FA36A9E01F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2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Pre-hospital care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Disaster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Terminologies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Disaster 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preparedness 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Summary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Reference 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E3BA-0047-43BF-A74B-34BE39EA80F9}" type="datetime1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4A61-0D51-4D2A-A2E9-FA36A9E01F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4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When disaster happens both human and infrastructures are affected and usually response with available local resources is difficult therefore, always is necessary to have National Health Service response preparedness to a disaster.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5E95-DAEC-4158-84EF-4123943E8271}" type="datetime1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4A61-0D51-4D2A-A2E9-FA36A9E01F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1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b="1" dirty="0" smtClean="0"/>
              <a:t>Disaster</a:t>
            </a:r>
            <a:r>
              <a:rPr lang="en-US" sz="2800" dirty="0" smtClean="0"/>
              <a:t> - a sudden ecologic phenomenon that results in potential injury creating an effect with sufficient magnitude requires external assistance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b="1" dirty="0" smtClean="0"/>
              <a:t>Disaster Prevention </a:t>
            </a:r>
            <a:r>
              <a:rPr lang="en-US" sz="2800" dirty="0" smtClean="0"/>
              <a:t>refers to measures taken to eliminate the root causes that make people vulnerable to disaster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CCB9-CAB9-485F-8FD9-0551A5BB2552}" type="datetime1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4A61-0D51-4D2A-A2E9-FA36A9E01F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1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Disaster Mitigation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is a permanent reduction of the risk of a disaster. </a:t>
            </a:r>
          </a:p>
          <a:p>
            <a:pPr>
              <a:buFont typeface="Wingdings" pitchFamily="2" charset="2"/>
              <a:buChar char="v"/>
            </a:pP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Primary mitigation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refers to reducing the resistance of the hazard and reducing vulnerability </a:t>
            </a:r>
          </a:p>
          <a:p>
            <a:pPr>
              <a:buFont typeface="Wingdings" pitchFamily="2" charset="2"/>
              <a:buChar char="v"/>
            </a:pP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Secondary mitigation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refers to reducing the effects of the hazard (preparedness).</a:t>
            </a:r>
          </a:p>
          <a:p>
            <a:pPr>
              <a:buFont typeface="Wingdings" pitchFamily="2" charset="2"/>
              <a:buChar char="v"/>
            </a:pP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Disaster Preparedness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is the building up of capacities before a disaster situation prevails in order to reduce impacts </a:t>
            </a:r>
          </a:p>
          <a:p>
            <a:pPr>
              <a:buFont typeface="Wingdings" pitchFamily="2" charset="2"/>
              <a:buChar char="v"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DC36-142F-4A5F-92FA-9A07ED995099}" type="datetime1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4A61-0D51-4D2A-A2E9-FA36A9E01F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4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b="1" dirty="0" smtClean="0"/>
              <a:t>Disaster Response </a:t>
            </a:r>
            <a:r>
              <a:rPr lang="en-US" sz="2800" dirty="0" smtClean="0"/>
              <a:t>is the set of activities implemented after the impact of a disaster in order to assess the needs, reduce the suffering, limit the spread and the consequences of the disaster.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b="1" dirty="0" smtClean="0"/>
              <a:t>Risk</a:t>
            </a:r>
            <a:r>
              <a:rPr lang="en-US" sz="2800" dirty="0" smtClean="0"/>
              <a:t> is the product of the probability of the occurrence of the hazard and its consequences . It is the product of hazard and vulnerability 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345E-88FD-419B-B2AF-DC58159B0C09}" type="datetime1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4A61-0D51-4D2A-A2E9-FA36A9E01F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7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b="1" dirty="0" smtClean="0"/>
              <a:t>Risk mapping </a:t>
            </a:r>
            <a:r>
              <a:rPr lang="en-US" sz="2800" dirty="0" smtClean="0"/>
              <a:t>is the process of establishing geographically where and to what extent particular hazards are likely to pose a threat to people, property, and the environment.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b="1" dirty="0" smtClean="0"/>
              <a:t>Relief</a:t>
            </a:r>
            <a:r>
              <a:rPr lang="en-US" sz="2800" dirty="0" smtClean="0"/>
              <a:t> is the provision of immediate shelter; life support including medical care and the needs of persons affected by a disaster.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A12D-482D-4C62-BA22-0C0A36DBDFFE}" type="datetime1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4A61-0D51-4D2A-A2E9-FA36A9E01F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6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b="1" dirty="0" smtClean="0"/>
              <a:t>Mass casualty incident </a:t>
            </a:r>
            <a:r>
              <a:rPr lang="en-US" dirty="0" smtClean="0"/>
              <a:t>: Any event resulting in a number of victims large enough to disrupt the normal course of emergency and health care services . In our hospital context, the number of patients is 12 or more.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14F7-E9C2-44CC-8801-FD590794B420}" type="datetime1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4A61-0D51-4D2A-A2E9-FA36A9E01F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1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DISASTERS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External disasters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An internal disaster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Both internal and external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6C27-5743-4CF7-B445-83C38F0924C3}" type="datetime1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4A61-0D51-4D2A-A2E9-FA36A9E01F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219200"/>
            <a:ext cx="8305800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2505-457D-4585-B56A-8DBC18F92BB5}" type="datetime1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4A61-0D51-4D2A-A2E9-FA36A9E01F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6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DISASTER CHARACTERISTICS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Regardless of the cause, most disasters have common characteristics that are important for disaster preparedness and planning. 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Initial patients can be expected within minutes, and peak volumes can be expected at 2 to 3 hours after the event.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The vast majority (~80%) of patients are not transported by pre-hospital agencies, but instead self-transport by car, van, police vehicle, cabs, foot, or any means available to the nearest ED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6A9C-2B7F-4365-91C4-09054AAFC4E0}" type="datetime1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4A61-0D51-4D2A-A2E9-FA36A9E01F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4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Emergency and disaster risk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B79A-B0F4-4688-94CE-6850C5A0083A}" type="datetime1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4A61-0D51-4D2A-A2E9-FA36A9E01FAD}" type="slidenum">
              <a:rPr lang="en-US" smtClean="0"/>
              <a:t>29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libri" pitchFamily="34" charset="0"/>
                <a:cs typeface="Calibri" pitchFamily="34" charset="0"/>
              </a:rPr>
              <a:t>Integrated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approach</a:t>
            </a:r>
          </a:p>
          <a:p>
            <a:pPr lvl="1">
              <a:buFont typeface="Courier New" pitchFamily="49" charset="0"/>
              <a:buChar char="o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Commonwealth, State/Territory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local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governments, the private sector and the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community</a:t>
            </a:r>
          </a:p>
          <a:p>
            <a:r>
              <a:rPr lang="en-US" sz="3200" dirty="0">
                <a:latin typeface="Calibri" pitchFamily="34" charset="0"/>
                <a:cs typeface="Calibri" pitchFamily="34" charset="0"/>
              </a:rPr>
              <a:t>Comprehensive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approach:</a:t>
            </a:r>
          </a:p>
          <a:p>
            <a:pPr lvl="1">
              <a:buFont typeface="Courier New" pitchFamily="49" charset="0"/>
              <a:buChar char="o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encompasses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prevention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, preparedness, response and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recovery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Agent-specific approach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All-hazards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32644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Pre hospital care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B79A-B0F4-4688-94CE-6850C5A0083A}" type="datetime1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4A61-0D51-4D2A-A2E9-FA36A9E01FAD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EMS is the extension of emergency medical care into the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pre-hospital setting.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In 2011, the American Board of Emergency Medicine recognized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EMS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as its seventh subspecialty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2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Disaster </a:t>
            </a:r>
            <a:r>
              <a:rPr lang="en-US" dirty="0"/>
              <a:t>Preparedness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B79A-B0F4-4688-94CE-6850C5A0083A}" type="datetime1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4A61-0D51-4D2A-A2E9-FA36A9E01FAD}" type="slidenum">
              <a:rPr lang="en-US" smtClean="0"/>
              <a:t>30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9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Phases of Disaster Management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B79A-B0F4-4688-94CE-6850C5A0083A}" type="datetime1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4A61-0D51-4D2A-A2E9-FA36A9E01FAD}" type="slidenum">
              <a:rPr lang="en-US" smtClean="0"/>
              <a:t>31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Preparedness 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Response 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Recovery 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219200"/>
            <a:ext cx="621030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275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Disaster preparedness and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General steps of disaster preparedness: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Preparedness consists of three basic steps: preparing a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plan, training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to the plan, and exercising the plan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200000"/>
              </a:lnSpc>
              <a:buFont typeface="Courier New" pitchFamily="49" charset="0"/>
              <a:buChar char="o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Risk and vulnerability assessment</a:t>
            </a:r>
          </a:p>
          <a:p>
            <a:pPr lvl="1">
              <a:lnSpc>
                <a:spcPct val="200000"/>
              </a:lnSpc>
              <a:buFont typeface="Courier New" pitchFamily="49" charset="0"/>
              <a:buChar char="o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Disaster preparedness plan document development</a:t>
            </a:r>
          </a:p>
          <a:p>
            <a:pPr lvl="1">
              <a:lnSpc>
                <a:spcPct val="200000"/>
              </a:lnSpc>
              <a:buFont typeface="Courier New" pitchFamily="49" charset="0"/>
              <a:buChar char="o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Discussion and review with relevant bodies</a:t>
            </a:r>
          </a:p>
          <a:p>
            <a:pPr lvl="1">
              <a:lnSpc>
                <a:spcPct val="200000"/>
              </a:lnSpc>
              <a:buFont typeface="Courier New" pitchFamily="49" charset="0"/>
              <a:buChar char="o"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BF00-DAFD-43B5-8FEE-F602F675AD9B}" type="datetime1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4A61-0D51-4D2A-A2E9-FA36A9E01FA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7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Approval by the higher management 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Dissemination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Regular Staff education and training using the hospital disaster/emergency manual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Testing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7DA9-02F2-4A05-A303-C0FE4EF38EA2}" type="datetime1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4A61-0D51-4D2A-A2E9-FA36A9E01FA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1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Hazard, Risk /Vulnerability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Hazard mapping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pl-PL" sz="2800" dirty="0" smtClean="0">
                <a:latin typeface="Calibri" pitchFamily="34" charset="0"/>
                <a:cs typeface="Calibri" pitchFamily="34" charset="0"/>
              </a:rPr>
              <a:t>Risk analysis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fr-FR" sz="2800" dirty="0" smtClean="0">
                <a:latin typeface="Calibri" pitchFamily="34" charset="0"/>
                <a:cs typeface="Calibri" pitchFamily="34" charset="0"/>
              </a:rPr>
              <a:t>Vulnerability 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assessment</a:t>
            </a:r>
            <a:endParaRPr lang="fr-FR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Resource mapping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Stakeholder analysis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2EEB-6D24-4151-B2F3-1044AC42A710}" type="datetime1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4A61-0D51-4D2A-A2E9-FA36A9E01F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0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 During Disaster Preparedness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5760" y="1219200"/>
            <a:ext cx="8092479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F153-7C11-4B0B-8C27-6E949D2D1B21}" type="datetime1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4A61-0D51-4D2A-A2E9-FA36A9E01FA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7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Disaster </a:t>
            </a:r>
            <a:r>
              <a:rPr lang="en-US" dirty="0"/>
              <a:t>Response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B79A-B0F4-4688-94CE-6850C5A0083A}" type="datetime1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4A61-0D51-4D2A-A2E9-FA36A9E01FAD}" type="slidenum">
              <a:rPr lang="en-US" smtClean="0"/>
              <a:t>36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Response is the immediate reaction to disaster. 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It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may occur as the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disaster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is anticipated, as well as soon after it begins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Includes: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mass evacuation,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securing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emergency food and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water,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providing emergency medical services,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extrication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, triage, stabilization, and transport</a:t>
            </a:r>
          </a:p>
        </p:txBody>
      </p:sp>
    </p:spTree>
    <p:extLst>
      <p:ext uri="{BB962C8B-B14F-4D97-AF65-F5344CB8AC3E}">
        <p14:creationId xmlns:p14="http://schemas.microsoft.com/office/powerpoint/2010/main" val="426644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Disaster </a:t>
            </a:r>
            <a:r>
              <a:rPr lang="en-US" dirty="0"/>
              <a:t>Recovery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B79A-B0F4-4688-94CE-6850C5A0083A}" type="datetime1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4A61-0D51-4D2A-A2E9-FA36A9E01FAD}" type="slidenum">
              <a:rPr lang="en-US" smtClean="0"/>
              <a:t>37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Recovery involves decisions and actions relative to rebuilding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homes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, replacing property, resuming employment, restoring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business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, and permanently repairing and rebuilding infrastructures. 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200000"/>
              </a:lnSpc>
            </a:pP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56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B79A-B0F4-4688-94CE-6850C5A0083A}" type="datetime1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4A61-0D51-4D2A-A2E9-FA36A9E01FAD}" type="slidenum">
              <a:rPr lang="en-US" smtClean="0"/>
              <a:t>38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The four elements of recovery are: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1. Community recovery (including psychological recovery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2. Infrastructure recovery (services and lifelines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 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3. Economy recovery (including financial and political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considerations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, and business continuity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4. Environment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recovery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77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TRIAGE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7620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D8B0-3AC6-4198-9947-6D0EC575B6D5}" type="datetime1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4A61-0D51-4D2A-A2E9-FA36A9E01FA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4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B79A-B0F4-4688-94CE-6850C5A0083A}" type="datetime1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4A61-0D51-4D2A-A2E9-FA36A9E01FAD}" type="slidenum">
              <a:rPr lang="en-US" smtClean="0"/>
              <a:t>4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153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343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524001"/>
            <a:ext cx="4267200" cy="4724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24001"/>
            <a:ext cx="4267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B9B8-54B3-4E98-B52D-B3DA20EA3A76}" type="datetime1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4A61-0D51-4D2A-A2E9-FA36A9E01FA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0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Catastrophic Casualty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Triage during a widespread, catastrophic disaster differs from triage performed in routine out-of-hospital and hospital settings. 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The number of victims is vastly increased, while medical resources are severely limited or even initially absent.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While medical resources are severely limited or even initially absent. Patients may remain on scene for an extended period and should be frequently reassessed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00E6-16EC-4A2C-8C1C-63519086667A}" type="datetime1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4A61-0D51-4D2A-A2E9-FA36A9E01FA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Secondary Assessment of Victim Endpoint (SAVE) system of triage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Divides patients into three categories: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 those who will die regardless of care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those who will survive without care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those who will benefit from austere field interventions.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E54A-8DE4-4C19-8F51-B328F6C46021}" type="datetime1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4A61-0D51-4D2A-A2E9-FA36A9E01FA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7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smtClean="0"/>
              <a:t>The SAVE methodology is designed for use by health care providers under two conditions: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 smtClean="0"/>
              <a:t>for those working within the disaster zone that begin caring for patients immediately but may not be able to transport patients to a definitive care facility for days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 smtClean="0"/>
              <a:t> for those caring for patients within hospitals where demand for resources exceeds supply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1D517-35C9-4BB0-B619-49F7644D8A31}" type="datetime1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4A61-0D51-4D2A-A2E9-FA36A9E01F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4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Summary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C5E7-2046-47EB-8571-946E6C2FA1B7}" type="datetime1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4A61-0D51-4D2A-A2E9-FA36A9E01FAD}" type="slidenum">
              <a:rPr lang="en-US" smtClean="0"/>
              <a:t>44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64602"/>
            <a:ext cx="8077200" cy="484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51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B79A-B0F4-4688-94CE-6850C5A0083A}" type="datetime1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4A61-0D51-4D2A-A2E9-FA36A9E01FAD}" type="slidenum">
              <a:rPr lang="en-US" smtClean="0"/>
              <a:t>45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Tintinallis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Emergency Medicine a comprehensive study guide 8th edition 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Rosen’s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emergency medicine: concepts and clinical practice 9th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edition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Lecture note on disaster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Prevention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and Preparedness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t. Peter specialized hospital's disaster plan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Textbook of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adult emergency medicine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3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B79A-B0F4-4688-94CE-6850C5A0083A}" type="datetime1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4A61-0D51-4D2A-A2E9-FA36A9E01FAD}" type="slidenum">
              <a:rPr lang="en-US" smtClean="0"/>
              <a:t>46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ln/>
          <a:effectLst>
            <a:glow rad="1397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perspectiveFront"/>
            <a:lightRig rig="threePt" dir="t"/>
          </a:scene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endParaRPr lang="en-US" sz="60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6000" dirty="0" smtClean="0">
                <a:latin typeface="Calibri" pitchFamily="34" charset="0"/>
                <a:cs typeface="Calibri" pitchFamily="34" charset="0"/>
              </a:rPr>
              <a:t>            Thank </a:t>
            </a:r>
            <a:r>
              <a:rPr lang="en-US" sz="6000" dirty="0">
                <a:latin typeface="Calibri" pitchFamily="34" charset="0"/>
                <a:cs typeface="Calibri" pitchFamily="34" charset="0"/>
              </a:rPr>
              <a:t>you</a:t>
            </a:r>
          </a:p>
          <a:p>
            <a:endParaRPr lang="en-US" sz="6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75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B79A-B0F4-4688-94CE-6850C5A0083A}" type="datetime1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4A61-0D51-4D2A-A2E9-FA36A9E01FAD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Calibri" pitchFamily="34" charset="0"/>
                <a:cs typeface="Calibri" pitchFamily="34" charset="0"/>
              </a:rPr>
              <a:t>Manpower</a:t>
            </a:r>
            <a:endParaRPr lang="en-US" sz="2800" b="1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These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are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emergency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medical responder, emergency medical technician, advanced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emergency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medical technician, and paramedic. 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Each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type of provider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must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master a minimum set of psychomotor skills. 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21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B79A-B0F4-4688-94CE-6850C5A0083A}" type="datetime1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4A61-0D51-4D2A-A2E9-FA36A9E01FAD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itchFamily="34" charset="0"/>
                <a:cs typeface="Calibri" pitchFamily="34" charset="0"/>
              </a:rPr>
              <a:t>Emergency medical responders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are usually first on the scene of a medical emergency.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They are trained to perform CPR, spine immobilization, hemorrhage control, use of an automated external defibrillator, and other basic interventions while awaiting an ambulance. 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0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B79A-B0F4-4688-94CE-6850C5A0083A}" type="datetime1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4A61-0D51-4D2A-A2E9-FA36A9E01FAD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Emergency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medical technicians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function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as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part of an ambulance crew and are trained to take care of immediate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life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threats. 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Skills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include oxygen administration; CPR; hemorrhage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control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; and patient extrication, immobilization, and transportation.</a:t>
            </a:r>
          </a:p>
        </p:txBody>
      </p:sp>
    </p:spTree>
    <p:extLst>
      <p:ext uri="{BB962C8B-B14F-4D97-AF65-F5344CB8AC3E}">
        <p14:creationId xmlns:p14="http://schemas.microsoft.com/office/powerpoint/2010/main" val="300317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B79A-B0F4-4688-94CE-6850C5A0083A}" type="datetime1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4A61-0D51-4D2A-A2E9-FA36A9E01FAD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TRAINING</a:t>
            </a:r>
          </a:p>
          <a:p>
            <a:r>
              <a:rPr lang="en-US" dirty="0"/>
              <a:t>Training includes initial provider training and continuing education.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244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B79A-B0F4-4688-94CE-6850C5A0083A}" type="datetime1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4A61-0D51-4D2A-A2E9-FA36A9E01FAD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COMMUNICATIONS 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Widespread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use of cellular telephones has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prompted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the development of enhanced technology to identify and locate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these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callers as well, in accordance with Federal Communications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Commission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regulations. 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Emergency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call takers are trained to collect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necessary information, dispatch appropriate resources, and offer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first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aid or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pre-arrival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instructions, while the ambulance is en route.</a:t>
            </a:r>
          </a:p>
        </p:txBody>
      </p:sp>
    </p:spTree>
    <p:extLst>
      <p:ext uri="{BB962C8B-B14F-4D97-AF65-F5344CB8AC3E}">
        <p14:creationId xmlns:p14="http://schemas.microsoft.com/office/powerpoint/2010/main" val="249288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1121</TotalTime>
  <Words>1705</Words>
  <Application>Microsoft Office PowerPoint</Application>
  <PresentationFormat>On-screen Show (4:3)</PresentationFormat>
  <Paragraphs>293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Origin</vt:lpstr>
      <vt:lpstr>PRE-HOSPITAL CARE AND DISASTER PREPAREDNESS</vt:lpstr>
      <vt:lpstr>OUTLINE</vt:lpstr>
      <vt:lpstr>              Pre hospital care</vt:lpstr>
      <vt:lpstr>PowerPoint Presentation</vt:lpstr>
      <vt:lpstr>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Disaster  </vt:lpstr>
      <vt:lpstr>PowerPoint Presentation</vt:lpstr>
      <vt:lpstr>PowerPoint Presentation</vt:lpstr>
      <vt:lpstr>Reason ….</vt:lpstr>
      <vt:lpstr>PowerPoint Presentation</vt:lpstr>
      <vt:lpstr>Terminologies </vt:lpstr>
      <vt:lpstr>PowerPoint Presentation</vt:lpstr>
      <vt:lpstr>PowerPoint Presentation</vt:lpstr>
      <vt:lpstr>PowerPoint Presentation</vt:lpstr>
      <vt:lpstr>PowerPoint Presentation</vt:lpstr>
      <vt:lpstr>TYPES OF DISASTERS</vt:lpstr>
      <vt:lpstr>PowerPoint Presentation</vt:lpstr>
      <vt:lpstr>DISASTER CHARACTERISTICS </vt:lpstr>
      <vt:lpstr>Emergency and disaster risk management</vt:lpstr>
      <vt:lpstr>      Disaster Preparedness</vt:lpstr>
      <vt:lpstr>Phases of Disaster Management </vt:lpstr>
      <vt:lpstr>Disaster preparedness and planning</vt:lpstr>
      <vt:lpstr>PowerPoint Presentation</vt:lpstr>
      <vt:lpstr>Hazard, Risk /Vulnerability Analysis</vt:lpstr>
      <vt:lpstr>Steps During Disaster Preparedness</vt:lpstr>
      <vt:lpstr> Disaster Response</vt:lpstr>
      <vt:lpstr> Disaster Recovery</vt:lpstr>
      <vt:lpstr>PowerPoint Presentation</vt:lpstr>
      <vt:lpstr>  TRIAGE</vt:lpstr>
      <vt:lpstr>PowerPoint Presentation</vt:lpstr>
      <vt:lpstr>Catastrophic Casualty Management</vt:lpstr>
      <vt:lpstr>PowerPoint Presentation</vt:lpstr>
      <vt:lpstr>PowerPoint Presentation</vt:lpstr>
      <vt:lpstr>                      Summary </vt:lpstr>
      <vt:lpstr>Reference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PRE-HOSPITAL CARE AND DISASTER PREPAREDNESS</dc:title>
  <dc:creator>ZATAG</dc:creator>
  <cp:lastModifiedBy>ZATAG</cp:lastModifiedBy>
  <cp:revision>55</cp:revision>
  <dcterms:created xsi:type="dcterms:W3CDTF">2022-08-11T20:45:22Z</dcterms:created>
  <dcterms:modified xsi:type="dcterms:W3CDTF">2022-08-12T15:26:46Z</dcterms:modified>
</cp:coreProperties>
</file>