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21" r:id="rId3"/>
    <p:sldId id="732" r:id="rId4"/>
    <p:sldId id="735" r:id="rId5"/>
    <p:sldId id="736" r:id="rId6"/>
    <p:sldId id="744" r:id="rId7"/>
    <p:sldId id="737" r:id="rId8"/>
    <p:sldId id="756" r:id="rId9"/>
    <p:sldId id="738" r:id="rId10"/>
    <p:sldId id="749" r:id="rId11"/>
    <p:sldId id="740" r:id="rId12"/>
    <p:sldId id="743" r:id="rId13"/>
    <p:sldId id="746" r:id="rId14"/>
    <p:sldId id="747" r:id="rId15"/>
    <p:sldId id="741" r:id="rId16"/>
    <p:sldId id="742" r:id="rId17"/>
  </p:sldIdLst>
  <p:sldSz cx="9144000" cy="6858000" type="screen4x3"/>
  <p:notesSz cx="6735445" cy="986917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7D4A"/>
    <a:srgbClr val="E47028"/>
    <a:srgbClr val="FF0000"/>
    <a:srgbClr val="008000"/>
    <a:srgbClr val="709E32"/>
    <a:srgbClr val="FF6600"/>
    <a:srgbClr val="FF505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9" autoAdjust="0"/>
    <p:restoredTop sz="99546" autoAdjust="0"/>
  </p:normalViewPr>
  <p:slideViewPr>
    <p:cSldViewPr snapToGrid="0" showGuides="1"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t" anchorCtr="0" compatLnSpc="1"/>
          <a:lstStyle>
            <a:lvl1pPr algn="l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t" anchorCtr="0" compatLnSpc="1"/>
          <a:lstStyle>
            <a:lvl1pPr algn="r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b" anchorCtr="0" compatLnSpc="1"/>
          <a:lstStyle>
            <a:lvl1pPr algn="l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Date:07/12/2013                                    PARUL INSTITUTE OF TECHNOLOGY</a:t>
            </a: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b" anchorCtr="0" compatLnSpc="1"/>
          <a:lstStyle>
            <a:lvl1pPr algn="r" defTabSz="94488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FECF07-F8EC-4385-B029-DF2D42FCECA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t" anchorCtr="0" compatLnSpc="1"/>
          <a:lstStyle>
            <a:lvl1pPr algn="l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t" anchorCtr="0" compatLnSpc="1"/>
          <a:lstStyle>
            <a:lvl1pPr algn="r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39775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5763" y="4530725"/>
            <a:ext cx="5943600" cy="477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b" anchorCtr="0" compatLnSpc="1"/>
          <a:lstStyle>
            <a:lvl1pPr algn="l" defTabSz="944880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Date:07/12/2013                                    PARUL INSTITUTE OF TECHNOLOGY</a:t>
            </a: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340" tIns="47170" rIns="94340" bIns="47170" numCol="1" anchor="b" anchorCtr="0" compatLnSpc="1"/>
          <a:lstStyle>
            <a:lvl1pPr algn="r" defTabSz="94488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1FCFDF-C0B9-42E5-9049-4FCDD9C3626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233680" indent="-23368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74675" indent="-22733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indent="-224155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54125" indent="-22225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05280" indent="-23368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28CF-23CB-454E-94F9-28C6301C38AC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7434-CC55-4A11-AFFD-5C98DCD4960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0E82-D6C4-427C-B72D-F3E9D03DFED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E342C-EE43-4926-8621-F2E0F93937D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813A4-1978-4461-A931-8248A114F62C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84A22-15B9-43AF-84D9-EE1A1DA837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2725-0610-4EFB-A1FD-DD391BA2128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35E9-4FC2-4ABF-B9EC-8700406DB98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2A5C8-0B1D-4DA0-89A7-413D4931C80C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6128D-A0DB-49DB-A751-8FBD9522B7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7FA53-B3BE-4118-9F3C-F092CB519796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C0DA-03B7-404E-B40F-4DB32805F98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3D137-0285-4FD1-B8C4-B521450D6367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0CA8-FD13-4CDB-9279-CBA155673CB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EC137-389E-4DAA-BAF6-62AE4C50ACFC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7C9D-1173-41B6-8EEC-458C06019DF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347D-F0E0-4336-94F8-99EE1206B950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A63B-B542-475F-B5A2-609C437E82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A25D-2DFB-4570-9172-D62DB1396AF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11BD8-D685-4A3D-9F46-C559F96798D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2E31A-7FDE-4325-BC4B-5A6DF9365361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62053-9D55-43DC-95D1-FC4A41DD9B2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02C6E6-C6A0-4DAF-8D5B-1240CD8186C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EF241-DF2E-4347-A9E7-479785A6063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PARUL INSTITUTE OF TECHNOLOGY,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05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B64FE-F7D8-40A8-A98D-F078226E41E6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82562" y="1084263"/>
            <a:ext cx="877887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en-US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Major project presentation</a:t>
            </a:r>
            <a:endParaRPr lang="en-US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WEB APP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8CC6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					</a:t>
            </a:r>
            <a:endParaRPr lang="en-GB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Abbas master(210305124902)</a:t>
            </a:r>
            <a:endParaRPr lang="en-GB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Huzefa</a:t>
            </a:r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Poonawala</a:t>
            </a:r>
            <a:r>
              <a:rPr lang="en-US" altLang="en-GB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(210305126026)</a:t>
            </a:r>
            <a:endParaRPr lang="en-GB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 </a:t>
            </a:r>
            <a:r>
              <a:rPr lang="en-GB" alt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</a:t>
            </a:r>
            <a:r>
              <a:rPr lang="en-US" altLang="en-GB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(200305105274)</a:t>
            </a:r>
            <a:br>
              <a:rPr lang="en-US" alt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n-IN" altLang="en-U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107" name="TextBox 11"/>
          <p:cNvSpPr txBox="1">
            <a:spLocks noChangeArrowheads="1"/>
          </p:cNvSpPr>
          <p:nvPr/>
        </p:nvSpPr>
        <p:spPr bwMode="auto">
          <a:xfrm>
            <a:off x="5365750" y="3440113"/>
            <a:ext cx="2863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RAHUL  SHARMA 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7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1FBF0B-B91B-4C25-B060-DA057EBB8F0A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8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Plan/Time line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8775" y="1248410"/>
            <a:ext cx="79038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/>
                </a:solidFill>
              </a:rPr>
              <a:t>PYTHON FLASK FRAMEWORK BACK-END UP AND RUNNING BY AUGUST</a:t>
            </a:r>
            <a:endParaRPr lang="en-US" altLang="en-GB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/>
                </a:solidFill>
              </a:rPr>
              <a:t>GUI IN CSS (BOOTSTRAP) OR JS (NODE.JS,THREE.JS) UP AND RUNNING BY SEPTEMBER</a:t>
            </a:r>
            <a:endParaRPr lang="en-US" altLang="en-GB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/>
                </a:solidFill>
              </a:rPr>
              <a:t>INTEGRATION OF BACK-END AND FRONT END BY THE END OF SEPTEMBER</a:t>
            </a:r>
            <a:endParaRPr lang="en-US" altLang="en-GB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/>
                </a:solidFill>
              </a:rPr>
              <a:t>MODIFICATION OF WEB APP BY ADDING MORE FEATURES IN BOTH-FRONT END AND BACK-END IN OCTOBER</a:t>
            </a:r>
            <a:endParaRPr lang="en-US" altLang="en-GB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/>
                </a:solidFill>
              </a:rPr>
              <a:t>COMPLETE PROJECT READY WITH DOCUMENTATION(REPORT) BY OCTOBER END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21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82273-22EE-4A83-A737-A44C9AC163B8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Budget (if any)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5630" y="2455545"/>
            <a:ext cx="5170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TOTAL BUDGET = 1000 rs</a:t>
            </a:r>
            <a:endParaRPr lang="en-US" altLang="en-GB">
              <a:solidFill>
                <a:schemeClr val="tx1"/>
              </a:solidFill>
            </a:endParaRPr>
          </a:p>
          <a:p>
            <a:endParaRPr lang="en-US" altLang="en-GB">
              <a:solidFill>
                <a:schemeClr val="tx1"/>
              </a:solidFill>
            </a:endParaRPr>
          </a:p>
          <a:p>
            <a:r>
              <a:rPr lang="en-US" altLang="en-GB">
                <a:solidFill>
                  <a:schemeClr val="tx1"/>
                </a:solidFill>
              </a:rPr>
              <a:t>USED = 0 rs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3046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more complex models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Twitter sentiment analysis (API integration)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website and file formats 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Services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I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45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4EBE33-DABF-4926-A5BF-607A34C31858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27997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  Pros:</a:t>
            </a:r>
            <a:endParaRPr lang="en-US" altLang="en-US" sz="28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Effort Savings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I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Palatino Linotype" panose="02040502050505030304" pitchFamily="18" charset="0"/>
                <a:sym typeface="+mn-ea"/>
              </a:rPr>
              <a:t>Cons</a:t>
            </a:r>
            <a:r>
              <a:rPr lang="en-IN" altLang="en-US" sz="2800" b="1" dirty="0">
                <a:solidFill>
                  <a:srgbClr val="FF0000"/>
                </a:solidFill>
                <a:latin typeface="Söhne"/>
              </a:rPr>
              <a:t> :</a:t>
            </a:r>
            <a:endParaRPr lang="en-IN" altLang="en-US" sz="2800" b="1" dirty="0">
              <a:solidFill>
                <a:srgbClr val="FF0000"/>
              </a:solidFill>
              <a:latin typeface="Söhne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number of websites supported 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Constraints</a:t>
            </a:r>
            <a:endParaRPr lang="en-I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9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7C6B0-B496-41EB-B6B7-B68225C847D2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Prons &amp; Cons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system for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reviews, feedbacks on websites or in file or in raw text format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a platform that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a report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created a system with a simple use</a:t>
            </a:r>
            <a:r>
              <a:rPr lang="en-IN" altLang="en-US" sz="2000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a lot of features. We have made it possible for users to obtain their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in many languages. Additionally, users can obtain a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 a variety of formats. We created this system for folks who have trouble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complex methods of sentiment analysis and paying large sums for analysis in small amounts of data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the send mail option, the user can send the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his or her own or any other email address.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total, we created a 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sentiment analyser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 interface and numerous features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93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4CFD0-F30C-480B-AB07-675199FD5CE2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Rectangle 6"/>
          <p:cNvSpPr>
            <a:spLocks noChangeArrowheads="1"/>
          </p:cNvSpPr>
          <p:nvPr/>
        </p:nvSpPr>
        <p:spPr bwMode="auto">
          <a:xfrm>
            <a:off x="0" y="244475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D15D7-DCB3-4882-BFEE-FD91ABE95FAC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20955" y="19177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8760" y="1365885"/>
            <a:ext cx="9116060" cy="517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https://www.cs.cornell.edu/home/llee/papers/pang-lee-stars.pdf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https://www.cs.uic.edu/~liub/FBS/SentimentAnalysis-and-OpinionMining.pdf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https://www.aclweb.org/anthology/L10-1111.pdf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https://arxiv.org/abs/1301.3781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https://www.nngroup.com/books/usability-engineering/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"Opinion Mining and Sentiment Analysis" by Bing Liu.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"Designing the User Interface: Strategies for Effective Human-Computer Interaction" by Ben Shneiderman.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"Usability Engineering" by Jakob Nielsen.</a:t>
            </a:r>
            <a:endParaRPr lang="en-GB" alt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"JavaScript: The Definitive Guide" by David Flanagan.</a:t>
            </a:r>
            <a:endParaRPr lang="en-GB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50837" y="1026983"/>
            <a:ext cx="8239806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crucial for understanding customer feedback and hence, customer satisfaction and business development. 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today no mainstream software or tool is available that helps small businesses or research enthusiasts do sentiment analysis.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solve this problem by making a sentiment analysis tool available as a web application for anyone to access anywhere.</a:t>
            </a:r>
            <a:endParaRPr lang="en-GB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GB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further add to it by making the UI very minimalist.</a:t>
            </a:r>
            <a:endParaRPr lang="en-GB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GB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major issue that users face is they are sometimes unable to provide a CSV file as data, this tool can do sentiment analysis on any data that is hosted on any website. User only needs to specify the website </a:t>
            </a:r>
            <a:r>
              <a:rPr lang="en-GB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name.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9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8E031-BA36-4CC4-BC8F-59E3EF741215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300038" y="-28575"/>
            <a:ext cx="7086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Outline/Background/Problem Statement</a:t>
            </a:r>
            <a:endParaRPr lang="en-IN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3477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web app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project aims to address the challenges faced by content creators, educators, and individuals seeking to enhance the accessibility and searchability of their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or services.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revolves around developing a robust software application that accepts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either links or files and generates a special report based on the sentiment analysis.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crucial, for all businesses or creators from small to very large, to have a tool that helps them understand their audience better.</a:t>
            </a:r>
            <a:endParaRPr lang="en-I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53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AC003-A825-477D-B9C6-E49C66A0EA15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34150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Söhne"/>
              </a:rPr>
              <a:t>Aim:</a:t>
            </a:r>
            <a:endParaRPr lang="en-US" sz="2800" b="1" dirty="0">
              <a:solidFill>
                <a:srgbClr val="FF0000"/>
              </a:solidFill>
              <a:latin typeface="Söhne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The aim of the “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sentiment analysis web app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" project is to develop a software application that takes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input as URLs, files or raw data and generate a comprehensive sentiment analysis report to understand the opinion of the masses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. The goal is to provide content creators, educators, and individuals with a user-friendly and efficient solution to enhance the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way they understand their audience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E937F-1382-487D-8835-D812119CF90E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 of Study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3046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sentiment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are too complex and errorous 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sentiment analysis is infeasible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customer understanding 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services are paid</a:t>
            </a:r>
            <a:endParaRPr lang="en-I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201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CD118-1B26-4869-8CAF-CEE6B1BE8632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Novelty/Problem Justification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8716F-4CB6-48BA-91DD-2D4FBE8A6E98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6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(if any)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49275" y="1443990"/>
          <a:ext cx="8347075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45"/>
                <a:gridCol w="4496435"/>
                <a:gridCol w="1101090"/>
                <a:gridCol w="1106805"/>
              </a:tblGrid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SR.NO.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RESEARCH PAPER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AUTHOR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YEAR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Sentiment analysis is essential for understanding public opinion and can be applied in various domains.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Pang &amp; Lee</a:t>
                      </a:r>
                      <a:r>
                        <a:rPr lang="en-US" altLang="en-GB"/>
                        <a:t>, Liu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2008, 2012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Twitter is a valuable source of data for sentiment analysis and opinion mining.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Pak &amp; Paroubek 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2010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Sentiment analysis research has evolved over time, and machine learning techniques have played a significant role.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Cambria &amp; White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2014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4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Web development technologies like JavaScript are crucial for building user-friendly web applications.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Flanagan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2006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8716F-4CB6-48BA-91DD-2D4FBE8A6E98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6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(if any)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49275" y="1443990"/>
          <a:ext cx="8347075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45"/>
                <a:gridCol w="4496435"/>
                <a:gridCol w="1101090"/>
                <a:gridCol w="1106805"/>
              </a:tblGrid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SR.NO.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RESEARCH PAPER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AUTHOR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YEAR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Techniques for measuring semantic orientation in text can be used for sentiment analysis.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Turney &amp; Littman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2003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6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Machine learning algorithms can predict students' grades, showing the potential of AI in education.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Santos &amp; Embrechts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2009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AI applications in higher education are gaining importance, but the role of educators is a critical factor.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Zawacki-Richter et al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2019</a:t>
                      </a:r>
                      <a:endParaRPr lang="en-US" altLang="en-GB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8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Effective user interface design is essential for web applications' success and user satisfaction.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Shneiderman</a:t>
                      </a:r>
                      <a:r>
                        <a:rPr lang="en-US" altLang="en-GB"/>
                        <a:t>, Nielsen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1998, 1993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BERTA model by hugging face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functions for different platforms 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Development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Refinement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testing</a:t>
            </a:r>
            <a:endParaRPr lang="en-GB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(maybe)</a:t>
            </a:r>
            <a:endParaRPr lang="en-I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B62F-38DA-4611-B47B-4BA624796C41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980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</a:rPr>
              <a:t>                               NAME OF THE INSTITUTE, PARUL UNIVERSITY</a:t>
            </a:r>
            <a:endParaRPr 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73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7F81C-F7E0-425F-BF47-293C8D055C9B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Rectangle 6"/>
          <p:cNvSpPr>
            <a:spLocks noChangeArrowheads="1"/>
          </p:cNvSpPr>
          <p:nvPr/>
        </p:nvSpPr>
        <p:spPr bwMode="auto">
          <a:xfrm>
            <a:off x="274638" y="26035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5" name="TextBox 2"/>
          <p:cNvSpPr txBox="1">
            <a:spLocks noChangeArrowheads="1"/>
          </p:cNvSpPr>
          <p:nvPr/>
        </p:nvSpPr>
        <p:spPr bwMode="auto">
          <a:xfrm>
            <a:off x="465253" y="1084263"/>
            <a:ext cx="8390616" cy="6370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used </a:t>
            </a:r>
            <a:r>
              <a:rPr lang="en-GB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jingax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used bootstrap/</a:t>
            </a:r>
            <a:r>
              <a:rPr lang="en-GB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weirlwind</a:t>
            </a: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(experimenting)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implemented yet)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End: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FLASK</a:t>
            </a:r>
            <a:r>
              <a:rPr lang="en-GB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FRANEWORK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7778</Words>
  <Application>WPS Presentation</Application>
  <PresentationFormat>On-screen Show (4:3)</PresentationFormat>
  <Paragraphs>315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Palatino Linotype</vt:lpstr>
      <vt:lpstr>Bookman Old Style</vt:lpstr>
      <vt:lpstr>Times New Roman</vt:lpstr>
      <vt:lpstr>Söhne</vt:lpstr>
      <vt:lpstr>Almonte Snow</vt:lpstr>
      <vt:lpstr>Microsoft YaHei</vt:lpstr>
      <vt:lpstr>Arial Unicode MS</vt:lpstr>
      <vt:lpstr>Algerian</vt:lpstr>
      <vt:lpstr>Aldhabi</vt:lpstr>
      <vt:lpstr>Agency FB</vt:lpstr>
      <vt:lpstr>Andalus</vt:lpstr>
      <vt:lpstr>Arial Black</vt:lpstr>
      <vt:lpstr>Arial Narrow</vt:lpstr>
      <vt:lpstr>Arial Rounded MT Bold</vt:lpstr>
      <vt:lpstr>Bahnschrift</vt:lpstr>
      <vt:lpstr>Theme2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Thoson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CREILLY</dc:creator>
  <cp:lastModifiedBy>Abbas Master</cp:lastModifiedBy>
  <cp:revision>2404</cp:revision>
  <dcterms:created xsi:type="dcterms:W3CDTF">2005-11-08T16:47:00Z</dcterms:created>
  <dcterms:modified xsi:type="dcterms:W3CDTF">2023-09-27T10:43:35Z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A8B4AE55A87E490A85F0967AB4F99BE9_12</vt:lpwstr>
  </property>
  <property fmtid="{D5CDD505-2E9C-101B-9397-08002B2CF9AE}" pid="3" name="KSOProductBuildVer">
    <vt:lpwstr>2057-12.2.0.13215</vt:lpwstr>
  </property>
</Properties>
</file>