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66" r:id="rId2"/>
    <p:sldId id="269" r:id="rId3"/>
    <p:sldId id="271" r:id="rId4"/>
    <p:sldId id="272" r:id="rId5"/>
    <p:sldId id="273" r:id="rId6"/>
    <p:sldId id="274" r:id="rId7"/>
    <p:sldId id="270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E39EbOY5eG9GvrdOcohXQtPG4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57ca168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57ca1688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f57ca1688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57eabbb6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57eabbb61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1f57eabbb61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>
            <a:spLocks noGrp="1"/>
          </p:cNvSpPr>
          <p:nvPr>
            <p:ph type="title"/>
          </p:nvPr>
        </p:nvSpPr>
        <p:spPr>
          <a:xfrm rot="5400000">
            <a:off x="8354663" y="2505824"/>
            <a:ext cx="50489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 rot="5400000">
            <a:off x="2672158" y="-1220319"/>
            <a:ext cx="5048975" cy="892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ckwell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2"/>
          </p:nvPr>
        </p:nvSpPr>
        <p:spPr>
          <a:xfrm>
            <a:off x="6458400" y="2541600"/>
            <a:ext cx="5003801" cy="323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720000" y="2541600"/>
            <a:ext cx="5003801" cy="323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3"/>
          </p:nvPr>
        </p:nvSpPr>
        <p:spPr>
          <a:xfrm>
            <a:off x="6458400" y="1840698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4"/>
          </p:nvPr>
        </p:nvSpPr>
        <p:spPr>
          <a:xfrm>
            <a:off x="6458400" y="2541600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4548188" y="584662"/>
            <a:ext cx="6911974" cy="518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marL="914400" lvl="1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2"/>
          </p:nvPr>
        </p:nvSpPr>
        <p:spPr>
          <a:xfrm>
            <a:off x="720000" y="2541600"/>
            <a:ext cx="3107463" cy="323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>
            <a:spLocks noGrp="1"/>
          </p:cNvSpPr>
          <p:nvPr>
            <p:ph type="pic" idx="2"/>
          </p:nvPr>
        </p:nvSpPr>
        <p:spPr>
          <a:xfrm>
            <a:off x="4548188" y="728664"/>
            <a:ext cx="6923812" cy="5040312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1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3095625" cy="3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body" idx="1"/>
          </p:nvPr>
        </p:nvSpPr>
        <p:spPr>
          <a:xfrm rot="5400000">
            <a:off x="4518094" y="-1161256"/>
            <a:ext cx="3132137" cy="1072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4B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" name="Google Shape;11;p12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 sz="3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marR="0" lvl="0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57ca1688a_0_0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00" cy="7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SISTEMA DE PREDICCIÓN DE LA DEMANDA</a:t>
            </a:r>
            <a:endParaRPr dirty="0"/>
          </a:p>
        </p:txBody>
      </p:sp>
      <p:sp>
        <p:nvSpPr>
          <p:cNvPr id="197" name="Google Shape;197;g1f57ca1688a_0_0"/>
          <p:cNvSpPr txBox="1">
            <a:spLocks noGrp="1"/>
          </p:cNvSpPr>
          <p:nvPr>
            <p:ph type="body" idx="1"/>
          </p:nvPr>
        </p:nvSpPr>
        <p:spPr>
          <a:xfrm>
            <a:off x="584199" y="3380228"/>
            <a:ext cx="10999902" cy="8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400" dirty="0"/>
              <a:t>Se evaluaron diferentes modelos con reconocida importancia en la predicción de series temporales: LSTM, </a:t>
            </a:r>
            <a:r>
              <a:rPr lang="es-AR" sz="2400" dirty="0" err="1"/>
              <a:t>Sarimax</a:t>
            </a:r>
            <a:r>
              <a:rPr lang="es-AR" sz="2400" dirty="0"/>
              <a:t>, </a:t>
            </a:r>
            <a:r>
              <a:rPr lang="es-AR" sz="2400" dirty="0" err="1"/>
              <a:t>RandomForest</a:t>
            </a:r>
            <a:r>
              <a:rPr lang="es-AR" sz="2400" dirty="0"/>
              <a:t>, </a:t>
            </a:r>
            <a:r>
              <a:rPr lang="es-AR" sz="2400" dirty="0" err="1"/>
              <a:t>XGBoost</a:t>
            </a:r>
            <a:r>
              <a:rPr lang="es-AR" sz="2400" dirty="0"/>
              <a:t> y </a:t>
            </a:r>
            <a:r>
              <a:rPr lang="es-AR" sz="2400" dirty="0" err="1"/>
              <a:t>LightGBM</a:t>
            </a:r>
            <a:endParaRPr lang="es-AR" sz="2400" dirty="0"/>
          </a:p>
        </p:txBody>
      </p:sp>
      <p:sp>
        <p:nvSpPr>
          <p:cNvPr id="198" name="Google Shape;198;g1f57ca1688a_0_0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00" cy="720000"/>
          </a:xfrm>
          <a:prstGeom prst="rect">
            <a:avLst/>
          </a:prstGeom>
        </p:spPr>
        <p:txBody>
          <a:bodyPr spcFirstLastPara="1" wrap="square" lIns="0" tIns="180000" rIns="0" bIns="180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Google Shape;197;g1f57ca1688a_0_0">
            <a:extLst>
              <a:ext uri="{FF2B5EF4-FFF2-40B4-BE49-F238E27FC236}">
                <a16:creationId xmlns:a16="http://schemas.microsoft.com/office/drawing/2014/main" id="{82086A70-4BCD-751C-BAA2-8682F7D8EF48}"/>
              </a:ext>
            </a:extLst>
          </p:cNvPr>
          <p:cNvSpPr txBox="1">
            <a:spLocks/>
          </p:cNvSpPr>
          <p:nvPr/>
        </p:nvSpPr>
        <p:spPr>
          <a:xfrm>
            <a:off x="596049" y="1938977"/>
            <a:ext cx="10999902" cy="1265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s-MX" sz="2400" dirty="0"/>
              <a:t>Información que permita adecuarse a la demanda de taxis en tiempo real y de esta manera ganar espacio a la competencia.</a:t>
            </a:r>
          </a:p>
        </p:txBody>
      </p:sp>
      <p:sp>
        <p:nvSpPr>
          <p:cNvPr id="3" name="Google Shape;197;g1f57ca1688a_0_0">
            <a:extLst>
              <a:ext uri="{FF2B5EF4-FFF2-40B4-BE49-F238E27FC236}">
                <a16:creationId xmlns:a16="http://schemas.microsoft.com/office/drawing/2014/main" id="{F767C100-0A19-29FB-5AD5-D009C13ACC40}"/>
              </a:ext>
            </a:extLst>
          </p:cNvPr>
          <p:cNvSpPr txBox="1">
            <a:spLocks/>
          </p:cNvSpPr>
          <p:nvPr/>
        </p:nvSpPr>
        <p:spPr>
          <a:xfrm>
            <a:off x="596049" y="4689523"/>
            <a:ext cx="10999902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s-AR" sz="2400" dirty="0"/>
              <a:t>Se consideró adecuado que el producto final sea un sistema de tipo </a:t>
            </a:r>
            <a:r>
              <a:rPr lang="es-AR" sz="2400" dirty="0" err="1"/>
              <a:t>Weighted</a:t>
            </a:r>
            <a:r>
              <a:rPr lang="es-AR" sz="2400" dirty="0"/>
              <a:t> Ensemble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57eabbb61_0_14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00" cy="720000"/>
          </a:xfrm>
          <a:prstGeom prst="rect">
            <a:avLst/>
          </a:prstGeom>
        </p:spPr>
        <p:txBody>
          <a:bodyPr spcFirstLastPara="1" wrap="square" lIns="0" tIns="180000" rIns="0" bIns="180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" name="Google Shape;196;g1f57ca1688a_0_0">
            <a:extLst>
              <a:ext uri="{FF2B5EF4-FFF2-40B4-BE49-F238E27FC236}">
                <a16:creationId xmlns:a16="http://schemas.microsoft.com/office/drawing/2014/main" id="{66F842B7-55D7-14CD-CBA5-3C1FBCCAA1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8576"/>
            <a:ext cx="10728300" cy="7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ARQUITECTURA DEL ENSEMBLE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2F2FE5-5525-3B9C-DC83-4A456A528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295" y="766151"/>
            <a:ext cx="9041710" cy="3897289"/>
          </a:xfrm>
          <a:prstGeom prst="rect">
            <a:avLst/>
          </a:prstGeom>
        </p:spPr>
      </p:pic>
      <p:sp>
        <p:nvSpPr>
          <p:cNvPr id="7" name="Google Shape;197;g1f57ca1688a_0_0">
            <a:extLst>
              <a:ext uri="{FF2B5EF4-FFF2-40B4-BE49-F238E27FC236}">
                <a16:creationId xmlns:a16="http://schemas.microsoft.com/office/drawing/2014/main" id="{0A3ACEB0-0D15-BE63-D648-6FF0D5A4C136}"/>
              </a:ext>
            </a:extLst>
          </p:cNvPr>
          <p:cNvSpPr txBox="1">
            <a:spLocks/>
          </p:cNvSpPr>
          <p:nvPr/>
        </p:nvSpPr>
        <p:spPr>
          <a:xfrm>
            <a:off x="720000" y="4846320"/>
            <a:ext cx="10999902" cy="181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s-MX" sz="2400" dirty="0"/>
              <a:t>Red Neuronal: 2xLSTM[100,60](</a:t>
            </a:r>
            <a:r>
              <a:rPr lang="es-MX" sz="2400" dirty="0" err="1"/>
              <a:t>relu</a:t>
            </a:r>
            <a:r>
              <a:rPr lang="es-MX" sz="2400" dirty="0"/>
              <a:t>) + Dense[5](</a:t>
            </a:r>
            <a:r>
              <a:rPr lang="es-MX" sz="2400" dirty="0" err="1"/>
              <a:t>relu</a:t>
            </a:r>
            <a:r>
              <a:rPr lang="es-MX" sz="2400" dirty="0"/>
              <a:t>)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s-MX" sz="2400" dirty="0" err="1"/>
              <a:t>RandomForest</a:t>
            </a:r>
            <a:r>
              <a:rPr lang="es-MX" sz="2400" dirty="0"/>
              <a:t>: Optimización de 5 modelos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MX" sz="2400" dirty="0" err="1"/>
              <a:t>XGBoost</a:t>
            </a:r>
            <a:r>
              <a:rPr lang="es-MX" sz="2400" dirty="0"/>
              <a:t>: Optimización de 5 modelos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MX" sz="2400" dirty="0" err="1"/>
              <a:t>LightGBM</a:t>
            </a:r>
            <a:r>
              <a:rPr lang="es-MX" sz="2400" dirty="0"/>
              <a:t>: Optimización de 5 modelos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s-MX" sz="2400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5B63CA-85A8-1F97-7C49-4C40A8842D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Google Shape;196;g1f57ca1688a_0_0">
            <a:extLst>
              <a:ext uri="{FF2B5EF4-FFF2-40B4-BE49-F238E27FC236}">
                <a16:creationId xmlns:a16="http://schemas.microsoft.com/office/drawing/2014/main" id="{6A77D5B1-45C4-778C-2529-A00C53E746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8576"/>
            <a:ext cx="10728300" cy="7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ENTRENAMIENTO DEL ENSEMBLE</a:t>
            </a:r>
            <a:endParaRPr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59DBDB-AE02-BC0F-BB77-3CDFD7F0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559" y="719117"/>
            <a:ext cx="9190878" cy="520030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C1B4290-85C5-2980-1546-2BE254790BBD}"/>
              </a:ext>
            </a:extLst>
          </p:cNvPr>
          <p:cNvSpPr txBox="1"/>
          <p:nvPr/>
        </p:nvSpPr>
        <p:spPr>
          <a:xfrm>
            <a:off x="2523744" y="6016752"/>
            <a:ext cx="740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pond_modelo</a:t>
            </a:r>
            <a:r>
              <a:rPr lang="en-US" sz="1800" dirty="0">
                <a:solidFill>
                  <a:schemeClr val="bg1"/>
                </a:solidFill>
              </a:rPr>
              <a:t> = (1 - </a:t>
            </a:r>
            <a:r>
              <a:rPr lang="en-US" sz="1800" dirty="0" err="1">
                <a:solidFill>
                  <a:schemeClr val="bg1"/>
                </a:solidFill>
              </a:rPr>
              <a:t>modelo_rmse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err="1">
                <a:solidFill>
                  <a:schemeClr val="bg1"/>
                </a:solidFill>
              </a:rPr>
              <a:t>total_rmse</a:t>
            </a:r>
            <a:r>
              <a:rPr lang="en-US" sz="1800" dirty="0">
                <a:solidFill>
                  <a:schemeClr val="bg1"/>
                </a:solidFill>
              </a:rPr>
              <a:t>)/</a:t>
            </a:r>
            <a:r>
              <a:rPr lang="en-US" sz="1800" dirty="0" err="1">
                <a:solidFill>
                  <a:schemeClr val="bg1"/>
                </a:solidFill>
              </a:rPr>
              <a:t>suma_ponderaciones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s-AR" sz="1800" dirty="0" err="1">
                <a:solidFill>
                  <a:schemeClr val="bg1"/>
                </a:solidFill>
              </a:rPr>
              <a:t>pond_modelo</a:t>
            </a:r>
            <a:r>
              <a:rPr lang="es-AR" sz="1800" dirty="0">
                <a:solidFill>
                  <a:schemeClr val="bg1"/>
                </a:solidFill>
              </a:rPr>
              <a:t> = </a:t>
            </a:r>
            <a:r>
              <a:rPr lang="es-AR" sz="1800" dirty="0" err="1">
                <a:solidFill>
                  <a:schemeClr val="bg1"/>
                </a:solidFill>
              </a:rPr>
              <a:t>np.exp</a:t>
            </a:r>
            <a:r>
              <a:rPr lang="es-AR" sz="1800" dirty="0">
                <a:solidFill>
                  <a:schemeClr val="bg1"/>
                </a:solidFill>
              </a:rPr>
              <a:t>(-</a:t>
            </a:r>
            <a:r>
              <a:rPr lang="es-AR" sz="1800" dirty="0" err="1">
                <a:solidFill>
                  <a:schemeClr val="bg1"/>
                </a:solidFill>
              </a:rPr>
              <a:t>alpha</a:t>
            </a:r>
            <a:r>
              <a:rPr lang="es-AR" sz="1800" dirty="0">
                <a:solidFill>
                  <a:schemeClr val="bg1"/>
                </a:solidFill>
              </a:rPr>
              <a:t>*</a:t>
            </a:r>
            <a:r>
              <a:rPr lang="es-AR" sz="1800" dirty="0" err="1">
                <a:solidFill>
                  <a:schemeClr val="bg1"/>
                </a:solidFill>
              </a:rPr>
              <a:t>modelo_rmse</a:t>
            </a:r>
            <a:r>
              <a:rPr lang="es-AR" sz="1800" dirty="0">
                <a:solidFill>
                  <a:schemeClr val="bg1"/>
                </a:solidFill>
              </a:rPr>
              <a:t>)/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suma_ponderaciones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3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85C64D-BCFE-4CF6-59BD-22DE4AB0AD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196;g1f57ca1688a_0_0">
            <a:extLst>
              <a:ext uri="{FF2B5EF4-FFF2-40B4-BE49-F238E27FC236}">
                <a16:creationId xmlns:a16="http://schemas.microsoft.com/office/drawing/2014/main" id="{C8E76BAE-5CE7-B5CE-05AE-ED5C4FF48F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8576"/>
            <a:ext cx="10728300" cy="7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EVALUACIÓN DEL ENSEMBLE</a:t>
            </a:r>
            <a:endParaRPr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4725B8-F2C9-A45F-3C01-C5E720567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" y="821817"/>
            <a:ext cx="5743421" cy="35581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41EA17-6ED2-AE32-CF86-FCFCACA9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429" y="821817"/>
            <a:ext cx="6380571" cy="598980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F369A02-9E75-F108-B86E-A5C6DEADC17E}"/>
              </a:ext>
            </a:extLst>
          </p:cNvPr>
          <p:cNvSpPr txBox="1"/>
          <p:nvPr/>
        </p:nvSpPr>
        <p:spPr>
          <a:xfrm>
            <a:off x="822960" y="4791456"/>
            <a:ext cx="4242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00" b="1" dirty="0">
                <a:solidFill>
                  <a:schemeClr val="bg1"/>
                </a:solidFill>
              </a:rPr>
              <a:t>El ensemble con ponderación lineal muestra una buena performance, amortiguando posible sobreajuste de modelos individuales y teniendo en cuenta los pesos de las variables dentro de cada modelo</a:t>
            </a:r>
          </a:p>
        </p:txBody>
      </p:sp>
    </p:spTree>
    <p:extLst>
      <p:ext uri="{BB962C8B-B14F-4D97-AF65-F5344CB8AC3E}">
        <p14:creationId xmlns:p14="http://schemas.microsoft.com/office/powerpoint/2010/main" val="164212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73B2F5-8E15-24D3-D273-C15B8D1DC9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Google Shape;196;g1f57ca1688a_0_0">
            <a:extLst>
              <a:ext uri="{FF2B5EF4-FFF2-40B4-BE49-F238E27FC236}">
                <a16:creationId xmlns:a16="http://schemas.microsoft.com/office/drawing/2014/main" id="{AD674A7F-2EFF-1920-2147-2E3BF976A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8576"/>
            <a:ext cx="10728300" cy="7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VENTAJAS DE LA IMPLEMENTACIÓN</a:t>
            </a:r>
            <a:endParaRPr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EF095C-6C50-5084-7C1B-0B39148E38E3}"/>
              </a:ext>
            </a:extLst>
          </p:cNvPr>
          <p:cNvSpPr txBox="1"/>
          <p:nvPr/>
        </p:nvSpPr>
        <p:spPr>
          <a:xfrm>
            <a:off x="4613380" y="675982"/>
            <a:ext cx="74475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/>
              </a:buClr>
              <a:buFont typeface="+mj-lt"/>
              <a:buAutoNum type="arabicPeriod"/>
            </a:pPr>
            <a:r>
              <a:rPr lang="es-MX" sz="1800" dirty="0">
                <a:solidFill>
                  <a:schemeClr val="bg1"/>
                </a:solidFill>
              </a:rPr>
              <a:t>Reducción de la variabilidad: Al combinar múltiples modelos, el ensemble puede reducir la variabilidad en las predicciones y proporcionar estimaciones más estables.</a:t>
            </a:r>
          </a:p>
          <a:p>
            <a:pPr marL="342900" indent="-342900" algn="just">
              <a:buClr>
                <a:schemeClr val="bg1"/>
              </a:buClr>
              <a:buFont typeface="+mj-lt"/>
              <a:buAutoNum type="arabicPeriod"/>
            </a:pPr>
            <a:r>
              <a:rPr lang="es-MX" sz="1800" dirty="0">
                <a:solidFill>
                  <a:schemeClr val="bg1"/>
                </a:solidFill>
              </a:rPr>
              <a:t>Compensación de debilidades individuales: Los diferentes modelos capturan diferentes aspectos de los datos y compensan las debilidades de los demás. Por ejemplo, si un modelo tiene dificultades para capturar ciertos patrones en los datos, otro modelo puede ser capaz de hacerlo, y el ensemble puede aprovechar esto.</a:t>
            </a:r>
          </a:p>
          <a:p>
            <a:pPr marL="342900" indent="-342900" algn="just">
              <a:buClr>
                <a:schemeClr val="bg1"/>
              </a:buClr>
              <a:buFont typeface="+mj-lt"/>
              <a:buAutoNum type="arabicPeriod"/>
            </a:pPr>
            <a:r>
              <a:rPr lang="es-MX" sz="1800" dirty="0">
                <a:solidFill>
                  <a:schemeClr val="bg1"/>
                </a:solidFill>
              </a:rPr>
              <a:t>Robustez: El ensemble puede ser más robusto frente a cambios en los datos.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4882F9F-3B2C-5884-DF32-6655EEED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5982"/>
            <a:ext cx="4613380" cy="29956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77B85ED-AE39-1610-15A6-FFA6ABDC2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671594"/>
            <a:ext cx="4613379" cy="299561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86CA2D4-4036-CEF7-3B30-395ACB3CF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870" y="3671594"/>
            <a:ext cx="4613379" cy="299561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E1D2BDA-3BD2-1E62-FF42-F5E9D7DFA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1739" y="3671594"/>
            <a:ext cx="3240261" cy="244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5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10B3D3-6A99-C546-3774-A99E5DEA11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Google Shape;196;g1f57ca1688a_0_0">
            <a:extLst>
              <a:ext uri="{FF2B5EF4-FFF2-40B4-BE49-F238E27FC236}">
                <a16:creationId xmlns:a16="http://schemas.microsoft.com/office/drawing/2014/main" id="{6658F2D7-5438-0B8B-8AE9-3613CCBCD3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8576"/>
            <a:ext cx="10728300" cy="7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PASOS A SEGUIR</a:t>
            </a:r>
            <a:endParaRPr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6BD6AC-E14E-7114-41E3-B3F885FECE1E}"/>
              </a:ext>
            </a:extLst>
          </p:cNvPr>
          <p:cNvSpPr txBox="1"/>
          <p:nvPr/>
        </p:nvSpPr>
        <p:spPr>
          <a:xfrm>
            <a:off x="1165214" y="649911"/>
            <a:ext cx="98615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/>
              </a:buClr>
              <a:buFont typeface="+mj-lt"/>
              <a:buAutoNum type="arabicPeriod"/>
            </a:pPr>
            <a:r>
              <a:rPr lang="es-AR" sz="1800" dirty="0">
                <a:solidFill>
                  <a:schemeClr val="bg1"/>
                </a:solidFill>
              </a:rPr>
              <a:t>Entrenar al modelo con más datos: capturar tendencias en días festivos con más precisión.</a:t>
            </a:r>
          </a:p>
          <a:p>
            <a:pPr marL="342900" indent="-342900" algn="just">
              <a:buClr>
                <a:schemeClr val="bg1"/>
              </a:buClr>
              <a:buFont typeface="+mj-lt"/>
              <a:buAutoNum type="arabicPeriod"/>
            </a:pPr>
            <a:r>
              <a:rPr lang="es-AR" sz="1800" dirty="0">
                <a:solidFill>
                  <a:schemeClr val="bg1"/>
                </a:solidFill>
              </a:rPr>
              <a:t>Realizar ajustes/mejoras en la arquitectura de la red neuronal.</a:t>
            </a:r>
          </a:p>
          <a:p>
            <a:pPr marL="342900" indent="-342900" algn="just">
              <a:buClr>
                <a:schemeClr val="bg1"/>
              </a:buClr>
              <a:buFont typeface="+mj-lt"/>
              <a:buAutoNum type="arabicPeriod"/>
            </a:pPr>
            <a:r>
              <a:rPr lang="es-AR" sz="1800" dirty="0">
                <a:solidFill>
                  <a:schemeClr val="bg1"/>
                </a:solidFill>
              </a:rPr>
              <a:t>Incluir otros modelos: </a:t>
            </a:r>
            <a:r>
              <a:rPr lang="es-AR" sz="1800" dirty="0" err="1">
                <a:solidFill>
                  <a:schemeClr val="bg1"/>
                </a:solidFill>
              </a:rPr>
              <a:t>Sarimax</a:t>
            </a:r>
            <a:r>
              <a:rPr lang="es-AR" sz="1800" dirty="0">
                <a:solidFill>
                  <a:schemeClr val="bg1"/>
                </a:solidFill>
              </a:rPr>
              <a:t>, </a:t>
            </a:r>
            <a:r>
              <a:rPr lang="es-AR" sz="1800" dirty="0" err="1">
                <a:solidFill>
                  <a:schemeClr val="bg1"/>
                </a:solidFill>
              </a:rPr>
              <a:t>Prophet</a:t>
            </a:r>
            <a:r>
              <a:rPr lang="es-AR" sz="1800" dirty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buClr>
                <a:schemeClr val="bg1"/>
              </a:buClr>
              <a:buFont typeface="+mj-lt"/>
              <a:buAutoNum type="arabicPeriod"/>
            </a:pPr>
            <a:r>
              <a:rPr lang="es-AR" sz="1800" dirty="0" err="1">
                <a:solidFill>
                  <a:schemeClr val="bg1"/>
                </a:solidFill>
              </a:rPr>
              <a:t>Feature</a:t>
            </a:r>
            <a:r>
              <a:rPr lang="es-AR" sz="1800" dirty="0">
                <a:solidFill>
                  <a:schemeClr val="bg1"/>
                </a:solidFill>
              </a:rPr>
              <a:t> </a:t>
            </a:r>
            <a:r>
              <a:rPr lang="es-AR" sz="1800" dirty="0" err="1">
                <a:solidFill>
                  <a:schemeClr val="bg1"/>
                </a:solidFill>
              </a:rPr>
              <a:t>engineering</a:t>
            </a:r>
            <a:r>
              <a:rPr lang="es-AR" sz="1800" dirty="0">
                <a:solidFill>
                  <a:schemeClr val="bg1"/>
                </a:solidFill>
              </a:rPr>
              <a:t>: crear variable que tenga en cuenta eventos masivos en los distritos de NYC. Crear variable que tenga en cuenta el estado del tránsito.</a:t>
            </a:r>
          </a:p>
          <a:p>
            <a:pPr marL="342900" indent="-342900" algn="just">
              <a:buClr>
                <a:schemeClr val="bg1"/>
              </a:buClr>
              <a:buFont typeface="+mj-lt"/>
              <a:buAutoNum type="arabicPeriod"/>
            </a:pPr>
            <a:r>
              <a:rPr lang="es-AR" sz="1800" dirty="0">
                <a:solidFill>
                  <a:schemeClr val="bg1"/>
                </a:solidFill>
              </a:rPr>
              <a:t>Incluir testeos de otras funciones de ponderación: inversa del error, raíz cuadrada inversa, logaritmo inverso del error.</a:t>
            </a:r>
          </a:p>
          <a:p>
            <a:pPr marL="342900" indent="-342900" algn="just">
              <a:buClr>
                <a:schemeClr val="bg1"/>
              </a:buClr>
              <a:buFont typeface="+mj-lt"/>
              <a:buAutoNum type="arabicPeriod"/>
            </a:pPr>
            <a:r>
              <a:rPr lang="es-AR" sz="1800" dirty="0">
                <a:solidFill>
                  <a:schemeClr val="bg1"/>
                </a:solidFill>
              </a:rPr>
              <a:t>Automatizar el entrenamiento mensual con la carga de nuevos datos en el </a:t>
            </a:r>
            <a:r>
              <a:rPr lang="es-AR" sz="1800" dirty="0" err="1">
                <a:solidFill>
                  <a:schemeClr val="bg1"/>
                </a:solidFill>
              </a:rPr>
              <a:t>DataWarehouse</a:t>
            </a:r>
            <a:r>
              <a:rPr lang="es-AR" sz="1800" dirty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buClr>
                <a:schemeClr val="bg1"/>
              </a:buClr>
              <a:buFont typeface="+mj-lt"/>
              <a:buAutoNum type="arabicPeriod"/>
            </a:pPr>
            <a:r>
              <a:rPr lang="es-AR" sz="1800" dirty="0">
                <a:solidFill>
                  <a:schemeClr val="bg1"/>
                </a:solidFill>
              </a:rPr>
              <a:t>Evaluación continua del funcionamiento y estabilidad del modelo desplegado.</a:t>
            </a:r>
          </a:p>
          <a:p>
            <a:pPr marL="342900" indent="-342900" algn="just">
              <a:buClr>
                <a:schemeClr val="bg1"/>
              </a:buClr>
              <a:buFont typeface="+mj-lt"/>
              <a:buAutoNum type="arabicPeriod"/>
            </a:pPr>
            <a:r>
              <a:rPr lang="es-AR" sz="1800" dirty="0">
                <a:solidFill>
                  <a:schemeClr val="bg1"/>
                </a:solidFill>
              </a:rPr>
              <a:t>Actualización de la aplicación según requerimientos del cliente.</a:t>
            </a:r>
          </a:p>
        </p:txBody>
      </p:sp>
      <p:sp>
        <p:nvSpPr>
          <p:cNvPr id="9" name="Google Shape;196;g1f57ca1688a_0_0">
            <a:extLst>
              <a:ext uri="{FF2B5EF4-FFF2-40B4-BE49-F238E27FC236}">
                <a16:creationId xmlns:a16="http://schemas.microsoft.com/office/drawing/2014/main" id="{AA427DE7-7B34-AA31-DD31-CAA3728CB78B}"/>
              </a:ext>
            </a:extLst>
          </p:cNvPr>
          <p:cNvSpPr txBox="1">
            <a:spLocks/>
          </p:cNvSpPr>
          <p:nvPr/>
        </p:nvSpPr>
        <p:spPr>
          <a:xfrm>
            <a:off x="731862" y="3507122"/>
            <a:ext cx="107283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ckwell"/>
              <a:buNone/>
              <a:defRPr sz="5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/>
              <a:t>CONCLUSIONES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AACCBE0-7271-2D32-EC52-EA23701E8678}"/>
              </a:ext>
            </a:extLst>
          </p:cNvPr>
          <p:cNvSpPr txBox="1"/>
          <p:nvPr/>
        </p:nvSpPr>
        <p:spPr>
          <a:xfrm>
            <a:off x="1153364" y="4121954"/>
            <a:ext cx="9861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s-AR" sz="1800" dirty="0">
                <a:solidFill>
                  <a:schemeClr val="bg1"/>
                </a:solidFill>
              </a:rPr>
              <a:t>Hemos analizado en profundidad los datos de viajes de taxis en NYC proporcionando </a:t>
            </a:r>
            <a:r>
              <a:rPr lang="es-AR" sz="1800" dirty="0" err="1">
                <a:solidFill>
                  <a:schemeClr val="bg1"/>
                </a:solidFill>
              </a:rPr>
              <a:t>insights</a:t>
            </a:r>
            <a:r>
              <a:rPr lang="es-AR" sz="1800" dirty="0">
                <a:solidFill>
                  <a:schemeClr val="bg1"/>
                </a:solidFill>
              </a:rPr>
              <a:t> significativos para el modelo de negocio propuesto.</a:t>
            </a:r>
          </a:p>
          <a:p>
            <a:pPr algn="just">
              <a:buClr>
                <a:schemeClr val="bg1"/>
              </a:buClr>
            </a:pPr>
            <a:r>
              <a:rPr lang="es-AR" sz="1800" dirty="0">
                <a:solidFill>
                  <a:schemeClr val="bg1"/>
                </a:solidFill>
              </a:rPr>
              <a:t>Creamos un </a:t>
            </a:r>
            <a:r>
              <a:rPr lang="es-AR" sz="1800" dirty="0" err="1">
                <a:solidFill>
                  <a:schemeClr val="bg1"/>
                </a:solidFill>
              </a:rPr>
              <a:t>datawarehouse</a:t>
            </a:r>
            <a:r>
              <a:rPr lang="es-AR" sz="1800" dirty="0">
                <a:solidFill>
                  <a:schemeClr val="bg1"/>
                </a:solidFill>
              </a:rPr>
              <a:t> en la nube y automatizamos la carga de datos.</a:t>
            </a:r>
          </a:p>
          <a:p>
            <a:pPr algn="just">
              <a:buClr>
                <a:schemeClr val="bg1"/>
              </a:buClr>
            </a:pPr>
            <a:r>
              <a:rPr lang="es-AR" sz="1800" dirty="0">
                <a:solidFill>
                  <a:schemeClr val="bg1"/>
                </a:solidFill>
              </a:rPr>
              <a:t>Desarrollamos una aplicación en línea que permite el seguimiento de las diferentes variables y </a:t>
            </a:r>
            <a:r>
              <a:rPr lang="es-AR" sz="1800" dirty="0" err="1">
                <a:solidFill>
                  <a:schemeClr val="bg1"/>
                </a:solidFill>
              </a:rPr>
              <a:t>KPIs</a:t>
            </a:r>
            <a:r>
              <a:rPr lang="es-AR" sz="1800" dirty="0">
                <a:solidFill>
                  <a:schemeClr val="bg1"/>
                </a:solidFill>
              </a:rPr>
              <a:t> en tiempo real, a través de un </a:t>
            </a:r>
            <a:r>
              <a:rPr lang="es-AR" sz="1800" dirty="0" err="1">
                <a:solidFill>
                  <a:schemeClr val="bg1"/>
                </a:solidFill>
              </a:rPr>
              <a:t>dashboard</a:t>
            </a:r>
            <a:r>
              <a:rPr lang="es-AR" sz="1800" dirty="0">
                <a:solidFill>
                  <a:schemeClr val="bg1"/>
                </a:solidFill>
              </a:rPr>
              <a:t> interactivo y un modelo de predicción de la demanda a nivel distrito y franja horaria. </a:t>
            </a:r>
          </a:p>
        </p:txBody>
      </p:sp>
    </p:spTree>
    <p:extLst>
      <p:ext uri="{BB962C8B-B14F-4D97-AF65-F5344CB8AC3E}">
        <p14:creationId xmlns:p14="http://schemas.microsoft.com/office/powerpoint/2010/main" val="116995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4B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1" name="Google Shape;24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4B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3" name="Google Shape;243;p11"/>
          <p:cNvSpPr txBox="1">
            <a:spLocks noGrp="1"/>
          </p:cNvSpPr>
          <p:nvPr>
            <p:ph type="title"/>
          </p:nvPr>
        </p:nvSpPr>
        <p:spPr>
          <a:xfrm>
            <a:off x="6480000" y="728663"/>
            <a:ext cx="5015638" cy="279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ckwell"/>
              <a:buNone/>
            </a:pPr>
            <a:r>
              <a:rPr lang="en-US" sz="5600"/>
              <a:t>Gracias </a:t>
            </a:r>
            <a:endParaRPr/>
          </a:p>
        </p:txBody>
      </p:sp>
      <p:pic>
        <p:nvPicPr>
          <p:cNvPr id="244" name="Google Shape;244;p11" descr="Lupa sobre fondo claro"/>
          <p:cNvPicPr preferRelativeResize="0"/>
          <p:nvPr/>
        </p:nvPicPr>
        <p:blipFill rotWithShape="1">
          <a:blip r:embed="rId3">
            <a:alphaModFix/>
          </a:blip>
          <a:srcRect l="28744" r="3519" b="-1"/>
          <a:stretch/>
        </p:blipFill>
        <p:spPr>
          <a:xfrm>
            <a:off x="647479" y="585438"/>
            <a:ext cx="5437859" cy="5358727"/>
          </a:xfrm>
          <a:custGeom>
            <a:avLst/>
            <a:gdLst/>
            <a:ahLst/>
            <a:cxnLst/>
            <a:rect l="l" t="t" r="r" b="b"/>
            <a:pathLst>
              <a:path w="5437859" h="5358727" extrusionOk="0">
                <a:moveTo>
                  <a:pt x="2442245" y="12"/>
                </a:moveTo>
                <a:cubicBezTo>
                  <a:pt x="2708249" y="-1139"/>
                  <a:pt x="3417096" y="86121"/>
                  <a:pt x="3772502" y="222641"/>
                </a:cubicBezTo>
                <a:cubicBezTo>
                  <a:pt x="4178135" y="378663"/>
                  <a:pt x="4516888" y="502516"/>
                  <a:pt x="4794198" y="943240"/>
                </a:cubicBezTo>
                <a:cubicBezTo>
                  <a:pt x="5070964" y="1383427"/>
                  <a:pt x="5480948" y="2332430"/>
                  <a:pt x="5434186" y="2864301"/>
                </a:cubicBezTo>
                <a:cubicBezTo>
                  <a:pt x="5387424" y="3395099"/>
                  <a:pt x="5199832" y="3941446"/>
                  <a:pt x="4762661" y="4378953"/>
                </a:cubicBezTo>
                <a:cubicBezTo>
                  <a:pt x="4309722" y="4878654"/>
                  <a:pt x="3935081" y="5128505"/>
                  <a:pt x="3497910" y="5222333"/>
                </a:cubicBezTo>
                <a:cubicBezTo>
                  <a:pt x="3184713" y="5265762"/>
                  <a:pt x="2870973" y="5385861"/>
                  <a:pt x="2557776" y="5353156"/>
                </a:cubicBezTo>
                <a:cubicBezTo>
                  <a:pt x="2244579" y="5320450"/>
                  <a:pt x="1751402" y="5242707"/>
                  <a:pt x="1374043" y="5019128"/>
                </a:cubicBezTo>
                <a:cubicBezTo>
                  <a:pt x="1108696" y="4831472"/>
                  <a:pt x="796586" y="4519963"/>
                  <a:pt x="483933" y="4019189"/>
                </a:cubicBezTo>
                <a:cubicBezTo>
                  <a:pt x="171824" y="3582755"/>
                  <a:pt x="0" y="3082518"/>
                  <a:pt x="0" y="2536171"/>
                </a:cubicBezTo>
                <a:cubicBezTo>
                  <a:pt x="0" y="2411246"/>
                  <a:pt x="296885" y="1177542"/>
                  <a:pt x="749280" y="771132"/>
                </a:cubicBezTo>
                <a:cubicBezTo>
                  <a:pt x="1202764" y="365259"/>
                  <a:pt x="1858520" y="99860"/>
                  <a:pt x="2357678" y="6032"/>
                </a:cubicBezTo>
                <a:cubicBezTo>
                  <a:pt x="2375281" y="2145"/>
                  <a:pt x="2404244" y="176"/>
                  <a:pt x="2442245" y="12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45" name="Google Shape;245;p11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rm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17/17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obVTI">
  <a:themeElements>
    <a:clrScheme name="Blob V2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477</Words>
  <Application>Microsoft Office PowerPoint</Application>
  <PresentationFormat>Panorámica</PresentationFormat>
  <Paragraphs>42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Avenir</vt:lpstr>
      <vt:lpstr>Rockwell</vt:lpstr>
      <vt:lpstr>BlobVTI</vt:lpstr>
      <vt:lpstr>SISTEMA DE PREDICCIÓN DE LA DEMANDA</vt:lpstr>
      <vt:lpstr>ARQUITECTURA DEL ENSEMBLE</vt:lpstr>
      <vt:lpstr>ENTRENAMIENTO DEL ENSEMBLE</vt:lpstr>
      <vt:lpstr>EVALUACIÓN DEL ENSEMBLE</vt:lpstr>
      <vt:lpstr>VENTAJAS DE LA IMPLEMENTACIÓN</vt:lpstr>
      <vt:lpstr>PASOS A SEGUIR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PREDICCIÓN DE LA DEMANDA</dc:title>
  <dc:creator>Carlos Andres Caldas</dc:creator>
  <cp:lastModifiedBy>Alter Caimi</cp:lastModifiedBy>
  <cp:revision>4</cp:revision>
  <dcterms:created xsi:type="dcterms:W3CDTF">2024-03-19T14:46:45Z</dcterms:created>
  <dcterms:modified xsi:type="dcterms:W3CDTF">2024-04-26T23:11:30Z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0x0101000920D67D9FBA2340BC058B1BD6BA5E69</vt:lpwstr>
  </property>
</Properties>
</file>