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48" r:id="rId1"/>
  </p:sldMasterIdLst>
  <p:notesMasterIdLst>
    <p:notesMasterId r:id="rId71"/>
  </p:notesMasterIdLst>
  <p:handoutMasterIdLst>
    <p:handoutMasterId r:id="rId72"/>
  </p:handoutMasterIdLst>
  <p:sldIdLst>
    <p:sldId id="1406" r:id="rId2"/>
    <p:sldId id="1404" r:id="rId3"/>
    <p:sldId id="1402" r:id="rId4"/>
    <p:sldId id="1403" r:id="rId5"/>
    <p:sldId id="1405" r:id="rId6"/>
    <p:sldId id="1314" r:id="rId7"/>
    <p:sldId id="1315" r:id="rId8"/>
    <p:sldId id="1316" r:id="rId9"/>
    <p:sldId id="1317" r:id="rId10"/>
    <p:sldId id="1318" r:id="rId11"/>
    <p:sldId id="1320" r:id="rId12"/>
    <p:sldId id="1321" r:id="rId13"/>
    <p:sldId id="1322" r:id="rId14"/>
    <p:sldId id="1323" r:id="rId15"/>
    <p:sldId id="1324" r:id="rId16"/>
    <p:sldId id="1325" r:id="rId17"/>
    <p:sldId id="1349" r:id="rId18"/>
    <p:sldId id="1348" r:id="rId19"/>
    <p:sldId id="1313" r:id="rId20"/>
    <p:sldId id="1350" r:id="rId21"/>
    <p:sldId id="1351" r:id="rId22"/>
    <p:sldId id="1355" r:id="rId23"/>
    <p:sldId id="1352" r:id="rId24"/>
    <p:sldId id="1353" r:id="rId25"/>
    <p:sldId id="1354" r:id="rId26"/>
    <p:sldId id="1356" r:id="rId27"/>
    <p:sldId id="1357" r:id="rId28"/>
    <p:sldId id="1358" r:id="rId29"/>
    <p:sldId id="1359" r:id="rId30"/>
    <p:sldId id="1361" r:id="rId31"/>
    <p:sldId id="1362" r:id="rId32"/>
    <p:sldId id="1360" r:id="rId33"/>
    <p:sldId id="1366" r:id="rId34"/>
    <p:sldId id="1367" r:id="rId35"/>
    <p:sldId id="1368" r:id="rId36"/>
    <p:sldId id="1365" r:id="rId37"/>
    <p:sldId id="1370" r:id="rId38"/>
    <p:sldId id="1371" r:id="rId39"/>
    <p:sldId id="1335" r:id="rId40"/>
    <p:sldId id="1344" r:id="rId41"/>
    <p:sldId id="1374" r:id="rId42"/>
    <p:sldId id="1337" r:id="rId43"/>
    <p:sldId id="1375" r:id="rId44"/>
    <p:sldId id="1376" r:id="rId45"/>
    <p:sldId id="1341" r:id="rId46"/>
    <p:sldId id="1343" r:id="rId47"/>
    <p:sldId id="1373" r:id="rId48"/>
    <p:sldId id="1379" r:id="rId49"/>
    <p:sldId id="1381" r:id="rId50"/>
    <p:sldId id="1383" r:id="rId51"/>
    <p:sldId id="1385" r:id="rId52"/>
    <p:sldId id="1386" r:id="rId53"/>
    <p:sldId id="1387" r:id="rId54"/>
    <p:sldId id="1384" r:id="rId55"/>
    <p:sldId id="1372" r:id="rId56"/>
    <p:sldId id="1388" r:id="rId57"/>
    <p:sldId id="1392" r:id="rId58"/>
    <p:sldId id="1389" r:id="rId59"/>
    <p:sldId id="1393" r:id="rId60"/>
    <p:sldId id="1394" r:id="rId61"/>
    <p:sldId id="1395" r:id="rId62"/>
    <p:sldId id="1396" r:id="rId63"/>
    <p:sldId id="1397" r:id="rId64"/>
    <p:sldId id="1390" r:id="rId65"/>
    <p:sldId id="1400" r:id="rId66"/>
    <p:sldId id="1398" r:id="rId67"/>
    <p:sldId id="1399" r:id="rId68"/>
    <p:sldId id="1407" r:id="rId69"/>
    <p:sldId id="1408" r:id="rId70"/>
  </p:sldIdLst>
  <p:sldSz cx="9144000" cy="6858000" type="overhead"/>
  <p:notesSz cx="6858000" cy="9144000"/>
  <p:embeddedFontLst>
    <p:embeddedFont>
      <p:font typeface="Lucida Console" panose="020B0609040504020204" pitchFamily="49" charset="0"/>
      <p:regular r:id="rId73"/>
    </p:embeddedFont>
    <p:embeddedFont>
      <p:font typeface="Marlett" pitchFamily="2" charset="2"/>
      <p:regular r:id="rId74"/>
    </p:embeddedFont>
    <p:embeddedFont>
      <p:font typeface="Comic Sans MS" panose="030F0702030302020204" pitchFamily="66" charset="0"/>
      <p:regular r:id="rId75"/>
      <p:bold r:id="rId76"/>
      <p:italic r:id="rId77"/>
      <p:boldItalic r:id="rId78"/>
    </p:embeddedFont>
  </p:embeddedFontLst>
  <p:defaultTextStyle>
    <a:defPPr>
      <a:defRPr lang="en-US"/>
    </a:defPPr>
    <a:lvl1pPr algn="r" rtl="0" eaLnBrk="0" fontAlgn="base" hangingPunct="0">
      <a:spcBef>
        <a:spcPct val="0"/>
      </a:spcBef>
      <a:spcAft>
        <a:spcPct val="0"/>
      </a:spcAft>
      <a:defRPr sz="2400" kern="1200">
        <a:solidFill>
          <a:srgbClr val="0000FF"/>
        </a:solidFill>
        <a:latin typeface="Lucida Console" pitchFamily="49" charset="0"/>
        <a:ea typeface="+mn-ea"/>
        <a:cs typeface="+mn-cs"/>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p:defaultTextStyle>
  <p:extLst>
    <p:ext uri="{EFAFB233-063F-42B5-8137-9DF3F51BA10A}">
      <p15:sldGuideLst xmlns="" xmlns:p15="http://schemas.microsoft.com/office/powerpoint/2012/main">
        <p15:guide id="1" orient="horz" pos="3890">
          <p15:clr>
            <a:srgbClr val="A4A3A4"/>
          </p15:clr>
        </p15:guide>
        <p15:guide id="2" pos="40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FFFF00"/>
    <a:srgbClr val="FF66FF"/>
    <a:srgbClr val="CCECFF"/>
    <a:srgbClr val="FFCCFF"/>
    <a:srgbClr val="FFFFCC"/>
    <a:srgbClr val="FF0066"/>
    <a:srgbClr val="3333CC"/>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88" autoAdjust="0"/>
    <p:restoredTop sz="91918" autoAdjust="0"/>
  </p:normalViewPr>
  <p:slideViewPr>
    <p:cSldViewPr snapToGrid="0">
      <p:cViewPr>
        <p:scale>
          <a:sx n="60" d="100"/>
          <a:sy n="60" d="100"/>
        </p:scale>
        <p:origin x="-173" y="-970"/>
      </p:cViewPr>
      <p:guideLst>
        <p:guide orient="horz" pos="3890"/>
        <p:guide pos="40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2.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l">
              <a:defRPr sz="1200">
                <a:latin typeface="Comic Sans MS" pitchFamily="66" charset="0"/>
              </a:defRPr>
            </a:lvl1pPr>
          </a:lstStyle>
          <a:p>
            <a:pPr>
              <a:defRPr/>
            </a:pPr>
            <a:endParaRPr lang="en-US" dirty="0">
              <a:latin typeface="Arial" pitchFamily="34" charset="0"/>
            </a:endParaRPr>
          </a:p>
        </p:txBody>
      </p:sp>
      <p:sp>
        <p:nvSpPr>
          <p:cNvPr id="40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a:latin typeface="Comic Sans MS" pitchFamily="66" charset="0"/>
              </a:defRPr>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a:latin typeface="Comic Sans MS" pitchFamily="66" charset="0"/>
              </a:defRPr>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atin typeface="Comic Sans MS" pitchFamily="66" charset="0"/>
              </a:defRPr>
            </a:lvl1pPr>
          </a:lstStyle>
          <a:p>
            <a:pPr>
              <a:defRPr/>
            </a:pPr>
            <a:fld id="{01C869E4-76B9-4B18-B2AA-2EEFB04FB015}" type="slidenum">
              <a:rPr lang="x-none">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3286324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Marlett" pitchFamily="2" charset="2"/>
              </a:defRPr>
            </a:lvl1pPr>
          </a:lstStyle>
          <a:p>
            <a:pPr>
              <a:defRPr/>
            </a:pPr>
            <a:endParaRPr 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arlett" pitchFamily="2" charset="2"/>
              </a:defRPr>
            </a:lvl1pPr>
          </a:lstStyle>
          <a:p>
            <a:pPr>
              <a:defRPr/>
            </a:pPr>
            <a:endParaRPr lang="en-US" dirty="0"/>
          </a:p>
        </p:txBody>
      </p:sp>
      <p:sp>
        <p:nvSpPr>
          <p:cNvPr id="285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Marlett" pitchFamily="2" charset="2"/>
              </a:defRPr>
            </a:lvl1pPr>
          </a:lstStyle>
          <a:p>
            <a:pPr>
              <a:defRPr/>
            </a:pPr>
            <a:endParaRPr lang="en-US" dirty="0"/>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arlett" pitchFamily="2" charset="2"/>
              </a:defRPr>
            </a:lvl1pPr>
          </a:lstStyle>
          <a:p>
            <a:pPr>
              <a:defRPr/>
            </a:pPr>
            <a:fld id="{75E391CA-9E48-4B39-8E28-288B1B68A629}" type="slidenum">
              <a:rPr lang="x-none"/>
              <a:pPr>
                <a:defRPr/>
              </a:pPr>
              <a:t>‹#›</a:t>
            </a:fld>
            <a:endParaRPr lang="en-US" dirty="0"/>
          </a:p>
        </p:txBody>
      </p:sp>
    </p:spTree>
    <p:extLst>
      <p:ext uri="{BB962C8B-B14F-4D97-AF65-F5344CB8AC3E}">
        <p14:creationId xmlns:p14="http://schemas.microsoft.com/office/powerpoint/2010/main" val="1964339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Bitcoin, </a:t>
            </a:r>
            <a:r>
              <a:rPr lang="en-US" dirty="0" err="1" smtClean="0"/>
              <a:t>Ethereum</a:t>
            </a:r>
            <a:r>
              <a:rPr lang="en-US" dirty="0" smtClean="0"/>
              <a:t>, ICOs, blockchains, etc. are the result of a single paper (and running code) that appeared mysteriously in 2008. I am going to claim it’s all about distributed computing, but it did not come from the distributed computing research</a:t>
            </a:r>
            <a:r>
              <a:rPr lang="en-US" baseline="0" dirty="0" smtClean="0"/>
              <a:t> community. I feel confident speculating that if this paper had been submitted to PODC in 2008, it would have been rejected for defining consensus weirdly, or not proving any lemmas, </a:t>
            </a:r>
            <a:r>
              <a:rPr lang="en-US" baseline="0" dirty="0" err="1" smtClean="0"/>
              <a:t>ro</a:t>
            </a:r>
            <a:r>
              <a:rPr lang="en-US" baseline="0" dirty="0" smtClean="0"/>
              <a:t> not providing experiments. Yet here we are, looking at a new, vibrant, and active area of CS. What are we to make of it?</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38</a:t>
            </a:fld>
            <a:endParaRPr lang="en-US" dirty="0"/>
          </a:p>
        </p:txBody>
      </p:sp>
    </p:spTree>
    <p:extLst>
      <p:ext uri="{BB962C8B-B14F-4D97-AF65-F5344CB8AC3E}">
        <p14:creationId xmlns:p14="http://schemas.microsoft.com/office/powerpoint/2010/main" val="3221785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47</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48</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49</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50</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53</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54</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7A9BBF-A3EA-4D35-B48B-B74BD0432A25}" type="slidenum">
              <a:rPr lang="ar-SA"/>
              <a:pPr/>
              <a:t>61</a:t>
            </a:fld>
            <a:endParaRPr lang="en-US"/>
          </a:p>
        </p:txBody>
      </p:sp>
      <p:sp>
        <p:nvSpPr>
          <p:cNvPr id="113666" name="Rectangle 2"/>
          <p:cNvSpPr>
            <a:spLocks noGrp="1" noRot="1" noChangeAspect="1" noChangeArrowheads="1" noTextEdit="1"/>
          </p:cNvSpPr>
          <p:nvPr>
            <p:ph type="sldImg"/>
          </p:nvPr>
        </p:nvSpPr>
        <p:spPr>
          <a:xfrm>
            <a:off x="1143000" y="685800"/>
            <a:ext cx="4572000" cy="3429000"/>
          </a:xfrm>
          <a:ln/>
        </p:spPr>
      </p:sp>
      <p:sp>
        <p:nvSpPr>
          <p:cNvPr id="113667" name="Rectangle 3"/>
          <p:cNvSpPr>
            <a:spLocks noGrp="1" noChangeArrowheads="1"/>
          </p:cNvSpPr>
          <p:nvPr>
            <p:ph type="body" idx="1"/>
          </p:nvPr>
        </p:nvSpPr>
        <p:spPr/>
        <p:txBody>
          <a:bodyPr/>
          <a:lstStyle/>
          <a:p>
            <a:r>
              <a:rPr lang="en-US"/>
              <a:t>One efficient way to do it is with a skip-list. </a:t>
            </a:r>
          </a:p>
          <a:p>
            <a:r>
              <a:rPr lang="en-US"/>
              <a:t>A skip list keeps the elements sorted in nodes that are linked in multiple layers, such that every layer is a sublist of the layer underneath it.</a:t>
            </a:r>
          </a:p>
          <a:p>
            <a:r>
              <a:rPr lang="en-US"/>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7A9BBF-A3EA-4D35-B48B-B74BD0432A25}" type="slidenum">
              <a:rPr lang="ar-SA"/>
              <a:pPr/>
              <a:t>62</a:t>
            </a:fld>
            <a:endParaRPr lang="en-US"/>
          </a:p>
        </p:txBody>
      </p:sp>
      <p:sp>
        <p:nvSpPr>
          <p:cNvPr id="113666" name="Rectangle 2"/>
          <p:cNvSpPr>
            <a:spLocks noGrp="1" noRot="1" noChangeAspect="1" noChangeArrowheads="1" noTextEdit="1"/>
          </p:cNvSpPr>
          <p:nvPr>
            <p:ph type="sldImg"/>
          </p:nvPr>
        </p:nvSpPr>
        <p:spPr>
          <a:xfrm>
            <a:off x="1143000" y="685800"/>
            <a:ext cx="4572000" cy="3429000"/>
          </a:xfrm>
          <a:ln/>
        </p:spPr>
      </p:sp>
      <p:sp>
        <p:nvSpPr>
          <p:cNvPr id="113667" name="Rectangle 3"/>
          <p:cNvSpPr>
            <a:spLocks noGrp="1" noChangeArrowheads="1"/>
          </p:cNvSpPr>
          <p:nvPr>
            <p:ph type="body" idx="1"/>
          </p:nvPr>
        </p:nvSpPr>
        <p:spPr/>
        <p:txBody>
          <a:bodyPr/>
          <a:lstStyle/>
          <a:p>
            <a:r>
              <a:rPr lang="en-US"/>
              <a:t>One efficient way to do it is with a skip-list. </a:t>
            </a:r>
          </a:p>
          <a:p>
            <a:r>
              <a:rPr lang="en-US"/>
              <a:t>A skip list keeps the elements sorted in nodes that are linked in multiple layers, such that every layer is a sublist of the layer underneath it.</a:t>
            </a:r>
          </a:p>
          <a:p>
            <a:r>
              <a:rPr lang="en-US"/>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7A9BBF-A3EA-4D35-B48B-B74BD0432A25}" type="slidenum">
              <a:rPr lang="ar-SA"/>
              <a:pPr/>
              <a:t>63</a:t>
            </a:fld>
            <a:endParaRPr lang="en-US"/>
          </a:p>
        </p:txBody>
      </p:sp>
      <p:sp>
        <p:nvSpPr>
          <p:cNvPr id="113666" name="Rectangle 2"/>
          <p:cNvSpPr>
            <a:spLocks noGrp="1" noRot="1" noChangeAspect="1" noChangeArrowheads="1" noTextEdit="1"/>
          </p:cNvSpPr>
          <p:nvPr>
            <p:ph type="sldImg"/>
          </p:nvPr>
        </p:nvSpPr>
        <p:spPr>
          <a:xfrm>
            <a:off x="1143000" y="685800"/>
            <a:ext cx="4572000" cy="3429000"/>
          </a:xfrm>
          <a:ln/>
        </p:spPr>
      </p:sp>
      <p:sp>
        <p:nvSpPr>
          <p:cNvPr id="113667" name="Rectangle 3"/>
          <p:cNvSpPr>
            <a:spLocks noGrp="1" noChangeArrowheads="1"/>
          </p:cNvSpPr>
          <p:nvPr>
            <p:ph type="body" idx="1"/>
          </p:nvPr>
        </p:nvSpPr>
        <p:spPr/>
        <p:txBody>
          <a:bodyPr/>
          <a:lstStyle/>
          <a:p>
            <a:r>
              <a:rPr lang="en-US"/>
              <a:t>One efficient way to do it is with a skip-list. </a:t>
            </a:r>
          </a:p>
          <a:p>
            <a:r>
              <a:rPr lang="en-US"/>
              <a:t>A skip list keeps the elements sorted in nodes that are linked in multiple layers, such that every layer is a sublist of the layer underneath it.</a:t>
            </a:r>
          </a:p>
          <a:p>
            <a:r>
              <a:rPr lang="en-US"/>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39</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40</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41</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42</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43</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44</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45</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Blockchain</a:t>
            </a:r>
            <a:r>
              <a:rPr lang="en-US" dirty="0" smtClean="0"/>
              <a:t> is just a list, where</a:t>
            </a:r>
            <a:r>
              <a:rPr lang="en-US" baseline="0" dirty="0" smtClean="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46</a:t>
            </a:fld>
            <a:endParaRPr lang="en-US" dirty="0"/>
          </a:p>
        </p:txBody>
      </p:sp>
    </p:spTree>
    <p:extLst>
      <p:ext uri="{BB962C8B-B14F-4D97-AF65-F5344CB8AC3E}">
        <p14:creationId xmlns:p14="http://schemas.microsoft.com/office/powerpoint/2010/main" val="2542690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itchFamily="34" charset="0"/>
                <a:cs typeface="Arial" pitchFamily="34" charset="0"/>
              </a:defRPr>
            </a:lvl1pPr>
          </a:lstStyle>
          <a:p>
            <a:pPr algn="ctr">
              <a:defRPr/>
            </a:pPr>
            <a:endParaRPr lang="en-US" dirty="0"/>
          </a:p>
        </p:txBody>
      </p:sp>
      <p:sp>
        <p:nvSpPr>
          <p:cNvPr id="5" name="Rectangle 6"/>
          <p:cNvSpPr>
            <a:spLocks noGrp="1" noChangeArrowheads="1"/>
          </p:cNvSpPr>
          <p:nvPr>
            <p:ph type="sldNum" sz="quarter" idx="11"/>
          </p:nvPr>
        </p:nvSpPr>
        <p:spPr>
          <a:ln/>
        </p:spPr>
        <p:txBody>
          <a:bodyPr/>
          <a:lstStyle>
            <a:lvl1pPr>
              <a:defRPr>
                <a:latin typeface="Arial" pitchFamily="34" charset="0"/>
                <a:cs typeface="Arial" pitchFamily="34" charset="0"/>
              </a:defRPr>
            </a:lvl1pPr>
          </a:lstStyle>
          <a:p>
            <a:pPr>
              <a:defRPr/>
            </a:pPr>
            <a:fld id="{C7B52C5F-E2F2-4C8A-AFD1-9591801048AB}" type="slidenum">
              <a:rPr lang="x-none"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F80FD05-A2A2-49C2-965F-F8B1EF26C2B8}" type="slidenum">
              <a:rPr lang="x-none"/>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157EACED-43FC-460F-AA91-0F85D2BFC560}" type="slidenum">
              <a:rPr lang="x-none"/>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lgn="ct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A8C595A-3CE5-48A7-A55E-633D7D1DD01A}" type="slidenum">
              <a:rPr lang="x-none"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F7A7703-53B5-460B-9677-4399C5E1B4B0}" type="slidenum">
              <a:rPr lang="x-none"/>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28230822-17CC-4E98-B781-A8BB5709CDF3}" type="slidenum">
              <a:rPr lang="x-none"/>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BEDCFF82-CB55-4025-9EA7-48B41C50499F}" type="slidenum">
              <a:rPr lang="x-none"/>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D65C4E5D-DA99-460E-9E68-E8A28959880C}" type="slidenum">
              <a:rPr lang="x-none"/>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ln/>
        </p:spPr>
        <p:txBody>
          <a:bodyPr/>
          <a:lstStyle>
            <a:lvl1pPr>
              <a:defRPr/>
            </a:lvl1pPr>
          </a:lstStyle>
          <a:p>
            <a:pPr>
              <a:defRPr/>
            </a:pPr>
            <a:fld id="{FE25F947-77F5-4CA6-8472-B4B2967773ED}" type="slidenum">
              <a:rPr lang="x-none"/>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B14E24EC-BF2A-41C3-A04C-BEBCAB3F3B52}" type="slidenum">
              <a:rPr lang="x-none"/>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7CF6DD7-D8BB-4A04-A265-F259B52B817E}" type="slidenum">
              <a:rPr lang="x-none"/>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Arial" pitchFamily="34" charset="0"/>
                <a:cs typeface="Arial" pitchFamily="34" charset="0"/>
              </a:defRPr>
            </a:lvl1pPr>
          </a:lstStyle>
          <a:p>
            <a:pPr>
              <a:defRPr/>
            </a:pPr>
            <a:fld id="{4DB96C79-D440-44D4-82C0-3C5F2204A7EA}" type="slidenum">
              <a:rPr lang="x-none"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8.jpeg"/><Relationship Id="rId5" Type="http://schemas.microsoft.com/office/2007/relationships/hdphoto" Target="../media/hdphoto2.wdp"/><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8.jpeg"/><Relationship Id="rId5" Type="http://schemas.microsoft.com/office/2007/relationships/hdphoto" Target="../media/hdphoto2.wdp"/><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Image result for elba ita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0"/>
            <a:ext cx="6075654"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bwMode="auto">
          <a:xfrm>
            <a:off x="4968405" y="2031918"/>
            <a:ext cx="2222082" cy="954107"/>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smtClean="0">
                <a:solidFill>
                  <a:srgbClr val="FFFF00"/>
                </a:solidFill>
                <a:latin typeface="Arial" panose="020B0604020202020204" pitchFamily="34" charset="0"/>
              </a:rPr>
              <a:t>CS19521L</a:t>
            </a:r>
            <a:endParaRPr lang="en-US" sz="2800" b="1" dirty="0" smtClean="0">
              <a:solidFill>
                <a:srgbClr val="FFFF00"/>
              </a:solidFill>
              <a:latin typeface="Arial" panose="020B0604020202020204" pitchFamily="34" charset="0"/>
            </a:endParaRPr>
          </a:p>
          <a:p>
            <a:pPr algn="ctr"/>
            <a:r>
              <a:rPr lang="en-US" sz="2800" b="1" dirty="0" smtClean="0">
                <a:solidFill>
                  <a:srgbClr val="FFFF00"/>
                </a:solidFill>
                <a:latin typeface="Arial" panose="020B0604020202020204" pitchFamily="34" charset="0"/>
              </a:rPr>
              <a:t>Spring 2019</a:t>
            </a:r>
          </a:p>
        </p:txBody>
      </p:sp>
      <p:sp>
        <p:nvSpPr>
          <p:cNvPr id="8" name="TextBox 7"/>
          <p:cNvSpPr txBox="1"/>
          <p:nvPr/>
        </p:nvSpPr>
        <p:spPr bwMode="auto">
          <a:xfrm>
            <a:off x="4509145" y="4800798"/>
            <a:ext cx="3140603" cy="954107"/>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smtClean="0">
                <a:solidFill>
                  <a:srgbClr val="00CC99"/>
                </a:solidFill>
                <a:latin typeface="Arial" panose="020B0604020202020204" pitchFamily="34" charset="0"/>
              </a:rPr>
              <a:t>Maurice </a:t>
            </a:r>
            <a:r>
              <a:rPr lang="en-US" sz="2800" b="1" dirty="0" err="1" smtClean="0">
                <a:solidFill>
                  <a:srgbClr val="00CC99"/>
                </a:solidFill>
                <a:latin typeface="Arial" panose="020B0604020202020204" pitchFamily="34" charset="0"/>
              </a:rPr>
              <a:t>Herlihy</a:t>
            </a:r>
            <a:endParaRPr lang="en-US" sz="2800" b="1" dirty="0" smtClean="0">
              <a:solidFill>
                <a:srgbClr val="00CC99"/>
              </a:solidFill>
              <a:latin typeface="Arial" panose="020B0604020202020204" pitchFamily="34" charset="0"/>
            </a:endParaRPr>
          </a:p>
          <a:p>
            <a:pPr algn="ctr"/>
            <a:r>
              <a:rPr lang="en-US" sz="2800" b="1" dirty="0" smtClean="0">
                <a:solidFill>
                  <a:srgbClr val="00CC99"/>
                </a:solidFill>
                <a:latin typeface="Arial" panose="020B0604020202020204" pitchFamily="34" charset="0"/>
              </a:rPr>
              <a:t>Brown University</a:t>
            </a:r>
            <a:endParaRPr lang="en-US" sz="2800" b="1" dirty="0">
              <a:solidFill>
                <a:srgbClr val="00CC99"/>
              </a:solidFill>
              <a:latin typeface="Arial" panose="020B0604020202020204" pitchFamily="34" charset="0"/>
            </a:endParaRPr>
          </a:p>
        </p:txBody>
      </p:sp>
      <p:sp>
        <p:nvSpPr>
          <p:cNvPr id="6" name="TextBox 5"/>
          <p:cNvSpPr txBox="1"/>
          <p:nvPr/>
        </p:nvSpPr>
        <p:spPr bwMode="auto">
          <a:xfrm>
            <a:off x="3366837" y="862921"/>
            <a:ext cx="5425218"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smtClean="0">
                <a:solidFill>
                  <a:srgbClr val="FF0000"/>
                </a:solidFill>
                <a:latin typeface="Arial" panose="020B0604020202020204" pitchFamily="34" charset="0"/>
              </a:rPr>
              <a:t>Bitcoin Data Structures</a:t>
            </a:r>
            <a:endParaRPr lang="en-US" sz="2800" b="1" dirty="0">
              <a:solidFill>
                <a:srgbClr val="FF0000"/>
              </a:solidFill>
              <a:latin typeface="Arial" panose="020B0604020202020204" pitchFamily="34" charset="0"/>
            </a:endParaRPr>
          </a:p>
        </p:txBody>
      </p:sp>
      <p:sp>
        <p:nvSpPr>
          <p:cNvPr id="7" name="TextBox 6"/>
          <p:cNvSpPr txBox="1"/>
          <p:nvPr/>
        </p:nvSpPr>
        <p:spPr bwMode="auto">
          <a:xfrm>
            <a:off x="4617347" y="3631802"/>
            <a:ext cx="2924198" cy="523220"/>
          </a:xfrm>
          <a:prstGeom prst="rect">
            <a:avLst/>
          </a:prstGeom>
          <a:solidFill>
            <a:schemeClr val="bg1"/>
          </a:solidFill>
          <a:ln w="76200">
            <a:solidFill>
              <a:schemeClr val="tx1">
                <a:lumMod val="6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smtClean="0">
                <a:solidFill>
                  <a:schemeClr val="tx1"/>
                </a:solidFill>
                <a:latin typeface="Arial" panose="020B0604020202020204" pitchFamily="34" charset="0"/>
              </a:rPr>
              <a:t>5 February </a:t>
            </a:r>
            <a:r>
              <a:rPr lang="en-US" sz="2800" b="1" dirty="0" smtClean="0">
                <a:solidFill>
                  <a:schemeClr val="tx1"/>
                </a:solidFill>
                <a:latin typeface="Arial" panose="020B0604020202020204" pitchFamily="34" charset="0"/>
              </a:rPr>
              <a:t>2019</a:t>
            </a:r>
          </a:p>
        </p:txBody>
      </p:sp>
    </p:spTree>
    <p:extLst>
      <p:ext uri="{BB962C8B-B14F-4D97-AF65-F5344CB8AC3E}">
        <p14:creationId xmlns:p14="http://schemas.microsoft.com/office/powerpoint/2010/main" val="1725197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10</a:t>
            </a:fld>
            <a:endParaRPr lang="en-US" dirty="0"/>
          </a:p>
        </p:txBody>
      </p:sp>
      <p:sp>
        <p:nvSpPr>
          <p:cNvPr id="5" name="TextBox 4"/>
          <p:cNvSpPr txBox="1"/>
          <p:nvPr/>
        </p:nvSpPr>
        <p:spPr bwMode="auto">
          <a:xfrm>
            <a:off x="5145104" y="1157722"/>
            <a:ext cx="216379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err="1" smtClean="0">
                <a:solidFill>
                  <a:schemeClr val="tx1">
                    <a:lumMod val="50000"/>
                  </a:schemeClr>
                </a:solidFill>
                <a:latin typeface="Arial" panose="020B0604020202020204" pitchFamily="34" charset="0"/>
                <a:cs typeface="Arial" panose="020B0604020202020204" pitchFamily="34" charset="0"/>
              </a:rPr>
              <a:t>Merkle</a:t>
            </a:r>
            <a:r>
              <a:rPr lang="en-US" sz="2800" b="1" dirty="0" smtClean="0">
                <a:solidFill>
                  <a:schemeClr val="tx1">
                    <a:lumMod val="50000"/>
                  </a:schemeClr>
                </a:solidFill>
                <a:latin typeface="Arial" panose="020B0604020202020204" pitchFamily="34" charset="0"/>
                <a:cs typeface="Arial" panose="020B0604020202020204" pitchFamily="34" charset="0"/>
              </a:rPr>
              <a:t> Tree</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2093593"/>
            <a:ext cx="3580831" cy="954107"/>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smtClean="0">
                <a:solidFill>
                  <a:schemeClr val="tx1">
                    <a:lumMod val="50000"/>
                  </a:schemeClr>
                </a:solidFill>
                <a:latin typeface="Arial" panose="020B0604020202020204" pitchFamily="34" charset="0"/>
                <a:cs typeface="Arial" panose="020B0604020202020204" pitchFamily="34" charset="0"/>
              </a:rPr>
              <a:t>Fundamental data structure</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7" name="TextBox 6"/>
          <p:cNvSpPr txBox="1"/>
          <p:nvPr/>
        </p:nvSpPr>
        <p:spPr bwMode="auto">
          <a:xfrm>
            <a:off x="5145104" y="3460351"/>
            <a:ext cx="358083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smtClean="0">
                <a:solidFill>
                  <a:schemeClr val="tx1">
                    <a:lumMod val="50000"/>
                  </a:schemeClr>
                </a:solidFill>
                <a:latin typeface="Arial" panose="020B0604020202020204" pitchFamily="34" charset="0"/>
                <a:cs typeface="Arial" panose="020B0604020202020204" pitchFamily="34" charset="0"/>
              </a:rPr>
              <a:t>Many variations</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8" name="TextBox 7"/>
          <p:cNvSpPr txBox="1"/>
          <p:nvPr/>
        </p:nvSpPr>
        <p:spPr bwMode="auto">
          <a:xfrm>
            <a:off x="5145104" y="4396222"/>
            <a:ext cx="3580831" cy="1384995"/>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smtClean="0">
                <a:solidFill>
                  <a:schemeClr val="tx1">
                    <a:lumMod val="50000"/>
                  </a:schemeClr>
                </a:solidFill>
                <a:latin typeface="Arial" panose="020B0604020202020204" pitchFamily="34" charset="0"/>
                <a:cs typeface="Arial" panose="020B0604020202020204" pitchFamily="34" charset="0"/>
              </a:rPr>
              <a:t>Blockchain itself is a degenerate</a:t>
            </a:r>
          </a:p>
          <a:p>
            <a:pPr algn="l"/>
            <a:r>
              <a:rPr lang="en-US" sz="2800" b="1" dirty="0" err="1" smtClean="0">
                <a:solidFill>
                  <a:schemeClr val="tx1">
                    <a:lumMod val="50000"/>
                  </a:schemeClr>
                </a:solidFill>
                <a:latin typeface="Arial" panose="020B0604020202020204" pitchFamily="34" charset="0"/>
                <a:cs typeface="Arial" panose="020B0604020202020204" pitchFamily="34" charset="0"/>
              </a:rPr>
              <a:t>Merkle</a:t>
            </a:r>
            <a:r>
              <a:rPr lang="en-US" sz="2800" b="1" dirty="0" smtClean="0">
                <a:solidFill>
                  <a:schemeClr val="tx1">
                    <a:lumMod val="50000"/>
                  </a:schemeClr>
                </a:solidFill>
                <a:latin typeface="Arial" panose="020B0604020202020204" pitchFamily="34" charset="0"/>
                <a:cs typeface="Arial" panose="020B0604020202020204" pitchFamily="34" charset="0"/>
              </a:rPr>
              <a:t> tree</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2" name="Rounded Rectangular Callout 1"/>
          <p:cNvSpPr/>
          <p:nvPr/>
        </p:nvSpPr>
        <p:spPr bwMode="auto">
          <a:xfrm>
            <a:off x="3378200" y="1429581"/>
            <a:ext cx="3930702" cy="1328023"/>
          </a:xfrm>
          <a:prstGeom prst="wedgeRoundRectCallout">
            <a:avLst>
              <a:gd name="adj1" fmla="val -77943"/>
              <a:gd name="adj2" fmla="val 177724"/>
              <a:gd name="adj3" fmla="val 16667"/>
            </a:avLst>
          </a:prstGeom>
          <a:solidFill>
            <a:schemeClr val="bg1"/>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BTW, I’m </a:t>
            </a:r>
            <a:r>
              <a:rPr kumimoji="0" lang="en-US" sz="2400" b="0" i="0" u="none" strike="noStrike" cap="none" normalizeH="0" baseline="0" dirty="0" smtClean="0">
                <a:ln>
                  <a:noFill/>
                </a:ln>
                <a:solidFill>
                  <a:srgbClr val="FFC000"/>
                </a:solidFill>
                <a:effectLst/>
                <a:latin typeface="Arial" panose="020B0604020202020204" pitchFamily="34" charset="0"/>
                <a:cs typeface="Arial" panose="020B0604020202020204" pitchFamily="34" charset="0"/>
              </a:rPr>
              <a:t>Angela Merkel</a:t>
            </a: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 not </a:t>
            </a:r>
            <a:r>
              <a:rPr kumimoji="0" lang="en-US" sz="2400" b="0" i="0" u="none" strike="noStrike" cap="none" normalizeH="0" baseline="0" dirty="0" smtClean="0">
                <a:ln>
                  <a:noFill/>
                </a:ln>
                <a:solidFill>
                  <a:srgbClr val="FFC000"/>
                </a:solidFill>
                <a:effectLst/>
                <a:latin typeface="Arial" panose="020B0604020202020204" pitchFamily="34" charset="0"/>
                <a:cs typeface="Arial" panose="020B0604020202020204" pitchFamily="34" charset="0"/>
              </a:rPr>
              <a:t>Ralf </a:t>
            </a:r>
            <a:r>
              <a:rPr kumimoji="0" lang="en-US" sz="2400" b="0" i="0" u="none" strike="noStrike" cap="none" normalizeH="0" baseline="0" dirty="0" err="1" smtClean="0">
                <a:ln>
                  <a:noFill/>
                </a:ln>
                <a:solidFill>
                  <a:srgbClr val="FFC000"/>
                </a:solidFill>
                <a:effectLst/>
                <a:latin typeface="Arial" panose="020B0604020202020204" pitchFamily="34" charset="0"/>
                <a:cs typeface="Arial" panose="020B0604020202020204" pitchFamily="34" charset="0"/>
              </a:rPr>
              <a:t>Merkle</a:t>
            </a: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 and I did not invent</a:t>
            </a:r>
            <a:r>
              <a:rPr kumimoji="0" lang="en-US" sz="2400" b="0" i="0" u="none" strike="noStrike" cap="none" normalizeH="0" dirty="0" smtClean="0">
                <a:ln>
                  <a:noFill/>
                </a:ln>
                <a:solidFill>
                  <a:srgbClr val="FFFF00"/>
                </a:solidFill>
                <a:effectLst/>
                <a:latin typeface="Arial" panose="020B0604020202020204" pitchFamily="34" charset="0"/>
                <a:cs typeface="Arial" panose="020B0604020202020204" pitchFamily="34" charset="0"/>
              </a:rPr>
              <a:t> this tree!</a:t>
            </a:r>
            <a:endPar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197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FFFF00"/>
                </a:solidFill>
              </a:rPr>
              <a:t>Cryptographic Hash Functions</a:t>
            </a:r>
            <a:endParaRPr lang="en-US" dirty="0">
              <a:solidFill>
                <a:srgbClr val="FFFF00"/>
              </a:solidFill>
            </a:endParaRP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11</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4" name="AutoShape 18" descr="https://toriavey.com/images/2014/06/How-to-Scramble-Eggs.jp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89" y="4268127"/>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836738"/>
            <a:ext cx="3723751" cy="2268103"/>
          </a:xfrm>
          <a:prstGeom prst="rect">
            <a:avLst/>
          </a:prstGeom>
          <a:noFill/>
          <a:extLst>
            <a:ext uri="{909E8E84-426E-40DD-AFC4-6F175D3DCCD1}">
              <a14:hiddenFill xmlns:a14="http://schemas.microsoft.com/office/drawing/2010/main">
                <a:solidFill>
                  <a:srgbClr val="FFFFFF"/>
                </a:solidFill>
              </a14:hiddenFill>
            </a:ext>
          </a:extLst>
        </p:spPr>
      </p:pic>
      <p:sp>
        <p:nvSpPr>
          <p:cNvPr id="19" name="Curved Down Arrow 18"/>
          <p:cNvSpPr/>
          <p:nvPr/>
        </p:nvSpPr>
        <p:spPr bwMode="auto">
          <a:xfrm rot="2940195">
            <a:off x="4890565" y="2739955"/>
            <a:ext cx="1548662" cy="461665"/>
          </a:xfrm>
          <a:prstGeom prst="curvedDownArrow">
            <a:avLst>
              <a:gd name="adj1" fmla="val 25000"/>
              <a:gd name="adj2" fmla="val 68509"/>
              <a:gd name="adj3" fmla="val 34868"/>
            </a:avLst>
          </a:prstGeom>
          <a:solidFill>
            <a:srgbClr val="FFFFCC"/>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Arial" panose="020B0604020202020204" pitchFamily="34" charset="0"/>
            </a:endParaRPr>
          </a:p>
        </p:txBody>
      </p:sp>
      <p:sp>
        <p:nvSpPr>
          <p:cNvPr id="21" name="TextBox 20"/>
          <p:cNvSpPr txBox="1"/>
          <p:nvPr/>
        </p:nvSpPr>
        <p:spPr bwMode="auto">
          <a:xfrm>
            <a:off x="1406024" y="5489384"/>
            <a:ext cx="965329"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Hard</a:t>
            </a:r>
          </a:p>
        </p:txBody>
      </p:sp>
      <p:sp>
        <p:nvSpPr>
          <p:cNvPr id="24" name="Curved Down Arrow 23"/>
          <p:cNvSpPr/>
          <p:nvPr/>
        </p:nvSpPr>
        <p:spPr bwMode="auto">
          <a:xfrm rot="13759450">
            <a:off x="1992132" y="4862948"/>
            <a:ext cx="1548662" cy="461665"/>
          </a:xfrm>
          <a:prstGeom prst="curvedDownArrow">
            <a:avLst>
              <a:gd name="adj1" fmla="val 25000"/>
              <a:gd name="adj2" fmla="val 68509"/>
              <a:gd name="adj3" fmla="val 34868"/>
            </a:avLst>
          </a:prstGeom>
          <a:solidFill>
            <a:srgbClr val="FFFFCC"/>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Arial" panose="020B0604020202020204" pitchFamily="34" charset="0"/>
            </a:endParaRPr>
          </a:p>
        </p:txBody>
      </p:sp>
      <p:sp>
        <p:nvSpPr>
          <p:cNvPr id="25" name="TextBox 24"/>
          <p:cNvSpPr txBox="1"/>
          <p:nvPr/>
        </p:nvSpPr>
        <p:spPr bwMode="auto">
          <a:xfrm>
            <a:off x="6601326" y="2883568"/>
            <a:ext cx="982961"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Easy</a:t>
            </a:r>
          </a:p>
        </p:txBody>
      </p:sp>
    </p:spTree>
    <p:extLst>
      <p:ext uri="{BB962C8B-B14F-4D97-AF65-F5344CB8AC3E}">
        <p14:creationId xmlns:p14="http://schemas.microsoft.com/office/powerpoint/2010/main" val="2573752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lstStyle/>
          <a:p>
            <a:r>
              <a:rPr lang="en-US" dirty="0" smtClean="0">
                <a:solidFill>
                  <a:schemeClr val="tx1">
                    <a:lumMod val="75000"/>
                  </a:schemeClr>
                </a:solidFill>
              </a:rPr>
              <a:t>Cryptographic Hash Functions</a:t>
            </a:r>
            <a:endParaRPr lang="en-US" dirty="0">
              <a:solidFill>
                <a:schemeClr val="tx1">
                  <a:lumMod val="75000"/>
                </a:schemeClr>
              </a:solidFill>
            </a:endParaRP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12</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810189" y="4268127"/>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12775" y="1836738"/>
            <a:ext cx="3723751" cy="2268103"/>
          </a:xfrm>
          <a:prstGeom prst="rect">
            <a:avLst/>
          </a:prstGeom>
          <a:noFill/>
          <a:extLst>
            <a:ext uri="{909E8E84-426E-40DD-AFC4-6F175D3DCCD1}">
              <a14:hiddenFill xmlns:a14="http://schemas.microsoft.com/office/drawing/2010/main">
                <a:solidFill>
                  <a:srgbClr val="FFFFFF"/>
                </a:solidFill>
              </a14:hiddenFill>
            </a:ext>
          </a:extLst>
        </p:spPr>
      </p:pic>
      <p:sp>
        <p:nvSpPr>
          <p:cNvPr id="19" name="Curved Down Arrow 18"/>
          <p:cNvSpPr/>
          <p:nvPr/>
        </p:nvSpPr>
        <p:spPr bwMode="auto">
          <a:xfrm rot="2940195">
            <a:off x="4890565" y="2739955"/>
            <a:ext cx="1548662" cy="461665"/>
          </a:xfrm>
          <a:prstGeom prst="curvedDownArrow">
            <a:avLst>
              <a:gd name="adj1" fmla="val 25000"/>
              <a:gd name="adj2" fmla="val 68509"/>
              <a:gd name="adj3" fmla="val 34868"/>
            </a:avLst>
          </a:prstGeom>
          <a:solidFill>
            <a:srgbClr val="FFFFCC"/>
          </a:solidFill>
          <a:ln w="38100"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lumMod val="75000"/>
                </a:schemeClr>
              </a:solidFill>
              <a:effectLst/>
              <a:latin typeface="Arial" panose="020B0604020202020204" pitchFamily="34" charset="0"/>
            </a:endParaRPr>
          </a:p>
        </p:txBody>
      </p:sp>
      <p:sp>
        <p:nvSpPr>
          <p:cNvPr id="21" name="TextBox 20"/>
          <p:cNvSpPr txBox="1"/>
          <p:nvPr/>
        </p:nvSpPr>
        <p:spPr bwMode="auto">
          <a:xfrm>
            <a:off x="1406024" y="5489384"/>
            <a:ext cx="965329"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chemeClr val="tx1">
                    <a:lumMod val="75000"/>
                  </a:schemeClr>
                </a:solidFill>
                <a:latin typeface="Arial" panose="020B0604020202020204" pitchFamily="34" charset="0"/>
                <a:cs typeface="Arial" panose="020B0604020202020204" pitchFamily="34" charset="0"/>
              </a:rPr>
              <a:t>Hard</a:t>
            </a:r>
          </a:p>
        </p:txBody>
      </p:sp>
      <p:sp>
        <p:nvSpPr>
          <p:cNvPr id="24" name="Curved Down Arrow 23"/>
          <p:cNvSpPr/>
          <p:nvPr/>
        </p:nvSpPr>
        <p:spPr bwMode="auto">
          <a:xfrm rot="13759450">
            <a:off x="1992132" y="4862948"/>
            <a:ext cx="1548662" cy="461665"/>
          </a:xfrm>
          <a:prstGeom prst="curvedDownArrow">
            <a:avLst>
              <a:gd name="adj1" fmla="val 25000"/>
              <a:gd name="adj2" fmla="val 68509"/>
              <a:gd name="adj3" fmla="val 34868"/>
            </a:avLst>
          </a:prstGeom>
          <a:solidFill>
            <a:srgbClr val="FFFFCC"/>
          </a:solidFill>
          <a:ln w="38100"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lumMod val="75000"/>
                </a:schemeClr>
              </a:solidFill>
              <a:effectLst/>
              <a:latin typeface="Arial" panose="020B0604020202020204" pitchFamily="34" charset="0"/>
            </a:endParaRPr>
          </a:p>
        </p:txBody>
      </p:sp>
      <p:sp>
        <p:nvSpPr>
          <p:cNvPr id="25" name="TextBox 24"/>
          <p:cNvSpPr txBox="1"/>
          <p:nvPr/>
        </p:nvSpPr>
        <p:spPr bwMode="auto">
          <a:xfrm>
            <a:off x="6601326" y="2883568"/>
            <a:ext cx="982961"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chemeClr val="tx1">
                    <a:lumMod val="75000"/>
                  </a:schemeClr>
                </a:solidFill>
                <a:latin typeface="Arial" panose="020B0604020202020204" pitchFamily="34" charset="0"/>
                <a:cs typeface="Arial" panose="020B0604020202020204" pitchFamily="34" charset="0"/>
              </a:rPr>
              <a:t>Easy</a:t>
            </a:r>
          </a:p>
        </p:txBody>
      </p:sp>
      <p:sp>
        <p:nvSpPr>
          <p:cNvPr id="22" name="TextBox 21"/>
          <p:cNvSpPr txBox="1"/>
          <p:nvPr/>
        </p:nvSpPr>
        <p:spPr bwMode="auto">
          <a:xfrm>
            <a:off x="3749041" y="4440414"/>
            <a:ext cx="4415636"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“preimage resistance”</a:t>
            </a:r>
            <a:endParaRPr lang="en-US" sz="2800" b="1" i="1" dirty="0">
              <a:solidFill>
                <a:srgbClr val="FFFF00"/>
              </a:solidFill>
              <a:latin typeface="Arial" panose="020B0604020202020204" pitchFamily="34" charset="0"/>
              <a:cs typeface="Arial" panose="020B0604020202020204" pitchFamily="34" charset="0"/>
            </a:endParaRPr>
          </a:p>
        </p:txBody>
      </p:sp>
      <p:sp>
        <p:nvSpPr>
          <p:cNvPr id="23" name="TextBox 22"/>
          <p:cNvSpPr txBox="1"/>
          <p:nvPr/>
        </p:nvSpPr>
        <p:spPr bwMode="auto">
          <a:xfrm>
            <a:off x="1984375" y="2465510"/>
            <a:ext cx="3805241" cy="95410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Hard to reconstruct </a:t>
            </a:r>
            <a:r>
              <a:rPr lang="en-US" sz="2800" b="1" i="1" dirty="0" smtClean="0">
                <a:solidFill>
                  <a:srgbClr val="FFC000"/>
                </a:solidFill>
                <a:latin typeface="Arial" panose="020B0604020202020204" pitchFamily="34" charset="0"/>
                <a:cs typeface="Arial" panose="020B0604020202020204" pitchFamily="34" charset="0"/>
              </a:rPr>
              <a:t>x</a:t>
            </a:r>
            <a:r>
              <a:rPr lang="en-US" sz="2800" b="1" dirty="0" smtClean="0">
                <a:solidFill>
                  <a:srgbClr val="FFFF00"/>
                </a:solidFill>
                <a:latin typeface="Arial" panose="020B0604020202020204" pitchFamily="34" charset="0"/>
                <a:cs typeface="Arial" panose="020B0604020202020204" pitchFamily="34" charset="0"/>
              </a:rPr>
              <a:t> from </a:t>
            </a:r>
            <a:r>
              <a:rPr lang="en-US" sz="2800" b="1" dirty="0" smtClean="0">
                <a:solidFill>
                  <a:srgbClr val="FFC000"/>
                </a:solidFill>
                <a:latin typeface="Arial" panose="020B0604020202020204" pitchFamily="34" charset="0"/>
                <a:cs typeface="Arial" panose="020B0604020202020204" pitchFamily="34" charset="0"/>
              </a:rPr>
              <a:t>H(</a:t>
            </a:r>
            <a:r>
              <a:rPr lang="en-US" sz="2800" b="1" i="1" dirty="0" smtClean="0">
                <a:solidFill>
                  <a:srgbClr val="FFC000"/>
                </a:solidFill>
                <a:latin typeface="Arial" panose="020B0604020202020204" pitchFamily="34" charset="0"/>
                <a:cs typeface="Arial" panose="020B0604020202020204" pitchFamily="34" charset="0"/>
              </a:rPr>
              <a:t>x</a:t>
            </a:r>
            <a:r>
              <a:rPr lang="en-US" sz="2800" b="1" dirty="0" smtClean="0">
                <a:solidFill>
                  <a:srgbClr val="FFC000"/>
                </a:solidFill>
                <a:latin typeface="Arial" panose="020B0604020202020204" pitchFamily="34" charset="0"/>
                <a:cs typeface="Arial" panose="020B0604020202020204" pitchFamily="34" charset="0"/>
              </a:rPr>
              <a:t>)</a:t>
            </a:r>
            <a:endParaRPr lang="en-US" sz="2800" b="1"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5389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FFFF00"/>
                </a:solidFill>
              </a:rPr>
              <a:t>Cryptographic Hash Functions</a:t>
            </a:r>
            <a:endParaRPr lang="en-US" dirty="0">
              <a:solidFill>
                <a:srgbClr val="FFFF00"/>
              </a:solidFill>
            </a:endParaRP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13</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4" name="AutoShape 18" descr="https://toriavey.com/images/2014/06/How-to-Scramble-Eggs.jp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2517775" y="14227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0866" y="2922342"/>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47" y="1836738"/>
            <a:ext cx="2961751" cy="18039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gg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35" y="4187816"/>
            <a:ext cx="2958575" cy="200525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rot="1522927">
            <a:off x="3749040" y="2867389"/>
            <a:ext cx="1066800" cy="917079"/>
          </a:xfrm>
          <a:prstGeom prst="rightArrow">
            <a:avLst/>
          </a:prstGeom>
          <a:solidFill>
            <a:schemeClr val="bg2"/>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Arial" panose="020B0604020202020204" pitchFamily="34" charset="0"/>
            </a:endParaRPr>
          </a:p>
        </p:txBody>
      </p:sp>
      <p:sp>
        <p:nvSpPr>
          <p:cNvPr id="26" name="Right Arrow 25"/>
          <p:cNvSpPr/>
          <p:nvPr/>
        </p:nvSpPr>
        <p:spPr bwMode="auto">
          <a:xfrm rot="20077073" flipV="1">
            <a:off x="3749039" y="4001441"/>
            <a:ext cx="1066800" cy="917079"/>
          </a:xfrm>
          <a:prstGeom prst="rightArrow">
            <a:avLst/>
          </a:prstGeom>
          <a:solidFill>
            <a:schemeClr val="bg2"/>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Arial" panose="020B0604020202020204" pitchFamily="34" charset="0"/>
            </a:endParaRPr>
          </a:p>
        </p:txBody>
      </p:sp>
      <p:sp>
        <p:nvSpPr>
          <p:cNvPr id="27" name="TextBox 26"/>
          <p:cNvSpPr txBox="1"/>
          <p:nvPr/>
        </p:nvSpPr>
        <p:spPr bwMode="auto">
          <a:xfrm>
            <a:off x="700493" y="3956842"/>
            <a:ext cx="286194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Hard to find</a:t>
            </a:r>
            <a:endParaRPr lang="en-US" sz="2800" b="1" i="1" dirty="0">
              <a:solidFill>
                <a:srgbClr val="FFFF00"/>
              </a:solidFill>
              <a:latin typeface="Arial" panose="020B0604020202020204" pitchFamily="34" charset="0"/>
              <a:cs typeface="Arial" panose="020B0604020202020204" pitchFamily="34" charset="0"/>
            </a:endParaRPr>
          </a:p>
        </p:txBody>
      </p:sp>
      <p:sp>
        <p:nvSpPr>
          <p:cNvPr id="28" name="TextBox 27"/>
          <p:cNvSpPr txBox="1"/>
          <p:nvPr/>
        </p:nvSpPr>
        <p:spPr bwMode="auto">
          <a:xfrm>
            <a:off x="1283228" y="1674505"/>
            <a:ext cx="1539347"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Given</a:t>
            </a:r>
            <a:endParaRPr lang="en-US" sz="28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9026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lstStyle/>
          <a:p>
            <a:r>
              <a:rPr lang="en-US" dirty="0" smtClean="0">
                <a:solidFill>
                  <a:schemeClr val="tx1">
                    <a:lumMod val="75000"/>
                  </a:schemeClr>
                </a:solidFill>
              </a:rPr>
              <a:t>Cryptographic Hash Functions</a:t>
            </a:r>
            <a:endParaRPr lang="en-US" dirty="0">
              <a:solidFill>
                <a:schemeClr val="tx1">
                  <a:lumMod val="75000"/>
                </a:schemeClr>
              </a:solidFill>
            </a:endParaRP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14</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880866" y="2922342"/>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3647" y="1836738"/>
            <a:ext cx="2961751" cy="18039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ggs"/>
          <p:cNvPicPr>
            <a:picLocks noChangeAspect="1" noChangeArrowheads="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5235" y="4187816"/>
            <a:ext cx="2958575" cy="200525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rot="1522927">
            <a:off x="3749040" y="2867389"/>
            <a:ext cx="1066800" cy="917079"/>
          </a:xfrm>
          <a:prstGeom prst="rightArrow">
            <a:avLst/>
          </a:prstGeom>
          <a:solidFill>
            <a:schemeClr val="bg2"/>
          </a:solidFill>
          <a:ln w="38100" cap="flat" cmpd="sng" algn="ctr">
            <a:solidFill>
              <a:schemeClr val="tx1">
                <a:lumMod val="8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lumMod val="75000"/>
                </a:schemeClr>
              </a:solidFill>
              <a:effectLst/>
              <a:latin typeface="Arial" panose="020B0604020202020204" pitchFamily="34" charset="0"/>
            </a:endParaRPr>
          </a:p>
        </p:txBody>
      </p:sp>
      <p:sp>
        <p:nvSpPr>
          <p:cNvPr id="26" name="Right Arrow 25"/>
          <p:cNvSpPr/>
          <p:nvPr/>
        </p:nvSpPr>
        <p:spPr bwMode="auto">
          <a:xfrm rot="20077073" flipV="1">
            <a:off x="3749039" y="4001441"/>
            <a:ext cx="1066800" cy="917079"/>
          </a:xfrm>
          <a:prstGeom prst="rightArrow">
            <a:avLst/>
          </a:prstGeom>
          <a:solidFill>
            <a:schemeClr val="bg2"/>
          </a:solidFill>
          <a:ln w="38100" cap="flat" cmpd="sng" algn="ctr">
            <a:solidFill>
              <a:schemeClr val="tx1">
                <a:lumMod val="8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lumMod val="75000"/>
                </a:schemeClr>
              </a:solidFill>
              <a:effectLst/>
              <a:latin typeface="Arial" panose="020B0604020202020204" pitchFamily="34" charset="0"/>
            </a:endParaRPr>
          </a:p>
        </p:txBody>
      </p:sp>
      <p:sp>
        <p:nvSpPr>
          <p:cNvPr id="27" name="TextBox 26"/>
          <p:cNvSpPr txBox="1"/>
          <p:nvPr/>
        </p:nvSpPr>
        <p:spPr bwMode="auto">
          <a:xfrm>
            <a:off x="700493" y="3956842"/>
            <a:ext cx="286194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75000"/>
                  </a:schemeClr>
                </a:solidFill>
                <a:latin typeface="Arial" panose="020B0604020202020204" pitchFamily="34" charset="0"/>
                <a:cs typeface="Arial" panose="020B0604020202020204" pitchFamily="34" charset="0"/>
              </a:rPr>
              <a:t>Hard to find</a:t>
            </a:r>
            <a:endParaRPr lang="en-US" sz="2800" b="1" i="1" dirty="0">
              <a:solidFill>
                <a:schemeClr val="tx1">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bwMode="auto">
          <a:xfrm>
            <a:off x="2895600" y="4440414"/>
            <a:ext cx="52690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“2</a:t>
            </a:r>
            <a:r>
              <a:rPr lang="en-US" sz="2800" b="1" baseline="30000" dirty="0" smtClean="0">
                <a:solidFill>
                  <a:srgbClr val="FFFF00"/>
                </a:solidFill>
                <a:latin typeface="Arial" panose="020B0604020202020204" pitchFamily="34" charset="0"/>
                <a:cs typeface="Arial" panose="020B0604020202020204" pitchFamily="34" charset="0"/>
              </a:rPr>
              <a:t>nd</a:t>
            </a:r>
            <a:r>
              <a:rPr lang="en-US" sz="2800" b="1" dirty="0" smtClean="0">
                <a:solidFill>
                  <a:srgbClr val="FFFF00"/>
                </a:solidFill>
                <a:latin typeface="Arial" panose="020B0604020202020204" pitchFamily="34" charset="0"/>
                <a:cs typeface="Arial" panose="020B0604020202020204" pitchFamily="34" charset="0"/>
              </a:rPr>
              <a:t> preimage resistance”</a:t>
            </a:r>
            <a:endParaRPr lang="en-US" sz="2800" b="1" i="1" dirty="0">
              <a:solidFill>
                <a:srgbClr val="FFFF00"/>
              </a:solidFill>
              <a:latin typeface="Arial" panose="020B0604020202020204" pitchFamily="34" charset="0"/>
              <a:cs typeface="Arial" panose="020B0604020202020204" pitchFamily="34" charset="0"/>
            </a:endParaRPr>
          </a:p>
        </p:txBody>
      </p:sp>
      <p:sp>
        <p:nvSpPr>
          <p:cNvPr id="23" name="TextBox 22"/>
          <p:cNvSpPr txBox="1"/>
          <p:nvPr/>
        </p:nvSpPr>
        <p:spPr bwMode="auto">
          <a:xfrm>
            <a:off x="1984375" y="2465510"/>
            <a:ext cx="3805241" cy="95410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Hard to find </a:t>
            </a:r>
            <a:r>
              <a:rPr lang="en-US" sz="2800" b="1" i="1" dirty="0" smtClean="0">
                <a:solidFill>
                  <a:srgbClr val="FFC000"/>
                </a:solidFill>
                <a:latin typeface="Arial" panose="020B0604020202020204" pitchFamily="34" charset="0"/>
                <a:cs typeface="Arial" panose="020B0604020202020204" pitchFamily="34" charset="0"/>
              </a:rPr>
              <a:t>x’</a:t>
            </a:r>
            <a:r>
              <a:rPr lang="en-US" sz="2800" b="1" dirty="0" smtClean="0">
                <a:solidFill>
                  <a:srgbClr val="FFFF00"/>
                </a:solidFill>
                <a:latin typeface="Arial" panose="020B0604020202020204" pitchFamily="34" charset="0"/>
                <a:cs typeface="Arial" panose="020B0604020202020204" pitchFamily="34" charset="0"/>
              </a:rPr>
              <a:t> such that </a:t>
            </a:r>
            <a:r>
              <a:rPr lang="en-US" sz="2800" b="1" dirty="0" smtClean="0">
                <a:solidFill>
                  <a:srgbClr val="FFC000"/>
                </a:solidFill>
                <a:latin typeface="Arial" panose="020B0604020202020204" pitchFamily="34" charset="0"/>
                <a:cs typeface="Arial" panose="020B0604020202020204" pitchFamily="34" charset="0"/>
              </a:rPr>
              <a:t>H(</a:t>
            </a:r>
            <a:r>
              <a:rPr lang="en-US" sz="2800" b="1" i="1" dirty="0" smtClean="0">
                <a:solidFill>
                  <a:srgbClr val="FFC000"/>
                </a:solidFill>
                <a:latin typeface="Arial" panose="020B0604020202020204" pitchFamily="34" charset="0"/>
                <a:cs typeface="Arial" panose="020B0604020202020204" pitchFamily="34" charset="0"/>
              </a:rPr>
              <a:t>x</a:t>
            </a:r>
            <a:r>
              <a:rPr lang="en-US" sz="2800" b="1" dirty="0" smtClean="0">
                <a:solidFill>
                  <a:srgbClr val="FFC000"/>
                </a:solidFill>
                <a:latin typeface="Arial" panose="020B0604020202020204" pitchFamily="34" charset="0"/>
                <a:cs typeface="Arial" panose="020B0604020202020204" pitchFamily="34" charset="0"/>
              </a:rPr>
              <a:t>’) = H(</a:t>
            </a:r>
            <a:r>
              <a:rPr lang="en-US" sz="2800" b="1" i="1" dirty="0" smtClean="0">
                <a:solidFill>
                  <a:srgbClr val="FFC000"/>
                </a:solidFill>
                <a:latin typeface="Arial" panose="020B0604020202020204" pitchFamily="34" charset="0"/>
                <a:cs typeface="Arial" panose="020B0604020202020204" pitchFamily="34" charset="0"/>
              </a:rPr>
              <a:t>x</a:t>
            </a:r>
            <a:r>
              <a:rPr lang="en-US" sz="2800" b="1" dirty="0" smtClean="0">
                <a:solidFill>
                  <a:srgbClr val="FFC000"/>
                </a:solidFill>
                <a:latin typeface="Arial" panose="020B0604020202020204" pitchFamily="34" charset="0"/>
                <a:cs typeface="Arial" panose="020B0604020202020204" pitchFamily="34" charset="0"/>
              </a:rPr>
              <a:t>)</a:t>
            </a:r>
            <a:endParaRPr lang="en-US" sz="2800" b="1" dirty="0">
              <a:solidFill>
                <a:srgbClr val="FFC000"/>
              </a:solidFill>
              <a:latin typeface="Arial" panose="020B0604020202020204" pitchFamily="34" charset="0"/>
              <a:cs typeface="Arial" panose="020B0604020202020204" pitchFamily="34" charset="0"/>
            </a:endParaRPr>
          </a:p>
        </p:txBody>
      </p:sp>
      <p:sp>
        <p:nvSpPr>
          <p:cNvPr id="24" name="TextBox 23"/>
          <p:cNvSpPr txBox="1"/>
          <p:nvPr/>
        </p:nvSpPr>
        <p:spPr bwMode="auto">
          <a:xfrm>
            <a:off x="1283228" y="1674505"/>
            <a:ext cx="1539347"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75000"/>
                  </a:schemeClr>
                </a:solidFill>
                <a:latin typeface="Arial" panose="020B0604020202020204" pitchFamily="34" charset="0"/>
                <a:cs typeface="Arial" panose="020B0604020202020204" pitchFamily="34" charset="0"/>
              </a:rPr>
              <a:t>Given</a:t>
            </a:r>
            <a:endParaRPr lang="en-US" sz="2800" b="1" i="1" dirty="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6305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FFFF00"/>
                </a:solidFill>
              </a:rPr>
              <a:t>Cryptographic Hash Functions</a:t>
            </a:r>
            <a:endParaRPr lang="en-US" dirty="0">
              <a:solidFill>
                <a:srgbClr val="FFFF00"/>
              </a:solidFill>
            </a:endParaRP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15</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4" name="AutoShape 18" descr="https://toriavey.com/images/2014/06/How-to-Scramble-Eggs.jp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2517775" y="14227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0866" y="2922342"/>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47" y="1836738"/>
            <a:ext cx="2961751" cy="18039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gg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35" y="4187816"/>
            <a:ext cx="2958575" cy="200525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rot="1522927">
            <a:off x="3749040" y="2867389"/>
            <a:ext cx="1066800" cy="917079"/>
          </a:xfrm>
          <a:prstGeom prst="rightArrow">
            <a:avLst/>
          </a:prstGeom>
          <a:solidFill>
            <a:schemeClr val="bg2"/>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Arial" panose="020B0604020202020204" pitchFamily="34" charset="0"/>
            </a:endParaRPr>
          </a:p>
        </p:txBody>
      </p:sp>
      <p:sp>
        <p:nvSpPr>
          <p:cNvPr id="26" name="Right Arrow 25"/>
          <p:cNvSpPr/>
          <p:nvPr/>
        </p:nvSpPr>
        <p:spPr bwMode="auto">
          <a:xfrm rot="20077073" flipV="1">
            <a:off x="3749039" y="4001441"/>
            <a:ext cx="1066800" cy="917079"/>
          </a:xfrm>
          <a:prstGeom prst="rightArrow">
            <a:avLst/>
          </a:prstGeom>
          <a:solidFill>
            <a:schemeClr val="bg2"/>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Arial" panose="020B0604020202020204" pitchFamily="34" charset="0"/>
            </a:endParaRPr>
          </a:p>
        </p:txBody>
      </p:sp>
      <p:sp>
        <p:nvSpPr>
          <p:cNvPr id="27" name="TextBox 26"/>
          <p:cNvSpPr txBox="1"/>
          <p:nvPr/>
        </p:nvSpPr>
        <p:spPr bwMode="auto">
          <a:xfrm>
            <a:off x="377297" y="3870229"/>
            <a:ext cx="286194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Hard to find</a:t>
            </a:r>
            <a:endParaRPr lang="en-US" sz="28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3528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lstStyle/>
          <a:p>
            <a:r>
              <a:rPr lang="en-US" dirty="0" smtClean="0">
                <a:solidFill>
                  <a:schemeClr val="tx1">
                    <a:lumMod val="75000"/>
                  </a:schemeClr>
                </a:solidFill>
              </a:rPr>
              <a:t>Cryptographic Hash Functions</a:t>
            </a:r>
            <a:endParaRPr lang="en-US" dirty="0">
              <a:solidFill>
                <a:schemeClr val="tx1">
                  <a:lumMod val="75000"/>
                </a:schemeClr>
              </a:solidFill>
            </a:endParaRP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16</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880866" y="2922342"/>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3647" y="1836738"/>
            <a:ext cx="2961751" cy="18039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ggs"/>
          <p:cNvPicPr>
            <a:picLocks noChangeAspect="1" noChangeArrowheads="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5235" y="4187816"/>
            <a:ext cx="2958575" cy="200525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rot="1522927">
            <a:off x="3749040" y="2867389"/>
            <a:ext cx="1066800" cy="917079"/>
          </a:xfrm>
          <a:prstGeom prst="rightArrow">
            <a:avLst/>
          </a:prstGeom>
          <a:solidFill>
            <a:schemeClr val="bg2"/>
          </a:solidFill>
          <a:ln w="38100" cap="flat" cmpd="sng" algn="ctr">
            <a:solidFill>
              <a:schemeClr val="tx1">
                <a:lumMod val="8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lumMod val="75000"/>
                </a:schemeClr>
              </a:solidFill>
              <a:effectLst/>
              <a:latin typeface="Arial" panose="020B0604020202020204" pitchFamily="34" charset="0"/>
            </a:endParaRPr>
          </a:p>
        </p:txBody>
      </p:sp>
      <p:sp>
        <p:nvSpPr>
          <p:cNvPr id="26" name="Right Arrow 25"/>
          <p:cNvSpPr/>
          <p:nvPr/>
        </p:nvSpPr>
        <p:spPr bwMode="auto">
          <a:xfrm rot="20077073" flipV="1">
            <a:off x="3749039" y="4001441"/>
            <a:ext cx="1066800" cy="917079"/>
          </a:xfrm>
          <a:prstGeom prst="rightArrow">
            <a:avLst/>
          </a:prstGeom>
          <a:solidFill>
            <a:schemeClr val="bg2"/>
          </a:solidFill>
          <a:ln w="38100" cap="flat" cmpd="sng" algn="ctr">
            <a:solidFill>
              <a:schemeClr val="tx1">
                <a:lumMod val="8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lumMod val="75000"/>
                </a:schemeClr>
              </a:solidFill>
              <a:effectLst/>
              <a:latin typeface="Arial" panose="020B0604020202020204" pitchFamily="34" charset="0"/>
            </a:endParaRPr>
          </a:p>
        </p:txBody>
      </p:sp>
      <p:sp>
        <p:nvSpPr>
          <p:cNvPr id="27" name="TextBox 26"/>
          <p:cNvSpPr txBox="1"/>
          <p:nvPr/>
        </p:nvSpPr>
        <p:spPr bwMode="auto">
          <a:xfrm>
            <a:off x="700492" y="1575128"/>
            <a:ext cx="286194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75000"/>
                  </a:schemeClr>
                </a:solidFill>
                <a:latin typeface="Arial" panose="020B0604020202020204" pitchFamily="34" charset="0"/>
                <a:cs typeface="Arial" panose="020B0604020202020204" pitchFamily="34" charset="0"/>
              </a:rPr>
              <a:t>Hard to find</a:t>
            </a:r>
            <a:endParaRPr lang="en-US" sz="2800" b="1" i="1" dirty="0">
              <a:solidFill>
                <a:schemeClr val="tx1">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bwMode="auto">
          <a:xfrm>
            <a:off x="2895600" y="4440414"/>
            <a:ext cx="52690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“collision resistance”</a:t>
            </a:r>
            <a:endParaRPr lang="en-US" sz="2800" b="1" i="1" dirty="0">
              <a:solidFill>
                <a:srgbClr val="FFFF00"/>
              </a:solidFill>
              <a:latin typeface="Arial" panose="020B0604020202020204" pitchFamily="34" charset="0"/>
              <a:cs typeface="Arial" panose="020B0604020202020204" pitchFamily="34" charset="0"/>
            </a:endParaRPr>
          </a:p>
        </p:txBody>
      </p:sp>
      <p:sp>
        <p:nvSpPr>
          <p:cNvPr id="23" name="TextBox 22"/>
          <p:cNvSpPr txBox="1"/>
          <p:nvPr/>
        </p:nvSpPr>
        <p:spPr bwMode="auto">
          <a:xfrm>
            <a:off x="1984375" y="2465510"/>
            <a:ext cx="3805241" cy="95410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Hard to find any </a:t>
            </a:r>
            <a:r>
              <a:rPr lang="en-US" sz="2800" b="1" i="1" dirty="0" smtClean="0">
                <a:solidFill>
                  <a:srgbClr val="FFC000"/>
                </a:solidFill>
                <a:latin typeface="Arial" panose="020B0604020202020204" pitchFamily="34" charset="0"/>
                <a:cs typeface="Arial" panose="020B0604020202020204" pitchFamily="34" charset="0"/>
              </a:rPr>
              <a:t>x,</a:t>
            </a:r>
            <a:r>
              <a:rPr lang="en-US" sz="2800" b="1" dirty="0" smtClean="0">
                <a:solidFill>
                  <a:srgbClr val="FFC000"/>
                </a:solidFill>
                <a:latin typeface="Arial" panose="020B0604020202020204" pitchFamily="34" charset="0"/>
                <a:cs typeface="Arial" panose="020B0604020202020204" pitchFamily="34" charset="0"/>
              </a:rPr>
              <a:t> </a:t>
            </a:r>
            <a:r>
              <a:rPr lang="en-US" sz="2800" b="1" i="1" dirty="0" smtClean="0">
                <a:solidFill>
                  <a:srgbClr val="FFC000"/>
                </a:solidFill>
                <a:latin typeface="Arial" panose="020B0604020202020204" pitchFamily="34" charset="0"/>
                <a:cs typeface="Arial" panose="020B0604020202020204" pitchFamily="34" charset="0"/>
              </a:rPr>
              <a:t>x’</a:t>
            </a:r>
            <a:r>
              <a:rPr lang="en-US" sz="2800" b="1" dirty="0" smtClean="0">
                <a:solidFill>
                  <a:srgbClr val="FFC000"/>
                </a:solidFill>
                <a:latin typeface="Arial" panose="020B0604020202020204" pitchFamily="34" charset="0"/>
                <a:cs typeface="Arial" panose="020B0604020202020204" pitchFamily="34" charset="0"/>
              </a:rPr>
              <a:t> </a:t>
            </a:r>
            <a:r>
              <a:rPr lang="en-US" sz="2800" b="1" dirty="0" smtClean="0">
                <a:solidFill>
                  <a:srgbClr val="FFFF00"/>
                </a:solidFill>
                <a:latin typeface="Arial" panose="020B0604020202020204" pitchFamily="34" charset="0"/>
                <a:cs typeface="Arial" panose="020B0604020202020204" pitchFamily="34" charset="0"/>
              </a:rPr>
              <a:t>such that </a:t>
            </a:r>
            <a:r>
              <a:rPr lang="en-US" sz="2800" b="1" dirty="0" smtClean="0">
                <a:solidFill>
                  <a:srgbClr val="FFC000"/>
                </a:solidFill>
                <a:latin typeface="Arial" panose="020B0604020202020204" pitchFamily="34" charset="0"/>
                <a:cs typeface="Arial" panose="020B0604020202020204" pitchFamily="34" charset="0"/>
              </a:rPr>
              <a:t>H(</a:t>
            </a:r>
            <a:r>
              <a:rPr lang="en-US" sz="2800" b="1" i="1" dirty="0" smtClean="0">
                <a:solidFill>
                  <a:srgbClr val="FFC000"/>
                </a:solidFill>
                <a:latin typeface="Arial" panose="020B0604020202020204" pitchFamily="34" charset="0"/>
                <a:cs typeface="Arial" panose="020B0604020202020204" pitchFamily="34" charset="0"/>
              </a:rPr>
              <a:t>x</a:t>
            </a:r>
            <a:r>
              <a:rPr lang="en-US" sz="2800" b="1" dirty="0" smtClean="0">
                <a:solidFill>
                  <a:srgbClr val="FFC000"/>
                </a:solidFill>
                <a:latin typeface="Arial" panose="020B0604020202020204" pitchFamily="34" charset="0"/>
                <a:cs typeface="Arial" panose="020B0604020202020204" pitchFamily="34" charset="0"/>
              </a:rPr>
              <a:t>’) = H(</a:t>
            </a:r>
            <a:r>
              <a:rPr lang="en-US" sz="2800" b="1" i="1" dirty="0" smtClean="0">
                <a:solidFill>
                  <a:srgbClr val="FFC000"/>
                </a:solidFill>
                <a:latin typeface="Arial" panose="020B0604020202020204" pitchFamily="34" charset="0"/>
                <a:cs typeface="Arial" panose="020B0604020202020204" pitchFamily="34" charset="0"/>
              </a:rPr>
              <a:t>x</a:t>
            </a:r>
            <a:r>
              <a:rPr lang="en-US" sz="2800" b="1" dirty="0" smtClean="0">
                <a:solidFill>
                  <a:srgbClr val="FFC000"/>
                </a:solidFill>
                <a:latin typeface="Arial" panose="020B0604020202020204" pitchFamily="34" charset="0"/>
                <a:cs typeface="Arial" panose="020B0604020202020204" pitchFamily="34" charset="0"/>
              </a:rPr>
              <a:t>)</a:t>
            </a:r>
            <a:endParaRPr lang="en-US" sz="2800" b="1"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1562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17</a:t>
            </a:fld>
            <a:endParaRPr lang="en-US" dirty="0"/>
          </a:p>
        </p:txBody>
      </p:sp>
      <p:grpSp>
        <p:nvGrpSpPr>
          <p:cNvPr id="52" name="Group 51"/>
          <p:cNvGrpSpPr/>
          <p:nvPr/>
        </p:nvGrpSpPr>
        <p:grpSpPr>
          <a:xfrm>
            <a:off x="1896775" y="1947453"/>
            <a:ext cx="5350451" cy="4009893"/>
            <a:chOff x="1675242" y="1947453"/>
            <a:chExt cx="5350451" cy="4009893"/>
          </a:xfrm>
        </p:grpSpPr>
        <p:sp>
          <p:nvSpPr>
            <p:cNvPr id="5" name="TextBox 4"/>
            <p:cNvSpPr txBox="1"/>
            <p:nvPr/>
          </p:nvSpPr>
          <p:spPr bwMode="auto">
            <a:xfrm>
              <a:off x="3806087" y="19474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1675242" y="3128553"/>
              <a:ext cx="5350451" cy="2828793"/>
              <a:chOff x="1675242" y="2722153"/>
              <a:chExt cx="5350451" cy="2828793"/>
            </a:xfrm>
          </p:grpSpPr>
          <p:grpSp>
            <p:nvGrpSpPr>
              <p:cNvPr id="31" name="Group 30"/>
              <p:cNvGrpSpPr/>
              <p:nvPr/>
            </p:nvGrpSpPr>
            <p:grpSpPr>
              <a:xfrm>
                <a:off x="1675242" y="2722153"/>
                <a:ext cx="2476774" cy="2828793"/>
                <a:chOff x="1675242" y="2722153"/>
                <a:chExt cx="2476774" cy="2828793"/>
              </a:xfrm>
            </p:grpSpPr>
            <p:sp>
              <p:nvSpPr>
                <p:cNvPr id="6" name="TextBox 5"/>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5" name="Group 24"/>
                <p:cNvGrpSpPr/>
                <p:nvPr/>
              </p:nvGrpSpPr>
              <p:grpSpPr>
                <a:xfrm>
                  <a:off x="1675242" y="3897426"/>
                  <a:ext cx="2476774" cy="1653520"/>
                  <a:chOff x="2196944" y="3903253"/>
                  <a:chExt cx="2476774" cy="1653520"/>
                </a:xfrm>
              </p:grpSpPr>
              <p:grpSp>
                <p:nvGrpSpPr>
                  <p:cNvPr id="20" name="Group 19"/>
                  <p:cNvGrpSpPr/>
                  <p:nvPr/>
                </p:nvGrpSpPr>
                <p:grpSpPr>
                  <a:xfrm>
                    <a:off x="2196944" y="3903253"/>
                    <a:ext cx="1088760" cy="1653520"/>
                    <a:chOff x="2019144" y="3903253"/>
                    <a:chExt cx="1088760" cy="1653520"/>
                  </a:xfrm>
                </p:grpSpPr>
                <p:sp>
                  <p:nvSpPr>
                    <p:cNvPr id="11" name="TextBox 10"/>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3584958" y="3903253"/>
                    <a:ext cx="1088760" cy="1653520"/>
                    <a:chOff x="2019144" y="3903253"/>
                    <a:chExt cx="1088760" cy="1653520"/>
                  </a:xfrm>
                </p:grpSpPr>
                <p:sp>
                  <p:nvSpPr>
                    <p:cNvPr id="22" name="TextBox 2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2" name="Group 31"/>
              <p:cNvGrpSpPr/>
              <p:nvPr/>
            </p:nvGrpSpPr>
            <p:grpSpPr>
              <a:xfrm>
                <a:off x="4548919" y="2722153"/>
                <a:ext cx="2476774" cy="2828793"/>
                <a:chOff x="1675242" y="2722153"/>
                <a:chExt cx="2476774" cy="2828793"/>
              </a:xfrm>
            </p:grpSpPr>
            <p:sp>
              <p:nvSpPr>
                <p:cNvPr id="33" name="TextBox 32"/>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34" name="Group 33"/>
                <p:cNvGrpSpPr/>
                <p:nvPr/>
              </p:nvGrpSpPr>
              <p:grpSpPr>
                <a:xfrm>
                  <a:off x="1675242" y="3897426"/>
                  <a:ext cx="2476774" cy="1653520"/>
                  <a:chOff x="2196944" y="3903253"/>
                  <a:chExt cx="2476774" cy="1653520"/>
                </a:xfrm>
              </p:grpSpPr>
              <p:grpSp>
                <p:nvGrpSpPr>
                  <p:cNvPr id="37" name="Group 36"/>
                  <p:cNvGrpSpPr/>
                  <p:nvPr/>
                </p:nvGrpSpPr>
                <p:grpSpPr>
                  <a:xfrm>
                    <a:off x="2196944" y="3903253"/>
                    <a:ext cx="1088760" cy="1653520"/>
                    <a:chOff x="2019144" y="3903253"/>
                    <a:chExt cx="1088760" cy="1653520"/>
                  </a:xfrm>
                </p:grpSpPr>
                <p:sp>
                  <p:nvSpPr>
                    <p:cNvPr id="42" name="TextBox 4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3584958" y="3903253"/>
                    <a:ext cx="1088760" cy="1653520"/>
                    <a:chOff x="2019144" y="3903253"/>
                    <a:chExt cx="1088760" cy="1653520"/>
                  </a:xfrm>
                </p:grpSpPr>
                <p:sp>
                  <p:nvSpPr>
                    <p:cNvPr id="39" name="TextBox 38"/>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35" name="Straight Arrow Connector 34"/>
                <p:cNvCxnSpPr>
                  <a:stCxn id="33" idx="2"/>
                  <a:endCxn id="42"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46" name="Straight Arrow Connector 45"/>
            <p:cNvCxnSpPr>
              <a:stCxn id="5" idx="2"/>
            </p:cNvCxnSpPr>
            <p:nvPr/>
          </p:nvCxnSpPr>
          <p:spPr bwMode="auto">
            <a:xfrm flipH="1">
              <a:off x="2924692" y="2470673"/>
              <a:ext cx="1425775"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129574" y="2470673"/>
              <a:ext cx="1657732"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spTree>
    <p:extLst>
      <p:ext uri="{BB962C8B-B14F-4D97-AF65-F5344CB8AC3E}">
        <p14:creationId xmlns:p14="http://schemas.microsoft.com/office/powerpoint/2010/main" val="9770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18</a:t>
            </a:fld>
            <a:endParaRPr lang="en-US" dirty="0"/>
          </a:p>
        </p:txBody>
      </p:sp>
      <p:sp>
        <p:nvSpPr>
          <p:cNvPr id="5" name="TextBox 4"/>
          <p:cNvSpPr txBox="1"/>
          <p:nvPr/>
        </p:nvSpPr>
        <p:spPr bwMode="auto">
          <a:xfrm>
            <a:off x="4027620" y="1947453"/>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a:t>
            </a: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6" name="TextBox 5"/>
          <p:cNvSpPr txBox="1"/>
          <p:nvPr/>
        </p:nvSpPr>
        <p:spPr bwMode="auto">
          <a:xfrm>
            <a:off x="2590782" y="3128553"/>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a:t>
            </a: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11" name="TextBox 10"/>
          <p:cNvSpPr txBox="1"/>
          <p:nvPr/>
        </p:nvSpPr>
        <p:spPr bwMode="auto">
          <a:xfrm>
            <a:off x="1896775" y="4303826"/>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r>
              <a:rPr lang="en-US" sz="2800" b="1" i="1" dirty="0" smtClean="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a:t>
            </a: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1724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441155"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22" name="TextBox 21"/>
          <p:cNvSpPr txBox="1"/>
          <p:nvPr/>
        </p:nvSpPr>
        <p:spPr bwMode="auto">
          <a:xfrm>
            <a:off x="3284789" y="4303826"/>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r>
              <a:rPr lang="en-US" sz="2800" b="1" i="1" dirty="0" smtClean="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 d</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3560506"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3829169"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7" name="Straight Arrow Connector 26"/>
          <p:cNvCxnSpPr>
            <a:stCxn id="6" idx="2"/>
            <a:endCxn id="11" idx="0"/>
          </p:cNvCxnSpPr>
          <p:nvPr/>
        </p:nvCxnSpPr>
        <p:spPr bwMode="auto">
          <a:xfrm flipH="1">
            <a:off x="2441155" y="3651773"/>
            <a:ext cx="694007"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694007" cy="652053"/>
          </a:xfrm>
          <a:prstGeom prst="straightConnector1">
            <a:avLst/>
          </a:prstGeom>
          <a:solidFill>
            <a:srgbClr val="FFFFCC"/>
          </a:solidFill>
          <a:ln w="76200" cap="flat" cmpd="sng" algn="ctr">
            <a:solidFill>
              <a:srgbClr val="FFFF00"/>
            </a:solidFill>
            <a:prstDash val="solid"/>
            <a:round/>
            <a:headEnd type="none" w="med" len="med"/>
            <a:tailEnd type="triangle" w="med" len="med"/>
          </a:ln>
          <a:effectLst/>
        </p:spPr>
      </p:cxnSp>
      <p:sp>
        <p:nvSpPr>
          <p:cNvPr id="33" name="TextBox 32"/>
          <p:cNvSpPr txBox="1"/>
          <p:nvPr/>
        </p:nvSpPr>
        <p:spPr bwMode="auto">
          <a:xfrm>
            <a:off x="5464459" y="3128553"/>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i="1" dirty="0" smtClean="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 d</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4770452" y="4303826"/>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i="1" dirty="0" smtClean="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 d</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5046169"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5314832"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39" name="TextBox 38"/>
          <p:cNvSpPr txBox="1"/>
          <p:nvPr/>
        </p:nvSpPr>
        <p:spPr bwMode="auto">
          <a:xfrm>
            <a:off x="6158466" y="4303826"/>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i="1" dirty="0" smtClean="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 d</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6434183"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6702846"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5" name="Straight Arrow Connector 34"/>
          <p:cNvCxnSpPr>
            <a:stCxn id="33" idx="2"/>
            <a:endCxn id="42" idx="0"/>
          </p:cNvCxnSpPr>
          <p:nvPr/>
        </p:nvCxnSpPr>
        <p:spPr bwMode="auto">
          <a:xfrm flipH="1">
            <a:off x="5314832" y="3651773"/>
            <a:ext cx="694007"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9" y="3651773"/>
            <a:ext cx="694007"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5" y="2470673"/>
            <a:ext cx="1425775"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51107" y="2470673"/>
            <a:ext cx="1657732"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2" name="TextBox 1"/>
          <p:cNvSpPr txBox="1"/>
          <p:nvPr/>
        </p:nvSpPr>
        <p:spPr bwMode="auto">
          <a:xfrm>
            <a:off x="698499" y="2799613"/>
            <a:ext cx="2582758"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Data at leaves </a:t>
            </a:r>
          </a:p>
        </p:txBody>
      </p:sp>
      <p:sp>
        <p:nvSpPr>
          <p:cNvPr id="4" name="Rounded Rectangular Callout 3"/>
          <p:cNvSpPr/>
          <p:nvPr/>
        </p:nvSpPr>
        <p:spPr bwMode="auto">
          <a:xfrm>
            <a:off x="1727200" y="5219700"/>
            <a:ext cx="1258335" cy="952500"/>
          </a:xfrm>
          <a:prstGeom prst="wedgeRoundRectCallout">
            <a:avLst>
              <a:gd name="adj1" fmla="val -87445"/>
              <a:gd name="adj2" fmla="val -220167"/>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
        <p:nvSpPr>
          <p:cNvPr id="47" name="Rounded Rectangular Callout 46"/>
          <p:cNvSpPr/>
          <p:nvPr/>
        </p:nvSpPr>
        <p:spPr bwMode="auto">
          <a:xfrm>
            <a:off x="3200001" y="5219700"/>
            <a:ext cx="1258335" cy="952500"/>
          </a:xfrm>
          <a:prstGeom prst="wedgeRoundRectCallout">
            <a:avLst>
              <a:gd name="adj1" fmla="val -156075"/>
              <a:gd name="adj2" fmla="val -218833"/>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
        <p:nvSpPr>
          <p:cNvPr id="49" name="Rounded Rectangular Callout 48"/>
          <p:cNvSpPr/>
          <p:nvPr/>
        </p:nvSpPr>
        <p:spPr bwMode="auto">
          <a:xfrm>
            <a:off x="4672802" y="5219700"/>
            <a:ext cx="1258335" cy="952500"/>
          </a:xfrm>
          <a:prstGeom prst="wedgeRoundRectCallout">
            <a:avLst>
              <a:gd name="adj1" fmla="val -238835"/>
              <a:gd name="adj2" fmla="val -228166"/>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
        <p:nvSpPr>
          <p:cNvPr id="50" name="Rounded Rectangular Callout 49"/>
          <p:cNvSpPr/>
          <p:nvPr/>
        </p:nvSpPr>
        <p:spPr bwMode="auto">
          <a:xfrm>
            <a:off x="6145603" y="5219700"/>
            <a:ext cx="1258335" cy="952500"/>
          </a:xfrm>
          <a:prstGeom prst="wedgeRoundRectCallout">
            <a:avLst>
              <a:gd name="adj1" fmla="val -304437"/>
              <a:gd name="adj2" fmla="val -225500"/>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Tree>
    <p:extLst>
      <p:ext uri="{BB962C8B-B14F-4D97-AF65-F5344CB8AC3E}">
        <p14:creationId xmlns:p14="http://schemas.microsoft.com/office/powerpoint/2010/main" val="355139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19</a:t>
            </a:fld>
            <a:endParaRPr lang="en-US" dirty="0"/>
          </a:p>
        </p:txBody>
      </p:sp>
      <p:grpSp>
        <p:nvGrpSpPr>
          <p:cNvPr id="52" name="Group 51"/>
          <p:cNvGrpSpPr/>
          <p:nvPr/>
        </p:nvGrpSpPr>
        <p:grpSpPr>
          <a:xfrm>
            <a:off x="1896775" y="1947453"/>
            <a:ext cx="5350451" cy="4009893"/>
            <a:chOff x="1675242" y="1947453"/>
            <a:chExt cx="5350451" cy="4009893"/>
          </a:xfrm>
        </p:grpSpPr>
        <p:sp>
          <p:nvSpPr>
            <p:cNvPr id="5" name="TextBox 4"/>
            <p:cNvSpPr txBox="1"/>
            <p:nvPr/>
          </p:nvSpPr>
          <p:spPr bwMode="auto">
            <a:xfrm>
              <a:off x="3806087" y="19474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1675242" y="3128553"/>
              <a:ext cx="5350451" cy="2828793"/>
              <a:chOff x="1675242" y="2722153"/>
              <a:chExt cx="5350451" cy="2828793"/>
            </a:xfrm>
          </p:grpSpPr>
          <p:grpSp>
            <p:nvGrpSpPr>
              <p:cNvPr id="31" name="Group 30"/>
              <p:cNvGrpSpPr/>
              <p:nvPr/>
            </p:nvGrpSpPr>
            <p:grpSpPr>
              <a:xfrm>
                <a:off x="1675242" y="2722153"/>
                <a:ext cx="2476774" cy="2828793"/>
                <a:chOff x="1675242" y="2722153"/>
                <a:chExt cx="2476774" cy="2828793"/>
              </a:xfrm>
            </p:grpSpPr>
            <p:sp>
              <p:nvSpPr>
                <p:cNvPr id="6" name="TextBox 5"/>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5" name="Group 24"/>
                <p:cNvGrpSpPr/>
                <p:nvPr/>
              </p:nvGrpSpPr>
              <p:grpSpPr>
                <a:xfrm>
                  <a:off x="1675242" y="3897426"/>
                  <a:ext cx="2476774" cy="1653520"/>
                  <a:chOff x="2196944" y="3903253"/>
                  <a:chExt cx="2476774" cy="1653520"/>
                </a:xfrm>
              </p:grpSpPr>
              <p:grpSp>
                <p:nvGrpSpPr>
                  <p:cNvPr id="20" name="Group 19"/>
                  <p:cNvGrpSpPr/>
                  <p:nvPr/>
                </p:nvGrpSpPr>
                <p:grpSpPr>
                  <a:xfrm>
                    <a:off x="2196944" y="3903253"/>
                    <a:ext cx="1088760" cy="1653520"/>
                    <a:chOff x="2019144" y="3903253"/>
                    <a:chExt cx="1088760" cy="1653520"/>
                  </a:xfrm>
                </p:grpSpPr>
                <p:sp>
                  <p:nvSpPr>
                    <p:cNvPr id="11" name="TextBox 10"/>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3584958" y="3903253"/>
                    <a:ext cx="1088760" cy="1653520"/>
                    <a:chOff x="2019144" y="3903253"/>
                    <a:chExt cx="1088760" cy="1653520"/>
                  </a:xfrm>
                </p:grpSpPr>
                <p:sp>
                  <p:nvSpPr>
                    <p:cNvPr id="22" name="TextBox 2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2" name="Group 31"/>
              <p:cNvGrpSpPr/>
              <p:nvPr/>
            </p:nvGrpSpPr>
            <p:grpSpPr>
              <a:xfrm>
                <a:off x="4548919" y="2722153"/>
                <a:ext cx="2476774" cy="2828793"/>
                <a:chOff x="1675242" y="2722153"/>
                <a:chExt cx="2476774" cy="2828793"/>
              </a:xfrm>
            </p:grpSpPr>
            <p:sp>
              <p:nvSpPr>
                <p:cNvPr id="33" name="TextBox 32"/>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34" name="Group 33"/>
                <p:cNvGrpSpPr/>
                <p:nvPr/>
              </p:nvGrpSpPr>
              <p:grpSpPr>
                <a:xfrm>
                  <a:off x="1675242" y="3897426"/>
                  <a:ext cx="2476774" cy="1653520"/>
                  <a:chOff x="2196944" y="3903253"/>
                  <a:chExt cx="2476774" cy="1653520"/>
                </a:xfrm>
              </p:grpSpPr>
              <p:grpSp>
                <p:nvGrpSpPr>
                  <p:cNvPr id="37" name="Group 36"/>
                  <p:cNvGrpSpPr/>
                  <p:nvPr/>
                </p:nvGrpSpPr>
                <p:grpSpPr>
                  <a:xfrm>
                    <a:off x="2196944" y="3903253"/>
                    <a:ext cx="1088760" cy="1653520"/>
                    <a:chOff x="2019144" y="3903253"/>
                    <a:chExt cx="1088760" cy="1653520"/>
                  </a:xfrm>
                </p:grpSpPr>
                <p:sp>
                  <p:nvSpPr>
                    <p:cNvPr id="42" name="TextBox 4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3584958" y="3903253"/>
                    <a:ext cx="1088760" cy="1653520"/>
                    <a:chOff x="2019144" y="3903253"/>
                    <a:chExt cx="1088760" cy="1653520"/>
                  </a:xfrm>
                </p:grpSpPr>
                <p:sp>
                  <p:nvSpPr>
                    <p:cNvPr id="39" name="TextBox 38"/>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cxnSp>
              <p:nvCxnSpPr>
                <p:cNvPr id="35" name="Straight Arrow Connector 34"/>
                <p:cNvCxnSpPr>
                  <a:stCxn id="33" idx="2"/>
                  <a:endCxn id="42"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46" name="Straight Arrow Connector 45"/>
            <p:cNvCxnSpPr>
              <a:stCxn id="5" idx="2"/>
            </p:cNvCxnSpPr>
            <p:nvPr/>
          </p:nvCxnSpPr>
          <p:spPr bwMode="auto">
            <a:xfrm flipH="1">
              <a:off x="2924692" y="2470673"/>
              <a:ext cx="1425775"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129574" y="2470673"/>
              <a:ext cx="1657732"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sp>
        <p:nvSpPr>
          <p:cNvPr id="53" name="TextBox 52"/>
          <p:cNvSpPr txBox="1"/>
          <p:nvPr/>
        </p:nvSpPr>
        <p:spPr bwMode="auto">
          <a:xfrm>
            <a:off x="777372" y="627913"/>
            <a:ext cx="4806124"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Navigation via internal nodes</a:t>
            </a:r>
          </a:p>
        </p:txBody>
      </p:sp>
      <p:sp>
        <p:nvSpPr>
          <p:cNvPr id="54" name="Rounded Rectangular Callout 53"/>
          <p:cNvSpPr/>
          <p:nvPr/>
        </p:nvSpPr>
        <p:spPr bwMode="auto">
          <a:xfrm>
            <a:off x="1555750" y="1816101"/>
            <a:ext cx="6032500" cy="3285510"/>
          </a:xfrm>
          <a:prstGeom prst="wedgeRoundRectCallout">
            <a:avLst>
              <a:gd name="adj1" fmla="val -33129"/>
              <a:gd name="adj2" fmla="val -66198"/>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FF00"/>
              </a:solidFill>
              <a:effectLst/>
              <a:latin typeface="Lucida Console" pitchFamily="49" charset="0"/>
            </a:endParaRPr>
          </a:p>
        </p:txBody>
      </p:sp>
    </p:spTree>
    <p:extLst>
      <p:ext uri="{BB962C8B-B14F-4D97-AF65-F5344CB8AC3E}">
        <p14:creationId xmlns:p14="http://schemas.microsoft.com/office/powerpoint/2010/main" val="3224641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FFFF00"/>
                </a:solidFill>
              </a:rPr>
              <a:t>Bitcoin Node</a:t>
            </a:r>
            <a:endParaRPr lang="en-US" dirty="0">
              <a:solidFill>
                <a:srgbClr val="FFFF00"/>
              </a:solidFill>
            </a:endParaRP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2</a:t>
            </a:fld>
            <a:endParaRPr lang="en-US" dirty="0"/>
          </a:p>
        </p:txBody>
      </p:sp>
      <p:sp>
        <p:nvSpPr>
          <p:cNvPr id="3" name="Folded Corner 2"/>
          <p:cNvSpPr/>
          <p:nvPr/>
        </p:nvSpPr>
        <p:spPr bwMode="auto">
          <a:xfrm rot="20480182">
            <a:off x="1356186" y="3578969"/>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4" name="TextBox 3"/>
          <p:cNvSpPr txBox="1"/>
          <p:nvPr/>
        </p:nvSpPr>
        <p:spPr bwMode="auto">
          <a:xfrm>
            <a:off x="739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smtClean="0">
                <a:solidFill>
                  <a:srgbClr val="FFCCFF"/>
                </a:solidFill>
                <a:latin typeface="Arial" panose="020B0604020202020204" pitchFamily="34" charset="0"/>
              </a:rPr>
              <a:t>File System</a:t>
            </a:r>
            <a:endParaRPr lang="en-US" sz="2800" b="1" dirty="0">
              <a:solidFill>
                <a:srgbClr val="FFCCFF"/>
              </a:solidFill>
              <a:latin typeface="Arial" panose="020B0604020202020204" pitchFamily="34" charset="0"/>
            </a:endParaRPr>
          </a:p>
        </p:txBody>
      </p:sp>
      <p:sp>
        <p:nvSpPr>
          <p:cNvPr id="5" name="TextBox 4"/>
          <p:cNvSpPr txBox="1"/>
          <p:nvPr/>
        </p:nvSpPr>
        <p:spPr bwMode="auto">
          <a:xfrm>
            <a:off x="5184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err="1" smtClean="0">
                <a:solidFill>
                  <a:srgbClr val="FFCCFF"/>
                </a:solidFill>
                <a:latin typeface="Arial" panose="020B0604020202020204" pitchFamily="34" charset="0"/>
              </a:rPr>
              <a:t>LevelDB</a:t>
            </a:r>
            <a:endParaRPr lang="en-US" sz="2800" b="1" dirty="0">
              <a:solidFill>
                <a:srgbClr val="FFCCFF"/>
              </a:solidFill>
              <a:latin typeface="Arial" panose="020B0604020202020204" pitchFamily="34" charset="0"/>
            </a:endParaRPr>
          </a:p>
        </p:txBody>
      </p:sp>
      <p:sp>
        <p:nvSpPr>
          <p:cNvPr id="7" name="Folded Corner 6"/>
          <p:cNvSpPr/>
          <p:nvPr/>
        </p:nvSpPr>
        <p:spPr bwMode="auto">
          <a:xfrm>
            <a:off x="2105486" y="5163788"/>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8" name="Folded Corner 7"/>
          <p:cNvSpPr/>
          <p:nvPr/>
        </p:nvSpPr>
        <p:spPr bwMode="auto">
          <a:xfrm>
            <a:off x="1653279" y="4434731"/>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9" name="Folded Corner 8"/>
          <p:cNvSpPr/>
          <p:nvPr/>
        </p:nvSpPr>
        <p:spPr bwMode="auto">
          <a:xfrm rot="20976132">
            <a:off x="2399944" y="4182219"/>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10" name="Folded Corner 9"/>
          <p:cNvSpPr/>
          <p:nvPr/>
        </p:nvSpPr>
        <p:spPr bwMode="auto">
          <a:xfrm rot="1286644">
            <a:off x="2717800" y="3500338"/>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11" name="Folded Corner 10"/>
          <p:cNvSpPr/>
          <p:nvPr/>
        </p:nvSpPr>
        <p:spPr bwMode="auto">
          <a:xfrm rot="2110432">
            <a:off x="2724514" y="4878583"/>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12" name="Folded Corner 11"/>
          <p:cNvSpPr/>
          <p:nvPr/>
        </p:nvSpPr>
        <p:spPr bwMode="auto">
          <a:xfrm rot="2071266">
            <a:off x="952065" y="5193456"/>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13" name="Flowchart: Magnetic Disk 12"/>
          <p:cNvSpPr/>
          <p:nvPr/>
        </p:nvSpPr>
        <p:spPr bwMode="auto">
          <a:xfrm>
            <a:off x="5700240" y="3548106"/>
            <a:ext cx="2289408" cy="917079"/>
          </a:xfrm>
          <a:prstGeom prst="flowChartMagneticDisk">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 Inde</a:t>
            </a:r>
            <a:r>
              <a:rPr lang="en-US" dirty="0" smtClean="0">
                <a:solidFill>
                  <a:srgbClr val="FFFF00"/>
                </a:solidFill>
                <a:latin typeface="Arial" panose="020B0604020202020204" pitchFamily="34" charset="0"/>
                <a:cs typeface="Arial" panose="020B0604020202020204" pitchFamily="34" charset="0"/>
              </a:rPr>
              <a:t>x DB</a:t>
            </a:r>
            <a:endPar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endParaRPr>
          </a:p>
        </p:txBody>
      </p:sp>
      <p:sp>
        <p:nvSpPr>
          <p:cNvPr id="14" name="Flowchart: Magnetic Disk 13"/>
          <p:cNvSpPr/>
          <p:nvPr/>
        </p:nvSpPr>
        <p:spPr bwMode="auto">
          <a:xfrm>
            <a:off x="5759551" y="4980729"/>
            <a:ext cx="2170787" cy="917079"/>
          </a:xfrm>
          <a:prstGeom prst="flowChartMagneticDisk">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FFFF00"/>
                </a:solidFill>
                <a:effectLst/>
                <a:latin typeface="Arial" panose="020B0604020202020204" pitchFamily="34" charset="0"/>
                <a:cs typeface="Arial" panose="020B0604020202020204" pitchFamily="34" charset="0"/>
              </a:rPr>
              <a:t>Chainstate</a:t>
            </a: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 </a:t>
            </a:r>
            <a:r>
              <a:rPr lang="en-US" dirty="0" smtClean="0">
                <a:solidFill>
                  <a:srgbClr val="FFFF00"/>
                </a:solidFill>
                <a:latin typeface="Arial" panose="020B0604020202020204" pitchFamily="34" charset="0"/>
                <a:cs typeface="Arial" panose="020B0604020202020204" pitchFamily="34" charset="0"/>
              </a:rPr>
              <a:t>DB</a:t>
            </a:r>
            <a:endPar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162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20</a:t>
            </a:fld>
            <a:endParaRPr lang="en-US" dirty="0"/>
          </a:p>
        </p:txBody>
      </p:sp>
      <p:grpSp>
        <p:nvGrpSpPr>
          <p:cNvPr id="52" name="Group 51"/>
          <p:cNvGrpSpPr/>
          <p:nvPr/>
        </p:nvGrpSpPr>
        <p:grpSpPr>
          <a:xfrm>
            <a:off x="1896775" y="1947453"/>
            <a:ext cx="5350451" cy="4009893"/>
            <a:chOff x="1675242" y="1947453"/>
            <a:chExt cx="5350451" cy="4009893"/>
          </a:xfrm>
        </p:grpSpPr>
        <p:sp>
          <p:nvSpPr>
            <p:cNvPr id="5" name="TextBox 4"/>
            <p:cNvSpPr txBox="1"/>
            <p:nvPr/>
          </p:nvSpPr>
          <p:spPr bwMode="auto">
            <a:xfrm>
              <a:off x="3806087" y="19474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1675242" y="3128553"/>
              <a:ext cx="5350451" cy="2828793"/>
              <a:chOff x="1675242" y="2722153"/>
              <a:chExt cx="5350451" cy="2828793"/>
            </a:xfrm>
          </p:grpSpPr>
          <p:grpSp>
            <p:nvGrpSpPr>
              <p:cNvPr id="31" name="Group 30"/>
              <p:cNvGrpSpPr/>
              <p:nvPr/>
            </p:nvGrpSpPr>
            <p:grpSpPr>
              <a:xfrm>
                <a:off x="1675242" y="2722153"/>
                <a:ext cx="2476774" cy="2828793"/>
                <a:chOff x="1675242" y="2722153"/>
                <a:chExt cx="2476774" cy="2828793"/>
              </a:xfrm>
            </p:grpSpPr>
            <p:sp>
              <p:nvSpPr>
                <p:cNvPr id="6" name="TextBox 5"/>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5" name="Group 24"/>
                <p:cNvGrpSpPr/>
                <p:nvPr/>
              </p:nvGrpSpPr>
              <p:grpSpPr>
                <a:xfrm>
                  <a:off x="1675242" y="3897426"/>
                  <a:ext cx="2476774" cy="1653520"/>
                  <a:chOff x="2196944" y="3903253"/>
                  <a:chExt cx="2476774" cy="1653520"/>
                </a:xfrm>
              </p:grpSpPr>
              <p:grpSp>
                <p:nvGrpSpPr>
                  <p:cNvPr id="20" name="Group 19"/>
                  <p:cNvGrpSpPr/>
                  <p:nvPr/>
                </p:nvGrpSpPr>
                <p:grpSpPr>
                  <a:xfrm>
                    <a:off x="2196944" y="3903253"/>
                    <a:ext cx="1088760" cy="1653520"/>
                    <a:chOff x="2019144" y="3903253"/>
                    <a:chExt cx="1088760" cy="1653520"/>
                  </a:xfrm>
                </p:grpSpPr>
                <p:sp>
                  <p:nvSpPr>
                    <p:cNvPr id="11" name="TextBox 10"/>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3584958" y="3903253"/>
                    <a:ext cx="1088760" cy="1653520"/>
                    <a:chOff x="2019144" y="3903253"/>
                    <a:chExt cx="1088760" cy="1653520"/>
                  </a:xfrm>
                </p:grpSpPr>
                <p:sp>
                  <p:nvSpPr>
                    <p:cNvPr id="22" name="TextBox 2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2" name="Group 31"/>
              <p:cNvGrpSpPr/>
              <p:nvPr/>
            </p:nvGrpSpPr>
            <p:grpSpPr>
              <a:xfrm>
                <a:off x="4548919" y="2722153"/>
                <a:ext cx="2476774" cy="2828793"/>
                <a:chOff x="1675242" y="2722153"/>
                <a:chExt cx="2476774" cy="2828793"/>
              </a:xfrm>
            </p:grpSpPr>
            <p:sp>
              <p:nvSpPr>
                <p:cNvPr id="33" name="TextBox 32"/>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34" name="Group 33"/>
                <p:cNvGrpSpPr/>
                <p:nvPr/>
              </p:nvGrpSpPr>
              <p:grpSpPr>
                <a:xfrm>
                  <a:off x="1675242" y="3897426"/>
                  <a:ext cx="2476774" cy="1653520"/>
                  <a:chOff x="2196944" y="3903253"/>
                  <a:chExt cx="2476774" cy="1653520"/>
                </a:xfrm>
              </p:grpSpPr>
              <p:grpSp>
                <p:nvGrpSpPr>
                  <p:cNvPr id="37" name="Group 36"/>
                  <p:cNvGrpSpPr/>
                  <p:nvPr/>
                </p:nvGrpSpPr>
                <p:grpSpPr>
                  <a:xfrm>
                    <a:off x="2196944" y="3903253"/>
                    <a:ext cx="1088760" cy="1653520"/>
                    <a:chOff x="2019144" y="3903253"/>
                    <a:chExt cx="1088760" cy="1653520"/>
                  </a:xfrm>
                </p:grpSpPr>
                <p:sp>
                  <p:nvSpPr>
                    <p:cNvPr id="42" name="TextBox 4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3584958" y="3903253"/>
                    <a:ext cx="1088760" cy="1653520"/>
                    <a:chOff x="2019144" y="3903253"/>
                    <a:chExt cx="1088760" cy="1653520"/>
                  </a:xfrm>
                </p:grpSpPr>
                <p:sp>
                  <p:nvSpPr>
                    <p:cNvPr id="39" name="TextBox 38"/>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35" name="Straight Arrow Connector 34"/>
                <p:cNvCxnSpPr>
                  <a:stCxn id="33" idx="2"/>
                  <a:endCxn id="42"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46" name="Straight Arrow Connector 45"/>
            <p:cNvCxnSpPr>
              <a:stCxn id="5" idx="2"/>
            </p:cNvCxnSpPr>
            <p:nvPr/>
          </p:nvCxnSpPr>
          <p:spPr bwMode="auto">
            <a:xfrm flipH="1">
              <a:off x="2924692" y="2470673"/>
              <a:ext cx="1425775"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129574" y="2470673"/>
              <a:ext cx="1657732"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47" name="Group 46"/>
          <p:cNvGrpSpPr/>
          <p:nvPr/>
        </p:nvGrpSpPr>
        <p:grpSpPr>
          <a:xfrm>
            <a:off x="1005020" y="4827046"/>
            <a:ext cx="3022600" cy="1955800"/>
            <a:chOff x="2068441" y="4762500"/>
            <a:chExt cx="3022600" cy="1955800"/>
          </a:xfrm>
        </p:grpSpPr>
        <p:sp>
          <p:nvSpPr>
            <p:cNvPr id="49"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50"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smtClean="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Tree>
    <p:extLst>
      <p:ext uri="{BB962C8B-B14F-4D97-AF65-F5344CB8AC3E}">
        <p14:creationId xmlns:p14="http://schemas.microsoft.com/office/powerpoint/2010/main" val="2653405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21</a:t>
            </a:fld>
            <a:endParaRPr lang="en-US" dirty="0"/>
          </a:p>
        </p:txBody>
      </p:sp>
      <p:grpSp>
        <p:nvGrpSpPr>
          <p:cNvPr id="52" name="Group 51"/>
          <p:cNvGrpSpPr/>
          <p:nvPr/>
        </p:nvGrpSpPr>
        <p:grpSpPr>
          <a:xfrm>
            <a:off x="1896775" y="1947453"/>
            <a:ext cx="5350451" cy="4009893"/>
            <a:chOff x="1675242" y="1947453"/>
            <a:chExt cx="5350451" cy="4009893"/>
          </a:xfrm>
        </p:grpSpPr>
        <p:sp>
          <p:nvSpPr>
            <p:cNvPr id="5" name="TextBox 4"/>
            <p:cNvSpPr txBox="1"/>
            <p:nvPr/>
          </p:nvSpPr>
          <p:spPr bwMode="auto">
            <a:xfrm>
              <a:off x="3806087" y="19474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1675242" y="3128553"/>
              <a:ext cx="5350451" cy="2828793"/>
              <a:chOff x="1675242" y="2722153"/>
              <a:chExt cx="5350451" cy="2828793"/>
            </a:xfrm>
          </p:grpSpPr>
          <p:grpSp>
            <p:nvGrpSpPr>
              <p:cNvPr id="31" name="Group 30"/>
              <p:cNvGrpSpPr/>
              <p:nvPr/>
            </p:nvGrpSpPr>
            <p:grpSpPr>
              <a:xfrm>
                <a:off x="1675242" y="2722153"/>
                <a:ext cx="2476774" cy="2828793"/>
                <a:chOff x="1675242" y="2722153"/>
                <a:chExt cx="2476774" cy="2828793"/>
              </a:xfrm>
            </p:grpSpPr>
            <p:sp>
              <p:nvSpPr>
                <p:cNvPr id="6" name="TextBox 5"/>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5" name="Group 24"/>
                <p:cNvGrpSpPr/>
                <p:nvPr/>
              </p:nvGrpSpPr>
              <p:grpSpPr>
                <a:xfrm>
                  <a:off x="1675242" y="3897426"/>
                  <a:ext cx="2476774" cy="1653520"/>
                  <a:chOff x="2196944" y="3903253"/>
                  <a:chExt cx="2476774" cy="1653520"/>
                </a:xfrm>
              </p:grpSpPr>
              <p:grpSp>
                <p:nvGrpSpPr>
                  <p:cNvPr id="20" name="Group 19"/>
                  <p:cNvGrpSpPr/>
                  <p:nvPr/>
                </p:nvGrpSpPr>
                <p:grpSpPr>
                  <a:xfrm>
                    <a:off x="2196944" y="3903253"/>
                    <a:ext cx="1088760" cy="1653520"/>
                    <a:chOff x="2019144" y="3903253"/>
                    <a:chExt cx="1088760" cy="1653520"/>
                  </a:xfrm>
                </p:grpSpPr>
                <p:sp>
                  <p:nvSpPr>
                    <p:cNvPr id="11" name="TextBox 10"/>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3584958" y="3903253"/>
                    <a:ext cx="1088760" cy="1653520"/>
                    <a:chOff x="2019144" y="3903253"/>
                    <a:chExt cx="1088760" cy="1653520"/>
                  </a:xfrm>
                </p:grpSpPr>
                <p:sp>
                  <p:nvSpPr>
                    <p:cNvPr id="22" name="TextBox 2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2" name="Group 31"/>
              <p:cNvGrpSpPr/>
              <p:nvPr/>
            </p:nvGrpSpPr>
            <p:grpSpPr>
              <a:xfrm>
                <a:off x="4548919" y="2722153"/>
                <a:ext cx="2476774" cy="2828793"/>
                <a:chOff x="1675242" y="2722153"/>
                <a:chExt cx="2476774" cy="2828793"/>
              </a:xfrm>
            </p:grpSpPr>
            <p:sp>
              <p:nvSpPr>
                <p:cNvPr id="33" name="TextBox 32"/>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34" name="Group 33"/>
                <p:cNvGrpSpPr/>
                <p:nvPr/>
              </p:nvGrpSpPr>
              <p:grpSpPr>
                <a:xfrm>
                  <a:off x="1675242" y="3897426"/>
                  <a:ext cx="2476774" cy="1653520"/>
                  <a:chOff x="2196944" y="3903253"/>
                  <a:chExt cx="2476774" cy="1653520"/>
                </a:xfrm>
              </p:grpSpPr>
              <p:grpSp>
                <p:nvGrpSpPr>
                  <p:cNvPr id="37" name="Group 36"/>
                  <p:cNvGrpSpPr/>
                  <p:nvPr/>
                </p:nvGrpSpPr>
                <p:grpSpPr>
                  <a:xfrm>
                    <a:off x="2196944" y="3903253"/>
                    <a:ext cx="1088760" cy="1653520"/>
                    <a:chOff x="2019144" y="3903253"/>
                    <a:chExt cx="1088760" cy="1653520"/>
                  </a:xfrm>
                </p:grpSpPr>
                <p:sp>
                  <p:nvSpPr>
                    <p:cNvPr id="42" name="TextBox 4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3584958" y="3903253"/>
                    <a:ext cx="1088760" cy="1653520"/>
                    <a:chOff x="2019144" y="3903253"/>
                    <a:chExt cx="1088760" cy="1653520"/>
                  </a:xfrm>
                </p:grpSpPr>
                <p:sp>
                  <p:nvSpPr>
                    <p:cNvPr id="39" name="TextBox 38"/>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i="1" dirty="0" smtClean="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35" name="Straight Arrow Connector 34"/>
                <p:cNvCxnSpPr>
                  <a:stCxn id="33" idx="2"/>
                  <a:endCxn id="42"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46" name="Straight Arrow Connector 45"/>
            <p:cNvCxnSpPr>
              <a:stCxn id="5" idx="2"/>
            </p:cNvCxnSpPr>
            <p:nvPr/>
          </p:nvCxnSpPr>
          <p:spPr bwMode="auto">
            <a:xfrm flipH="1">
              <a:off x="2924692" y="2470673"/>
              <a:ext cx="1425775"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129574" y="2470673"/>
              <a:ext cx="1657732"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47" name="Group 46"/>
          <p:cNvGrpSpPr/>
          <p:nvPr/>
        </p:nvGrpSpPr>
        <p:grpSpPr>
          <a:xfrm>
            <a:off x="1005020" y="4827046"/>
            <a:ext cx="3022600" cy="1955800"/>
            <a:chOff x="2068441" y="4762500"/>
            <a:chExt cx="3022600" cy="1955800"/>
          </a:xfrm>
        </p:grpSpPr>
        <p:sp>
          <p:nvSpPr>
            <p:cNvPr id="49"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50"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smtClean="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4" name="Cloud Callout 3"/>
          <p:cNvSpPr/>
          <p:nvPr/>
        </p:nvSpPr>
        <p:spPr bwMode="auto">
          <a:xfrm>
            <a:off x="5147715" y="1286967"/>
            <a:ext cx="2130749" cy="702766"/>
          </a:xfrm>
          <a:prstGeom prst="cloudCallout">
            <a:avLst>
              <a:gd name="adj1" fmla="val -56595"/>
              <a:gd name="adj2" fmla="val 87800"/>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rPr>
              <a:t>shrug …</a:t>
            </a:r>
          </a:p>
        </p:txBody>
      </p:sp>
    </p:spTree>
    <p:extLst>
      <p:ext uri="{BB962C8B-B14F-4D97-AF65-F5344CB8AC3E}">
        <p14:creationId xmlns:p14="http://schemas.microsoft.com/office/powerpoint/2010/main" val="2523090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err="1" smtClean="0">
                <a:solidFill>
                  <a:srgbClr val="FFFF00"/>
                </a:solidFill>
              </a:rPr>
              <a:t>Merkle</a:t>
            </a:r>
            <a:r>
              <a:rPr lang="en-US" dirty="0" smtClean="0">
                <a:solidFill>
                  <a:srgbClr val="FFFF00"/>
                </a:solidFill>
              </a:rPr>
              <a:t>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22</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Tree>
    <p:extLst>
      <p:ext uri="{BB962C8B-B14F-4D97-AF65-F5344CB8AC3E}">
        <p14:creationId xmlns:p14="http://schemas.microsoft.com/office/powerpoint/2010/main" val="3911442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err="1" smtClean="0">
                <a:solidFill>
                  <a:srgbClr val="FFFF00"/>
                </a:solidFill>
              </a:rPr>
              <a:t>Merkle</a:t>
            </a:r>
            <a:r>
              <a:rPr lang="en-US" dirty="0" smtClean="0">
                <a:solidFill>
                  <a:srgbClr val="FFFF00"/>
                </a:solidFill>
              </a:rPr>
              <a:t>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23</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01,</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1" name="TextBox 10"/>
          <p:cNvSpPr txBox="1"/>
          <p:nvPr/>
        </p:nvSpPr>
        <p:spPr bwMode="auto">
          <a:xfrm>
            <a:off x="546674" y="4303826"/>
            <a:ext cx="1731563"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 </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1412455"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22" name="TextBox 21"/>
          <p:cNvSpPr txBox="1"/>
          <p:nvPr/>
        </p:nvSpPr>
        <p:spPr bwMode="auto">
          <a:xfrm>
            <a:off x="2614672" y="4303826"/>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3178930"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3447593"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sp>
        <p:nvSpPr>
          <p:cNvPr id="42" name="TextBox 41"/>
          <p:cNvSpPr txBox="1"/>
          <p:nvPr/>
        </p:nvSpPr>
        <p:spPr bwMode="auto">
          <a:xfrm>
            <a:off x="4782049" y="4303826"/>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5346307"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5614970"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39" name="TextBox 38"/>
          <p:cNvSpPr txBox="1"/>
          <p:nvPr/>
        </p:nvSpPr>
        <p:spPr bwMode="auto">
          <a:xfrm>
            <a:off x="6873225" y="4303826"/>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7437483"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7706146"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47" name="TextBox 46"/>
          <p:cNvSpPr txBox="1"/>
          <p:nvPr/>
        </p:nvSpPr>
        <p:spPr bwMode="auto">
          <a:xfrm>
            <a:off x="698499" y="2799613"/>
            <a:ext cx="4281941"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Data at leaves, as before </a:t>
            </a:r>
          </a:p>
        </p:txBody>
      </p:sp>
      <p:sp>
        <p:nvSpPr>
          <p:cNvPr id="49" name="Rounded Rectangular Callout 48"/>
          <p:cNvSpPr/>
          <p:nvPr/>
        </p:nvSpPr>
        <p:spPr bwMode="auto">
          <a:xfrm>
            <a:off x="783288" y="5283200"/>
            <a:ext cx="1258335" cy="952500"/>
          </a:xfrm>
          <a:prstGeom prst="wedgeRoundRectCallout">
            <a:avLst>
              <a:gd name="adj1" fmla="val -16796"/>
              <a:gd name="adj2" fmla="val -236167"/>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
        <p:nvSpPr>
          <p:cNvPr id="50" name="Rounded Rectangular Callout 49"/>
          <p:cNvSpPr/>
          <p:nvPr/>
        </p:nvSpPr>
        <p:spPr bwMode="auto">
          <a:xfrm>
            <a:off x="2701146" y="5283200"/>
            <a:ext cx="1258335" cy="952500"/>
          </a:xfrm>
          <a:prstGeom prst="wedgeRoundRectCallout">
            <a:avLst>
              <a:gd name="adj1" fmla="val -125797"/>
              <a:gd name="adj2" fmla="val -236167"/>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
        <p:nvSpPr>
          <p:cNvPr id="53" name="Rounded Rectangular Callout 52"/>
          <p:cNvSpPr/>
          <p:nvPr/>
        </p:nvSpPr>
        <p:spPr bwMode="auto">
          <a:xfrm>
            <a:off x="4985803" y="5283200"/>
            <a:ext cx="1258335" cy="952500"/>
          </a:xfrm>
          <a:prstGeom prst="wedgeRoundRectCallout">
            <a:avLst>
              <a:gd name="adj1" fmla="val -269113"/>
              <a:gd name="adj2" fmla="val -238833"/>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
        <p:nvSpPr>
          <p:cNvPr id="54" name="Rounded Rectangular Callout 53"/>
          <p:cNvSpPr/>
          <p:nvPr/>
        </p:nvSpPr>
        <p:spPr bwMode="auto">
          <a:xfrm>
            <a:off x="7076977" y="5283200"/>
            <a:ext cx="1258335" cy="952500"/>
          </a:xfrm>
          <a:prstGeom prst="wedgeRoundRectCallout">
            <a:avLst>
              <a:gd name="adj1" fmla="val -385179"/>
              <a:gd name="adj2" fmla="val -230833"/>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Tree>
    <p:extLst>
      <p:ext uri="{BB962C8B-B14F-4D97-AF65-F5344CB8AC3E}">
        <p14:creationId xmlns:p14="http://schemas.microsoft.com/office/powerpoint/2010/main" val="335558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err="1" smtClean="0">
                <a:solidFill>
                  <a:srgbClr val="FFFF00"/>
                </a:solidFill>
              </a:rPr>
              <a:t>Merkle</a:t>
            </a:r>
            <a:r>
              <a:rPr lang="en-US" dirty="0" smtClean="0">
                <a:solidFill>
                  <a:srgbClr val="FFFF00"/>
                </a:solidFill>
              </a:rPr>
              <a:t>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24</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01,</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30" name="TextBox 29"/>
          <p:cNvSpPr txBox="1"/>
          <p:nvPr/>
        </p:nvSpPr>
        <p:spPr bwMode="auto">
          <a:xfrm>
            <a:off x="337997" y="1567713"/>
            <a:ext cx="5125121"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Nodes have hashes of children</a:t>
            </a:r>
          </a:p>
        </p:txBody>
      </p:sp>
      <p:sp>
        <p:nvSpPr>
          <p:cNvPr id="31" name="Rounded Rectangular Callout 30"/>
          <p:cNvSpPr/>
          <p:nvPr/>
        </p:nvSpPr>
        <p:spPr bwMode="auto">
          <a:xfrm>
            <a:off x="422786" y="4051300"/>
            <a:ext cx="1990214" cy="2082800"/>
          </a:xfrm>
          <a:prstGeom prst="wedgeRoundRectCallout">
            <a:avLst>
              <a:gd name="adj1" fmla="val 13196"/>
              <a:gd name="adj2" fmla="val -138493"/>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FF00"/>
              </a:solidFill>
              <a:effectLst/>
              <a:latin typeface="Lucida Console" pitchFamily="49" charset="0"/>
            </a:endParaRPr>
          </a:p>
        </p:txBody>
      </p:sp>
      <p:sp>
        <p:nvSpPr>
          <p:cNvPr id="32" name="Rounded Rectangular Callout 31"/>
          <p:cNvSpPr/>
          <p:nvPr/>
        </p:nvSpPr>
        <p:spPr bwMode="auto">
          <a:xfrm>
            <a:off x="2520646" y="4051300"/>
            <a:ext cx="1949754" cy="2082800"/>
          </a:xfrm>
          <a:prstGeom prst="wedgeRoundRectCallout">
            <a:avLst>
              <a:gd name="adj1" fmla="val -44946"/>
              <a:gd name="adj2" fmla="val -140395"/>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FF00"/>
              </a:solidFill>
              <a:effectLst/>
              <a:latin typeface="Lucida Console" pitchFamily="49" charset="0"/>
            </a:endParaRPr>
          </a:p>
        </p:txBody>
      </p:sp>
      <p:sp>
        <p:nvSpPr>
          <p:cNvPr id="34" name="Rounded Rectangular Callout 33"/>
          <p:cNvSpPr/>
          <p:nvPr/>
        </p:nvSpPr>
        <p:spPr bwMode="auto">
          <a:xfrm>
            <a:off x="4625300" y="4051300"/>
            <a:ext cx="1953299" cy="2082800"/>
          </a:xfrm>
          <a:prstGeom prst="wedgeRoundRectCallout">
            <a:avLst>
              <a:gd name="adj1" fmla="val -115670"/>
              <a:gd name="adj2" fmla="val -136962"/>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FF00"/>
              </a:solidFill>
              <a:effectLst/>
              <a:latin typeface="Lucida Console" pitchFamily="49" charset="0"/>
            </a:endParaRPr>
          </a:p>
        </p:txBody>
      </p:sp>
      <p:sp>
        <p:nvSpPr>
          <p:cNvPr id="45" name="Rounded Rectangular Callout 44"/>
          <p:cNvSpPr/>
          <p:nvPr/>
        </p:nvSpPr>
        <p:spPr bwMode="auto">
          <a:xfrm>
            <a:off x="6716475" y="4051300"/>
            <a:ext cx="2097325" cy="2082800"/>
          </a:xfrm>
          <a:prstGeom prst="wedgeRoundRectCallout">
            <a:avLst>
              <a:gd name="adj1" fmla="val -175059"/>
              <a:gd name="adj2" fmla="val -139020"/>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FF00"/>
              </a:solidFill>
              <a:effectLst/>
              <a:latin typeface="Lucida Console" pitchFamily="49" charset="0"/>
            </a:endParaRPr>
          </a:p>
        </p:txBody>
      </p:sp>
    </p:spTree>
    <p:extLst>
      <p:ext uri="{BB962C8B-B14F-4D97-AF65-F5344CB8AC3E}">
        <p14:creationId xmlns:p14="http://schemas.microsoft.com/office/powerpoint/2010/main" val="3121819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err="1" smtClean="0">
                <a:solidFill>
                  <a:srgbClr val="FFFF00"/>
                </a:solidFill>
              </a:rPr>
              <a:t>Merkle</a:t>
            </a:r>
            <a:r>
              <a:rPr lang="en-US" dirty="0" smtClean="0">
                <a:solidFill>
                  <a:srgbClr val="FFFF00"/>
                </a:solidFill>
              </a:rPr>
              <a:t>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25</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 </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0" name="TextBox 29"/>
          <p:cNvSpPr txBox="1"/>
          <p:nvPr/>
        </p:nvSpPr>
        <p:spPr bwMode="auto">
          <a:xfrm>
            <a:off x="3135162" y="5619013"/>
            <a:ext cx="5125121"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Nodes have hashes of children</a:t>
            </a:r>
          </a:p>
        </p:txBody>
      </p:sp>
      <p:sp>
        <p:nvSpPr>
          <p:cNvPr id="32" name="Rounded Rectangular Callout 31"/>
          <p:cNvSpPr/>
          <p:nvPr/>
        </p:nvSpPr>
        <p:spPr bwMode="auto">
          <a:xfrm>
            <a:off x="1681119" y="1758213"/>
            <a:ext cx="5875381" cy="2082800"/>
          </a:xfrm>
          <a:prstGeom prst="wedgeRoundRectCallout">
            <a:avLst>
              <a:gd name="adj1" fmla="val 8910"/>
              <a:gd name="adj2" fmla="val 124849"/>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FF00"/>
              </a:solidFill>
              <a:effectLst/>
              <a:latin typeface="Lucida Console" pitchFamily="49" charset="0"/>
            </a:endParaRPr>
          </a:p>
        </p:txBody>
      </p:sp>
    </p:spTree>
    <p:extLst>
      <p:ext uri="{BB962C8B-B14F-4D97-AF65-F5344CB8AC3E}">
        <p14:creationId xmlns:p14="http://schemas.microsoft.com/office/powerpoint/2010/main" val="2751338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Don’t Mess with</a:t>
            </a:r>
            <a:br>
              <a:rPr lang="en-US" dirty="0" smtClean="0">
                <a:solidFill>
                  <a:srgbClr val="FFFF00"/>
                </a:solidFill>
              </a:rPr>
            </a:br>
            <a:r>
              <a:rPr lang="en-US" dirty="0" smtClean="0">
                <a:solidFill>
                  <a:srgbClr val="FFFF00"/>
                </a:solidFill>
              </a:rPr>
              <a:t>the </a:t>
            </a:r>
            <a:r>
              <a:rPr lang="en-US" dirty="0" err="1" smtClean="0">
                <a:solidFill>
                  <a:srgbClr val="FFFF00"/>
                </a:solidFill>
              </a:rPr>
              <a:t>Merkle</a:t>
            </a:r>
            <a:r>
              <a:rPr lang="en-US" dirty="0" smtClean="0">
                <a:solidFill>
                  <a:srgbClr val="FFFF00"/>
                </a:solidFill>
              </a:rPr>
              <a:t>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26</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30" name="Group 29"/>
          <p:cNvGrpSpPr/>
          <p:nvPr/>
        </p:nvGrpSpPr>
        <p:grpSpPr>
          <a:xfrm>
            <a:off x="112562" y="4902200"/>
            <a:ext cx="3022600" cy="1955800"/>
            <a:chOff x="2068441" y="4762500"/>
            <a:chExt cx="3022600" cy="1955800"/>
          </a:xfrm>
        </p:grpSpPr>
        <p:sp>
          <p:nvSpPr>
            <p:cNvPr id="31"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2"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smtClean="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Tree>
    <p:extLst>
      <p:ext uri="{BB962C8B-B14F-4D97-AF65-F5344CB8AC3E}">
        <p14:creationId xmlns:p14="http://schemas.microsoft.com/office/powerpoint/2010/main" val="484812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Don’t Mess with</a:t>
            </a:r>
            <a:br>
              <a:rPr lang="en-US" dirty="0" smtClean="0">
                <a:solidFill>
                  <a:srgbClr val="FFFF00"/>
                </a:solidFill>
              </a:rPr>
            </a:br>
            <a:r>
              <a:rPr lang="en-US" dirty="0" smtClean="0">
                <a:solidFill>
                  <a:srgbClr val="FFFF00"/>
                </a:solidFill>
              </a:rPr>
              <a:t>the </a:t>
            </a:r>
            <a:r>
              <a:rPr lang="en-US" dirty="0" err="1" smtClean="0">
                <a:solidFill>
                  <a:srgbClr val="FFFF00"/>
                </a:solidFill>
              </a:rPr>
              <a:t>Merkle</a:t>
            </a:r>
            <a:r>
              <a:rPr lang="en-US" dirty="0" smtClean="0">
                <a:solidFill>
                  <a:srgbClr val="FFFF00"/>
                </a:solidFill>
              </a:rPr>
              <a:t>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27</a:t>
            </a:fld>
            <a:endParaRPr lang="en-US" dirty="0"/>
          </a:p>
        </p:txBody>
      </p:sp>
      <p:sp>
        <p:nvSpPr>
          <p:cNvPr id="5" name="TextBox 4"/>
          <p:cNvSpPr txBox="1"/>
          <p:nvPr/>
        </p:nvSpPr>
        <p:spPr bwMode="auto">
          <a:xfrm>
            <a:off x="3355161" y="1947453"/>
            <a:ext cx="2433679" cy="58477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h</a:t>
            </a:r>
            <a:r>
              <a:rPr lang="en-US" sz="2800" b="1" baseline="-25000" dirty="0" smtClean="0">
                <a:solidFill>
                  <a:srgbClr val="FFFF00"/>
                </a:solidFill>
                <a:latin typeface="Arial" panose="020B0604020202020204" pitchFamily="34" charset="0"/>
                <a:cs typeface="Arial" panose="020B0604020202020204" pitchFamily="34" charset="0"/>
              </a:rPr>
              <a:t>03</a:t>
            </a:r>
            <a:r>
              <a:rPr lang="en-US" sz="3200" b="1" dirty="0" smtClean="0">
                <a:solidFill>
                  <a:srgbClr val="FFFF00"/>
                </a:solidFill>
                <a:latin typeface="Arial" panose="020B0604020202020204" pitchFamily="34" charset="0"/>
                <a:cs typeface="Arial" panose="020B0604020202020204" pitchFamily="34" charset="0"/>
                <a:sym typeface="Symbol"/>
              </a:rPr>
              <a:t></a:t>
            </a:r>
            <a:r>
              <a:rPr lang="en-US" sz="2800" b="1" dirty="0" smtClean="0">
                <a:solidFill>
                  <a:srgbClr val="FFFF00"/>
                </a:solidFill>
                <a:latin typeface="Arial" panose="020B0604020202020204" pitchFamily="34" charset="0"/>
                <a:cs typeface="Arial" panose="020B0604020202020204" pitchFamily="34" charset="0"/>
              </a:rPr>
              <a:t>H(h</a:t>
            </a:r>
            <a:r>
              <a:rPr lang="en-US" sz="2800" b="1" baseline="-25000" dirty="0" smtClean="0">
                <a:solidFill>
                  <a:srgbClr val="FFFF00"/>
                </a:solidFill>
                <a:latin typeface="Arial" panose="020B0604020202020204" pitchFamily="34" charset="0"/>
                <a:cs typeface="Arial" panose="020B0604020202020204" pitchFamily="34" charset="0"/>
              </a:rPr>
              <a:t>01,</a:t>
            </a:r>
            <a:r>
              <a:rPr lang="en-US" sz="2800" b="1" dirty="0" smtClean="0">
                <a:solidFill>
                  <a:srgbClr val="FFFF00"/>
                </a:solidFill>
                <a:latin typeface="Arial" panose="020B0604020202020204" pitchFamily="34" charset="0"/>
                <a:cs typeface="Arial" panose="020B0604020202020204" pitchFamily="34" charset="0"/>
              </a:rPr>
              <a:t>h</a:t>
            </a:r>
            <a:r>
              <a:rPr lang="en-US" sz="2800" b="1" baseline="-25000" dirty="0" smtClean="0">
                <a:solidFill>
                  <a:srgbClr val="FFFF00"/>
                </a:solidFill>
                <a:latin typeface="Arial" panose="020B0604020202020204" pitchFamily="34" charset="0"/>
                <a:cs typeface="Arial" panose="020B0604020202020204" pitchFamily="34" charset="0"/>
              </a:rPr>
              <a:t>23</a:t>
            </a:r>
            <a:r>
              <a:rPr lang="en-US" sz="2800" b="1" dirty="0" smtClean="0">
                <a:solidFill>
                  <a:srgbClr val="FFFF00"/>
                </a:solidFill>
                <a:latin typeface="Arial" panose="020B0604020202020204" pitchFamily="34" charset="0"/>
                <a:cs typeface="Arial" panose="020B0604020202020204" pitchFamily="34" charset="0"/>
              </a:rPr>
              <a:t>)</a:t>
            </a:r>
            <a:endParaRPr lang="en-US" sz="2800" b="1" baseline="-25000" dirty="0">
              <a:solidFill>
                <a:srgbClr val="FFFF00"/>
              </a:solidFill>
              <a:latin typeface="Arial" panose="020B0604020202020204" pitchFamily="34" charset="0"/>
              <a:cs typeface="Arial" panose="020B0604020202020204" pitchFamily="34" charset="0"/>
            </a:endParaRPr>
          </a:p>
        </p:txBody>
      </p:sp>
      <p:grpSp>
        <p:nvGrpSpPr>
          <p:cNvPr id="20" name="Group 19"/>
          <p:cNvGrpSpPr/>
          <p:nvPr/>
        </p:nvGrpSpPr>
        <p:grpSpPr>
          <a:xfrm>
            <a:off x="623617" y="4303826"/>
            <a:ext cx="1577675" cy="1653520"/>
            <a:chOff x="1774686" y="3903253"/>
            <a:chExt cx="1577675" cy="1653520"/>
          </a:xfrm>
        </p:grpSpPr>
        <p:sp>
          <p:nvSpPr>
            <p:cNvPr id="11" name="TextBox 10"/>
            <p:cNvSpPr txBox="1"/>
            <p:nvPr/>
          </p:nvSpPr>
          <p:spPr bwMode="auto">
            <a:xfrm>
              <a:off x="1774686" y="3903253"/>
              <a:ext cx="1577675" cy="58477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FF00"/>
                  </a:solidFill>
                  <a:latin typeface="Arial" panose="020B0604020202020204" pitchFamily="34" charset="0"/>
                  <a:cs typeface="Arial" panose="020B0604020202020204" pitchFamily="34" charset="0"/>
                </a:rPr>
                <a:t>h</a:t>
              </a:r>
              <a:r>
                <a:rPr lang="en-US" sz="2800" baseline="-25000" dirty="0" smtClean="0">
                  <a:solidFill>
                    <a:srgbClr val="FFFF00"/>
                  </a:solidFill>
                  <a:latin typeface="Arial" panose="020B0604020202020204" pitchFamily="34" charset="0"/>
                  <a:cs typeface="Arial" panose="020B0604020202020204" pitchFamily="34" charset="0"/>
                </a:rPr>
                <a:t>0</a:t>
              </a:r>
              <a:r>
                <a:rPr lang="en-US" sz="3200" b="1" dirty="0" smtClean="0">
                  <a:solidFill>
                    <a:srgbClr val="FFFF00"/>
                  </a:solidFill>
                  <a:latin typeface="Arial" panose="020B0604020202020204" pitchFamily="34" charset="0"/>
                  <a:cs typeface="Arial" panose="020B0604020202020204" pitchFamily="34" charset="0"/>
                  <a:sym typeface="Symbol"/>
                </a:rPr>
                <a:t></a:t>
              </a:r>
              <a:r>
                <a:rPr lang="en-US" sz="2800" dirty="0" smtClean="0">
                  <a:solidFill>
                    <a:srgbClr val="FFFF00"/>
                  </a:solidFill>
                  <a:latin typeface="Arial" panose="020B0604020202020204" pitchFamily="34" charset="0"/>
                  <a:cs typeface="Arial" panose="020B0604020202020204" pitchFamily="34" charset="0"/>
                </a:rPr>
                <a:t>H(d</a:t>
              </a:r>
              <a:r>
                <a:rPr lang="en-US" sz="2800" baseline="-25000" dirty="0" smtClean="0">
                  <a:solidFill>
                    <a:srgbClr val="FFFF00"/>
                  </a:solidFill>
                  <a:latin typeface="Arial" panose="020B0604020202020204" pitchFamily="34" charset="0"/>
                  <a:cs typeface="Arial" panose="020B0604020202020204" pitchFamily="34" charset="0"/>
                </a:rPr>
                <a:t>0</a:t>
              </a:r>
              <a:r>
                <a:rPr lang="en-US" sz="2800" dirty="0" smtClean="0">
                  <a:solidFill>
                    <a:srgbClr val="FFFF00"/>
                  </a:solidFill>
                  <a:latin typeface="Arial" panose="020B0604020202020204" pitchFamily="34" charset="0"/>
                  <a:cs typeface="Arial" panose="020B0604020202020204" pitchFamily="34" charset="0"/>
                </a:rPr>
                <a:t>)</a:t>
              </a:r>
              <a:endParaRPr lang="en-US" sz="2800" baseline="-25000" dirty="0">
                <a:solidFill>
                  <a:srgbClr val="FFFF00"/>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d</a:t>
              </a:r>
              <a:r>
                <a:rPr lang="en-US" sz="2800" baseline="-25000" dirty="0" smtClean="0">
                  <a:solidFill>
                    <a:srgbClr val="FF66FF"/>
                  </a:solidFill>
                  <a:latin typeface="Arial" panose="020B0604020202020204" pitchFamily="34" charset="0"/>
                  <a:cs typeface="Arial" panose="020B0604020202020204" pitchFamily="34" charset="0"/>
                </a:rPr>
                <a:t>0</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rgbClr val="FF0000"/>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5" y="3713328"/>
            <a:ext cx="1722707" cy="590498"/>
          </a:xfrm>
          <a:prstGeom prst="straightConnector1">
            <a:avLst/>
          </a:prstGeom>
          <a:solidFill>
            <a:srgbClr val="FFFFCC"/>
          </a:solidFill>
          <a:ln w="76200" cap="flat" cmpd="sng" algn="ctr">
            <a:solidFill>
              <a:srgbClr val="FF0000"/>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713328"/>
            <a:ext cx="312431" cy="590498"/>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18510" y="3128553"/>
            <a:ext cx="5098965" cy="584775"/>
            <a:chOff x="2043018" y="3128553"/>
            <a:chExt cx="5098965" cy="584775"/>
          </a:xfrm>
        </p:grpSpPr>
        <p:sp>
          <p:nvSpPr>
            <p:cNvPr id="6" name="TextBox 5"/>
            <p:cNvSpPr txBox="1"/>
            <p:nvPr/>
          </p:nvSpPr>
          <p:spPr bwMode="auto">
            <a:xfrm>
              <a:off x="2043018" y="3128553"/>
              <a:ext cx="2233304" cy="58477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h</a:t>
              </a:r>
              <a:r>
                <a:rPr lang="en-US" sz="2800" b="1" baseline="-25000" dirty="0" smtClean="0">
                  <a:solidFill>
                    <a:srgbClr val="FFFF00"/>
                  </a:solidFill>
                  <a:latin typeface="Arial" panose="020B0604020202020204" pitchFamily="34" charset="0"/>
                  <a:cs typeface="Arial" panose="020B0604020202020204" pitchFamily="34" charset="0"/>
                </a:rPr>
                <a:t>01</a:t>
              </a:r>
              <a:r>
                <a:rPr lang="en-US" sz="3200" b="1" dirty="0" smtClean="0">
                  <a:solidFill>
                    <a:srgbClr val="FFFF00"/>
                  </a:solidFill>
                  <a:latin typeface="Arial" panose="020B0604020202020204" pitchFamily="34" charset="0"/>
                  <a:cs typeface="Arial" panose="020B0604020202020204" pitchFamily="34" charset="0"/>
                  <a:sym typeface="Symbol"/>
                </a:rPr>
                <a:t></a:t>
              </a:r>
              <a:r>
                <a:rPr lang="en-US" sz="2800" b="1" dirty="0" smtClean="0">
                  <a:solidFill>
                    <a:srgbClr val="FFFF00"/>
                  </a:solidFill>
                  <a:latin typeface="Arial" panose="020B0604020202020204" pitchFamily="34" charset="0"/>
                  <a:cs typeface="Arial" panose="020B0604020202020204" pitchFamily="34" charset="0"/>
                </a:rPr>
                <a:t>H(h</a:t>
              </a:r>
              <a:r>
                <a:rPr lang="en-US" sz="2800" b="1" baseline="-25000" dirty="0" smtClean="0">
                  <a:solidFill>
                    <a:srgbClr val="FFFF00"/>
                  </a:solidFill>
                  <a:latin typeface="Arial" panose="020B0604020202020204" pitchFamily="34" charset="0"/>
                  <a:cs typeface="Arial" panose="020B0604020202020204" pitchFamily="34" charset="0"/>
                </a:rPr>
                <a:t>0,</a:t>
              </a:r>
              <a:r>
                <a:rPr lang="en-US" sz="2800" b="1" dirty="0" smtClean="0">
                  <a:solidFill>
                    <a:srgbClr val="FFFF00"/>
                  </a:solidFill>
                  <a:latin typeface="Arial" panose="020B0604020202020204" pitchFamily="34" charset="0"/>
                  <a:cs typeface="Arial" panose="020B0604020202020204" pitchFamily="34" charset="0"/>
                </a:rPr>
                <a:t>h</a:t>
              </a:r>
              <a:r>
                <a:rPr lang="en-US" sz="2800" b="1" baseline="-25000" dirty="0" smtClean="0">
                  <a:solidFill>
                    <a:srgbClr val="FFFF00"/>
                  </a:solidFill>
                  <a:latin typeface="Arial" panose="020B0604020202020204" pitchFamily="34" charset="0"/>
                  <a:cs typeface="Arial" panose="020B0604020202020204" pitchFamily="34" charset="0"/>
                </a:rPr>
                <a:t>1</a:t>
              </a:r>
              <a:r>
                <a:rPr lang="en-US" sz="2800" b="1" dirty="0" smtClean="0">
                  <a:solidFill>
                    <a:srgbClr val="FFFF00"/>
                  </a:solidFill>
                  <a:latin typeface="Arial" panose="020B0604020202020204" pitchFamily="34" charset="0"/>
                  <a:cs typeface="Arial" panose="020B0604020202020204" pitchFamily="34" charset="0"/>
                </a:rPr>
                <a:t>)</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7" y="2532228"/>
            <a:ext cx="1425774" cy="596325"/>
          </a:xfrm>
          <a:prstGeom prst="straightConnector1">
            <a:avLst/>
          </a:prstGeom>
          <a:solidFill>
            <a:srgbClr val="FFFFCC"/>
          </a:solidFill>
          <a:ln w="76200" cap="flat" cmpd="sng" algn="ctr">
            <a:solidFill>
              <a:srgbClr val="FF0000"/>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4572001" y="2532228"/>
            <a:ext cx="1436837" cy="596325"/>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30" name="Group 29"/>
          <p:cNvGrpSpPr/>
          <p:nvPr/>
        </p:nvGrpSpPr>
        <p:grpSpPr>
          <a:xfrm>
            <a:off x="112562" y="4902200"/>
            <a:ext cx="3022600" cy="1955800"/>
            <a:chOff x="2068441" y="4762500"/>
            <a:chExt cx="3022600" cy="1955800"/>
          </a:xfrm>
        </p:grpSpPr>
        <p:sp>
          <p:nvSpPr>
            <p:cNvPr id="31"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2"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smtClean="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7" name="Rounded Rectangular Callout 6"/>
          <p:cNvSpPr/>
          <p:nvPr/>
        </p:nvSpPr>
        <p:spPr bwMode="auto">
          <a:xfrm>
            <a:off x="373164" y="3398616"/>
            <a:ext cx="486303" cy="506313"/>
          </a:xfrm>
          <a:prstGeom prst="wedgeRoundRectCallout">
            <a:avLst>
              <a:gd name="adj1" fmla="val 86240"/>
              <a:gd name="adj2" fmla="val 105142"/>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rPr>
              <a:t>!!!</a:t>
            </a:r>
          </a:p>
        </p:txBody>
      </p:sp>
      <p:sp>
        <p:nvSpPr>
          <p:cNvPr id="45" name="Rounded Rectangular Callout 44"/>
          <p:cNvSpPr/>
          <p:nvPr/>
        </p:nvSpPr>
        <p:spPr bwMode="auto">
          <a:xfrm>
            <a:off x="1657829" y="2245869"/>
            <a:ext cx="486303" cy="506313"/>
          </a:xfrm>
          <a:prstGeom prst="wedgeRoundRectCallout">
            <a:avLst>
              <a:gd name="adj1" fmla="val 86240"/>
              <a:gd name="adj2" fmla="val 105142"/>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rPr>
              <a:t>!!!</a:t>
            </a:r>
          </a:p>
        </p:txBody>
      </p:sp>
      <p:sp>
        <p:nvSpPr>
          <p:cNvPr id="47" name="Rounded Rectangular Callout 46"/>
          <p:cNvSpPr/>
          <p:nvPr/>
        </p:nvSpPr>
        <p:spPr bwMode="auto">
          <a:xfrm>
            <a:off x="2942494" y="1093122"/>
            <a:ext cx="486303" cy="506313"/>
          </a:xfrm>
          <a:prstGeom prst="wedgeRoundRectCallout">
            <a:avLst>
              <a:gd name="adj1" fmla="val 86240"/>
              <a:gd name="adj2" fmla="val 105142"/>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75050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Proof </a:t>
            </a:r>
            <a:r>
              <a:rPr lang="en-US" b="1" dirty="0" smtClean="0">
                <a:solidFill>
                  <a:srgbClr val="FF66FF"/>
                </a:solidFill>
              </a:rPr>
              <a:t>d</a:t>
            </a:r>
            <a:r>
              <a:rPr lang="en-US" b="1" baseline="-25000" dirty="0" smtClean="0">
                <a:solidFill>
                  <a:srgbClr val="FF66FF"/>
                </a:solidFill>
              </a:rPr>
              <a:t>1</a:t>
            </a:r>
            <a:r>
              <a:rPr lang="en-US" dirty="0" smtClean="0">
                <a:solidFill>
                  <a:srgbClr val="FFFF00"/>
                </a:solidFill>
              </a:rPr>
              <a:t> is in the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28</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01,</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 </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sp>
        <p:nvSpPr>
          <p:cNvPr id="22" name="TextBox 21"/>
          <p:cNvSpPr txBox="1"/>
          <p:nvPr/>
        </p:nvSpPr>
        <p:spPr bwMode="auto">
          <a:xfrm>
            <a:off x="2614672" y="4303826"/>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3178930"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3447593"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6" name="TextBox 5"/>
          <p:cNvSpPr txBox="1"/>
          <p:nvPr/>
        </p:nvSpPr>
        <p:spPr bwMode="auto">
          <a:xfrm>
            <a:off x="2026525"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00201"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7639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Proof </a:t>
            </a:r>
            <a:r>
              <a:rPr lang="en-US" b="1" dirty="0" smtClean="0">
                <a:solidFill>
                  <a:srgbClr val="FF66FF"/>
                </a:solidFill>
              </a:rPr>
              <a:t>d</a:t>
            </a:r>
            <a:r>
              <a:rPr lang="en-US" b="1" baseline="-25000" dirty="0" smtClean="0">
                <a:solidFill>
                  <a:srgbClr val="FF66FF"/>
                </a:solidFill>
              </a:rPr>
              <a:t>1</a:t>
            </a:r>
            <a:r>
              <a:rPr lang="en-US" dirty="0" smtClean="0">
                <a:solidFill>
                  <a:srgbClr val="FFFF00"/>
                </a:solidFill>
              </a:rPr>
              <a:t> is in the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29</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01,</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 </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sp>
        <p:nvSpPr>
          <p:cNvPr id="31" name="Rounded Rectangular Callout 30"/>
          <p:cNvSpPr/>
          <p:nvPr/>
        </p:nvSpPr>
        <p:spPr bwMode="auto">
          <a:xfrm>
            <a:off x="2374443" y="4089186"/>
            <a:ext cx="2146300" cy="2082800"/>
          </a:xfrm>
          <a:prstGeom prst="wedgeRoundRectCallout">
            <a:avLst>
              <a:gd name="adj1" fmla="val 135537"/>
              <a:gd name="adj2" fmla="val -96492"/>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FF00"/>
              </a:solidFill>
              <a:effectLst/>
              <a:latin typeface="Lucida Console" pitchFamily="49" charset="0"/>
            </a:endParaRPr>
          </a:p>
        </p:txBody>
      </p:sp>
      <p:sp>
        <p:nvSpPr>
          <p:cNvPr id="32" name="TextBox 31"/>
          <p:cNvSpPr txBox="1"/>
          <p:nvPr/>
        </p:nvSpPr>
        <p:spPr bwMode="auto">
          <a:xfrm>
            <a:off x="6536283" y="2799613"/>
            <a:ext cx="1385316"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Check!</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4467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lowchart: Magnetic Disk 15"/>
          <p:cNvSpPr/>
          <p:nvPr/>
        </p:nvSpPr>
        <p:spPr bwMode="auto">
          <a:xfrm>
            <a:off x="5700240" y="3548106"/>
            <a:ext cx="2289408" cy="917079"/>
          </a:xfrm>
          <a:prstGeom prst="flowChartMagneticDisk">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 Inde</a:t>
            </a:r>
            <a:r>
              <a:rPr lang="en-US" dirty="0" smtClean="0">
                <a:solidFill>
                  <a:schemeClr val="tx1">
                    <a:lumMod val="50000"/>
                  </a:schemeClr>
                </a:solidFill>
                <a:latin typeface="Arial" panose="020B0604020202020204" pitchFamily="34" charset="0"/>
                <a:cs typeface="Arial" panose="020B0604020202020204" pitchFamily="34" charset="0"/>
              </a:rPr>
              <a:t>x DB</a:t>
            </a:r>
            <a:endPar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endParaRPr>
          </a:p>
        </p:txBody>
      </p:sp>
      <p:sp>
        <p:nvSpPr>
          <p:cNvPr id="17" name="Flowchart: Magnetic Disk 16"/>
          <p:cNvSpPr/>
          <p:nvPr/>
        </p:nvSpPr>
        <p:spPr bwMode="auto">
          <a:xfrm>
            <a:off x="5759551" y="4980729"/>
            <a:ext cx="2170787" cy="917079"/>
          </a:xfrm>
          <a:prstGeom prst="flowChartMagneticDisk">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lumMod val="50000"/>
                  </a:schemeClr>
                </a:solidFill>
                <a:effectLst/>
                <a:latin typeface="Arial" panose="020B0604020202020204" pitchFamily="34" charset="0"/>
                <a:cs typeface="Arial" panose="020B0604020202020204" pitchFamily="34" charset="0"/>
              </a:rPr>
              <a:t>Chainstate</a:t>
            </a: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a:t>
            </a:r>
            <a:r>
              <a:rPr lang="en-US" dirty="0" smtClean="0">
                <a:solidFill>
                  <a:schemeClr val="tx1">
                    <a:lumMod val="50000"/>
                  </a:schemeClr>
                </a:solidFill>
                <a:latin typeface="Arial" panose="020B0604020202020204" pitchFamily="34" charset="0"/>
                <a:cs typeface="Arial" panose="020B0604020202020204" pitchFamily="34" charset="0"/>
              </a:rPr>
              <a:t>DB</a:t>
            </a:r>
            <a:endPar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endParaRPr>
          </a:p>
        </p:txBody>
      </p:sp>
      <p:sp>
        <p:nvSpPr>
          <p:cNvPr id="6" name="Title 5"/>
          <p:cNvSpPr>
            <a:spLocks noGrp="1"/>
          </p:cNvSpPr>
          <p:nvPr>
            <p:ph type="title"/>
          </p:nvPr>
        </p:nvSpPr>
        <p:spPr/>
        <p:txBody>
          <a:bodyPr/>
          <a:lstStyle/>
          <a:p>
            <a:r>
              <a:rPr lang="en-US" dirty="0" smtClean="0">
                <a:solidFill>
                  <a:srgbClr val="FFFF00"/>
                </a:solidFill>
              </a:rPr>
              <a:t>Bitcoin Node</a:t>
            </a:r>
            <a:endParaRPr lang="en-US" dirty="0">
              <a:solidFill>
                <a:srgbClr val="FFFF00"/>
              </a:solidFill>
            </a:endParaRP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3</a:t>
            </a:fld>
            <a:endParaRPr lang="en-US" dirty="0"/>
          </a:p>
        </p:txBody>
      </p:sp>
      <p:sp>
        <p:nvSpPr>
          <p:cNvPr id="3" name="Folded Corner 2"/>
          <p:cNvSpPr/>
          <p:nvPr/>
        </p:nvSpPr>
        <p:spPr bwMode="auto">
          <a:xfrm rot="20480182">
            <a:off x="1356186" y="3578969"/>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4" name="TextBox 3"/>
          <p:cNvSpPr txBox="1"/>
          <p:nvPr/>
        </p:nvSpPr>
        <p:spPr bwMode="auto">
          <a:xfrm>
            <a:off x="739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smtClean="0">
                <a:solidFill>
                  <a:srgbClr val="FFCCFF"/>
                </a:solidFill>
                <a:latin typeface="Arial" panose="020B0604020202020204" pitchFamily="34" charset="0"/>
              </a:rPr>
              <a:t>File System</a:t>
            </a:r>
            <a:endParaRPr lang="en-US" sz="2800" b="1" dirty="0">
              <a:solidFill>
                <a:srgbClr val="FFCCFF"/>
              </a:solidFill>
              <a:latin typeface="Arial" panose="020B0604020202020204" pitchFamily="34" charset="0"/>
            </a:endParaRPr>
          </a:p>
        </p:txBody>
      </p:sp>
      <p:sp>
        <p:nvSpPr>
          <p:cNvPr id="5" name="TextBox 4"/>
          <p:cNvSpPr txBox="1"/>
          <p:nvPr/>
        </p:nvSpPr>
        <p:spPr bwMode="auto">
          <a:xfrm>
            <a:off x="5413186" y="4105127"/>
            <a:ext cx="3320716" cy="954107"/>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smtClean="0">
                <a:solidFill>
                  <a:srgbClr val="FFFF00"/>
                </a:solidFill>
                <a:latin typeface="Arial" panose="020B0604020202020204" pitchFamily="34" charset="0"/>
              </a:rPr>
              <a:t>Each block lives in a file</a:t>
            </a:r>
            <a:endParaRPr lang="en-US" sz="2800" b="1" dirty="0">
              <a:solidFill>
                <a:srgbClr val="FFFF00"/>
              </a:solidFill>
              <a:latin typeface="Arial" panose="020B0604020202020204" pitchFamily="34" charset="0"/>
            </a:endParaRPr>
          </a:p>
        </p:txBody>
      </p:sp>
      <p:sp>
        <p:nvSpPr>
          <p:cNvPr id="7" name="Folded Corner 6"/>
          <p:cNvSpPr/>
          <p:nvPr/>
        </p:nvSpPr>
        <p:spPr bwMode="auto">
          <a:xfrm>
            <a:off x="2105486" y="5163788"/>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8" name="Folded Corner 7"/>
          <p:cNvSpPr/>
          <p:nvPr/>
        </p:nvSpPr>
        <p:spPr bwMode="auto">
          <a:xfrm>
            <a:off x="1653279" y="4434731"/>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9" name="Folded Corner 8"/>
          <p:cNvSpPr/>
          <p:nvPr/>
        </p:nvSpPr>
        <p:spPr bwMode="auto">
          <a:xfrm rot="20976132">
            <a:off x="2399944" y="4182219"/>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10" name="Folded Corner 9"/>
          <p:cNvSpPr/>
          <p:nvPr/>
        </p:nvSpPr>
        <p:spPr bwMode="auto">
          <a:xfrm rot="1286644">
            <a:off x="2717800" y="3500338"/>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11" name="Folded Corner 10"/>
          <p:cNvSpPr/>
          <p:nvPr/>
        </p:nvSpPr>
        <p:spPr bwMode="auto">
          <a:xfrm rot="2110432">
            <a:off x="2724514" y="4878583"/>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12" name="Folded Corner 11"/>
          <p:cNvSpPr/>
          <p:nvPr/>
        </p:nvSpPr>
        <p:spPr bwMode="auto">
          <a:xfrm rot="2071266">
            <a:off x="952065" y="5193456"/>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a:t>
            </a:r>
          </a:p>
        </p:txBody>
      </p:sp>
      <p:sp>
        <p:nvSpPr>
          <p:cNvPr id="13" name="Right Brace 12"/>
          <p:cNvSpPr/>
          <p:nvPr/>
        </p:nvSpPr>
        <p:spPr bwMode="auto">
          <a:xfrm>
            <a:off x="4368800" y="3354084"/>
            <a:ext cx="815786" cy="2360666"/>
          </a:xfrm>
          <a:prstGeom prst="rightBrace">
            <a:avLst/>
          </a:prstGeom>
          <a:noFill/>
          <a:ln w="76200" cap="flat" cmpd="sng" algn="ctr">
            <a:solidFill>
              <a:srgbClr val="FFFF00"/>
            </a:solidFill>
            <a:prstDash val="solid"/>
            <a:round/>
            <a:headEnd type="none" w="med" len="med"/>
            <a:tailEnd type="none" w="med" len="med"/>
          </a:ln>
          <a:effectLst/>
        </p:spPr>
        <p:txBody>
          <a:bodyPr rtlCol="0" anchor="ctr"/>
          <a:lstStyle/>
          <a:p>
            <a:pPr algn="ctr"/>
            <a:endParaRPr lang="en-US"/>
          </a:p>
        </p:txBody>
      </p:sp>
      <p:sp>
        <p:nvSpPr>
          <p:cNvPr id="18" name="TextBox 17"/>
          <p:cNvSpPr txBox="1"/>
          <p:nvPr/>
        </p:nvSpPr>
        <p:spPr bwMode="auto">
          <a:xfrm>
            <a:off x="5184586" y="2427839"/>
            <a:ext cx="3320716"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err="1" smtClean="0">
                <a:solidFill>
                  <a:schemeClr val="tx1">
                    <a:lumMod val="50000"/>
                  </a:schemeClr>
                </a:solidFill>
                <a:latin typeface="Arial" panose="020B0604020202020204" pitchFamily="34" charset="0"/>
              </a:rPr>
              <a:t>LevelDB</a:t>
            </a:r>
            <a:endParaRPr lang="en-US" sz="2800" b="1" dirty="0">
              <a:solidFill>
                <a:schemeClr val="tx1">
                  <a:lumMod val="50000"/>
                </a:schemeClr>
              </a:solidFill>
              <a:latin typeface="Arial" panose="020B0604020202020204" pitchFamily="34" charset="0"/>
            </a:endParaRPr>
          </a:p>
        </p:txBody>
      </p:sp>
    </p:spTree>
    <p:extLst>
      <p:ext uri="{BB962C8B-B14F-4D97-AF65-F5344CB8AC3E}">
        <p14:creationId xmlns:p14="http://schemas.microsoft.com/office/powerpoint/2010/main" val="99753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Proof </a:t>
            </a:r>
            <a:r>
              <a:rPr lang="en-US" b="1" dirty="0" smtClean="0">
                <a:solidFill>
                  <a:srgbClr val="FF66FF"/>
                </a:solidFill>
              </a:rPr>
              <a:t>d</a:t>
            </a:r>
            <a:r>
              <a:rPr lang="en-US" b="1" baseline="-25000" dirty="0" smtClean="0">
                <a:solidFill>
                  <a:srgbClr val="FF66FF"/>
                </a:solidFill>
              </a:rPr>
              <a:t>1</a:t>
            </a:r>
            <a:r>
              <a:rPr lang="en-US" dirty="0" smtClean="0">
                <a:solidFill>
                  <a:srgbClr val="FFFF00"/>
                </a:solidFill>
              </a:rPr>
              <a:t> is in the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30</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01,</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sp>
        <p:nvSpPr>
          <p:cNvPr id="31" name="Rounded Rectangular Callout 30"/>
          <p:cNvSpPr/>
          <p:nvPr/>
        </p:nvSpPr>
        <p:spPr bwMode="auto">
          <a:xfrm>
            <a:off x="339305" y="2895600"/>
            <a:ext cx="4442744" cy="2315753"/>
          </a:xfrm>
          <a:prstGeom prst="wedgeRoundRectCallout">
            <a:avLst>
              <a:gd name="adj1" fmla="val 95874"/>
              <a:gd name="adj2" fmla="val -1370"/>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FF00"/>
              </a:solidFill>
              <a:effectLst/>
              <a:latin typeface="Lucida Console" pitchFamily="49" charset="0"/>
            </a:endParaRPr>
          </a:p>
        </p:txBody>
      </p:sp>
      <p:sp>
        <p:nvSpPr>
          <p:cNvPr id="32" name="TextBox 31"/>
          <p:cNvSpPr txBox="1"/>
          <p:nvPr/>
        </p:nvSpPr>
        <p:spPr bwMode="auto">
          <a:xfrm>
            <a:off x="7013487" y="3966145"/>
            <a:ext cx="1385316"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Check!</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6213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Proof </a:t>
            </a:r>
            <a:r>
              <a:rPr lang="en-US" b="1" dirty="0" smtClean="0">
                <a:solidFill>
                  <a:srgbClr val="FF66FF"/>
                </a:solidFill>
              </a:rPr>
              <a:t>d</a:t>
            </a:r>
            <a:r>
              <a:rPr lang="en-US" b="1" baseline="-25000" dirty="0" smtClean="0">
                <a:solidFill>
                  <a:srgbClr val="FF66FF"/>
                </a:solidFill>
              </a:rPr>
              <a:t>1</a:t>
            </a:r>
            <a:r>
              <a:rPr lang="en-US" dirty="0" smtClean="0">
                <a:solidFill>
                  <a:srgbClr val="FFFF00"/>
                </a:solidFill>
              </a:rPr>
              <a:t> is in the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31</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 </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31" name="Rounded Rectangular Callout 30"/>
          <p:cNvSpPr/>
          <p:nvPr/>
        </p:nvSpPr>
        <p:spPr bwMode="auto">
          <a:xfrm>
            <a:off x="1812505" y="1727200"/>
            <a:ext cx="5624978" cy="2250599"/>
          </a:xfrm>
          <a:prstGeom prst="wedgeRoundRectCallout">
            <a:avLst>
              <a:gd name="adj1" fmla="val 17303"/>
              <a:gd name="adj2" fmla="val 96191"/>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FF00"/>
              </a:solidFill>
              <a:effectLst/>
              <a:latin typeface="Lucida Console" pitchFamily="49" charset="0"/>
            </a:endParaRPr>
          </a:p>
        </p:txBody>
      </p:sp>
      <p:sp>
        <p:nvSpPr>
          <p:cNvPr id="32" name="TextBox 31"/>
          <p:cNvSpPr txBox="1"/>
          <p:nvPr/>
        </p:nvSpPr>
        <p:spPr bwMode="auto">
          <a:xfrm>
            <a:off x="4782049" y="5124151"/>
            <a:ext cx="1385316"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Check!</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3833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Proof </a:t>
            </a:r>
            <a:r>
              <a:rPr lang="en-US" b="1" dirty="0" smtClean="0">
                <a:solidFill>
                  <a:srgbClr val="FF66FF"/>
                </a:solidFill>
              </a:rPr>
              <a:t>d</a:t>
            </a:r>
            <a:r>
              <a:rPr lang="en-US" b="1" baseline="-25000" dirty="0" smtClean="0">
                <a:solidFill>
                  <a:srgbClr val="FF66FF"/>
                </a:solidFill>
              </a:rPr>
              <a:t>1</a:t>
            </a:r>
            <a:r>
              <a:rPr lang="en-US" dirty="0" smtClean="0">
                <a:solidFill>
                  <a:srgbClr val="FFFF00"/>
                </a:solidFill>
              </a:rPr>
              <a:t> is in the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32</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01,</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 </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H(d</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0,</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1</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a:t>
              </a:r>
              <a:r>
                <a:rPr lang="en-US" sz="2800" b="1" dirty="0" smtClean="0">
                  <a:solidFill>
                    <a:schemeClr val="tx1">
                      <a:lumMod val="50000"/>
                    </a:schemeClr>
                  </a:solidFill>
                  <a:latin typeface="Arial" panose="020B0604020202020204" pitchFamily="34" charset="0"/>
                  <a:cs typeface="Arial" panose="020B0604020202020204" pitchFamily="34" charset="0"/>
                </a:rPr>
                <a:t>H(h</a:t>
              </a:r>
              <a:r>
                <a:rPr lang="en-US" sz="2800" b="1" baseline="-25000" dirty="0" smtClean="0">
                  <a:solidFill>
                    <a:schemeClr val="tx1">
                      <a:lumMod val="50000"/>
                    </a:schemeClr>
                  </a:solidFill>
                  <a:latin typeface="Arial" panose="020B0604020202020204" pitchFamily="34" charset="0"/>
                  <a:cs typeface="Arial" panose="020B0604020202020204" pitchFamily="34" charset="0"/>
                </a:rPr>
                <a:t>2,</a:t>
              </a:r>
              <a:r>
                <a:rPr lang="en-US" sz="2800" b="1" dirty="0" smtClean="0">
                  <a:solidFill>
                    <a:schemeClr val="tx1">
                      <a:lumMod val="50000"/>
                    </a:schemeClr>
                  </a:solidFill>
                  <a:latin typeface="Arial" panose="020B0604020202020204" pitchFamily="34" charset="0"/>
                  <a:cs typeface="Arial" panose="020B0604020202020204" pitchFamily="34" charset="0"/>
                </a:rPr>
                <a:t>h</a:t>
              </a:r>
              <a:r>
                <a:rPr lang="en-US" sz="2800" b="1" baseline="-25000" dirty="0" smtClean="0">
                  <a:solidFill>
                    <a:schemeClr val="tx1">
                      <a:lumMod val="50000"/>
                    </a:schemeClr>
                  </a:solidFill>
                  <a:latin typeface="Arial" panose="020B0604020202020204" pitchFamily="34" charset="0"/>
                  <a:cs typeface="Arial" panose="020B0604020202020204" pitchFamily="34" charset="0"/>
                </a:rPr>
                <a:t>3</a:t>
              </a:r>
              <a:r>
                <a:rPr lang="en-US" sz="2800" b="1" dirty="0" smtClean="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sp>
        <p:nvSpPr>
          <p:cNvPr id="30" name="TextBox 29"/>
          <p:cNvSpPr txBox="1"/>
          <p:nvPr/>
        </p:nvSpPr>
        <p:spPr bwMode="auto">
          <a:xfrm>
            <a:off x="345152" y="2278176"/>
            <a:ext cx="4226848"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smtClean="0">
                <a:solidFill>
                  <a:srgbClr val="FFFF00"/>
                </a:solidFill>
                <a:latin typeface="Arial" panose="020B0604020202020204" pitchFamily="34" charset="0"/>
                <a:cs typeface="Arial" panose="020B0604020202020204" pitchFamily="34" charset="0"/>
              </a:rPr>
              <a:t>Proof “</a:t>
            </a:r>
            <a:r>
              <a:rPr lang="en-US" sz="2800" b="1" dirty="0" smtClean="0">
                <a:solidFill>
                  <a:srgbClr val="FFC000"/>
                </a:solidFill>
                <a:latin typeface="Arial" panose="020B0604020202020204" pitchFamily="34" charset="0"/>
                <a:cs typeface="Arial" panose="020B0604020202020204" pitchFamily="34" charset="0"/>
              </a:rPr>
              <a:t>d</a:t>
            </a:r>
            <a:r>
              <a:rPr lang="en-US" sz="2800" b="1" baseline="-25000" dirty="0" smtClean="0">
                <a:solidFill>
                  <a:srgbClr val="FFC000"/>
                </a:solidFill>
                <a:latin typeface="Arial" panose="020B0604020202020204" pitchFamily="34" charset="0"/>
                <a:cs typeface="Arial" panose="020B0604020202020204" pitchFamily="34" charset="0"/>
              </a:rPr>
              <a:t>1</a:t>
            </a:r>
            <a:r>
              <a:rPr lang="en-US" sz="2800" b="1" dirty="0" smtClean="0">
                <a:solidFill>
                  <a:srgbClr val="FFC000"/>
                </a:solidFill>
                <a:latin typeface="Arial" panose="020B0604020202020204" pitchFamily="34" charset="0"/>
                <a:cs typeface="Arial" panose="020B0604020202020204" pitchFamily="34" charset="0"/>
              </a:rPr>
              <a:t>,h</a:t>
            </a:r>
            <a:r>
              <a:rPr lang="en-US" sz="2800" b="1" baseline="-25000" dirty="0" smtClean="0">
                <a:solidFill>
                  <a:srgbClr val="FFC000"/>
                </a:solidFill>
                <a:latin typeface="Arial" panose="020B0604020202020204" pitchFamily="34" charset="0"/>
                <a:cs typeface="Arial" panose="020B0604020202020204" pitchFamily="34" charset="0"/>
              </a:rPr>
              <a:t>1</a:t>
            </a:r>
            <a:r>
              <a:rPr lang="en-US" sz="2800" b="1" dirty="0" smtClean="0">
                <a:solidFill>
                  <a:srgbClr val="FFC000"/>
                </a:solidFill>
                <a:latin typeface="Arial" panose="020B0604020202020204" pitchFamily="34" charset="0"/>
                <a:cs typeface="Arial" panose="020B0604020202020204" pitchFamily="34" charset="0"/>
              </a:rPr>
              <a:t>,h</a:t>
            </a:r>
            <a:r>
              <a:rPr lang="en-US" sz="2800" b="1" baseline="-25000" dirty="0" smtClean="0">
                <a:solidFill>
                  <a:srgbClr val="FFC000"/>
                </a:solidFill>
                <a:latin typeface="Arial" panose="020B0604020202020204" pitchFamily="34" charset="0"/>
                <a:cs typeface="Arial" panose="020B0604020202020204" pitchFamily="34" charset="0"/>
              </a:rPr>
              <a:t>23</a:t>
            </a:r>
            <a:r>
              <a:rPr lang="en-US" sz="2800" b="1" dirty="0" smtClean="0">
                <a:solidFill>
                  <a:srgbClr val="FFC000"/>
                </a:solidFill>
                <a:latin typeface="Arial" panose="020B0604020202020204" pitchFamily="34" charset="0"/>
                <a:cs typeface="Arial" panose="020B0604020202020204" pitchFamily="34" charset="0"/>
              </a:rPr>
              <a:t>,h</a:t>
            </a:r>
            <a:r>
              <a:rPr lang="en-US" sz="2800" b="1" baseline="-25000" dirty="0" smtClean="0">
                <a:solidFill>
                  <a:srgbClr val="FFC000"/>
                </a:solidFill>
                <a:latin typeface="Arial" panose="020B0604020202020204" pitchFamily="34" charset="0"/>
                <a:cs typeface="Arial" panose="020B0604020202020204" pitchFamily="34" charset="0"/>
              </a:rPr>
              <a:t>03</a:t>
            </a:r>
            <a:r>
              <a:rPr lang="en-US" sz="2800" b="1" baseline="-25000" dirty="0" smtClean="0">
                <a:solidFill>
                  <a:srgbClr val="FFFF00"/>
                </a:solidFill>
                <a:latin typeface="Arial" panose="020B0604020202020204" pitchFamily="34" charset="0"/>
                <a:cs typeface="Arial" panose="020B0604020202020204" pitchFamily="34" charset="0"/>
              </a:rPr>
              <a:t> </a:t>
            </a:r>
            <a:r>
              <a:rPr lang="en-US" sz="2800" b="1" dirty="0" smtClean="0">
                <a:solidFill>
                  <a:srgbClr val="FFFF00"/>
                </a:solidFill>
                <a:latin typeface="Arial" panose="020B0604020202020204" pitchFamily="34" charset="0"/>
                <a:cs typeface="Arial" panose="020B0604020202020204" pitchFamily="34" charset="0"/>
              </a:rPr>
              <a:t>” …</a:t>
            </a:r>
            <a:endParaRPr lang="en-US" sz="2800" b="1" baseline="-25000" dirty="0" smtClean="0">
              <a:solidFill>
                <a:srgbClr val="FFFF00"/>
              </a:solidFill>
              <a:latin typeface="Arial" panose="020B0604020202020204" pitchFamily="34" charset="0"/>
              <a:cs typeface="Arial" panose="020B0604020202020204" pitchFamily="34" charset="0"/>
            </a:endParaRPr>
          </a:p>
        </p:txBody>
      </p:sp>
      <p:sp>
        <p:nvSpPr>
          <p:cNvPr id="31" name="TextBox 30"/>
          <p:cNvSpPr txBox="1"/>
          <p:nvPr/>
        </p:nvSpPr>
        <p:spPr bwMode="auto">
          <a:xfrm>
            <a:off x="4969324" y="4817912"/>
            <a:ext cx="3776335"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that </a:t>
            </a:r>
            <a:r>
              <a:rPr lang="en-US" sz="2800" b="1" dirty="0" smtClean="0">
                <a:solidFill>
                  <a:srgbClr val="FFC000"/>
                </a:solidFill>
                <a:latin typeface="Arial" panose="020B0604020202020204" pitchFamily="34" charset="0"/>
                <a:cs typeface="Arial" panose="020B0604020202020204" pitchFamily="34" charset="0"/>
              </a:rPr>
              <a:t>d</a:t>
            </a:r>
            <a:r>
              <a:rPr lang="en-US" sz="2800" b="1" baseline="-25000" dirty="0" smtClean="0">
                <a:solidFill>
                  <a:srgbClr val="FFC000"/>
                </a:solidFill>
                <a:latin typeface="Arial" panose="020B0604020202020204" pitchFamily="34" charset="0"/>
                <a:cs typeface="Arial" panose="020B0604020202020204" pitchFamily="34" charset="0"/>
              </a:rPr>
              <a:t>1</a:t>
            </a:r>
            <a:r>
              <a:rPr lang="en-US" sz="2800" b="1" dirty="0" smtClean="0">
                <a:solidFill>
                  <a:srgbClr val="FFFF00"/>
                </a:solidFill>
                <a:latin typeface="Arial" panose="020B0604020202020204" pitchFamily="34" charset="0"/>
                <a:cs typeface="Arial" panose="020B0604020202020204" pitchFamily="34" charset="0"/>
              </a:rPr>
              <a:t> is in the tree!</a:t>
            </a:r>
            <a:endParaRPr lang="en-US" sz="2800" b="1" baseline="-25000" dirty="0" smtClean="0">
              <a:solidFill>
                <a:srgbClr val="FFFF00"/>
              </a:solidFill>
              <a:latin typeface="Arial" panose="020B0604020202020204" pitchFamily="34" charset="0"/>
              <a:cs typeface="Arial" panose="020B0604020202020204" pitchFamily="34" charset="0"/>
            </a:endParaRPr>
          </a:p>
        </p:txBody>
      </p:sp>
      <p:sp>
        <p:nvSpPr>
          <p:cNvPr id="32" name="TextBox 31"/>
          <p:cNvSpPr txBox="1"/>
          <p:nvPr/>
        </p:nvSpPr>
        <p:spPr bwMode="auto">
          <a:xfrm>
            <a:off x="351778" y="3548044"/>
            <a:ext cx="8440445"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smtClean="0">
                <a:solidFill>
                  <a:srgbClr val="FFFF00"/>
                </a:solidFill>
                <a:latin typeface="Arial" panose="020B0604020202020204" pitchFamily="34" charset="0"/>
                <a:cs typeface="Arial" panose="020B0604020202020204" pitchFamily="34" charset="0"/>
              </a:rPr>
              <a:t>convinces someone who knows only </a:t>
            </a:r>
            <a:r>
              <a:rPr lang="en-US" sz="2800" b="1" dirty="0" smtClean="0">
                <a:solidFill>
                  <a:srgbClr val="FFC000"/>
                </a:solidFill>
                <a:latin typeface="Arial" panose="020B0604020202020204" pitchFamily="34" charset="0"/>
                <a:cs typeface="Arial" panose="020B0604020202020204" pitchFamily="34" charset="0"/>
              </a:rPr>
              <a:t>h</a:t>
            </a:r>
            <a:r>
              <a:rPr lang="en-US" sz="2800" b="1" baseline="-25000" dirty="0" smtClean="0">
                <a:solidFill>
                  <a:srgbClr val="FFC000"/>
                </a:solidFill>
                <a:latin typeface="Arial" panose="020B0604020202020204" pitchFamily="34" charset="0"/>
                <a:cs typeface="Arial" panose="020B0604020202020204" pitchFamily="34" charset="0"/>
              </a:rPr>
              <a:t>03</a:t>
            </a:r>
            <a:r>
              <a:rPr lang="en-US" sz="2800" b="1" baseline="-25000" dirty="0" smtClean="0">
                <a:solidFill>
                  <a:srgbClr val="FFFF00"/>
                </a:solidFill>
                <a:latin typeface="Arial" panose="020B0604020202020204" pitchFamily="34" charset="0"/>
                <a:cs typeface="Arial" panose="020B0604020202020204" pitchFamily="34" charset="0"/>
              </a:rPr>
              <a:t> </a:t>
            </a:r>
            <a:r>
              <a:rPr lang="en-US" sz="2800" b="1" dirty="0" smtClean="0">
                <a:solidFill>
                  <a:srgbClr val="FFFF00"/>
                </a:solidFill>
                <a:latin typeface="Arial" panose="020B0604020202020204" pitchFamily="34" charset="0"/>
                <a:cs typeface="Arial" panose="020B0604020202020204" pitchFamily="34" charset="0"/>
              </a:rPr>
              <a:t>…</a:t>
            </a:r>
            <a:endParaRPr lang="en-US" sz="2800" b="1" baseline="-25000" dirty="0" smtClean="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9512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Updating a </a:t>
            </a:r>
            <a:r>
              <a:rPr lang="en-US" dirty="0" err="1" smtClean="0">
                <a:solidFill>
                  <a:srgbClr val="FFFF00"/>
                </a:solidFill>
              </a:rPr>
              <a:t>Merkle</a:t>
            </a:r>
            <a:r>
              <a:rPr lang="en-US" dirty="0" smtClean="0">
                <a:solidFill>
                  <a:srgbClr val="FFFF00"/>
                </a:solidFill>
              </a:rPr>
              <a:t>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33</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4881757" cy="523220"/>
            <a:chOff x="2051033" y="3128553"/>
            <a:chExt cx="4881757"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5133901" y="3128553"/>
              <a:ext cx="179888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Tree>
    <p:extLst>
      <p:ext uri="{BB962C8B-B14F-4D97-AF65-F5344CB8AC3E}">
        <p14:creationId xmlns:p14="http://schemas.microsoft.com/office/powerpoint/2010/main" val="407312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Updating a </a:t>
            </a:r>
            <a:r>
              <a:rPr lang="en-US" dirty="0" err="1" smtClean="0">
                <a:solidFill>
                  <a:srgbClr val="FFFF00"/>
                </a:solidFill>
              </a:rPr>
              <a:t>Merkle</a:t>
            </a:r>
            <a:r>
              <a:rPr lang="en-US" dirty="0" smtClean="0">
                <a:solidFill>
                  <a:srgbClr val="FFFF00"/>
                </a:solidFill>
              </a:rPr>
              <a:t>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34</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4881757" cy="523220"/>
            <a:chOff x="2051033" y="3128553"/>
            <a:chExt cx="4881757"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5133901" y="3128553"/>
              <a:ext cx="179888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29" name="Group 28"/>
          <p:cNvGrpSpPr/>
          <p:nvPr/>
        </p:nvGrpSpPr>
        <p:grpSpPr>
          <a:xfrm>
            <a:off x="6873225" y="4303826"/>
            <a:ext cx="1665841" cy="1653520"/>
            <a:chOff x="1730603" y="3903253"/>
            <a:chExt cx="1665841" cy="1653520"/>
          </a:xfrm>
        </p:grpSpPr>
        <p:sp>
          <p:nvSpPr>
            <p:cNvPr id="34" name="TextBox 33"/>
            <p:cNvSpPr txBox="1"/>
            <p:nvPr/>
          </p:nvSpPr>
          <p:spPr bwMode="auto">
            <a:xfrm>
              <a:off x="1730603" y="3903253"/>
              <a:ext cx="1665841" cy="523220"/>
            </a:xfrm>
            <a:prstGeom prst="rect">
              <a:avLst/>
            </a:prstGeom>
            <a:solidFill>
              <a:schemeClr val="bg1"/>
            </a:solidFill>
            <a:ln w="76200">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solidFill>
                  <a:latin typeface="Arial" panose="020B0604020202020204" pitchFamily="34" charset="0"/>
                  <a:cs typeface="Arial" panose="020B0604020202020204" pitchFamily="34" charset="0"/>
                </a:rPr>
                <a:t>h</a:t>
              </a:r>
              <a:r>
                <a:rPr lang="en-US" sz="2800" b="1" baseline="-25000" dirty="0" smtClean="0">
                  <a:solidFill>
                    <a:schemeClr val="tx1"/>
                  </a:solidFill>
                  <a:latin typeface="Arial" panose="020B0604020202020204" pitchFamily="34" charset="0"/>
                  <a:cs typeface="Arial" panose="020B0604020202020204" pitchFamily="34" charset="0"/>
                </a:rPr>
                <a:t>3 </a:t>
              </a:r>
              <a:r>
                <a:rPr lang="en-US" sz="2800" b="1" dirty="0">
                  <a:solidFill>
                    <a:schemeClr val="tx1"/>
                  </a:solidFill>
                  <a:latin typeface="Arial" panose="020B0604020202020204" pitchFamily="34" charset="0"/>
                  <a:cs typeface="Arial" panose="020B0604020202020204" pitchFamily="34" charset="0"/>
                </a:rPr>
                <a:t>=</a:t>
              </a:r>
              <a:r>
                <a:rPr lang="en-US" sz="2800" b="1" dirty="0" smtClean="0">
                  <a:solidFill>
                    <a:schemeClr val="tx1"/>
                  </a:solidFill>
                  <a:latin typeface="Arial" panose="020B0604020202020204" pitchFamily="34" charset="0"/>
                  <a:cs typeface="Arial" panose="020B0604020202020204" pitchFamily="34" charset="0"/>
                </a:rPr>
                <a:t>H(d</a:t>
              </a:r>
              <a:r>
                <a:rPr lang="en-US" sz="2800" b="1" baseline="-25000" dirty="0" smtClean="0">
                  <a:solidFill>
                    <a:schemeClr val="tx1"/>
                  </a:solidFill>
                  <a:latin typeface="Arial" panose="020B0604020202020204" pitchFamily="34" charset="0"/>
                  <a:cs typeface="Arial" panose="020B0604020202020204" pitchFamily="34" charset="0"/>
                </a:rPr>
                <a:t>3</a:t>
              </a:r>
              <a:r>
                <a:rPr lang="en-US" sz="2800" b="1" dirty="0" smtClean="0">
                  <a:solidFill>
                    <a:schemeClr val="tx1"/>
                  </a:solidFill>
                  <a:latin typeface="Arial" panose="020B0604020202020204" pitchFamily="34" charset="0"/>
                  <a:cs typeface="Arial" panose="020B0604020202020204" pitchFamily="34" charset="0"/>
                </a:rPr>
                <a:t>)</a:t>
              </a:r>
              <a:endParaRPr lang="en-US" sz="2800" b="1" i="1" dirty="0">
                <a:solidFill>
                  <a:schemeClr val="tx1"/>
                </a:solidFill>
                <a:latin typeface="Arial" panose="020B0604020202020204" pitchFamily="34" charset="0"/>
                <a:cs typeface="Arial" panose="020B0604020202020204" pitchFamily="34" charset="0"/>
              </a:endParaRPr>
            </a:p>
          </p:txBody>
        </p:sp>
        <p:sp>
          <p:nvSpPr>
            <p:cNvPr id="36" name="TextBox 35"/>
            <p:cNvSpPr txBox="1"/>
            <p:nvPr/>
          </p:nvSpPr>
          <p:spPr bwMode="auto">
            <a:xfrm>
              <a:off x="2294861" y="5033553"/>
              <a:ext cx="537327" cy="523220"/>
            </a:xfrm>
            <a:prstGeom prst="rect">
              <a:avLst/>
            </a:prstGeom>
            <a:solidFill>
              <a:schemeClr val="bg1"/>
            </a:solidFill>
            <a:ln w="76200">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solidFill>
                  <a:latin typeface="Arial" panose="020B0604020202020204" pitchFamily="34" charset="0"/>
                  <a:cs typeface="Arial" panose="020B0604020202020204" pitchFamily="34" charset="0"/>
                </a:rPr>
                <a:t>d</a:t>
              </a:r>
              <a:r>
                <a:rPr lang="en-US" sz="2800" b="1" baseline="-25000" dirty="0">
                  <a:solidFill>
                    <a:schemeClr val="tx1"/>
                  </a:solidFill>
                  <a:latin typeface="Arial" panose="020B0604020202020204" pitchFamily="34" charset="0"/>
                  <a:cs typeface="Arial" panose="020B0604020202020204" pitchFamily="34" charset="0"/>
                </a:rPr>
                <a:t>3</a:t>
              </a:r>
              <a:endParaRPr lang="en-US" sz="2800" b="1" i="1" baseline="-25000" dirty="0">
                <a:solidFill>
                  <a:schemeClr val="tx1"/>
                </a:solidFill>
                <a:latin typeface="Arial" panose="020B0604020202020204" pitchFamily="34" charset="0"/>
                <a:cs typeface="Arial" panose="020B0604020202020204" pitchFamily="34" charset="0"/>
              </a:endParaRPr>
            </a:p>
          </p:txBody>
        </p:sp>
        <p:cxnSp>
          <p:nvCxnSpPr>
            <p:cNvPr id="38" name="Straight Arrow Connector 37"/>
            <p:cNvCxnSpPr/>
            <p:nvPr/>
          </p:nvCxnSpPr>
          <p:spPr bwMode="auto">
            <a:xfrm>
              <a:off x="2563524" y="4426473"/>
              <a:ext cx="1" cy="607080"/>
            </a:xfrm>
            <a:prstGeom prst="straightConnector1">
              <a:avLst/>
            </a:prstGeom>
            <a:solidFill>
              <a:srgbClr val="FFFFCC"/>
            </a:solidFill>
            <a:ln w="76200" cap="flat" cmpd="sng" algn="ctr">
              <a:solidFill>
                <a:schemeClr val="tx1"/>
              </a:solidFill>
              <a:prstDash val="sysDot"/>
              <a:round/>
              <a:headEnd type="none" w="med" len="med"/>
              <a:tailEnd type="triangle" w="med" len="med"/>
            </a:ln>
            <a:effectLst/>
          </p:spPr>
        </p:cxnSp>
      </p:grpSp>
      <p:cxnSp>
        <p:nvCxnSpPr>
          <p:cNvPr id="39" name="Straight Arrow Connector 38"/>
          <p:cNvCxnSpPr>
            <a:endCxn id="34" idx="0"/>
          </p:cNvCxnSpPr>
          <p:nvPr/>
        </p:nvCxnSpPr>
        <p:spPr bwMode="auto">
          <a:xfrm>
            <a:off x="6008838" y="3651773"/>
            <a:ext cx="1697308" cy="652053"/>
          </a:xfrm>
          <a:prstGeom prst="straightConnector1">
            <a:avLst/>
          </a:prstGeom>
          <a:solidFill>
            <a:srgbClr val="FFFFCC"/>
          </a:solidFill>
          <a:ln w="76200" cap="flat" cmpd="sng" algn="ctr">
            <a:solidFill>
              <a:schemeClr val="tx1"/>
            </a:solidFill>
            <a:prstDash val="sysDot"/>
            <a:round/>
            <a:headEnd type="none" w="med" len="med"/>
            <a:tailEnd type="triangle" w="med" len="med"/>
          </a:ln>
          <a:effectLst/>
        </p:spPr>
      </p:cxnSp>
    </p:spTree>
    <p:extLst>
      <p:ext uri="{BB962C8B-B14F-4D97-AF65-F5344CB8AC3E}">
        <p14:creationId xmlns:p14="http://schemas.microsoft.com/office/powerpoint/2010/main" val="3353035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smtClean="0">
                <a:solidFill>
                  <a:srgbClr val="FFFF00"/>
                </a:solidFill>
              </a:rPr>
              <a:t>Updating a </a:t>
            </a:r>
            <a:r>
              <a:rPr lang="en-US" dirty="0" err="1" smtClean="0">
                <a:solidFill>
                  <a:srgbClr val="FFFF00"/>
                </a:solidFill>
              </a:rPr>
              <a:t>Merkle</a:t>
            </a:r>
            <a:r>
              <a:rPr lang="en-US" dirty="0" smtClean="0">
                <a:solidFill>
                  <a:srgbClr val="FFFF00"/>
                </a:solidFill>
              </a:rPr>
              <a:t> Tree</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35</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4881757" cy="523220"/>
            <a:chOff x="2051033" y="3128553"/>
            <a:chExt cx="4881757"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5133901" y="3128553"/>
              <a:ext cx="179888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29" name="Group 28"/>
          <p:cNvGrpSpPr/>
          <p:nvPr/>
        </p:nvGrpSpPr>
        <p:grpSpPr>
          <a:xfrm>
            <a:off x="6873225" y="4303826"/>
            <a:ext cx="1665841" cy="1653520"/>
            <a:chOff x="1730603" y="3903253"/>
            <a:chExt cx="1665841" cy="1653520"/>
          </a:xfrm>
        </p:grpSpPr>
        <p:sp>
          <p:nvSpPr>
            <p:cNvPr id="34" name="TextBox 33"/>
            <p:cNvSpPr txBox="1"/>
            <p:nvPr/>
          </p:nvSpPr>
          <p:spPr bwMode="auto">
            <a:xfrm>
              <a:off x="1730603" y="3903253"/>
              <a:ext cx="1665841" cy="523220"/>
            </a:xfrm>
            <a:prstGeom prst="rect">
              <a:avLst/>
            </a:prstGeom>
            <a:solidFill>
              <a:schemeClr val="bg1"/>
            </a:solidFill>
            <a:ln w="76200">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solidFill>
                  <a:latin typeface="Arial" panose="020B0604020202020204" pitchFamily="34" charset="0"/>
                  <a:cs typeface="Arial" panose="020B0604020202020204" pitchFamily="34" charset="0"/>
                </a:rPr>
                <a:t>h</a:t>
              </a:r>
              <a:r>
                <a:rPr lang="en-US" sz="2800" b="1" baseline="-25000" dirty="0" smtClean="0">
                  <a:solidFill>
                    <a:schemeClr val="tx1"/>
                  </a:solidFill>
                  <a:latin typeface="Arial" panose="020B0604020202020204" pitchFamily="34" charset="0"/>
                  <a:cs typeface="Arial" panose="020B0604020202020204" pitchFamily="34" charset="0"/>
                </a:rPr>
                <a:t>3 </a:t>
              </a:r>
              <a:r>
                <a:rPr lang="en-US" sz="2800" b="1" dirty="0">
                  <a:solidFill>
                    <a:schemeClr val="tx1"/>
                  </a:solidFill>
                  <a:latin typeface="Arial" panose="020B0604020202020204" pitchFamily="34" charset="0"/>
                  <a:cs typeface="Arial" panose="020B0604020202020204" pitchFamily="34" charset="0"/>
                </a:rPr>
                <a:t>=</a:t>
              </a:r>
              <a:r>
                <a:rPr lang="en-US" sz="2800" b="1" dirty="0" smtClean="0">
                  <a:solidFill>
                    <a:schemeClr val="tx1"/>
                  </a:solidFill>
                  <a:latin typeface="Arial" panose="020B0604020202020204" pitchFamily="34" charset="0"/>
                  <a:cs typeface="Arial" panose="020B0604020202020204" pitchFamily="34" charset="0"/>
                </a:rPr>
                <a:t>H(d</a:t>
              </a:r>
              <a:r>
                <a:rPr lang="en-US" sz="2800" b="1" baseline="-25000" dirty="0" smtClean="0">
                  <a:solidFill>
                    <a:schemeClr val="tx1"/>
                  </a:solidFill>
                  <a:latin typeface="Arial" panose="020B0604020202020204" pitchFamily="34" charset="0"/>
                  <a:cs typeface="Arial" panose="020B0604020202020204" pitchFamily="34" charset="0"/>
                </a:rPr>
                <a:t>3</a:t>
              </a:r>
              <a:r>
                <a:rPr lang="en-US" sz="2800" b="1" dirty="0" smtClean="0">
                  <a:solidFill>
                    <a:schemeClr val="tx1"/>
                  </a:solidFill>
                  <a:latin typeface="Arial" panose="020B0604020202020204" pitchFamily="34" charset="0"/>
                  <a:cs typeface="Arial" panose="020B0604020202020204" pitchFamily="34" charset="0"/>
                </a:rPr>
                <a:t>)</a:t>
              </a:r>
              <a:endParaRPr lang="en-US" sz="2800" b="1" i="1" dirty="0">
                <a:solidFill>
                  <a:schemeClr val="tx1"/>
                </a:solidFill>
                <a:latin typeface="Arial" panose="020B0604020202020204" pitchFamily="34" charset="0"/>
                <a:cs typeface="Arial" panose="020B0604020202020204" pitchFamily="34" charset="0"/>
              </a:endParaRPr>
            </a:p>
          </p:txBody>
        </p:sp>
        <p:sp>
          <p:nvSpPr>
            <p:cNvPr id="36" name="TextBox 35"/>
            <p:cNvSpPr txBox="1"/>
            <p:nvPr/>
          </p:nvSpPr>
          <p:spPr bwMode="auto">
            <a:xfrm>
              <a:off x="2294861" y="5033553"/>
              <a:ext cx="537327" cy="523220"/>
            </a:xfrm>
            <a:prstGeom prst="rect">
              <a:avLst/>
            </a:prstGeom>
            <a:solidFill>
              <a:schemeClr val="bg1"/>
            </a:solidFill>
            <a:ln w="76200">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solidFill>
                  <a:latin typeface="Arial" panose="020B0604020202020204" pitchFamily="34" charset="0"/>
                  <a:cs typeface="Arial" panose="020B0604020202020204" pitchFamily="34" charset="0"/>
                </a:rPr>
                <a:t>d</a:t>
              </a:r>
              <a:r>
                <a:rPr lang="en-US" sz="2800" b="1" baseline="-25000" dirty="0">
                  <a:solidFill>
                    <a:schemeClr val="tx1"/>
                  </a:solidFill>
                  <a:latin typeface="Arial" panose="020B0604020202020204" pitchFamily="34" charset="0"/>
                  <a:cs typeface="Arial" panose="020B0604020202020204" pitchFamily="34" charset="0"/>
                </a:rPr>
                <a:t>3</a:t>
              </a:r>
              <a:endParaRPr lang="en-US" sz="2800" b="1" i="1" baseline="-25000" dirty="0">
                <a:solidFill>
                  <a:schemeClr val="tx1"/>
                </a:solidFill>
                <a:latin typeface="Arial" panose="020B0604020202020204" pitchFamily="34" charset="0"/>
                <a:cs typeface="Arial" panose="020B0604020202020204" pitchFamily="34" charset="0"/>
              </a:endParaRPr>
            </a:p>
          </p:txBody>
        </p:sp>
        <p:cxnSp>
          <p:nvCxnSpPr>
            <p:cNvPr id="38" name="Straight Arrow Connector 37"/>
            <p:cNvCxnSpPr/>
            <p:nvPr/>
          </p:nvCxnSpPr>
          <p:spPr bwMode="auto">
            <a:xfrm>
              <a:off x="2563524" y="4426473"/>
              <a:ext cx="1" cy="607080"/>
            </a:xfrm>
            <a:prstGeom prst="straightConnector1">
              <a:avLst/>
            </a:prstGeom>
            <a:solidFill>
              <a:srgbClr val="FFFFCC"/>
            </a:solidFill>
            <a:ln w="76200" cap="flat" cmpd="sng" algn="ctr">
              <a:solidFill>
                <a:schemeClr val="tx1"/>
              </a:solidFill>
              <a:prstDash val="sysDot"/>
              <a:round/>
              <a:headEnd type="none" w="med" len="med"/>
              <a:tailEnd type="triangle" w="med" len="med"/>
            </a:ln>
            <a:effectLst/>
          </p:spPr>
        </p:cxnSp>
      </p:grpSp>
      <p:cxnSp>
        <p:nvCxnSpPr>
          <p:cNvPr id="39" name="Straight Arrow Connector 38"/>
          <p:cNvCxnSpPr>
            <a:endCxn id="34" idx="0"/>
          </p:cNvCxnSpPr>
          <p:nvPr/>
        </p:nvCxnSpPr>
        <p:spPr bwMode="auto">
          <a:xfrm>
            <a:off x="6008838" y="3651773"/>
            <a:ext cx="1697308" cy="652053"/>
          </a:xfrm>
          <a:prstGeom prst="straightConnector1">
            <a:avLst/>
          </a:prstGeom>
          <a:solidFill>
            <a:srgbClr val="FFFFCC"/>
          </a:solidFill>
          <a:ln w="76200" cap="flat" cmpd="sng" algn="ctr">
            <a:solidFill>
              <a:schemeClr val="tx1"/>
            </a:solidFill>
            <a:prstDash val="sysDot"/>
            <a:round/>
            <a:headEnd type="none" w="med" len="med"/>
            <a:tailEnd type="triangle" w="med" len="med"/>
          </a:ln>
          <a:effectLst/>
        </p:spPr>
      </p:cxnSp>
      <p:grpSp>
        <p:nvGrpSpPr>
          <p:cNvPr id="30" name="Group 29"/>
          <p:cNvGrpSpPr/>
          <p:nvPr/>
        </p:nvGrpSpPr>
        <p:grpSpPr>
          <a:xfrm>
            <a:off x="6371173" y="2858863"/>
            <a:ext cx="3022600" cy="1955800"/>
            <a:chOff x="2394932" y="4402390"/>
            <a:chExt cx="3022600" cy="1955800"/>
          </a:xfrm>
        </p:grpSpPr>
        <p:sp>
          <p:nvSpPr>
            <p:cNvPr id="31" name="Freeform 27"/>
            <p:cNvSpPr>
              <a:spLocks/>
            </p:cNvSpPr>
            <p:nvPr/>
          </p:nvSpPr>
          <p:spPr bwMode="auto">
            <a:xfrm>
              <a:off x="2394932" y="440239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2" name="Text Box 28"/>
            <p:cNvSpPr txBox="1">
              <a:spLocks noChangeArrowheads="1"/>
            </p:cNvSpPr>
            <p:nvPr/>
          </p:nvSpPr>
          <p:spPr bwMode="auto">
            <a:xfrm>
              <a:off x="3226307" y="5137621"/>
              <a:ext cx="755335" cy="400110"/>
            </a:xfrm>
            <a:prstGeom prst="rect">
              <a:avLst/>
            </a:prstGeom>
            <a:noFill/>
            <a:ln w="76200" algn="ctr">
              <a:noFill/>
              <a:miter lim="800000"/>
              <a:headEnd/>
              <a:tailEnd/>
            </a:ln>
          </p:spPr>
          <p:txBody>
            <a:bodyPr wrap="none">
              <a:spAutoFit/>
            </a:bodyPr>
            <a:lstStyle/>
            <a:p>
              <a:pPr algn="r">
                <a:spcBef>
                  <a:spcPct val="0"/>
                </a:spcBef>
              </a:pPr>
              <a:r>
                <a:rPr lang="en-US" sz="2000" b="0" dirty="0" smtClean="0">
                  <a:solidFill>
                    <a:srgbClr val="FF0000"/>
                  </a:solidFill>
                  <a:latin typeface="Arial" pitchFamily="34" charset="0"/>
                  <a:sym typeface="Symbol" pitchFamily="18" charset="2"/>
                </a:rPr>
                <a:t>nope</a:t>
              </a:r>
              <a:endParaRPr lang="el-GR" sz="2000" b="0" dirty="0">
                <a:solidFill>
                  <a:srgbClr val="FF0000"/>
                </a:solidFill>
                <a:latin typeface="Arial" pitchFamily="34" charset="0"/>
                <a:sym typeface="Symbol" pitchFamily="18" charset="2"/>
              </a:endParaRPr>
            </a:p>
          </p:txBody>
        </p:sp>
      </p:grpSp>
    </p:spTree>
    <p:extLst>
      <p:ext uri="{BB962C8B-B14F-4D97-AF65-F5344CB8AC3E}">
        <p14:creationId xmlns:p14="http://schemas.microsoft.com/office/powerpoint/2010/main" val="3073025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Updating a </a:t>
            </a:r>
            <a:r>
              <a:rPr lang="en-US" dirty="0" err="1" smtClean="0">
                <a:solidFill>
                  <a:srgbClr val="FFFF00"/>
                </a:solidFill>
              </a:rPr>
              <a:t>Merkle</a:t>
            </a:r>
            <a:r>
              <a:rPr lang="en-US" dirty="0" smtClean="0">
                <a:solidFill>
                  <a:srgbClr val="FFFF00"/>
                </a:solidFill>
              </a:rPr>
              <a:t> </a:t>
            </a:r>
            <a:r>
              <a:rPr lang="en-US" dirty="0">
                <a:solidFill>
                  <a:srgbClr val="FFFF00"/>
                </a:solidFill>
              </a:rPr>
              <a:t>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36</a:t>
            </a:fld>
            <a:endParaRPr lang="en-US" dirty="0"/>
          </a:p>
        </p:txBody>
      </p:sp>
      <p:grpSp>
        <p:nvGrpSpPr>
          <p:cNvPr id="64" name="Group 63"/>
          <p:cNvGrpSpPr/>
          <p:nvPr/>
        </p:nvGrpSpPr>
        <p:grpSpPr>
          <a:xfrm>
            <a:off x="483024" y="2087153"/>
            <a:ext cx="2736636" cy="3897685"/>
            <a:chOff x="1210314" y="2087153"/>
            <a:chExt cx="2736636" cy="3897685"/>
          </a:xfrm>
        </p:grpSpPr>
        <p:sp>
          <p:nvSpPr>
            <p:cNvPr id="5" name="TextBox 4"/>
            <p:cNvSpPr txBox="1"/>
            <p:nvPr/>
          </p:nvSpPr>
          <p:spPr bwMode="auto">
            <a:xfrm>
              <a:off x="2652703" y="2087153"/>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03</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46" name="Straight Arrow Connector 45"/>
            <p:cNvCxnSpPr>
              <a:stCxn id="5" idx="2"/>
              <a:endCxn id="6" idx="0"/>
            </p:cNvCxnSpPr>
            <p:nvPr/>
          </p:nvCxnSpPr>
          <p:spPr bwMode="auto">
            <a:xfrm flipH="1">
              <a:off x="2363992" y="2610373"/>
              <a:ext cx="623899"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2987891" y="2610373"/>
              <a:ext cx="623885" cy="5181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61" name="Group 60"/>
            <p:cNvGrpSpPr/>
            <p:nvPr/>
          </p:nvGrpSpPr>
          <p:grpSpPr>
            <a:xfrm>
              <a:off x="1210314" y="3128553"/>
              <a:ext cx="2736636" cy="2856285"/>
              <a:chOff x="1210314" y="3128553"/>
              <a:chExt cx="2736636" cy="2856285"/>
            </a:xfrm>
          </p:grpSpPr>
          <p:grpSp>
            <p:nvGrpSpPr>
              <p:cNvPr id="59" name="Group 58"/>
              <p:cNvGrpSpPr/>
              <p:nvPr/>
            </p:nvGrpSpPr>
            <p:grpSpPr>
              <a:xfrm>
                <a:off x="1210314" y="3158435"/>
                <a:ext cx="1488865" cy="2796520"/>
                <a:chOff x="1210314" y="3160826"/>
                <a:chExt cx="1488865" cy="2796520"/>
              </a:xfrm>
            </p:grpSpPr>
            <p:grpSp>
              <p:nvGrpSpPr>
                <p:cNvPr id="34" name="Group 33"/>
                <p:cNvGrpSpPr/>
                <p:nvPr/>
              </p:nvGrpSpPr>
              <p:grpSpPr>
                <a:xfrm>
                  <a:off x="1210314" y="4303826"/>
                  <a:ext cx="1488865" cy="1653520"/>
                  <a:chOff x="1143792" y="4303826"/>
                  <a:chExt cx="1488865" cy="1653520"/>
                </a:xfrm>
              </p:grpSpPr>
              <p:grpSp>
                <p:nvGrpSpPr>
                  <p:cNvPr id="14" name="Group 13"/>
                  <p:cNvGrpSpPr/>
                  <p:nvPr/>
                </p:nvGrpSpPr>
                <p:grpSpPr>
                  <a:xfrm>
                    <a:off x="1143792" y="4303826"/>
                    <a:ext cx="537327" cy="1653520"/>
                    <a:chOff x="1143792" y="4303826"/>
                    <a:chExt cx="537327" cy="1653520"/>
                  </a:xfrm>
                </p:grpSpPr>
                <p:sp>
                  <p:nvSpPr>
                    <p:cNvPr id="11" name="TextBox 10"/>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15" name="Group 14"/>
                  <p:cNvGrpSpPr/>
                  <p:nvPr/>
                </p:nvGrpSpPr>
                <p:grpSpPr>
                  <a:xfrm>
                    <a:off x="2095329" y="4303826"/>
                    <a:ext cx="537328" cy="1653520"/>
                    <a:chOff x="2095329" y="4303826"/>
                    <a:chExt cx="537328" cy="1653520"/>
                  </a:xfrm>
                </p:grpSpPr>
                <p:sp>
                  <p:nvSpPr>
                    <p:cNvPr id="22" name="TextBox 21"/>
                    <p:cNvSpPr txBox="1"/>
                    <p:nvPr/>
                  </p:nvSpPr>
                  <p:spPr bwMode="auto">
                    <a:xfrm>
                      <a:off x="2095329"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095330"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363993"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1478978" y="3684046"/>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363992" y="3684046"/>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6" name="TextBox 5"/>
                <p:cNvSpPr txBox="1"/>
                <p:nvPr/>
              </p:nvSpPr>
              <p:spPr bwMode="auto">
                <a:xfrm>
                  <a:off x="2028804" y="3160826"/>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60" name="Group 59"/>
              <p:cNvGrpSpPr/>
              <p:nvPr/>
            </p:nvGrpSpPr>
            <p:grpSpPr>
              <a:xfrm>
                <a:off x="3276601" y="3128553"/>
                <a:ext cx="670349" cy="2856285"/>
                <a:chOff x="3276601" y="3128553"/>
                <a:chExt cx="670349" cy="2856285"/>
              </a:xfrm>
            </p:grpSpPr>
            <p:sp>
              <p:nvSpPr>
                <p:cNvPr id="33" name="TextBox 32"/>
                <p:cNvSpPr txBox="1"/>
                <p:nvPr/>
              </p:nvSpPr>
              <p:spPr bwMode="auto">
                <a:xfrm>
                  <a:off x="3276601" y="3128553"/>
                  <a:ext cx="67034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5" name="Straight Arrow Connector 34"/>
                <p:cNvCxnSpPr>
                  <a:stCxn id="33" idx="2"/>
                  <a:endCxn id="56" idx="0"/>
                </p:cNvCxnSpPr>
                <p:nvPr/>
              </p:nvCxnSpPr>
              <p:spPr bwMode="auto">
                <a:xfrm flipH="1">
                  <a:off x="3545265" y="3651773"/>
                  <a:ext cx="66511" cy="679545"/>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50" name="Group 49"/>
                <p:cNvGrpSpPr/>
                <p:nvPr/>
              </p:nvGrpSpPr>
              <p:grpSpPr>
                <a:xfrm>
                  <a:off x="3276601" y="4331318"/>
                  <a:ext cx="537327" cy="1653520"/>
                  <a:chOff x="1143792" y="4303826"/>
                  <a:chExt cx="537327" cy="1653520"/>
                </a:xfrm>
              </p:grpSpPr>
              <p:sp>
                <p:nvSpPr>
                  <p:cNvPr id="56" name="TextBox 55"/>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p>
                </p:txBody>
              </p:sp>
              <p:sp>
                <p:nvSpPr>
                  <p:cNvPr id="57" name="TextBox 56"/>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58" name="Straight Arrow Connector 57"/>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grpSp>
      </p:grpSp>
      <p:grpSp>
        <p:nvGrpSpPr>
          <p:cNvPr id="65" name="Group 64"/>
          <p:cNvGrpSpPr/>
          <p:nvPr/>
        </p:nvGrpSpPr>
        <p:grpSpPr>
          <a:xfrm>
            <a:off x="5105824" y="2087153"/>
            <a:ext cx="3597631" cy="3897685"/>
            <a:chOff x="1210314" y="2087153"/>
            <a:chExt cx="3597631" cy="3897685"/>
          </a:xfrm>
        </p:grpSpPr>
        <p:sp>
          <p:nvSpPr>
            <p:cNvPr id="66" name="TextBox 65"/>
            <p:cNvSpPr txBox="1"/>
            <p:nvPr/>
          </p:nvSpPr>
          <p:spPr bwMode="auto">
            <a:xfrm>
              <a:off x="2610223" y="2087153"/>
              <a:ext cx="755335"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solidFill>
                  <a:latin typeface="Arial" panose="020B0604020202020204" pitchFamily="34" charset="0"/>
                  <a:cs typeface="Arial" panose="020B0604020202020204" pitchFamily="34" charset="0"/>
                </a:rPr>
                <a:t>h'</a:t>
              </a:r>
              <a:r>
                <a:rPr lang="en-US" sz="2800" b="1" baseline="-25000" dirty="0" smtClean="0">
                  <a:solidFill>
                    <a:schemeClr val="tx1"/>
                  </a:solidFill>
                  <a:latin typeface="Arial" panose="020B0604020202020204" pitchFamily="34" charset="0"/>
                  <a:cs typeface="Arial" panose="020B0604020202020204" pitchFamily="34" charset="0"/>
                </a:rPr>
                <a:t>03</a:t>
              </a:r>
              <a:endParaRPr lang="en-US" sz="2800" b="1" baseline="-25000" dirty="0">
                <a:solidFill>
                  <a:schemeClr val="tx1"/>
                </a:solidFill>
                <a:latin typeface="Arial" panose="020B0604020202020204" pitchFamily="34" charset="0"/>
                <a:cs typeface="Arial" panose="020B0604020202020204" pitchFamily="34" charset="0"/>
              </a:endParaRPr>
            </a:p>
          </p:txBody>
        </p:sp>
        <p:cxnSp>
          <p:nvCxnSpPr>
            <p:cNvPr id="67" name="Straight Arrow Connector 66"/>
            <p:cNvCxnSpPr>
              <a:stCxn id="66" idx="2"/>
              <a:endCxn id="87" idx="0"/>
            </p:cNvCxnSpPr>
            <p:nvPr/>
          </p:nvCxnSpPr>
          <p:spPr bwMode="auto">
            <a:xfrm flipH="1">
              <a:off x="2363992" y="2610373"/>
              <a:ext cx="623899" cy="548062"/>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cxnSp>
          <p:nvCxnSpPr>
            <p:cNvPr id="68" name="Straight Arrow Connector 67"/>
            <p:cNvCxnSpPr>
              <a:stCxn id="66" idx="2"/>
              <a:endCxn id="72" idx="0"/>
            </p:cNvCxnSpPr>
            <p:nvPr/>
          </p:nvCxnSpPr>
          <p:spPr bwMode="auto">
            <a:xfrm>
              <a:off x="2987891" y="2610373"/>
              <a:ext cx="677554" cy="5181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nvGrpSpPr>
            <p:cNvPr id="69" name="Group 68"/>
            <p:cNvGrpSpPr/>
            <p:nvPr/>
          </p:nvGrpSpPr>
          <p:grpSpPr>
            <a:xfrm>
              <a:off x="1210314" y="3128553"/>
              <a:ext cx="3597631" cy="2856285"/>
              <a:chOff x="1210314" y="3128553"/>
              <a:chExt cx="3597631" cy="2856285"/>
            </a:xfrm>
          </p:grpSpPr>
          <p:grpSp>
            <p:nvGrpSpPr>
              <p:cNvPr id="70" name="Group 69"/>
              <p:cNvGrpSpPr/>
              <p:nvPr/>
            </p:nvGrpSpPr>
            <p:grpSpPr>
              <a:xfrm>
                <a:off x="1210314" y="3158435"/>
                <a:ext cx="1488865" cy="2796520"/>
                <a:chOff x="1210314" y="3160826"/>
                <a:chExt cx="1488865" cy="2796520"/>
              </a:xfrm>
            </p:grpSpPr>
            <p:grpSp>
              <p:nvGrpSpPr>
                <p:cNvPr id="84" name="Group 83"/>
                <p:cNvGrpSpPr/>
                <p:nvPr/>
              </p:nvGrpSpPr>
              <p:grpSpPr>
                <a:xfrm>
                  <a:off x="1210314" y="4303826"/>
                  <a:ext cx="1488865" cy="1653520"/>
                  <a:chOff x="1143792" y="4303826"/>
                  <a:chExt cx="1488865" cy="1653520"/>
                </a:xfrm>
              </p:grpSpPr>
              <p:grpSp>
                <p:nvGrpSpPr>
                  <p:cNvPr id="88" name="Group 87"/>
                  <p:cNvGrpSpPr/>
                  <p:nvPr/>
                </p:nvGrpSpPr>
                <p:grpSpPr>
                  <a:xfrm>
                    <a:off x="1143792" y="4303826"/>
                    <a:ext cx="537327" cy="1653520"/>
                    <a:chOff x="1143792" y="4303826"/>
                    <a:chExt cx="537327" cy="1653520"/>
                  </a:xfrm>
                </p:grpSpPr>
                <p:sp>
                  <p:nvSpPr>
                    <p:cNvPr id="93" name="TextBox 92"/>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94" name="TextBox 93"/>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95" name="Straight Arrow Connector 94"/>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89" name="Group 88"/>
                  <p:cNvGrpSpPr/>
                  <p:nvPr/>
                </p:nvGrpSpPr>
                <p:grpSpPr>
                  <a:xfrm>
                    <a:off x="2095329" y="4303826"/>
                    <a:ext cx="537328" cy="1653520"/>
                    <a:chOff x="2095329" y="4303826"/>
                    <a:chExt cx="537328" cy="1653520"/>
                  </a:xfrm>
                </p:grpSpPr>
                <p:sp>
                  <p:nvSpPr>
                    <p:cNvPr id="90" name="TextBox 89"/>
                    <p:cNvSpPr txBox="1"/>
                    <p:nvPr/>
                  </p:nvSpPr>
                  <p:spPr bwMode="auto">
                    <a:xfrm>
                      <a:off x="2095329"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91" name="TextBox 90"/>
                    <p:cNvSpPr txBox="1"/>
                    <p:nvPr/>
                  </p:nvSpPr>
                  <p:spPr bwMode="auto">
                    <a:xfrm>
                      <a:off x="2095330"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92" name="Straight Arrow Connector 91"/>
                    <p:cNvCxnSpPr/>
                    <p:nvPr/>
                  </p:nvCxnSpPr>
                  <p:spPr bwMode="auto">
                    <a:xfrm>
                      <a:off x="2363993"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85" name="Straight Arrow Connector 84"/>
                <p:cNvCxnSpPr>
                  <a:stCxn id="87" idx="2"/>
                  <a:endCxn id="93" idx="0"/>
                </p:cNvCxnSpPr>
                <p:nvPr/>
              </p:nvCxnSpPr>
              <p:spPr bwMode="auto">
                <a:xfrm flipH="1">
                  <a:off x="1478978" y="3684046"/>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86" name="Straight Arrow Connector 85"/>
                <p:cNvCxnSpPr>
                  <a:stCxn id="87" idx="2"/>
                  <a:endCxn id="90" idx="0"/>
                </p:cNvCxnSpPr>
                <p:nvPr/>
              </p:nvCxnSpPr>
              <p:spPr bwMode="auto">
                <a:xfrm>
                  <a:off x="2363992" y="3684046"/>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87" name="TextBox 86"/>
                <p:cNvSpPr txBox="1"/>
                <p:nvPr/>
              </p:nvSpPr>
              <p:spPr bwMode="auto">
                <a:xfrm>
                  <a:off x="2028804" y="3160826"/>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71" name="Group 70"/>
              <p:cNvGrpSpPr/>
              <p:nvPr/>
            </p:nvGrpSpPr>
            <p:grpSpPr>
              <a:xfrm>
                <a:off x="3276601" y="3128553"/>
                <a:ext cx="1531344" cy="2856285"/>
                <a:chOff x="3276601" y="3128553"/>
                <a:chExt cx="1531344" cy="2856285"/>
              </a:xfrm>
            </p:grpSpPr>
            <p:sp>
              <p:nvSpPr>
                <p:cNvPr id="72" name="TextBox 71"/>
                <p:cNvSpPr txBox="1"/>
                <p:nvPr/>
              </p:nvSpPr>
              <p:spPr bwMode="auto">
                <a:xfrm>
                  <a:off x="3276601" y="3128553"/>
                  <a:ext cx="777688"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solidFill>
                      <a:latin typeface="Arial" panose="020B0604020202020204" pitchFamily="34" charset="0"/>
                      <a:cs typeface="Arial" panose="020B0604020202020204" pitchFamily="34" charset="0"/>
                    </a:rPr>
                    <a:t>h'</a:t>
                  </a:r>
                  <a:r>
                    <a:rPr lang="en-US" sz="2800" b="1" baseline="-25000" dirty="0" smtClean="0">
                      <a:solidFill>
                        <a:schemeClr val="tx1"/>
                      </a:solidFill>
                      <a:latin typeface="Arial" panose="020B0604020202020204" pitchFamily="34" charset="0"/>
                      <a:cs typeface="Arial" panose="020B0604020202020204" pitchFamily="34" charset="0"/>
                    </a:rPr>
                    <a:t>23</a:t>
                  </a:r>
                  <a:endParaRPr lang="en-US" sz="2800" b="1" baseline="-25000" dirty="0">
                    <a:solidFill>
                      <a:schemeClr val="tx1"/>
                    </a:solidFill>
                    <a:latin typeface="Arial" panose="020B0604020202020204" pitchFamily="34" charset="0"/>
                    <a:cs typeface="Arial" panose="020B0604020202020204" pitchFamily="34" charset="0"/>
                  </a:endParaRPr>
                </a:p>
              </p:txBody>
            </p:sp>
            <p:cxnSp>
              <p:nvCxnSpPr>
                <p:cNvPr id="73" name="Straight Arrow Connector 72"/>
                <p:cNvCxnSpPr>
                  <a:stCxn id="72" idx="2"/>
                  <a:endCxn id="81" idx="0"/>
                </p:cNvCxnSpPr>
                <p:nvPr/>
              </p:nvCxnSpPr>
              <p:spPr bwMode="auto">
                <a:xfrm flipH="1">
                  <a:off x="3545265" y="3651773"/>
                  <a:ext cx="120180" cy="679545"/>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cxnSp>
              <p:nvCxnSpPr>
                <p:cNvPr id="74" name="Straight Arrow Connector 73"/>
                <p:cNvCxnSpPr>
                  <a:stCxn id="72" idx="2"/>
                  <a:endCxn id="78" idx="0"/>
                </p:cNvCxnSpPr>
                <p:nvPr/>
              </p:nvCxnSpPr>
              <p:spPr bwMode="auto">
                <a:xfrm>
                  <a:off x="3665445" y="3651773"/>
                  <a:ext cx="831357" cy="679545"/>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nvGrpSpPr>
                <p:cNvPr id="75" name="Group 74"/>
                <p:cNvGrpSpPr/>
                <p:nvPr/>
              </p:nvGrpSpPr>
              <p:grpSpPr>
                <a:xfrm>
                  <a:off x="3276601" y="4331318"/>
                  <a:ext cx="1531344" cy="1653520"/>
                  <a:chOff x="1143792" y="4303826"/>
                  <a:chExt cx="1531344" cy="1653520"/>
                </a:xfrm>
              </p:grpSpPr>
              <p:grpSp>
                <p:nvGrpSpPr>
                  <p:cNvPr id="76" name="Group 75"/>
                  <p:cNvGrpSpPr/>
                  <p:nvPr/>
                </p:nvGrpSpPr>
                <p:grpSpPr>
                  <a:xfrm>
                    <a:off x="1143792" y="4303826"/>
                    <a:ext cx="537327" cy="1653520"/>
                    <a:chOff x="1143792" y="4303826"/>
                    <a:chExt cx="537327" cy="1653520"/>
                  </a:xfrm>
                </p:grpSpPr>
                <p:sp>
                  <p:nvSpPr>
                    <p:cNvPr id="81" name="TextBox 80"/>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p>
                  </p:txBody>
                </p:sp>
                <p:sp>
                  <p:nvSpPr>
                    <p:cNvPr id="82" name="TextBox 81"/>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83" name="Straight Arrow Connector 82"/>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77" name="Group 76"/>
                  <p:cNvGrpSpPr/>
                  <p:nvPr/>
                </p:nvGrpSpPr>
                <p:grpSpPr>
                  <a:xfrm>
                    <a:off x="2052850" y="4303826"/>
                    <a:ext cx="622286" cy="1653520"/>
                    <a:chOff x="2052850" y="4303826"/>
                    <a:chExt cx="622286" cy="1653520"/>
                  </a:xfrm>
                </p:grpSpPr>
                <p:sp>
                  <p:nvSpPr>
                    <p:cNvPr id="78" name="TextBox 77"/>
                    <p:cNvSpPr txBox="1"/>
                    <p:nvPr/>
                  </p:nvSpPr>
                  <p:spPr bwMode="auto">
                    <a:xfrm>
                      <a:off x="2052850" y="4303826"/>
                      <a:ext cx="622286"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solidFill>
                          <a:latin typeface="Arial" panose="020B0604020202020204" pitchFamily="34" charset="0"/>
                          <a:cs typeface="Arial" panose="020B0604020202020204" pitchFamily="34" charset="0"/>
                        </a:rPr>
                        <a:t>h'</a:t>
                      </a:r>
                      <a:r>
                        <a:rPr lang="en-US" sz="2800" b="1" baseline="-25000" dirty="0" smtClean="0">
                          <a:solidFill>
                            <a:schemeClr val="tx1"/>
                          </a:solidFill>
                          <a:latin typeface="Arial" panose="020B0604020202020204" pitchFamily="34" charset="0"/>
                          <a:cs typeface="Arial" panose="020B0604020202020204" pitchFamily="34" charset="0"/>
                        </a:rPr>
                        <a:t>3</a:t>
                      </a:r>
                      <a:endParaRPr lang="en-US" sz="2800" b="1" baseline="-25000" dirty="0">
                        <a:solidFill>
                          <a:schemeClr val="tx1"/>
                        </a:solidFill>
                        <a:latin typeface="Arial" panose="020B0604020202020204" pitchFamily="34" charset="0"/>
                        <a:cs typeface="Arial" panose="020B0604020202020204" pitchFamily="34" charset="0"/>
                      </a:endParaRPr>
                    </a:p>
                  </p:txBody>
                </p:sp>
                <p:sp>
                  <p:nvSpPr>
                    <p:cNvPr id="79" name="TextBox 78"/>
                    <p:cNvSpPr txBox="1"/>
                    <p:nvPr/>
                  </p:nvSpPr>
                  <p:spPr bwMode="auto">
                    <a:xfrm>
                      <a:off x="2095330" y="5434126"/>
                      <a:ext cx="537327"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solidFill>
                          <a:latin typeface="Arial" panose="020B0604020202020204" pitchFamily="34" charset="0"/>
                          <a:cs typeface="Arial" panose="020B0604020202020204" pitchFamily="34" charset="0"/>
                        </a:rPr>
                        <a:t>d</a:t>
                      </a:r>
                      <a:r>
                        <a:rPr lang="en-US" sz="2800" b="1" baseline="-25000" dirty="0">
                          <a:solidFill>
                            <a:schemeClr val="tx1"/>
                          </a:solidFill>
                          <a:latin typeface="Arial" panose="020B0604020202020204" pitchFamily="34" charset="0"/>
                          <a:cs typeface="Arial" panose="020B0604020202020204" pitchFamily="34" charset="0"/>
                        </a:rPr>
                        <a:t>3</a:t>
                      </a:r>
                      <a:endParaRPr lang="en-US" sz="2800" b="1" i="1" baseline="-25000" dirty="0">
                        <a:solidFill>
                          <a:schemeClr val="tx1"/>
                        </a:solidFill>
                        <a:latin typeface="Arial" panose="020B0604020202020204" pitchFamily="34" charset="0"/>
                        <a:cs typeface="Arial" panose="020B0604020202020204" pitchFamily="34" charset="0"/>
                      </a:endParaRPr>
                    </a:p>
                  </p:txBody>
                </p:sp>
                <p:cxnSp>
                  <p:nvCxnSpPr>
                    <p:cNvPr id="80" name="Straight Arrow Connector 79"/>
                    <p:cNvCxnSpPr/>
                    <p:nvPr/>
                  </p:nvCxnSpPr>
                  <p:spPr bwMode="auto">
                    <a:xfrm>
                      <a:off x="2363993" y="4827046"/>
                      <a:ext cx="1" cy="6070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grpSp>
          </p:grpSp>
        </p:grpSp>
      </p:grpSp>
      <p:sp>
        <p:nvSpPr>
          <p:cNvPr id="97" name="Right Arrow 96"/>
          <p:cNvSpPr/>
          <p:nvPr/>
        </p:nvSpPr>
        <p:spPr bwMode="auto">
          <a:xfrm>
            <a:off x="3917553" y="2860508"/>
            <a:ext cx="1636698" cy="917079"/>
          </a:xfrm>
          <a:prstGeom prst="rightArrow">
            <a:avLst/>
          </a:prstGeom>
          <a:solidFill>
            <a:schemeClr val="bg1"/>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new tree</a:t>
            </a:r>
          </a:p>
        </p:txBody>
      </p:sp>
    </p:spTree>
    <p:extLst>
      <p:ext uri="{BB962C8B-B14F-4D97-AF65-F5344CB8AC3E}">
        <p14:creationId xmlns:p14="http://schemas.microsoft.com/office/powerpoint/2010/main" val="533991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Updating a </a:t>
            </a:r>
            <a:r>
              <a:rPr lang="en-US" dirty="0" err="1" smtClean="0">
                <a:solidFill>
                  <a:srgbClr val="FFFF00"/>
                </a:solidFill>
              </a:rPr>
              <a:t>Merkle</a:t>
            </a:r>
            <a:r>
              <a:rPr lang="en-US" dirty="0" smtClean="0">
                <a:solidFill>
                  <a:srgbClr val="FFFF00"/>
                </a:solidFill>
              </a:rPr>
              <a:t> </a:t>
            </a:r>
            <a:r>
              <a:rPr lang="en-US" dirty="0">
                <a:solidFill>
                  <a:srgbClr val="FFFF00"/>
                </a:solidFill>
              </a:rPr>
              <a:t>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37</a:t>
            </a:fld>
            <a:endParaRPr lang="en-US" dirty="0"/>
          </a:p>
        </p:txBody>
      </p:sp>
      <p:grpSp>
        <p:nvGrpSpPr>
          <p:cNvPr id="64" name="Group 63"/>
          <p:cNvGrpSpPr/>
          <p:nvPr/>
        </p:nvGrpSpPr>
        <p:grpSpPr>
          <a:xfrm>
            <a:off x="483024" y="2087153"/>
            <a:ext cx="2736636" cy="3897685"/>
            <a:chOff x="1210314" y="2087153"/>
            <a:chExt cx="2736636" cy="3897685"/>
          </a:xfrm>
        </p:grpSpPr>
        <p:sp>
          <p:nvSpPr>
            <p:cNvPr id="5" name="TextBox 4"/>
            <p:cNvSpPr txBox="1"/>
            <p:nvPr/>
          </p:nvSpPr>
          <p:spPr bwMode="auto">
            <a:xfrm>
              <a:off x="2652703" y="2087153"/>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03</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46" name="Straight Arrow Connector 45"/>
            <p:cNvCxnSpPr>
              <a:stCxn id="5" idx="2"/>
              <a:endCxn id="6" idx="0"/>
            </p:cNvCxnSpPr>
            <p:nvPr/>
          </p:nvCxnSpPr>
          <p:spPr bwMode="auto">
            <a:xfrm flipH="1">
              <a:off x="2363992" y="2610373"/>
              <a:ext cx="623899"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2987891" y="2610373"/>
              <a:ext cx="623885" cy="5181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61" name="Group 60"/>
            <p:cNvGrpSpPr/>
            <p:nvPr/>
          </p:nvGrpSpPr>
          <p:grpSpPr>
            <a:xfrm>
              <a:off x="1210314" y="3128553"/>
              <a:ext cx="2736636" cy="2856285"/>
              <a:chOff x="1210314" y="3128553"/>
              <a:chExt cx="2736636" cy="2856285"/>
            </a:xfrm>
          </p:grpSpPr>
          <p:grpSp>
            <p:nvGrpSpPr>
              <p:cNvPr id="59" name="Group 58"/>
              <p:cNvGrpSpPr/>
              <p:nvPr/>
            </p:nvGrpSpPr>
            <p:grpSpPr>
              <a:xfrm>
                <a:off x="1210314" y="3158435"/>
                <a:ext cx="1488865" cy="2796520"/>
                <a:chOff x="1210314" y="3160826"/>
                <a:chExt cx="1488865" cy="2796520"/>
              </a:xfrm>
            </p:grpSpPr>
            <p:grpSp>
              <p:nvGrpSpPr>
                <p:cNvPr id="34" name="Group 33"/>
                <p:cNvGrpSpPr/>
                <p:nvPr/>
              </p:nvGrpSpPr>
              <p:grpSpPr>
                <a:xfrm>
                  <a:off x="1210314" y="4303826"/>
                  <a:ext cx="1488865" cy="1653520"/>
                  <a:chOff x="1143792" y="4303826"/>
                  <a:chExt cx="1488865" cy="1653520"/>
                </a:xfrm>
              </p:grpSpPr>
              <p:grpSp>
                <p:nvGrpSpPr>
                  <p:cNvPr id="14" name="Group 13"/>
                  <p:cNvGrpSpPr/>
                  <p:nvPr/>
                </p:nvGrpSpPr>
                <p:grpSpPr>
                  <a:xfrm>
                    <a:off x="1143792" y="4303826"/>
                    <a:ext cx="537327" cy="1653520"/>
                    <a:chOff x="1143792" y="4303826"/>
                    <a:chExt cx="537327" cy="1653520"/>
                  </a:xfrm>
                </p:grpSpPr>
                <p:sp>
                  <p:nvSpPr>
                    <p:cNvPr id="11" name="TextBox 10"/>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smtClean="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15" name="Group 14"/>
                  <p:cNvGrpSpPr/>
                  <p:nvPr/>
                </p:nvGrpSpPr>
                <p:grpSpPr>
                  <a:xfrm>
                    <a:off x="2095329" y="4303826"/>
                    <a:ext cx="537328" cy="1653520"/>
                    <a:chOff x="2095329" y="4303826"/>
                    <a:chExt cx="537328" cy="1653520"/>
                  </a:xfrm>
                </p:grpSpPr>
                <p:sp>
                  <p:nvSpPr>
                    <p:cNvPr id="22" name="TextBox 21"/>
                    <p:cNvSpPr txBox="1"/>
                    <p:nvPr/>
                  </p:nvSpPr>
                  <p:spPr bwMode="auto">
                    <a:xfrm>
                      <a:off x="2095329"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095330"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363993"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1478978" y="3684046"/>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363992" y="3684046"/>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6" name="TextBox 5"/>
                <p:cNvSpPr txBox="1"/>
                <p:nvPr/>
              </p:nvSpPr>
              <p:spPr bwMode="auto">
                <a:xfrm>
                  <a:off x="2028804" y="3160826"/>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60" name="Group 59"/>
              <p:cNvGrpSpPr/>
              <p:nvPr/>
            </p:nvGrpSpPr>
            <p:grpSpPr>
              <a:xfrm>
                <a:off x="3276601" y="3128553"/>
                <a:ext cx="670349" cy="2856285"/>
                <a:chOff x="3276601" y="3128553"/>
                <a:chExt cx="670349" cy="2856285"/>
              </a:xfrm>
            </p:grpSpPr>
            <p:sp>
              <p:nvSpPr>
                <p:cNvPr id="33" name="TextBox 32"/>
                <p:cNvSpPr txBox="1"/>
                <p:nvPr/>
              </p:nvSpPr>
              <p:spPr bwMode="auto">
                <a:xfrm>
                  <a:off x="3276601" y="3128553"/>
                  <a:ext cx="67034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5" name="Straight Arrow Connector 34"/>
                <p:cNvCxnSpPr>
                  <a:stCxn id="33" idx="2"/>
                  <a:endCxn id="56" idx="0"/>
                </p:cNvCxnSpPr>
                <p:nvPr/>
              </p:nvCxnSpPr>
              <p:spPr bwMode="auto">
                <a:xfrm flipH="1">
                  <a:off x="3545265" y="3651773"/>
                  <a:ext cx="66511" cy="679545"/>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50" name="Group 49"/>
                <p:cNvGrpSpPr/>
                <p:nvPr/>
              </p:nvGrpSpPr>
              <p:grpSpPr>
                <a:xfrm>
                  <a:off x="3276601" y="4331318"/>
                  <a:ext cx="537327" cy="1653520"/>
                  <a:chOff x="1143792" y="4303826"/>
                  <a:chExt cx="537327" cy="1653520"/>
                </a:xfrm>
              </p:grpSpPr>
              <p:sp>
                <p:nvSpPr>
                  <p:cNvPr id="56" name="TextBox 55"/>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p>
                </p:txBody>
              </p:sp>
              <p:sp>
                <p:nvSpPr>
                  <p:cNvPr id="57" name="TextBox 56"/>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58" name="Straight Arrow Connector 57"/>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grpSp>
      </p:grpSp>
      <p:sp>
        <p:nvSpPr>
          <p:cNvPr id="66" name="TextBox 65"/>
          <p:cNvSpPr txBox="1"/>
          <p:nvPr/>
        </p:nvSpPr>
        <p:spPr bwMode="auto">
          <a:xfrm>
            <a:off x="6505733" y="2087153"/>
            <a:ext cx="755335"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solidFill>
                <a:latin typeface="Arial" panose="020B0604020202020204" pitchFamily="34" charset="0"/>
                <a:cs typeface="Arial" panose="020B0604020202020204" pitchFamily="34" charset="0"/>
              </a:rPr>
              <a:t>h'</a:t>
            </a:r>
            <a:r>
              <a:rPr lang="en-US" sz="2800" b="1" baseline="-25000" dirty="0" smtClean="0">
                <a:solidFill>
                  <a:schemeClr val="tx1"/>
                </a:solidFill>
                <a:latin typeface="Arial" panose="020B0604020202020204" pitchFamily="34" charset="0"/>
                <a:cs typeface="Arial" panose="020B0604020202020204" pitchFamily="34" charset="0"/>
              </a:rPr>
              <a:t>03</a:t>
            </a:r>
            <a:endParaRPr lang="en-US" sz="2800" b="1" baseline="-25000" dirty="0">
              <a:solidFill>
                <a:schemeClr val="tx1"/>
              </a:solidFill>
              <a:latin typeface="Arial" panose="020B0604020202020204" pitchFamily="34" charset="0"/>
              <a:cs typeface="Arial" panose="020B0604020202020204" pitchFamily="34" charset="0"/>
            </a:endParaRPr>
          </a:p>
        </p:txBody>
      </p:sp>
      <p:cxnSp>
        <p:nvCxnSpPr>
          <p:cNvPr id="67" name="Straight Arrow Connector 66"/>
          <p:cNvCxnSpPr>
            <a:stCxn id="66" idx="2"/>
          </p:cNvCxnSpPr>
          <p:nvPr/>
        </p:nvCxnSpPr>
        <p:spPr bwMode="auto">
          <a:xfrm flipH="1">
            <a:off x="1669963" y="2610373"/>
            <a:ext cx="5213438" cy="5181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cxnSp>
        <p:nvCxnSpPr>
          <p:cNvPr id="68" name="Straight Arrow Connector 67"/>
          <p:cNvCxnSpPr>
            <a:stCxn id="66" idx="2"/>
            <a:endCxn id="72" idx="0"/>
          </p:cNvCxnSpPr>
          <p:nvPr/>
        </p:nvCxnSpPr>
        <p:spPr bwMode="auto">
          <a:xfrm>
            <a:off x="6883401" y="2610373"/>
            <a:ext cx="677554" cy="5181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sp>
        <p:nvSpPr>
          <p:cNvPr id="72" name="TextBox 71"/>
          <p:cNvSpPr txBox="1"/>
          <p:nvPr/>
        </p:nvSpPr>
        <p:spPr bwMode="auto">
          <a:xfrm>
            <a:off x="7172111" y="3128553"/>
            <a:ext cx="777688"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solidFill>
                <a:latin typeface="Arial" panose="020B0604020202020204" pitchFamily="34" charset="0"/>
                <a:cs typeface="Arial" panose="020B0604020202020204" pitchFamily="34" charset="0"/>
              </a:rPr>
              <a:t>h'</a:t>
            </a:r>
            <a:r>
              <a:rPr lang="en-US" sz="2800" b="1" baseline="-25000" dirty="0" smtClean="0">
                <a:solidFill>
                  <a:schemeClr val="tx1"/>
                </a:solidFill>
                <a:latin typeface="Arial" panose="020B0604020202020204" pitchFamily="34" charset="0"/>
                <a:cs typeface="Arial" panose="020B0604020202020204" pitchFamily="34" charset="0"/>
              </a:rPr>
              <a:t>23</a:t>
            </a:r>
            <a:endParaRPr lang="en-US" sz="2800" b="1" baseline="-25000" dirty="0">
              <a:solidFill>
                <a:schemeClr val="tx1"/>
              </a:solidFill>
              <a:latin typeface="Arial" panose="020B0604020202020204" pitchFamily="34" charset="0"/>
              <a:cs typeface="Arial" panose="020B0604020202020204" pitchFamily="34" charset="0"/>
            </a:endParaRPr>
          </a:p>
        </p:txBody>
      </p:sp>
      <p:cxnSp>
        <p:nvCxnSpPr>
          <p:cNvPr id="73" name="Straight Arrow Connector 72"/>
          <p:cNvCxnSpPr>
            <a:stCxn id="72" idx="2"/>
            <a:endCxn id="56" idx="0"/>
          </p:cNvCxnSpPr>
          <p:nvPr/>
        </p:nvCxnSpPr>
        <p:spPr bwMode="auto">
          <a:xfrm flipH="1">
            <a:off x="2817975" y="3651773"/>
            <a:ext cx="4742980" cy="679545"/>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cxnSp>
        <p:nvCxnSpPr>
          <p:cNvPr id="74" name="Straight Arrow Connector 73"/>
          <p:cNvCxnSpPr>
            <a:stCxn id="72" idx="2"/>
            <a:endCxn id="78" idx="0"/>
          </p:cNvCxnSpPr>
          <p:nvPr/>
        </p:nvCxnSpPr>
        <p:spPr bwMode="auto">
          <a:xfrm>
            <a:off x="7560955" y="3651773"/>
            <a:ext cx="831357" cy="679545"/>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nvGrpSpPr>
          <p:cNvPr id="77" name="Group 76"/>
          <p:cNvGrpSpPr/>
          <p:nvPr/>
        </p:nvGrpSpPr>
        <p:grpSpPr>
          <a:xfrm>
            <a:off x="8081169" y="4331318"/>
            <a:ext cx="622286" cy="1653520"/>
            <a:chOff x="2052850" y="4303826"/>
            <a:chExt cx="622286" cy="1653520"/>
          </a:xfrm>
        </p:grpSpPr>
        <p:sp>
          <p:nvSpPr>
            <p:cNvPr id="78" name="TextBox 77"/>
            <p:cNvSpPr txBox="1"/>
            <p:nvPr/>
          </p:nvSpPr>
          <p:spPr bwMode="auto">
            <a:xfrm>
              <a:off x="2052850" y="4303826"/>
              <a:ext cx="622286"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solidFill>
                  <a:latin typeface="Arial" panose="020B0604020202020204" pitchFamily="34" charset="0"/>
                  <a:cs typeface="Arial" panose="020B0604020202020204" pitchFamily="34" charset="0"/>
                </a:rPr>
                <a:t>h'</a:t>
              </a:r>
              <a:r>
                <a:rPr lang="en-US" sz="2800" b="1" baseline="-25000" dirty="0" smtClean="0">
                  <a:solidFill>
                    <a:schemeClr val="tx1"/>
                  </a:solidFill>
                  <a:latin typeface="Arial" panose="020B0604020202020204" pitchFamily="34" charset="0"/>
                  <a:cs typeface="Arial" panose="020B0604020202020204" pitchFamily="34" charset="0"/>
                </a:rPr>
                <a:t>3</a:t>
              </a:r>
              <a:endParaRPr lang="en-US" sz="2800" b="1" baseline="-25000" dirty="0">
                <a:solidFill>
                  <a:schemeClr val="tx1"/>
                </a:solidFill>
                <a:latin typeface="Arial" panose="020B0604020202020204" pitchFamily="34" charset="0"/>
                <a:cs typeface="Arial" panose="020B0604020202020204" pitchFamily="34" charset="0"/>
              </a:endParaRPr>
            </a:p>
          </p:txBody>
        </p:sp>
        <p:sp>
          <p:nvSpPr>
            <p:cNvPr id="79" name="TextBox 78"/>
            <p:cNvSpPr txBox="1"/>
            <p:nvPr/>
          </p:nvSpPr>
          <p:spPr bwMode="auto">
            <a:xfrm>
              <a:off x="2095330" y="5434126"/>
              <a:ext cx="537327"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solidFill>
                  <a:latin typeface="Arial" panose="020B0604020202020204" pitchFamily="34" charset="0"/>
                  <a:cs typeface="Arial" panose="020B0604020202020204" pitchFamily="34" charset="0"/>
                </a:rPr>
                <a:t>d</a:t>
              </a:r>
              <a:r>
                <a:rPr lang="en-US" sz="2800" b="1" baseline="-25000" dirty="0">
                  <a:solidFill>
                    <a:schemeClr val="tx1"/>
                  </a:solidFill>
                  <a:latin typeface="Arial" panose="020B0604020202020204" pitchFamily="34" charset="0"/>
                  <a:cs typeface="Arial" panose="020B0604020202020204" pitchFamily="34" charset="0"/>
                </a:rPr>
                <a:t>3</a:t>
              </a:r>
              <a:endParaRPr lang="en-US" sz="2800" b="1" i="1" baseline="-25000" dirty="0">
                <a:solidFill>
                  <a:schemeClr val="tx1"/>
                </a:solidFill>
                <a:latin typeface="Arial" panose="020B0604020202020204" pitchFamily="34" charset="0"/>
                <a:cs typeface="Arial" panose="020B0604020202020204" pitchFamily="34" charset="0"/>
              </a:endParaRPr>
            </a:p>
          </p:txBody>
        </p:sp>
        <p:cxnSp>
          <p:nvCxnSpPr>
            <p:cNvPr id="80" name="Straight Arrow Connector 79"/>
            <p:cNvCxnSpPr/>
            <p:nvPr/>
          </p:nvCxnSpPr>
          <p:spPr bwMode="auto">
            <a:xfrm>
              <a:off x="2363993" y="4827046"/>
              <a:ext cx="1" cy="6070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sp>
        <p:nvSpPr>
          <p:cNvPr id="97" name="Right Arrow 96"/>
          <p:cNvSpPr/>
          <p:nvPr/>
        </p:nvSpPr>
        <p:spPr bwMode="auto">
          <a:xfrm>
            <a:off x="3917553" y="2860508"/>
            <a:ext cx="1636698" cy="917079"/>
          </a:xfrm>
          <a:prstGeom prst="rightArrow">
            <a:avLst/>
          </a:prstGeom>
          <a:solidFill>
            <a:schemeClr val="bg1"/>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new tree</a:t>
            </a:r>
          </a:p>
        </p:txBody>
      </p:sp>
    </p:spTree>
    <p:extLst>
      <p:ext uri="{BB962C8B-B14F-4D97-AF65-F5344CB8AC3E}">
        <p14:creationId xmlns:p14="http://schemas.microsoft.com/office/powerpoint/2010/main" val="300180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FA8C595A-3CE5-48A7-A55E-633D7D1DD01A}" type="slidenum">
              <a:rPr lang="x-none" smtClean="0"/>
              <a:pPr>
                <a:defRPr/>
              </a:pPr>
              <a:t>38</a:t>
            </a:fld>
            <a:endParaRPr lang="en-US" dirty="0"/>
          </a:p>
        </p:txBody>
      </p:sp>
      <p:sp>
        <p:nvSpPr>
          <p:cNvPr id="4" name="Footer Placeholder 3"/>
          <p:cNvSpPr>
            <a:spLocks noGrp="1"/>
          </p:cNvSpPr>
          <p:nvPr>
            <p:ph type="ftr" sz="quarter" idx="4294967295"/>
          </p:nvPr>
        </p:nvSpPr>
        <p:spPr>
          <a:xfrm>
            <a:off x="0" y="6248400"/>
            <a:ext cx="3429000" cy="457200"/>
          </a:xfrm>
          <a:prstGeom prst="rect">
            <a:avLst/>
          </a:prstGeom>
        </p:spPr>
        <p:txBody>
          <a:bodyPr/>
          <a:lstStyle/>
          <a:p>
            <a:pPr algn="ctr">
              <a:defRPr/>
            </a:pPr>
            <a:r>
              <a:rPr lang="en-US" smtClean="0"/>
              <a:t>PODC 2017</a:t>
            </a:r>
            <a:endParaRPr lang="en-US"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43304">
            <a:off x="856682" y="574723"/>
            <a:ext cx="7634612" cy="9525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bwMode="auto">
          <a:xfrm>
            <a:off x="649372" y="447815"/>
            <a:ext cx="4430627" cy="954107"/>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smtClean="0">
                <a:solidFill>
                  <a:schemeClr val="tx1"/>
                </a:solidFill>
                <a:latin typeface="Arial" panose="020B0604020202020204" pitchFamily="34" charset="0"/>
                <a:cs typeface="Arial" panose="020B0604020202020204" pitchFamily="34" charset="0"/>
              </a:rPr>
              <a:t>Let’s talk about Bitcoin’s data structures</a:t>
            </a:r>
          </a:p>
        </p:txBody>
      </p:sp>
    </p:spTree>
    <p:extLst>
      <p:ext uri="{BB962C8B-B14F-4D97-AF65-F5344CB8AC3E}">
        <p14:creationId xmlns:p14="http://schemas.microsoft.com/office/powerpoint/2010/main" val="3074381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39</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grpSp>
        <p:nvGrpSpPr>
          <p:cNvPr id="6" name="Group 5"/>
          <p:cNvGrpSpPr/>
          <p:nvPr/>
        </p:nvGrpSpPr>
        <p:grpSpPr>
          <a:xfrm>
            <a:off x="906991" y="1379610"/>
            <a:ext cx="2397812" cy="746086"/>
            <a:chOff x="906991" y="1311314"/>
            <a:chExt cx="2397812" cy="746086"/>
          </a:xfrm>
        </p:grpSpPr>
        <p:cxnSp>
          <p:nvCxnSpPr>
            <p:cNvPr id="30" name="Straight Connector 29"/>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31" name="TextBox 30"/>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pointer</a:t>
              </a:r>
            </a:p>
          </p:txBody>
        </p:sp>
      </p:grpSp>
      <p:sp>
        <p:nvSpPr>
          <p:cNvPr id="38" name="Right Arrow 37"/>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9" name="Right Arrow 38"/>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Right Arrow 41"/>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43" name="Group 42"/>
          <p:cNvGrpSpPr/>
          <p:nvPr/>
        </p:nvGrpSpPr>
        <p:grpSpPr>
          <a:xfrm>
            <a:off x="4411320" y="1379610"/>
            <a:ext cx="2397812" cy="746086"/>
            <a:chOff x="906991" y="1311314"/>
            <a:chExt cx="2397812" cy="746086"/>
          </a:xfrm>
        </p:grpSpPr>
        <p:cxnSp>
          <p:nvCxnSpPr>
            <p:cNvPr id="44" name="Straight Connector 43"/>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5" name="TextBox 44"/>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pointer</a:t>
              </a:r>
            </a:p>
          </p:txBody>
        </p:sp>
      </p:grpSp>
      <p:grpSp>
        <p:nvGrpSpPr>
          <p:cNvPr id="46" name="Group 45"/>
          <p:cNvGrpSpPr/>
          <p:nvPr/>
        </p:nvGrpSpPr>
        <p:grpSpPr>
          <a:xfrm>
            <a:off x="7915649" y="1379610"/>
            <a:ext cx="2397812" cy="746086"/>
            <a:chOff x="906991" y="1311314"/>
            <a:chExt cx="2397812" cy="746086"/>
          </a:xfrm>
        </p:grpSpPr>
        <p:cxnSp>
          <p:nvCxnSpPr>
            <p:cNvPr id="47" name="Straight Connector 46"/>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8" name="TextBox 47"/>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pointer</a:t>
              </a:r>
            </a:p>
          </p:txBody>
        </p:sp>
      </p:grpSp>
    </p:spTree>
    <p:extLst>
      <p:ext uri="{BB962C8B-B14F-4D97-AF65-F5344CB8AC3E}">
        <p14:creationId xmlns:p14="http://schemas.microsoft.com/office/powerpoint/2010/main" val="4067378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FFFF00"/>
                </a:solidFill>
              </a:rPr>
              <a:t>Bitcoin Node</a:t>
            </a:r>
            <a:endParaRPr lang="en-US" dirty="0">
              <a:solidFill>
                <a:srgbClr val="FFFF00"/>
              </a:solidFill>
            </a:endParaRP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4</a:t>
            </a:fld>
            <a:endParaRPr lang="en-US" dirty="0"/>
          </a:p>
        </p:txBody>
      </p:sp>
      <p:sp>
        <p:nvSpPr>
          <p:cNvPr id="3" name="Folded Corner 2"/>
          <p:cNvSpPr/>
          <p:nvPr/>
        </p:nvSpPr>
        <p:spPr bwMode="auto">
          <a:xfrm rot="20480182">
            <a:off x="1356186" y="3578969"/>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4" name="TextBox 3"/>
          <p:cNvSpPr txBox="1"/>
          <p:nvPr/>
        </p:nvSpPr>
        <p:spPr bwMode="auto">
          <a:xfrm>
            <a:off x="739586" y="2427839"/>
            <a:ext cx="3320716"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smtClean="0">
                <a:solidFill>
                  <a:schemeClr val="tx1">
                    <a:lumMod val="50000"/>
                  </a:schemeClr>
                </a:solidFill>
                <a:latin typeface="Arial" panose="020B0604020202020204" pitchFamily="34" charset="0"/>
              </a:rPr>
              <a:t>File System</a:t>
            </a:r>
            <a:endParaRPr lang="en-US" sz="2800" b="1" dirty="0">
              <a:solidFill>
                <a:schemeClr val="tx1">
                  <a:lumMod val="50000"/>
                </a:schemeClr>
              </a:solidFill>
              <a:latin typeface="Arial" panose="020B0604020202020204" pitchFamily="34" charset="0"/>
            </a:endParaRPr>
          </a:p>
        </p:txBody>
      </p:sp>
      <p:sp>
        <p:nvSpPr>
          <p:cNvPr id="7" name="Folded Corner 6"/>
          <p:cNvSpPr/>
          <p:nvPr/>
        </p:nvSpPr>
        <p:spPr bwMode="auto">
          <a:xfrm>
            <a:off x="2105486" y="5163788"/>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8" name="Folded Corner 7"/>
          <p:cNvSpPr/>
          <p:nvPr/>
        </p:nvSpPr>
        <p:spPr bwMode="auto">
          <a:xfrm>
            <a:off x="1653279" y="4434731"/>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9" name="Folded Corner 8"/>
          <p:cNvSpPr/>
          <p:nvPr/>
        </p:nvSpPr>
        <p:spPr bwMode="auto">
          <a:xfrm rot="20976132">
            <a:off x="2399944" y="4182219"/>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0" name="Folded Corner 9"/>
          <p:cNvSpPr/>
          <p:nvPr/>
        </p:nvSpPr>
        <p:spPr bwMode="auto">
          <a:xfrm rot="1286644">
            <a:off x="2717800" y="3500338"/>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1" name="Folded Corner 10"/>
          <p:cNvSpPr/>
          <p:nvPr/>
        </p:nvSpPr>
        <p:spPr bwMode="auto">
          <a:xfrm rot="2110432">
            <a:off x="2724514" y="4878583"/>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2" name="Folded Corner 11"/>
          <p:cNvSpPr/>
          <p:nvPr/>
        </p:nvSpPr>
        <p:spPr bwMode="auto">
          <a:xfrm rot="2071266">
            <a:off x="952065" y="5193456"/>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3" name="Flowchart: Magnetic Disk 12"/>
          <p:cNvSpPr/>
          <p:nvPr/>
        </p:nvSpPr>
        <p:spPr bwMode="auto">
          <a:xfrm>
            <a:off x="5700240" y="3548106"/>
            <a:ext cx="2289408" cy="917079"/>
          </a:xfrm>
          <a:prstGeom prst="flowChartMagneticDisk">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Block Inde</a:t>
            </a:r>
            <a:r>
              <a:rPr lang="en-US" dirty="0" smtClean="0">
                <a:solidFill>
                  <a:srgbClr val="FFFF00"/>
                </a:solidFill>
                <a:latin typeface="Arial" panose="020B0604020202020204" pitchFamily="34" charset="0"/>
                <a:cs typeface="Arial" panose="020B0604020202020204" pitchFamily="34" charset="0"/>
              </a:rPr>
              <a:t>x DB</a:t>
            </a:r>
            <a:endPar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endParaRPr>
          </a:p>
        </p:txBody>
      </p:sp>
      <p:sp>
        <p:nvSpPr>
          <p:cNvPr id="14" name="Flowchart: Magnetic Disk 13"/>
          <p:cNvSpPr/>
          <p:nvPr/>
        </p:nvSpPr>
        <p:spPr bwMode="auto">
          <a:xfrm>
            <a:off x="5759551" y="4980729"/>
            <a:ext cx="2170787" cy="917079"/>
          </a:xfrm>
          <a:prstGeom prst="flowChartMagneticDisk">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lumMod val="50000"/>
                  </a:schemeClr>
                </a:solidFill>
                <a:effectLst/>
                <a:latin typeface="Arial" panose="020B0604020202020204" pitchFamily="34" charset="0"/>
                <a:cs typeface="Arial" panose="020B0604020202020204" pitchFamily="34" charset="0"/>
              </a:rPr>
              <a:t>Chainstate</a:t>
            </a: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a:t>
            </a:r>
            <a:r>
              <a:rPr lang="en-US" dirty="0" smtClean="0">
                <a:solidFill>
                  <a:schemeClr val="tx1">
                    <a:lumMod val="50000"/>
                  </a:schemeClr>
                </a:solidFill>
                <a:latin typeface="Arial" panose="020B0604020202020204" pitchFamily="34" charset="0"/>
                <a:cs typeface="Arial" panose="020B0604020202020204" pitchFamily="34" charset="0"/>
              </a:rPr>
              <a:t>DB</a:t>
            </a:r>
            <a:endPar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endParaRPr>
          </a:p>
        </p:txBody>
      </p:sp>
      <p:sp>
        <p:nvSpPr>
          <p:cNvPr id="15" name="TextBox 14"/>
          <p:cNvSpPr txBox="1"/>
          <p:nvPr/>
        </p:nvSpPr>
        <p:spPr bwMode="auto">
          <a:xfrm>
            <a:off x="305678" y="3655284"/>
            <a:ext cx="4038600"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smtClean="0">
                <a:solidFill>
                  <a:srgbClr val="FFFF00"/>
                </a:solidFill>
                <a:latin typeface="Arial" panose="020B0604020202020204" pitchFamily="34" charset="0"/>
              </a:rPr>
              <a:t>Block hash </a:t>
            </a:r>
            <a:r>
              <a:rPr lang="en-US" sz="2800" dirty="0" smtClean="0">
                <a:solidFill>
                  <a:srgbClr val="FFFF00"/>
                </a:solidFill>
                <a:latin typeface="Arial" panose="020B0604020202020204" pitchFamily="34" charset="0"/>
                <a:sym typeface="Symbol"/>
              </a:rPr>
              <a:t> block info</a:t>
            </a:r>
            <a:endParaRPr lang="en-US" sz="2800" dirty="0">
              <a:solidFill>
                <a:srgbClr val="FFFF00"/>
              </a:solidFill>
              <a:latin typeface="Arial" panose="020B0604020202020204" pitchFamily="34" charset="0"/>
            </a:endParaRPr>
          </a:p>
        </p:txBody>
      </p:sp>
      <p:sp>
        <p:nvSpPr>
          <p:cNvPr id="16" name="Right Brace 15"/>
          <p:cNvSpPr/>
          <p:nvPr/>
        </p:nvSpPr>
        <p:spPr bwMode="auto">
          <a:xfrm flipH="1">
            <a:off x="4776693" y="3448744"/>
            <a:ext cx="815786" cy="1080647"/>
          </a:xfrm>
          <a:prstGeom prst="rightBrace">
            <a:avLst/>
          </a:prstGeom>
          <a:noFill/>
          <a:ln w="76200" cap="flat" cmpd="sng" algn="ctr">
            <a:solidFill>
              <a:srgbClr val="FFFF00"/>
            </a:solidFill>
            <a:prstDash val="solid"/>
            <a:round/>
            <a:headEnd type="none" w="med" len="med"/>
            <a:tailEnd type="none" w="med" len="med"/>
          </a:ln>
          <a:effectLst/>
        </p:spPr>
        <p:txBody>
          <a:bodyPr rtlCol="0" anchor="ctr"/>
          <a:lstStyle/>
          <a:p>
            <a:pPr algn="ctr"/>
            <a:endParaRPr lang="en-US"/>
          </a:p>
        </p:txBody>
      </p:sp>
      <p:sp>
        <p:nvSpPr>
          <p:cNvPr id="18" name="TextBox 17"/>
          <p:cNvSpPr txBox="1"/>
          <p:nvPr/>
        </p:nvSpPr>
        <p:spPr bwMode="auto">
          <a:xfrm>
            <a:off x="5184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err="1" smtClean="0">
                <a:solidFill>
                  <a:srgbClr val="FFCCFF"/>
                </a:solidFill>
                <a:latin typeface="Arial" panose="020B0604020202020204" pitchFamily="34" charset="0"/>
              </a:rPr>
              <a:t>LevelDB</a:t>
            </a:r>
            <a:endParaRPr lang="en-US" sz="2800" b="1" dirty="0">
              <a:solidFill>
                <a:srgbClr val="FFCCFF"/>
              </a:solidFill>
              <a:latin typeface="Arial" panose="020B0604020202020204" pitchFamily="34" charset="0"/>
            </a:endParaRPr>
          </a:p>
        </p:txBody>
      </p:sp>
    </p:spTree>
    <p:extLst>
      <p:ext uri="{BB962C8B-B14F-4D97-AF65-F5344CB8AC3E}">
        <p14:creationId xmlns:p14="http://schemas.microsoft.com/office/powerpoint/2010/main" val="2065883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40</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grpSp>
        <p:nvGrpSpPr>
          <p:cNvPr id="19" name="Group 18"/>
          <p:cNvGrpSpPr/>
          <p:nvPr/>
        </p:nvGrpSpPr>
        <p:grpSpPr>
          <a:xfrm>
            <a:off x="596900" y="2622193"/>
            <a:ext cx="3022600" cy="1955800"/>
            <a:chOff x="2068441" y="4762500"/>
            <a:chExt cx="3022600" cy="1955800"/>
          </a:xfrm>
        </p:grpSpPr>
        <p:sp>
          <p:nvSpPr>
            <p:cNvPr id="20"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21"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smtClean="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grpSp>
        <p:nvGrpSpPr>
          <p:cNvPr id="24" name="Group 23"/>
          <p:cNvGrpSpPr/>
          <p:nvPr/>
        </p:nvGrpSpPr>
        <p:grpSpPr>
          <a:xfrm>
            <a:off x="906991" y="1379610"/>
            <a:ext cx="2397812" cy="746086"/>
            <a:chOff x="906991" y="1311314"/>
            <a:chExt cx="2397812" cy="746086"/>
          </a:xfrm>
        </p:grpSpPr>
        <p:cxnSp>
          <p:nvCxnSpPr>
            <p:cNvPr id="28" name="Straight Connector 27"/>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29" name="TextBox 28"/>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pointer</a:t>
              </a:r>
            </a:p>
          </p:txBody>
        </p:sp>
      </p:grpSp>
      <p:sp>
        <p:nvSpPr>
          <p:cNvPr id="40" name="Right Arrow 39"/>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Right Arrow 41"/>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3" name="Right Arrow 42"/>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44" name="Group 43"/>
          <p:cNvGrpSpPr/>
          <p:nvPr/>
        </p:nvGrpSpPr>
        <p:grpSpPr>
          <a:xfrm>
            <a:off x="4411320" y="1379610"/>
            <a:ext cx="2397812" cy="746086"/>
            <a:chOff x="906991" y="1311314"/>
            <a:chExt cx="2397812" cy="746086"/>
          </a:xfrm>
        </p:grpSpPr>
        <p:cxnSp>
          <p:nvCxnSpPr>
            <p:cNvPr id="45" name="Straight Connector 44"/>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6" name="TextBox 45"/>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pointer</a:t>
              </a:r>
            </a:p>
          </p:txBody>
        </p:sp>
      </p:grpSp>
      <p:grpSp>
        <p:nvGrpSpPr>
          <p:cNvPr id="47" name="Group 46"/>
          <p:cNvGrpSpPr/>
          <p:nvPr/>
        </p:nvGrpSpPr>
        <p:grpSpPr>
          <a:xfrm>
            <a:off x="7915649" y="1379610"/>
            <a:ext cx="2397812" cy="746086"/>
            <a:chOff x="906991" y="1311314"/>
            <a:chExt cx="2397812" cy="746086"/>
          </a:xfrm>
        </p:grpSpPr>
        <p:cxnSp>
          <p:nvCxnSpPr>
            <p:cNvPr id="48" name="Straight Connector 47"/>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9" name="TextBox 48"/>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pointer</a:t>
              </a:r>
            </a:p>
          </p:txBody>
        </p:sp>
      </p:grpSp>
      <p:sp>
        <p:nvSpPr>
          <p:cNvPr id="50" name="Cloud Callout 49"/>
          <p:cNvSpPr/>
          <p:nvPr/>
        </p:nvSpPr>
        <p:spPr bwMode="auto">
          <a:xfrm>
            <a:off x="5446777" y="2553260"/>
            <a:ext cx="1454823" cy="702766"/>
          </a:xfrm>
          <a:prstGeom prst="cloudCallout">
            <a:avLst>
              <a:gd name="adj1" fmla="val -49588"/>
              <a:gd name="adj2" fmla="val 111293"/>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rPr>
              <a:t>shrug</a:t>
            </a:r>
          </a:p>
        </p:txBody>
      </p:sp>
      <p:sp>
        <p:nvSpPr>
          <p:cNvPr id="51" name="Cloud Callout 50"/>
          <p:cNvSpPr/>
          <p:nvPr/>
        </p:nvSpPr>
        <p:spPr bwMode="auto">
          <a:xfrm>
            <a:off x="8939271" y="2553260"/>
            <a:ext cx="1454823" cy="702766"/>
          </a:xfrm>
          <a:prstGeom prst="cloudCallout">
            <a:avLst>
              <a:gd name="adj1" fmla="val -49588"/>
              <a:gd name="adj2" fmla="val 111293"/>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rPr>
              <a:t>shrug</a:t>
            </a:r>
          </a:p>
        </p:txBody>
      </p:sp>
    </p:spTree>
    <p:extLst>
      <p:ext uri="{BB962C8B-B14F-4D97-AF65-F5344CB8AC3E}">
        <p14:creationId xmlns:p14="http://schemas.microsoft.com/office/powerpoint/2010/main" val="2935587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41</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grpSp>
        <p:nvGrpSpPr>
          <p:cNvPr id="19" name="Group 18"/>
          <p:cNvGrpSpPr/>
          <p:nvPr/>
        </p:nvGrpSpPr>
        <p:grpSpPr>
          <a:xfrm>
            <a:off x="596900" y="2622193"/>
            <a:ext cx="3022600" cy="1955800"/>
            <a:chOff x="2068441" y="4762500"/>
            <a:chExt cx="3022600" cy="1955800"/>
          </a:xfrm>
        </p:grpSpPr>
        <p:sp>
          <p:nvSpPr>
            <p:cNvPr id="20"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21"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smtClean="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grpSp>
        <p:nvGrpSpPr>
          <p:cNvPr id="24" name="Group 23"/>
          <p:cNvGrpSpPr/>
          <p:nvPr/>
        </p:nvGrpSpPr>
        <p:grpSpPr>
          <a:xfrm>
            <a:off x="906991" y="1379610"/>
            <a:ext cx="2397812" cy="746086"/>
            <a:chOff x="906991" y="1311314"/>
            <a:chExt cx="2397812" cy="746086"/>
          </a:xfrm>
        </p:grpSpPr>
        <p:cxnSp>
          <p:nvCxnSpPr>
            <p:cNvPr id="28" name="Straight Connector 27"/>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29" name="TextBox 28"/>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pointer</a:t>
              </a:r>
            </a:p>
          </p:txBody>
        </p:sp>
      </p:grpSp>
      <p:sp>
        <p:nvSpPr>
          <p:cNvPr id="40" name="Right Arrow 39"/>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Right Arrow 41"/>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3" name="Right Arrow 42"/>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44" name="Group 43"/>
          <p:cNvGrpSpPr/>
          <p:nvPr/>
        </p:nvGrpSpPr>
        <p:grpSpPr>
          <a:xfrm>
            <a:off x="4411320" y="1379610"/>
            <a:ext cx="2397812" cy="746086"/>
            <a:chOff x="906991" y="1311314"/>
            <a:chExt cx="2397812" cy="746086"/>
          </a:xfrm>
        </p:grpSpPr>
        <p:cxnSp>
          <p:nvCxnSpPr>
            <p:cNvPr id="45" name="Straight Connector 44"/>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6" name="TextBox 45"/>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pointer</a:t>
              </a:r>
            </a:p>
          </p:txBody>
        </p:sp>
      </p:grpSp>
      <p:grpSp>
        <p:nvGrpSpPr>
          <p:cNvPr id="47" name="Group 46"/>
          <p:cNvGrpSpPr/>
          <p:nvPr/>
        </p:nvGrpSpPr>
        <p:grpSpPr>
          <a:xfrm>
            <a:off x="7915649" y="1379610"/>
            <a:ext cx="2397812" cy="746086"/>
            <a:chOff x="906991" y="1311314"/>
            <a:chExt cx="2397812" cy="746086"/>
          </a:xfrm>
        </p:grpSpPr>
        <p:cxnSp>
          <p:nvCxnSpPr>
            <p:cNvPr id="48" name="Straight Connector 47"/>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9" name="TextBox 48"/>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pointer</a:t>
              </a:r>
            </a:p>
          </p:txBody>
        </p:sp>
      </p:grpSp>
    </p:spTree>
    <p:extLst>
      <p:ext uri="{BB962C8B-B14F-4D97-AF65-F5344CB8AC3E}">
        <p14:creationId xmlns:p14="http://schemas.microsoft.com/office/powerpoint/2010/main" val="2689862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42</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grpSp>
        <p:nvGrpSpPr>
          <p:cNvPr id="32" name="Group 31"/>
          <p:cNvGrpSpPr/>
          <p:nvPr/>
        </p:nvGrpSpPr>
        <p:grpSpPr>
          <a:xfrm>
            <a:off x="906991" y="1379610"/>
            <a:ext cx="2397812" cy="746086"/>
            <a:chOff x="906991" y="1311314"/>
            <a:chExt cx="2397812" cy="746086"/>
          </a:xfrm>
        </p:grpSpPr>
        <p:cxnSp>
          <p:nvCxnSpPr>
            <p:cNvPr id="33" name="Straight Connector 32"/>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34" name="TextBox 33"/>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hash</a:t>
              </a:r>
            </a:p>
          </p:txBody>
        </p:sp>
      </p:grpSp>
      <p:sp>
        <p:nvSpPr>
          <p:cNvPr id="35" name="Right Arrow 34"/>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ight Arrow 35"/>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ight Arrow 36"/>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8" name="Group 37"/>
          <p:cNvGrpSpPr/>
          <p:nvPr/>
        </p:nvGrpSpPr>
        <p:grpSpPr>
          <a:xfrm>
            <a:off x="4411320" y="1379610"/>
            <a:ext cx="2397812" cy="746086"/>
            <a:chOff x="906991" y="1311314"/>
            <a:chExt cx="2397812" cy="746086"/>
          </a:xfrm>
        </p:grpSpPr>
        <p:cxnSp>
          <p:nvCxnSpPr>
            <p:cNvPr id="39" name="Straight Connector 38"/>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0" name="TextBox 39"/>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hash</a:t>
              </a:r>
            </a:p>
          </p:txBody>
        </p:sp>
      </p:grpSp>
      <p:grpSp>
        <p:nvGrpSpPr>
          <p:cNvPr id="41" name="Group 40"/>
          <p:cNvGrpSpPr/>
          <p:nvPr/>
        </p:nvGrpSpPr>
        <p:grpSpPr>
          <a:xfrm>
            <a:off x="7915649" y="1379610"/>
            <a:ext cx="2397812" cy="746086"/>
            <a:chOff x="906991" y="1311314"/>
            <a:chExt cx="2397812" cy="746086"/>
          </a:xfrm>
        </p:grpSpPr>
        <p:cxnSp>
          <p:nvCxnSpPr>
            <p:cNvPr id="42" name="Straight Connector 41"/>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3" name="TextBox 42"/>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hash</a:t>
              </a:r>
            </a:p>
          </p:txBody>
        </p:sp>
      </p:grpSp>
      <p:sp>
        <p:nvSpPr>
          <p:cNvPr id="29" name="TextBox 28"/>
          <p:cNvSpPr txBox="1"/>
          <p:nvPr/>
        </p:nvSpPr>
        <p:spPr bwMode="auto">
          <a:xfrm rot="20563948">
            <a:off x="177655" y="715554"/>
            <a:ext cx="3119799"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err="1" smtClean="0">
                <a:solidFill>
                  <a:srgbClr val="FFFF00"/>
                </a:solidFill>
                <a:latin typeface="Arial" panose="020B0604020202020204" pitchFamily="34" charset="0"/>
                <a:cs typeface="Arial" panose="020B0604020202020204" pitchFamily="34" charset="0"/>
              </a:rPr>
              <a:t>Merkle-ize</a:t>
            </a:r>
            <a:r>
              <a:rPr lang="en-US" sz="2800" b="1" dirty="0" smtClean="0">
                <a:solidFill>
                  <a:srgbClr val="FFFF00"/>
                </a:solidFill>
                <a:latin typeface="Arial" panose="020B0604020202020204" pitchFamily="34" charset="0"/>
                <a:cs typeface="Arial" panose="020B0604020202020204" pitchFamily="34" charset="0"/>
              </a:rPr>
              <a:t> it!</a:t>
            </a:r>
            <a:endParaRPr lang="en-US" sz="28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452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43</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grpSp>
        <p:nvGrpSpPr>
          <p:cNvPr id="32" name="Group 31"/>
          <p:cNvGrpSpPr/>
          <p:nvPr/>
        </p:nvGrpSpPr>
        <p:grpSpPr>
          <a:xfrm>
            <a:off x="906991" y="1379610"/>
            <a:ext cx="2397812" cy="746086"/>
            <a:chOff x="906991" y="1311314"/>
            <a:chExt cx="2397812" cy="746086"/>
          </a:xfrm>
        </p:grpSpPr>
        <p:cxnSp>
          <p:nvCxnSpPr>
            <p:cNvPr id="33" name="Straight Connector 32"/>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34" name="TextBox 33"/>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hash</a:t>
              </a:r>
            </a:p>
          </p:txBody>
        </p:sp>
      </p:grpSp>
      <p:sp>
        <p:nvSpPr>
          <p:cNvPr id="35" name="Right Arrow 34"/>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ight Arrow 35"/>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ight Arrow 36"/>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8" name="Group 37"/>
          <p:cNvGrpSpPr/>
          <p:nvPr/>
        </p:nvGrpSpPr>
        <p:grpSpPr>
          <a:xfrm>
            <a:off x="4411320" y="1379610"/>
            <a:ext cx="2397812" cy="746086"/>
            <a:chOff x="906991" y="1311314"/>
            <a:chExt cx="2397812" cy="746086"/>
          </a:xfrm>
        </p:grpSpPr>
        <p:cxnSp>
          <p:nvCxnSpPr>
            <p:cNvPr id="39" name="Straight Connector 38"/>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0" name="TextBox 39"/>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hash</a:t>
              </a:r>
            </a:p>
          </p:txBody>
        </p:sp>
      </p:grpSp>
      <p:grpSp>
        <p:nvGrpSpPr>
          <p:cNvPr id="41" name="Group 40"/>
          <p:cNvGrpSpPr/>
          <p:nvPr/>
        </p:nvGrpSpPr>
        <p:grpSpPr>
          <a:xfrm>
            <a:off x="7915649" y="1379610"/>
            <a:ext cx="2397812" cy="746086"/>
            <a:chOff x="906991" y="1311314"/>
            <a:chExt cx="2397812" cy="746086"/>
          </a:xfrm>
        </p:grpSpPr>
        <p:cxnSp>
          <p:nvCxnSpPr>
            <p:cNvPr id="42" name="Straight Connector 41"/>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3" name="TextBox 42"/>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hash</a:t>
              </a:r>
            </a:p>
          </p:txBody>
        </p:sp>
      </p:grpSp>
      <p:sp>
        <p:nvSpPr>
          <p:cNvPr id="29" name="TextBox 28"/>
          <p:cNvSpPr txBox="1"/>
          <p:nvPr/>
        </p:nvSpPr>
        <p:spPr bwMode="auto">
          <a:xfrm rot="20563948">
            <a:off x="177655" y="715554"/>
            <a:ext cx="3119799"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err="1" smtClean="0">
                <a:solidFill>
                  <a:srgbClr val="FFFF00"/>
                </a:solidFill>
                <a:latin typeface="Arial" panose="020B0604020202020204" pitchFamily="34" charset="0"/>
                <a:cs typeface="Arial" panose="020B0604020202020204" pitchFamily="34" charset="0"/>
              </a:rPr>
              <a:t>Merkle-ize</a:t>
            </a:r>
            <a:r>
              <a:rPr lang="en-US" sz="2800" b="1" dirty="0" smtClean="0">
                <a:solidFill>
                  <a:srgbClr val="FFFF00"/>
                </a:solidFill>
                <a:latin typeface="Arial" panose="020B0604020202020204" pitchFamily="34" charset="0"/>
                <a:cs typeface="Arial" panose="020B0604020202020204" pitchFamily="34" charset="0"/>
              </a:rPr>
              <a:t> it!</a:t>
            </a:r>
            <a:endParaRPr lang="en-US" sz="2800" b="1" i="1" dirty="0">
              <a:solidFill>
                <a:srgbClr val="FFFF00"/>
              </a:solidFill>
              <a:latin typeface="Arial" panose="020B0604020202020204" pitchFamily="34" charset="0"/>
              <a:cs typeface="Arial" panose="020B0604020202020204" pitchFamily="34" charset="0"/>
            </a:endParaRPr>
          </a:p>
        </p:txBody>
      </p:sp>
      <p:grpSp>
        <p:nvGrpSpPr>
          <p:cNvPr id="20" name="Group 19"/>
          <p:cNvGrpSpPr/>
          <p:nvPr/>
        </p:nvGrpSpPr>
        <p:grpSpPr>
          <a:xfrm>
            <a:off x="596900" y="2622193"/>
            <a:ext cx="3022600" cy="1955800"/>
            <a:chOff x="2068441" y="4762500"/>
            <a:chExt cx="3022600" cy="1955800"/>
          </a:xfrm>
        </p:grpSpPr>
        <p:sp>
          <p:nvSpPr>
            <p:cNvPr id="21"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23"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smtClean="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Tree>
    <p:extLst>
      <p:ext uri="{BB962C8B-B14F-4D97-AF65-F5344CB8AC3E}">
        <p14:creationId xmlns:p14="http://schemas.microsoft.com/office/powerpoint/2010/main" val="119828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44</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grpSp>
        <p:nvGrpSpPr>
          <p:cNvPr id="32" name="Group 31"/>
          <p:cNvGrpSpPr/>
          <p:nvPr/>
        </p:nvGrpSpPr>
        <p:grpSpPr>
          <a:xfrm>
            <a:off x="906991" y="1379610"/>
            <a:ext cx="2397812" cy="746086"/>
            <a:chOff x="906991" y="1311314"/>
            <a:chExt cx="2397812" cy="746086"/>
          </a:xfrm>
        </p:grpSpPr>
        <p:cxnSp>
          <p:nvCxnSpPr>
            <p:cNvPr id="33" name="Straight Connector 32"/>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34" name="TextBox 33"/>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hash</a:t>
              </a:r>
            </a:p>
          </p:txBody>
        </p:sp>
      </p:grpSp>
      <p:sp>
        <p:nvSpPr>
          <p:cNvPr id="35" name="Right Arrow 34"/>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ight Arrow 35"/>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ight Arrow 36"/>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8" name="Group 37"/>
          <p:cNvGrpSpPr/>
          <p:nvPr/>
        </p:nvGrpSpPr>
        <p:grpSpPr>
          <a:xfrm>
            <a:off x="4411320" y="1379610"/>
            <a:ext cx="2397812" cy="746086"/>
            <a:chOff x="906991" y="1311314"/>
            <a:chExt cx="2397812" cy="746086"/>
          </a:xfrm>
        </p:grpSpPr>
        <p:cxnSp>
          <p:nvCxnSpPr>
            <p:cNvPr id="39" name="Straight Connector 38"/>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0" name="TextBox 39"/>
            <p:cNvSpPr txBox="1"/>
            <p:nvPr/>
          </p:nvSpPr>
          <p:spPr bwMode="auto">
            <a:xfrm>
              <a:off x="1544231" y="1311314"/>
              <a:ext cx="965329" cy="523220"/>
            </a:xfrm>
            <a:prstGeom prst="rect">
              <a:avLst/>
            </a:prstGeom>
            <a:solidFill>
              <a:srgbClr val="FFFF00"/>
            </a:solidFill>
            <a:ln w="76200">
              <a:noFill/>
              <a:miter lim="800000"/>
              <a:headEnd/>
              <a:tailEnd/>
            </a:ln>
            <a:effectLst/>
          </p:spPr>
          <p:txBody>
            <a:bodyPr wrap="none" rtlCol="0">
              <a:spAutoFit/>
            </a:bodyPr>
            <a:lstStyle/>
            <a:p>
              <a:pPr algn="ctr"/>
              <a:r>
                <a:rPr lang="en-US" sz="2800" dirty="0" smtClean="0">
                  <a:solidFill>
                    <a:srgbClr val="FF0000"/>
                  </a:solidFill>
                  <a:latin typeface="Arial" panose="020B0604020202020204" pitchFamily="34" charset="0"/>
                  <a:cs typeface="Arial" panose="020B0604020202020204" pitchFamily="34" charset="0"/>
                </a:rPr>
                <a:t>hash</a:t>
              </a:r>
            </a:p>
          </p:txBody>
        </p:sp>
      </p:grpSp>
      <p:grpSp>
        <p:nvGrpSpPr>
          <p:cNvPr id="41" name="Group 40"/>
          <p:cNvGrpSpPr/>
          <p:nvPr/>
        </p:nvGrpSpPr>
        <p:grpSpPr>
          <a:xfrm>
            <a:off x="7915649" y="1379610"/>
            <a:ext cx="2397812" cy="746086"/>
            <a:chOff x="906991" y="1311314"/>
            <a:chExt cx="2397812" cy="746086"/>
          </a:xfrm>
        </p:grpSpPr>
        <p:cxnSp>
          <p:nvCxnSpPr>
            <p:cNvPr id="42" name="Straight Connector 41"/>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3" name="TextBox 42"/>
            <p:cNvSpPr txBox="1"/>
            <p:nvPr/>
          </p:nvSpPr>
          <p:spPr bwMode="auto">
            <a:xfrm>
              <a:off x="1544231" y="1311314"/>
              <a:ext cx="965329" cy="523220"/>
            </a:xfrm>
            <a:prstGeom prst="rect">
              <a:avLst/>
            </a:prstGeom>
            <a:solidFill>
              <a:srgbClr val="FFFF00"/>
            </a:solidFill>
            <a:ln w="76200">
              <a:noFill/>
              <a:miter lim="800000"/>
              <a:headEnd/>
              <a:tailEnd/>
            </a:ln>
            <a:effectLst/>
          </p:spPr>
          <p:txBody>
            <a:bodyPr wrap="none" rtlCol="0">
              <a:spAutoFit/>
            </a:bodyPr>
            <a:lstStyle/>
            <a:p>
              <a:pPr algn="ctr"/>
              <a:r>
                <a:rPr lang="en-US" sz="2800" dirty="0" smtClean="0">
                  <a:solidFill>
                    <a:srgbClr val="FF0000"/>
                  </a:solidFill>
                  <a:latin typeface="Arial" panose="020B0604020202020204" pitchFamily="34" charset="0"/>
                  <a:cs typeface="Arial" panose="020B0604020202020204" pitchFamily="34" charset="0"/>
                </a:rPr>
                <a:t>hash</a:t>
              </a:r>
            </a:p>
          </p:txBody>
        </p:sp>
      </p:grpSp>
      <p:sp>
        <p:nvSpPr>
          <p:cNvPr id="29" name="TextBox 28"/>
          <p:cNvSpPr txBox="1"/>
          <p:nvPr/>
        </p:nvSpPr>
        <p:spPr bwMode="auto">
          <a:xfrm rot="20563948">
            <a:off x="177655" y="715554"/>
            <a:ext cx="3119799"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err="1" smtClean="0">
                <a:solidFill>
                  <a:srgbClr val="FFFF00"/>
                </a:solidFill>
                <a:latin typeface="Arial" panose="020B0604020202020204" pitchFamily="34" charset="0"/>
                <a:cs typeface="Arial" panose="020B0604020202020204" pitchFamily="34" charset="0"/>
              </a:rPr>
              <a:t>Merkle-ize</a:t>
            </a:r>
            <a:r>
              <a:rPr lang="en-US" sz="2800" b="1" dirty="0" smtClean="0">
                <a:solidFill>
                  <a:srgbClr val="FFFF00"/>
                </a:solidFill>
                <a:latin typeface="Arial" panose="020B0604020202020204" pitchFamily="34" charset="0"/>
                <a:cs typeface="Arial" panose="020B0604020202020204" pitchFamily="34" charset="0"/>
              </a:rPr>
              <a:t> it!</a:t>
            </a:r>
            <a:endParaRPr lang="en-US" sz="2800" b="1" i="1" dirty="0">
              <a:solidFill>
                <a:srgbClr val="FFFF00"/>
              </a:solidFill>
              <a:latin typeface="Arial" panose="020B0604020202020204" pitchFamily="34" charset="0"/>
              <a:cs typeface="Arial" panose="020B0604020202020204" pitchFamily="34" charset="0"/>
            </a:endParaRPr>
          </a:p>
        </p:txBody>
      </p:sp>
      <p:grpSp>
        <p:nvGrpSpPr>
          <p:cNvPr id="20" name="Group 19"/>
          <p:cNvGrpSpPr/>
          <p:nvPr/>
        </p:nvGrpSpPr>
        <p:grpSpPr>
          <a:xfrm>
            <a:off x="596900" y="2622193"/>
            <a:ext cx="3022600" cy="1955800"/>
            <a:chOff x="2068441" y="4762500"/>
            <a:chExt cx="3022600" cy="1955800"/>
          </a:xfrm>
        </p:grpSpPr>
        <p:sp>
          <p:nvSpPr>
            <p:cNvPr id="21"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23"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smtClean="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24" name="Rounded Rectangular Callout 23"/>
          <p:cNvSpPr/>
          <p:nvPr/>
        </p:nvSpPr>
        <p:spPr bwMode="auto">
          <a:xfrm>
            <a:off x="4049917" y="523989"/>
            <a:ext cx="1440354" cy="510778"/>
          </a:xfrm>
          <a:prstGeom prst="wedgeRoundRectCallout">
            <a:avLst>
              <a:gd name="adj1" fmla="val 29425"/>
              <a:gd name="adj2" fmla="val 94823"/>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FF0066"/>
                </a:solidFill>
                <a:effectLst/>
                <a:latin typeface="Arial" panose="020B0604020202020204" pitchFamily="34" charset="0"/>
                <a:cs typeface="Arial" panose="020B0604020202020204" pitchFamily="34" charset="0"/>
              </a:rPr>
              <a:t>Uh,oh</a:t>
            </a:r>
            <a:r>
              <a:rPr kumimoji="0" lang="en-US"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rPr>
              <a:t> …</a:t>
            </a:r>
          </a:p>
        </p:txBody>
      </p:sp>
      <p:sp>
        <p:nvSpPr>
          <p:cNvPr id="28" name="Rounded Rectangular Callout 27"/>
          <p:cNvSpPr/>
          <p:nvPr/>
        </p:nvSpPr>
        <p:spPr bwMode="auto">
          <a:xfrm>
            <a:off x="7595199" y="523989"/>
            <a:ext cx="1440354" cy="510778"/>
          </a:xfrm>
          <a:prstGeom prst="wedgeRoundRectCallout">
            <a:avLst>
              <a:gd name="adj1" fmla="val 29425"/>
              <a:gd name="adj2" fmla="val 94823"/>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FF0066"/>
                </a:solidFill>
                <a:effectLst/>
                <a:latin typeface="Arial" panose="020B0604020202020204" pitchFamily="34" charset="0"/>
                <a:cs typeface="Arial" panose="020B0604020202020204" pitchFamily="34" charset="0"/>
              </a:rPr>
              <a:t>Uh,oh</a:t>
            </a:r>
            <a:r>
              <a:rPr kumimoji="0" lang="en-US"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36323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45</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52" name="Right Arrow 51"/>
          <p:cNvSpPr/>
          <p:nvPr/>
        </p:nvSpPr>
        <p:spPr>
          <a:xfrm flipH="1">
            <a:off x="6881814" y="3873500"/>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8" name="Right Arrow 27"/>
          <p:cNvSpPr/>
          <p:nvPr/>
        </p:nvSpPr>
        <p:spPr>
          <a:xfrm flipH="1">
            <a:off x="3304803" y="3873500"/>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 name="Straight Connector 3"/>
          <p:cNvCxnSpPr/>
          <p:nvPr/>
        </p:nvCxnSpPr>
        <p:spPr bwMode="auto">
          <a:xfrm>
            <a:off x="827988"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5" name="TextBox 4"/>
          <p:cNvSpPr txBox="1"/>
          <p:nvPr/>
        </p:nvSpPr>
        <p:spPr bwMode="auto">
          <a:xfrm>
            <a:off x="4527237" y="3873500"/>
            <a:ext cx="2165978" cy="954107"/>
          </a:xfrm>
          <a:prstGeom prst="rect">
            <a:avLst/>
          </a:prstGeom>
          <a:noFill/>
          <a:ln w="76200">
            <a:noFill/>
            <a:miter lim="800000"/>
            <a:headEnd/>
            <a:tailEnd/>
          </a:ln>
          <a:effectLst/>
        </p:spPr>
        <p:txBody>
          <a:bodyPr wrap="none" rtlCol="0">
            <a:spAutoFit/>
          </a:bodyPr>
          <a:lstStyle/>
          <a:p>
            <a:pPr algn="ctr"/>
            <a:r>
              <a:rPr lang="en-US" sz="2800" dirty="0" smtClean="0">
                <a:solidFill>
                  <a:srgbClr val="FF0000"/>
                </a:solidFill>
                <a:latin typeface="Arial" panose="020B0604020202020204" pitchFamily="34" charset="0"/>
                <a:cs typeface="Arial" panose="020B0604020202020204" pitchFamily="34" charset="0"/>
              </a:rPr>
              <a:t>hash</a:t>
            </a:r>
          </a:p>
          <a:p>
            <a:pPr algn="ctr"/>
            <a:r>
              <a:rPr lang="en-US" sz="2800" dirty="0" smtClean="0">
                <a:solidFill>
                  <a:srgbClr val="FF0000"/>
                </a:solidFill>
                <a:latin typeface="Arial" panose="020B0604020202020204" pitchFamily="34" charset="0"/>
                <a:cs typeface="Arial" panose="020B0604020202020204" pitchFamily="34" charset="0"/>
              </a:rPr>
              <a:t>predecessor</a:t>
            </a:r>
          </a:p>
        </p:txBody>
      </p:sp>
      <p:cxnSp>
        <p:nvCxnSpPr>
          <p:cNvPr id="15" name="Straight Connector 14"/>
          <p:cNvCxnSpPr/>
          <p:nvPr/>
        </p:nvCxnSpPr>
        <p:spPr bwMode="auto">
          <a:xfrm>
            <a:off x="4295403"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16" name="Straight Connector 15"/>
          <p:cNvCxnSpPr/>
          <p:nvPr/>
        </p:nvCxnSpPr>
        <p:spPr bwMode="auto">
          <a:xfrm>
            <a:off x="7915218"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7" name="TextBox 16"/>
          <p:cNvSpPr txBox="1"/>
          <p:nvPr/>
        </p:nvSpPr>
        <p:spPr bwMode="auto">
          <a:xfrm>
            <a:off x="8061011" y="3875107"/>
            <a:ext cx="2165978" cy="954107"/>
          </a:xfrm>
          <a:prstGeom prst="rect">
            <a:avLst/>
          </a:prstGeom>
          <a:noFill/>
          <a:ln w="76200">
            <a:noFill/>
            <a:miter lim="800000"/>
            <a:headEnd/>
            <a:tailEnd/>
          </a:ln>
          <a:effectLst/>
        </p:spPr>
        <p:txBody>
          <a:bodyPr wrap="none" rtlCol="0">
            <a:spAutoFit/>
          </a:bodyPr>
          <a:lstStyle/>
          <a:p>
            <a:pPr algn="ctr"/>
            <a:r>
              <a:rPr lang="en-US" sz="2800" dirty="0" smtClean="0">
                <a:solidFill>
                  <a:srgbClr val="FF0000"/>
                </a:solidFill>
                <a:latin typeface="Arial" panose="020B0604020202020204" pitchFamily="34" charset="0"/>
                <a:cs typeface="Arial" panose="020B0604020202020204" pitchFamily="34" charset="0"/>
              </a:rPr>
              <a:t>hash</a:t>
            </a:r>
          </a:p>
          <a:p>
            <a:pPr algn="ctr"/>
            <a:r>
              <a:rPr lang="en-US" sz="2800" dirty="0" smtClean="0">
                <a:solidFill>
                  <a:srgbClr val="FF0000"/>
                </a:solidFill>
                <a:latin typeface="Arial" panose="020B0604020202020204" pitchFamily="34" charset="0"/>
                <a:cs typeface="Arial" panose="020B0604020202020204" pitchFamily="34" charset="0"/>
              </a:rPr>
              <a:t>predecessor</a:t>
            </a:r>
          </a:p>
        </p:txBody>
      </p:sp>
      <p:sp>
        <p:nvSpPr>
          <p:cNvPr id="18" name="Right Arrow 17"/>
          <p:cNvSpPr/>
          <p:nvPr/>
        </p:nvSpPr>
        <p:spPr>
          <a:xfrm flipH="1">
            <a:off x="-162612" y="3873500"/>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p:nvSpPr>
        <p:spPr bwMode="auto">
          <a:xfrm>
            <a:off x="943905" y="3914814"/>
            <a:ext cx="2165978" cy="954107"/>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hash</a:t>
            </a:r>
          </a:p>
          <a:p>
            <a:pPr algn="ctr"/>
            <a:r>
              <a:rPr lang="en-US" sz="2800" dirty="0" smtClean="0">
                <a:solidFill>
                  <a:schemeClr val="bg1"/>
                </a:solidFill>
                <a:latin typeface="Arial" panose="020B0604020202020204" pitchFamily="34" charset="0"/>
                <a:cs typeface="Arial" panose="020B0604020202020204" pitchFamily="34" charset="0"/>
              </a:rPr>
              <a:t>predecessor</a:t>
            </a:r>
          </a:p>
        </p:txBody>
      </p:sp>
      <p:sp>
        <p:nvSpPr>
          <p:cNvPr id="3" name="Rounded Rectangular Callout 2"/>
          <p:cNvSpPr/>
          <p:nvPr/>
        </p:nvSpPr>
        <p:spPr bwMode="auto">
          <a:xfrm>
            <a:off x="5349355" y="3202059"/>
            <a:ext cx="1440354" cy="510778"/>
          </a:xfrm>
          <a:prstGeom prst="wedgeRoundRectCallout">
            <a:avLst>
              <a:gd name="adj1" fmla="val -38546"/>
              <a:gd name="adj2" fmla="val 144551"/>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FF0066"/>
                </a:solidFill>
                <a:effectLst/>
                <a:latin typeface="Arial" panose="020B0604020202020204" pitchFamily="34" charset="0"/>
                <a:cs typeface="Arial" panose="020B0604020202020204" pitchFamily="34" charset="0"/>
              </a:rPr>
              <a:t>Uh,oh</a:t>
            </a:r>
            <a:r>
              <a:rPr kumimoji="0" lang="en-US"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rPr>
              <a:t> …</a:t>
            </a:r>
          </a:p>
        </p:txBody>
      </p:sp>
      <p:grpSp>
        <p:nvGrpSpPr>
          <p:cNvPr id="24" name="Group 23"/>
          <p:cNvGrpSpPr/>
          <p:nvPr/>
        </p:nvGrpSpPr>
        <p:grpSpPr>
          <a:xfrm>
            <a:off x="596900" y="1225193"/>
            <a:ext cx="3022600" cy="1955800"/>
            <a:chOff x="2068441" y="4762500"/>
            <a:chExt cx="3022600" cy="1955800"/>
          </a:xfrm>
        </p:grpSpPr>
        <p:sp>
          <p:nvSpPr>
            <p:cNvPr id="29"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0"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smtClean="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31" name="Rounded Rectangular Callout 30"/>
          <p:cNvSpPr/>
          <p:nvPr/>
        </p:nvSpPr>
        <p:spPr bwMode="auto">
          <a:xfrm>
            <a:off x="8524355" y="3244596"/>
            <a:ext cx="1440354" cy="510778"/>
          </a:xfrm>
          <a:prstGeom prst="wedgeRoundRectCallout">
            <a:avLst>
              <a:gd name="adj1" fmla="val -38546"/>
              <a:gd name="adj2" fmla="val 144551"/>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FF0066"/>
                </a:solidFill>
                <a:effectLst/>
                <a:latin typeface="Arial" panose="020B0604020202020204" pitchFamily="34" charset="0"/>
                <a:cs typeface="Arial" panose="020B0604020202020204" pitchFamily="34" charset="0"/>
              </a:rPr>
              <a:t>Uh,oh</a:t>
            </a:r>
            <a:r>
              <a:rPr kumimoji="0" lang="en-US"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rPr>
              <a:t> …</a:t>
            </a: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0" y="585968"/>
            <a:ext cx="9122121" cy="568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2830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46</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52" name="Right Arrow 51"/>
          <p:cNvSpPr/>
          <p:nvPr/>
        </p:nvSpPr>
        <p:spPr>
          <a:xfrm flipH="1">
            <a:off x="6881814" y="3873500"/>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latin typeface="Arial" panose="020B0604020202020204" pitchFamily="34" charset="0"/>
                <a:cs typeface="Arial" panose="020B0604020202020204" pitchFamily="34" charset="0"/>
              </a:rPr>
              <a:t>This happened</a:t>
            </a:r>
            <a:endParaRPr lang="en-US" sz="3600" dirty="0">
              <a:solidFill>
                <a:schemeClr val="bg1"/>
              </a:solidFill>
              <a:latin typeface="Arial" panose="020B0604020202020204" pitchFamily="34" charset="0"/>
              <a:cs typeface="Arial" panose="020B0604020202020204" pitchFamily="34" charset="0"/>
            </a:endParaRPr>
          </a:p>
        </p:txBody>
      </p:sp>
      <p:sp>
        <p:nvSpPr>
          <p:cNvPr id="28" name="Right Arrow 27"/>
          <p:cNvSpPr/>
          <p:nvPr/>
        </p:nvSpPr>
        <p:spPr>
          <a:xfrm flipH="1">
            <a:off x="3304803" y="3873500"/>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 name="Straight Connector 3"/>
          <p:cNvCxnSpPr/>
          <p:nvPr/>
        </p:nvCxnSpPr>
        <p:spPr bwMode="auto">
          <a:xfrm>
            <a:off x="827988"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5" name="TextBox 4"/>
          <p:cNvSpPr txBox="1"/>
          <p:nvPr/>
        </p:nvSpPr>
        <p:spPr bwMode="auto">
          <a:xfrm>
            <a:off x="4527237" y="3873500"/>
            <a:ext cx="2165978" cy="954107"/>
          </a:xfrm>
          <a:prstGeom prst="rect">
            <a:avLst/>
          </a:prstGeom>
          <a:noFill/>
          <a:ln w="76200">
            <a:noFill/>
            <a:miter lim="800000"/>
            <a:headEnd/>
            <a:tailEnd/>
          </a:ln>
          <a:effectLst/>
        </p:spPr>
        <p:txBody>
          <a:bodyPr wrap="none" rtlCol="0">
            <a:spAutoFit/>
          </a:bodyPr>
          <a:lstStyle/>
          <a:p>
            <a:pPr algn="ctr"/>
            <a:r>
              <a:rPr lang="en-US" sz="2800" dirty="0" smtClean="0">
                <a:solidFill>
                  <a:srgbClr val="FF0000"/>
                </a:solidFill>
                <a:latin typeface="Arial" panose="020B0604020202020204" pitchFamily="34" charset="0"/>
                <a:cs typeface="Arial" panose="020B0604020202020204" pitchFamily="34" charset="0"/>
              </a:rPr>
              <a:t>hash</a:t>
            </a:r>
          </a:p>
          <a:p>
            <a:pPr algn="ctr"/>
            <a:r>
              <a:rPr lang="en-US" sz="2800" dirty="0" smtClean="0">
                <a:solidFill>
                  <a:srgbClr val="FF0000"/>
                </a:solidFill>
                <a:latin typeface="Arial" panose="020B0604020202020204" pitchFamily="34" charset="0"/>
                <a:cs typeface="Arial" panose="020B0604020202020204" pitchFamily="34" charset="0"/>
              </a:rPr>
              <a:t>predecessor</a:t>
            </a:r>
          </a:p>
        </p:txBody>
      </p:sp>
      <p:cxnSp>
        <p:nvCxnSpPr>
          <p:cNvPr id="15" name="Straight Connector 14"/>
          <p:cNvCxnSpPr/>
          <p:nvPr/>
        </p:nvCxnSpPr>
        <p:spPr bwMode="auto">
          <a:xfrm>
            <a:off x="4295403"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16" name="Straight Connector 15"/>
          <p:cNvCxnSpPr/>
          <p:nvPr/>
        </p:nvCxnSpPr>
        <p:spPr bwMode="auto">
          <a:xfrm>
            <a:off x="7915218"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7" name="TextBox 16"/>
          <p:cNvSpPr txBox="1"/>
          <p:nvPr/>
        </p:nvSpPr>
        <p:spPr bwMode="auto">
          <a:xfrm>
            <a:off x="8061011" y="3875107"/>
            <a:ext cx="2165978" cy="954107"/>
          </a:xfrm>
          <a:prstGeom prst="rect">
            <a:avLst/>
          </a:prstGeom>
          <a:noFill/>
          <a:ln w="76200">
            <a:noFill/>
            <a:miter lim="800000"/>
            <a:headEnd/>
            <a:tailEnd/>
          </a:ln>
          <a:effectLst/>
        </p:spPr>
        <p:txBody>
          <a:bodyPr wrap="none" rtlCol="0">
            <a:spAutoFit/>
          </a:bodyPr>
          <a:lstStyle/>
          <a:p>
            <a:pPr algn="ctr"/>
            <a:r>
              <a:rPr lang="en-US" sz="2800" dirty="0" smtClean="0">
                <a:solidFill>
                  <a:srgbClr val="FF0000"/>
                </a:solidFill>
                <a:latin typeface="Arial" panose="020B0604020202020204" pitchFamily="34" charset="0"/>
                <a:cs typeface="Arial" panose="020B0604020202020204" pitchFamily="34" charset="0"/>
              </a:rPr>
              <a:t>hash</a:t>
            </a:r>
          </a:p>
          <a:p>
            <a:pPr algn="ctr"/>
            <a:r>
              <a:rPr lang="en-US" sz="2800" dirty="0" smtClean="0">
                <a:solidFill>
                  <a:srgbClr val="FF0000"/>
                </a:solidFill>
                <a:latin typeface="Arial" panose="020B0604020202020204" pitchFamily="34" charset="0"/>
                <a:cs typeface="Arial" panose="020B0604020202020204" pitchFamily="34" charset="0"/>
              </a:rPr>
              <a:t>predecessor</a:t>
            </a:r>
          </a:p>
        </p:txBody>
      </p:sp>
      <p:sp>
        <p:nvSpPr>
          <p:cNvPr id="18" name="Right Arrow 17"/>
          <p:cNvSpPr/>
          <p:nvPr/>
        </p:nvSpPr>
        <p:spPr>
          <a:xfrm flipH="1">
            <a:off x="-162612" y="3873500"/>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p:nvSpPr>
        <p:spPr bwMode="auto">
          <a:xfrm>
            <a:off x="943905" y="3914814"/>
            <a:ext cx="2165978" cy="954107"/>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hash</a:t>
            </a:r>
          </a:p>
          <a:p>
            <a:pPr algn="ctr"/>
            <a:r>
              <a:rPr lang="en-US" sz="2800" dirty="0" smtClean="0">
                <a:solidFill>
                  <a:schemeClr val="bg1"/>
                </a:solidFill>
                <a:latin typeface="Arial" panose="020B0604020202020204" pitchFamily="34" charset="0"/>
                <a:cs typeface="Arial" panose="020B0604020202020204" pitchFamily="34" charset="0"/>
              </a:rPr>
              <a:t>predecessor</a:t>
            </a:r>
          </a:p>
        </p:txBody>
      </p:sp>
      <p:sp>
        <p:nvSpPr>
          <p:cNvPr id="3" name="Rounded Rectangular Callout 2"/>
          <p:cNvSpPr/>
          <p:nvPr/>
        </p:nvSpPr>
        <p:spPr bwMode="auto">
          <a:xfrm>
            <a:off x="5349355" y="3202059"/>
            <a:ext cx="1440354" cy="510778"/>
          </a:xfrm>
          <a:prstGeom prst="wedgeRoundRectCallout">
            <a:avLst>
              <a:gd name="adj1" fmla="val -38546"/>
              <a:gd name="adj2" fmla="val 144551"/>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FF0066"/>
                </a:solidFill>
                <a:effectLst/>
                <a:latin typeface="Arial" panose="020B0604020202020204" pitchFamily="34" charset="0"/>
                <a:cs typeface="Arial" panose="020B0604020202020204" pitchFamily="34" charset="0"/>
              </a:rPr>
              <a:t>Uh,oh</a:t>
            </a:r>
            <a:r>
              <a:rPr kumimoji="0" lang="en-US"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rPr>
              <a:t> …</a:t>
            </a:r>
          </a:p>
        </p:txBody>
      </p:sp>
      <p:grpSp>
        <p:nvGrpSpPr>
          <p:cNvPr id="24" name="Group 23"/>
          <p:cNvGrpSpPr/>
          <p:nvPr/>
        </p:nvGrpSpPr>
        <p:grpSpPr>
          <a:xfrm>
            <a:off x="596900" y="1225193"/>
            <a:ext cx="3022600" cy="1955800"/>
            <a:chOff x="2068441" y="4762500"/>
            <a:chExt cx="3022600" cy="1955800"/>
          </a:xfrm>
        </p:grpSpPr>
        <p:sp>
          <p:nvSpPr>
            <p:cNvPr id="29"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0"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smtClean="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31" name="Rounded Rectangular Callout 30"/>
          <p:cNvSpPr/>
          <p:nvPr/>
        </p:nvSpPr>
        <p:spPr bwMode="auto">
          <a:xfrm>
            <a:off x="8524355" y="3244596"/>
            <a:ext cx="1440354" cy="510778"/>
          </a:xfrm>
          <a:prstGeom prst="wedgeRoundRectCallout">
            <a:avLst>
              <a:gd name="adj1" fmla="val -38546"/>
              <a:gd name="adj2" fmla="val 144551"/>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FF0066"/>
                </a:solidFill>
                <a:effectLst/>
                <a:latin typeface="Arial" panose="020B0604020202020204" pitchFamily="34" charset="0"/>
                <a:cs typeface="Arial" panose="020B0604020202020204" pitchFamily="34" charset="0"/>
              </a:rPr>
              <a:t>Uh,oh</a:t>
            </a:r>
            <a:r>
              <a:rPr kumimoji="0" lang="en-US"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rPr>
              <a:t> …</a:t>
            </a: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0" y="585968"/>
            <a:ext cx="9122121" cy="568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1485900" y="2794000"/>
            <a:ext cx="736600" cy="386993"/>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
        <p:nvSpPr>
          <p:cNvPr id="23" name="Rectangle 22"/>
          <p:cNvSpPr/>
          <p:nvPr/>
        </p:nvSpPr>
        <p:spPr bwMode="auto">
          <a:xfrm>
            <a:off x="4401794" y="2816725"/>
            <a:ext cx="736600" cy="386993"/>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
        <p:nvSpPr>
          <p:cNvPr id="32" name="Rectangle 31"/>
          <p:cNvSpPr/>
          <p:nvPr/>
        </p:nvSpPr>
        <p:spPr bwMode="auto">
          <a:xfrm>
            <a:off x="7317688" y="2839450"/>
            <a:ext cx="736600" cy="386993"/>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cxnSp>
        <p:nvCxnSpPr>
          <p:cNvPr id="8" name="Elbow Connector 7"/>
          <p:cNvCxnSpPr/>
          <p:nvPr/>
        </p:nvCxnSpPr>
        <p:spPr bwMode="auto">
          <a:xfrm>
            <a:off x="2946400" y="2347814"/>
            <a:ext cx="1625600" cy="12700"/>
          </a:xfrm>
          <a:prstGeom prst="bentConnector3">
            <a:avLst/>
          </a:prstGeom>
          <a:solidFill>
            <a:srgbClr val="FFFFCC"/>
          </a:solidFill>
          <a:ln w="9525" cap="flat" cmpd="sng" algn="ctr">
            <a:noFill/>
            <a:prstDash val="solid"/>
            <a:round/>
            <a:headEnd type="none" w="med" len="med"/>
            <a:tailEnd type="arrow"/>
          </a:ln>
          <a:effectLst/>
        </p:spPr>
      </p:cxnSp>
      <p:cxnSp>
        <p:nvCxnSpPr>
          <p:cNvPr id="10" name="Elbow Connector 9"/>
          <p:cNvCxnSpPr/>
          <p:nvPr/>
        </p:nvCxnSpPr>
        <p:spPr bwMode="auto">
          <a:xfrm>
            <a:off x="2946400" y="2360514"/>
            <a:ext cx="914400" cy="914400"/>
          </a:xfrm>
          <a:prstGeom prst="bentConnector3">
            <a:avLst/>
          </a:prstGeom>
          <a:solidFill>
            <a:srgbClr val="FFFFCC"/>
          </a:solidFill>
          <a:ln w="9525" cap="flat" cmpd="sng" algn="ctr">
            <a:noFill/>
            <a:prstDash val="solid"/>
            <a:round/>
            <a:headEnd type="none" w="med" len="med"/>
            <a:tailEnd type="arrow"/>
          </a:ln>
          <a:effectLst/>
        </p:spPr>
      </p:cxnSp>
      <p:cxnSp>
        <p:nvCxnSpPr>
          <p:cNvPr id="12" name="Elbow Connector 11"/>
          <p:cNvCxnSpPr/>
          <p:nvPr/>
        </p:nvCxnSpPr>
        <p:spPr bwMode="auto">
          <a:xfrm>
            <a:off x="2971800" y="2411314"/>
            <a:ext cx="1625600" cy="410239"/>
          </a:xfrm>
          <a:prstGeom prst="bentConnector3">
            <a:avLst>
              <a:gd name="adj1" fmla="val 100000"/>
            </a:avLst>
          </a:prstGeom>
          <a:solidFill>
            <a:srgbClr val="FFFFCC"/>
          </a:solidFill>
          <a:ln w="76200" cap="flat" cmpd="sng" algn="ctr">
            <a:solidFill>
              <a:srgbClr val="FF0000"/>
            </a:solidFill>
            <a:prstDash val="solid"/>
            <a:round/>
            <a:headEnd type="none" w="med" len="med"/>
            <a:tailEnd type="triangle" w="med" len="med"/>
          </a:ln>
          <a:effectLst/>
        </p:spPr>
      </p:cxnSp>
      <p:cxnSp>
        <p:nvCxnSpPr>
          <p:cNvPr id="34" name="Elbow Connector 33"/>
          <p:cNvCxnSpPr/>
          <p:nvPr/>
        </p:nvCxnSpPr>
        <p:spPr bwMode="auto">
          <a:xfrm>
            <a:off x="5949950" y="2435028"/>
            <a:ext cx="1625600" cy="410239"/>
          </a:xfrm>
          <a:prstGeom prst="bentConnector3">
            <a:avLst>
              <a:gd name="adj1" fmla="val 100000"/>
            </a:avLst>
          </a:prstGeom>
          <a:solidFill>
            <a:srgbClr val="FFFFCC"/>
          </a:solidFill>
          <a:ln w="76200" cap="flat" cmpd="sng" algn="ctr">
            <a:solidFill>
              <a:srgbClr val="FF0000"/>
            </a:solidFill>
            <a:prstDash val="solid"/>
            <a:round/>
            <a:headEnd type="none" w="med" len="med"/>
            <a:tailEnd type="triangle" w="med" len="med"/>
          </a:ln>
          <a:effectLst/>
        </p:spPr>
      </p:cxnSp>
      <p:cxnSp>
        <p:nvCxnSpPr>
          <p:cNvPr id="35" name="Elbow Connector 34"/>
          <p:cNvCxnSpPr/>
          <p:nvPr/>
        </p:nvCxnSpPr>
        <p:spPr bwMode="auto">
          <a:xfrm>
            <a:off x="15188" y="2418956"/>
            <a:ext cx="1625600" cy="410239"/>
          </a:xfrm>
          <a:prstGeom prst="bentConnector3">
            <a:avLst>
              <a:gd name="adj1" fmla="val 100000"/>
            </a:avLst>
          </a:prstGeom>
          <a:solidFill>
            <a:srgbClr val="FFFFCC"/>
          </a:solidFill>
          <a:ln w="76200" cap="flat" cmpd="sng" algn="ctr">
            <a:solidFill>
              <a:srgbClr val="FF0000"/>
            </a:solidFill>
            <a:prstDash val="solid"/>
            <a:round/>
            <a:headEnd type="none" w="med" len="med"/>
            <a:tailEnd type="triangle" w="med" len="med"/>
          </a:ln>
          <a:effectLst/>
        </p:spPr>
      </p:cxnSp>
      <p:sp>
        <p:nvSpPr>
          <p:cNvPr id="36" name="Rectangle 35"/>
          <p:cNvSpPr/>
          <p:nvPr/>
        </p:nvSpPr>
        <p:spPr bwMode="auto">
          <a:xfrm>
            <a:off x="943905" y="965200"/>
            <a:ext cx="2002495" cy="3721100"/>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
        <p:nvSpPr>
          <p:cNvPr id="37" name="Rectangle 36"/>
          <p:cNvSpPr/>
          <p:nvPr/>
        </p:nvSpPr>
        <p:spPr bwMode="auto">
          <a:xfrm>
            <a:off x="3860800" y="956175"/>
            <a:ext cx="2002495" cy="3721100"/>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
        <p:nvSpPr>
          <p:cNvPr id="38" name="Rectangle 37"/>
          <p:cNvSpPr/>
          <p:nvPr/>
        </p:nvSpPr>
        <p:spPr bwMode="auto">
          <a:xfrm>
            <a:off x="6853895" y="947150"/>
            <a:ext cx="2002495" cy="3721100"/>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cxnSp>
        <p:nvCxnSpPr>
          <p:cNvPr id="39" name="Straight Connector 38"/>
          <p:cNvCxnSpPr/>
          <p:nvPr/>
        </p:nvCxnSpPr>
        <p:spPr bwMode="auto">
          <a:xfrm>
            <a:off x="8830990" y="2418956"/>
            <a:ext cx="333934" cy="0"/>
          </a:xfrm>
          <a:prstGeom prst="line">
            <a:avLst/>
          </a:prstGeom>
          <a:solidFill>
            <a:srgbClr val="FFFFCC"/>
          </a:solidFill>
          <a:ln w="76200" cap="flat" cmpd="sng" algn="ctr">
            <a:solidFill>
              <a:srgbClr val="FF0000"/>
            </a:solidFill>
            <a:prstDash val="solid"/>
            <a:round/>
            <a:headEnd type="none" w="med" len="med"/>
            <a:tailEnd type="none" w="med" len="med"/>
          </a:ln>
          <a:effectLst/>
        </p:spPr>
      </p:cxn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176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animBg="1"/>
      <p:bldP spid="36" grpId="0" animBg="1"/>
      <p:bldP spid="37" grpId="0" animBg="1"/>
      <p:bldP spid="3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47</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grpSp>
        <p:nvGrpSpPr>
          <p:cNvPr id="11" name="Group 10"/>
          <p:cNvGrpSpPr/>
          <p:nvPr/>
        </p:nvGrpSpPr>
        <p:grpSpPr>
          <a:xfrm>
            <a:off x="1791658" y="696437"/>
            <a:ext cx="5440881" cy="5158263"/>
            <a:chOff x="-162612" y="779378"/>
            <a:chExt cx="4483415" cy="4250531"/>
          </a:xfrm>
        </p:grpSpPr>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28" name="Right Arrow 27"/>
            <p:cNvSpPr/>
            <p:nvPr/>
          </p:nvSpPr>
          <p:spPr>
            <a:xfrm flipH="1">
              <a:off x="3330203" y="162653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0" name="Group 9"/>
            <p:cNvGrpSpPr/>
            <p:nvPr/>
          </p:nvGrpSpPr>
          <p:grpSpPr>
            <a:xfrm>
              <a:off x="867489" y="1196101"/>
              <a:ext cx="2397812" cy="3363760"/>
              <a:chOff x="867489" y="1196101"/>
              <a:chExt cx="2397812" cy="3363760"/>
            </a:xfrm>
          </p:grpSpPr>
          <p:grpSp>
            <p:nvGrpSpPr>
              <p:cNvPr id="6" name="Group 5"/>
              <p:cNvGrpSpPr/>
              <p:nvPr/>
            </p:nvGrpSpPr>
            <p:grpSpPr>
              <a:xfrm>
                <a:off x="1220651" y="2717871"/>
                <a:ext cx="1691489" cy="1841990"/>
                <a:chOff x="1230705" y="1640745"/>
                <a:chExt cx="1691489" cy="1841990"/>
              </a:xfrm>
            </p:grpSpPr>
            <p:sp>
              <p:nvSpPr>
                <p:cNvPr id="3" name="Rectangle 2"/>
                <p:cNvSpPr/>
                <p:nvPr/>
              </p:nvSpPr>
              <p:spPr bwMode="auto">
                <a:xfrm>
                  <a:off x="1230705" y="1640745"/>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transaction</a:t>
                  </a:r>
                </a:p>
              </p:txBody>
            </p:sp>
            <p:sp>
              <p:nvSpPr>
                <p:cNvPr id="20" name="Rectangle 19"/>
                <p:cNvSpPr/>
                <p:nvPr/>
              </p:nvSpPr>
              <p:spPr bwMode="auto">
                <a:xfrm>
                  <a:off x="1230705" y="2109320"/>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transaction</a:t>
                  </a:r>
                </a:p>
              </p:txBody>
            </p:sp>
            <p:sp>
              <p:nvSpPr>
                <p:cNvPr id="21" name="Rectangle 20"/>
                <p:cNvSpPr/>
                <p:nvPr/>
              </p:nvSpPr>
              <p:spPr bwMode="auto">
                <a:xfrm>
                  <a:off x="1230705" y="2565195"/>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transaction</a:t>
                  </a:r>
                </a:p>
              </p:txBody>
            </p:sp>
            <p:sp>
              <p:nvSpPr>
                <p:cNvPr id="23" name="Rectangle 22"/>
                <p:cNvSpPr/>
                <p:nvPr/>
              </p:nvSpPr>
              <p:spPr bwMode="auto">
                <a:xfrm>
                  <a:off x="1230705" y="3021070"/>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transaction</a:t>
                  </a:r>
                </a:p>
              </p:txBody>
            </p:sp>
          </p:grpSp>
          <p:grpSp>
            <p:nvGrpSpPr>
              <p:cNvPr id="9" name="Group 8"/>
              <p:cNvGrpSpPr/>
              <p:nvPr/>
            </p:nvGrpSpPr>
            <p:grpSpPr>
              <a:xfrm>
                <a:off x="867489" y="1196101"/>
                <a:ext cx="2397812" cy="1200644"/>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9" name="TextBox 18"/>
                <p:cNvSpPr txBox="1"/>
                <p:nvPr/>
              </p:nvSpPr>
              <p:spPr bwMode="auto">
                <a:xfrm>
                  <a:off x="1583731" y="1822123"/>
                  <a:ext cx="965328"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413011" y="1196101"/>
                  <a:ext cx="1306768"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header</a:t>
                  </a:r>
                </a:p>
              </p:txBody>
            </p:sp>
          </p:grpSp>
        </p:grpSp>
        <p:sp>
          <p:nvSpPr>
            <p:cNvPr id="72" name="Right Arrow 71"/>
            <p:cNvSpPr/>
            <p:nvPr/>
          </p:nvSpPr>
          <p:spPr>
            <a:xfrm flipH="1">
              <a:off x="-162612" y="162653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06302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Vertical Scroll 25"/>
          <p:cNvSpPr/>
          <p:nvPr/>
        </p:nvSpPr>
        <p:spPr>
          <a:xfrm>
            <a:off x="2636308" y="696437"/>
            <a:ext cx="3745159" cy="5158263"/>
          </a:xfrm>
          <a:prstGeom prst="verticalScroll">
            <a:avLst/>
          </a:prstGeom>
          <a:solidFill>
            <a:schemeClr val="accent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lumMod val="50000"/>
                </a:schemeClr>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48</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28" name="Right Arrow 27"/>
          <p:cNvSpPr/>
          <p:nvPr/>
        </p:nvSpPr>
        <p:spPr>
          <a:xfrm flipH="1">
            <a:off x="6030389" y="1724508"/>
            <a:ext cx="1202150" cy="1109677"/>
          </a:xfrm>
          <a:prstGeom prst="rightArrow">
            <a:avLst/>
          </a:prstGeom>
          <a:solidFill>
            <a:srgbClr val="CCECFF"/>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6" name="Group 5"/>
          <p:cNvGrpSpPr/>
          <p:nvPr/>
        </p:nvGrpSpPr>
        <p:grpSpPr>
          <a:xfrm>
            <a:off x="3470327" y="3048909"/>
            <a:ext cx="2052719" cy="2235361"/>
            <a:chOff x="1230705" y="1640745"/>
            <a:chExt cx="1691489" cy="1841990"/>
          </a:xfrm>
        </p:grpSpPr>
        <p:sp>
          <p:nvSpPr>
            <p:cNvPr id="3" name="Rectangle 2"/>
            <p:cNvSpPr/>
            <p:nvPr/>
          </p:nvSpPr>
          <p:spPr bwMode="auto">
            <a:xfrm>
              <a:off x="1230705" y="1640745"/>
              <a:ext cx="1691489" cy="461665"/>
            </a:xfrm>
            <a:prstGeom prst="rect">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transaction</a:t>
              </a:r>
            </a:p>
          </p:txBody>
        </p:sp>
        <p:sp>
          <p:nvSpPr>
            <p:cNvPr id="20" name="Rectangle 19"/>
            <p:cNvSpPr/>
            <p:nvPr/>
          </p:nvSpPr>
          <p:spPr bwMode="auto">
            <a:xfrm>
              <a:off x="1230705" y="2109320"/>
              <a:ext cx="1691489" cy="461665"/>
            </a:xfrm>
            <a:prstGeom prst="rect">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transaction</a:t>
              </a:r>
            </a:p>
          </p:txBody>
        </p:sp>
        <p:sp>
          <p:nvSpPr>
            <p:cNvPr id="21" name="Rectangle 20"/>
            <p:cNvSpPr/>
            <p:nvPr/>
          </p:nvSpPr>
          <p:spPr bwMode="auto">
            <a:xfrm>
              <a:off x="1230705" y="2565195"/>
              <a:ext cx="1691489" cy="461665"/>
            </a:xfrm>
            <a:prstGeom prst="rect">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transaction</a:t>
              </a:r>
            </a:p>
          </p:txBody>
        </p:sp>
        <p:sp>
          <p:nvSpPr>
            <p:cNvPr id="23" name="Rectangle 22"/>
            <p:cNvSpPr/>
            <p:nvPr/>
          </p:nvSpPr>
          <p:spPr bwMode="auto">
            <a:xfrm>
              <a:off x="1230705" y="3021070"/>
              <a:ext cx="1691489" cy="461665"/>
            </a:xfrm>
            <a:prstGeom prst="rect">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transaction</a:t>
              </a:r>
            </a:p>
          </p:txBody>
        </p:sp>
      </p:grpSp>
      <p:cxnSp>
        <p:nvCxnSpPr>
          <p:cNvPr id="4" name="Straight Connector 3"/>
          <p:cNvCxnSpPr/>
          <p:nvPr/>
        </p:nvCxnSpPr>
        <p:spPr bwMode="auto">
          <a:xfrm>
            <a:off x="3041745" y="2659204"/>
            <a:ext cx="2909882" cy="0"/>
          </a:xfrm>
          <a:prstGeom prst="line">
            <a:avLst/>
          </a:prstGeom>
          <a:solidFill>
            <a:srgbClr val="FFFFCC"/>
          </a:solidFill>
          <a:ln w="76200" cap="flat" cmpd="sng" algn="ctr">
            <a:solidFill>
              <a:schemeClr val="tx1">
                <a:lumMod val="50000"/>
              </a:schemeClr>
            </a:solidFill>
            <a:prstDash val="solid"/>
            <a:round/>
            <a:headEnd type="none" w="med" len="med"/>
            <a:tailEnd type="none" w="med" len="med"/>
          </a:ln>
          <a:effectLst/>
        </p:spPr>
      </p:cxnSp>
      <p:cxnSp>
        <p:nvCxnSpPr>
          <p:cNvPr id="24" name="Straight Connector 23"/>
          <p:cNvCxnSpPr/>
          <p:nvPr/>
        </p:nvCxnSpPr>
        <p:spPr bwMode="auto">
          <a:xfrm>
            <a:off x="3041745" y="1899489"/>
            <a:ext cx="2909882" cy="0"/>
          </a:xfrm>
          <a:prstGeom prst="line">
            <a:avLst/>
          </a:prstGeom>
          <a:solidFill>
            <a:srgbClr val="FFFFCC"/>
          </a:solidFill>
          <a:ln w="76200" cap="flat" cmpd="sng" algn="ctr">
            <a:solidFill>
              <a:schemeClr val="tx1">
                <a:lumMod val="50000"/>
              </a:schemeClr>
            </a:solidFill>
            <a:prstDash val="solid"/>
            <a:round/>
            <a:headEnd type="none" w="med" len="med"/>
            <a:tailEnd type="none" w="med" len="med"/>
          </a:ln>
          <a:effectLst/>
        </p:spPr>
      </p:cxnSp>
      <p:sp>
        <p:nvSpPr>
          <p:cNvPr id="19" name="TextBox 18"/>
          <p:cNvSpPr txBox="1"/>
          <p:nvPr/>
        </p:nvSpPr>
        <p:spPr bwMode="auto">
          <a:xfrm>
            <a:off x="4014022" y="1961867"/>
            <a:ext cx="965328" cy="523220"/>
          </a:xfrm>
          <a:prstGeom prst="rect">
            <a:avLst/>
          </a:prstGeom>
          <a:noFill/>
          <a:ln w="76200">
            <a:noFill/>
            <a:miter lim="800000"/>
            <a:headEnd/>
            <a:tailEnd/>
          </a:ln>
          <a:effectLst/>
        </p:spPr>
        <p:txBody>
          <a:bodyPr wrap="none" rtlCol="0">
            <a:spAutoFit/>
          </a:bodyPr>
          <a:lstStyle/>
          <a:p>
            <a:pPr algn="ctr"/>
            <a:r>
              <a:rPr lang="en-US" sz="2800" dirty="0" smtClean="0">
                <a:solidFill>
                  <a:schemeClr val="tx1">
                    <a:lumMod val="50000"/>
                  </a:schemeClr>
                </a:solidFill>
                <a:latin typeface="Arial" panose="020B0604020202020204" pitchFamily="34" charset="0"/>
                <a:cs typeface="Arial" panose="020B0604020202020204" pitchFamily="34" charset="0"/>
              </a:rPr>
              <a:t>hash</a:t>
            </a:r>
          </a:p>
        </p:txBody>
      </p:sp>
      <p:sp>
        <p:nvSpPr>
          <p:cNvPr id="72" name="Right Arrow 71"/>
          <p:cNvSpPr/>
          <p:nvPr/>
        </p:nvSpPr>
        <p:spPr>
          <a:xfrm flipH="1">
            <a:off x="1791658" y="1724508"/>
            <a:ext cx="1202150" cy="1109677"/>
          </a:xfrm>
          <a:prstGeom prst="rightArrow">
            <a:avLst/>
          </a:prstGeom>
          <a:solidFill>
            <a:schemeClr val="accent5">
              <a:lumMod val="60000"/>
              <a:lumOff val="4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TextBox 34"/>
          <p:cNvSpPr txBox="1"/>
          <p:nvPr/>
        </p:nvSpPr>
        <p:spPr bwMode="auto">
          <a:xfrm>
            <a:off x="5317438" y="2485087"/>
            <a:ext cx="3115749" cy="954107"/>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Version, height, </a:t>
            </a:r>
            <a:r>
              <a:rPr lang="en-US" sz="2800" dirty="0" err="1" smtClean="0">
                <a:solidFill>
                  <a:srgbClr val="FFFF00"/>
                </a:solidFill>
                <a:latin typeface="Arial" panose="020B0604020202020204" pitchFamily="34" charset="0"/>
                <a:cs typeface="Arial" panose="020B0604020202020204" pitchFamily="34" charset="0"/>
              </a:rPr>
              <a:t>PoW</a:t>
            </a:r>
            <a:r>
              <a:rPr lang="en-US" sz="2800" dirty="0" smtClean="0">
                <a:solidFill>
                  <a:srgbClr val="FFFF00"/>
                </a:solidFill>
                <a:latin typeface="Arial" panose="020B0604020202020204" pitchFamily="34" charset="0"/>
                <a:cs typeface="Arial" panose="020B0604020202020204" pitchFamily="34" charset="0"/>
              </a:rPr>
              <a:t> </a:t>
            </a:r>
            <a:r>
              <a:rPr lang="en-US" sz="2800" dirty="0" err="1" smtClean="0">
                <a:solidFill>
                  <a:srgbClr val="FFFF00"/>
                </a:solidFill>
                <a:latin typeface="Arial" panose="020B0604020202020204" pitchFamily="34" charset="0"/>
                <a:cs typeface="Arial" panose="020B0604020202020204" pitchFamily="34" charset="0"/>
              </a:rPr>
              <a:t>nonces</a:t>
            </a:r>
            <a:r>
              <a:rPr lang="en-US" sz="2800" dirty="0" smtClean="0">
                <a:solidFill>
                  <a:srgbClr val="FFFF00"/>
                </a:solidFill>
                <a:latin typeface="Arial" panose="020B0604020202020204" pitchFamily="34" charset="0"/>
                <a:cs typeface="Arial" panose="020B0604020202020204" pitchFamily="34" charset="0"/>
              </a:rPr>
              <a:t>, etc.</a:t>
            </a:r>
          </a:p>
        </p:txBody>
      </p:sp>
      <p:sp>
        <p:nvSpPr>
          <p:cNvPr id="34" name="Rounded Rectangular Callout 33"/>
          <p:cNvSpPr/>
          <p:nvPr/>
        </p:nvSpPr>
        <p:spPr bwMode="auto">
          <a:xfrm>
            <a:off x="3470328" y="1202154"/>
            <a:ext cx="1990008" cy="642209"/>
          </a:xfrm>
          <a:prstGeom prst="wedgeRoundRectCallout">
            <a:avLst>
              <a:gd name="adj1" fmla="val 41415"/>
              <a:gd name="adj2" fmla="val 133648"/>
              <a:gd name="adj3" fmla="val 16667"/>
            </a:avLst>
          </a:prstGeom>
          <a:solidFill>
            <a:srgbClr val="FFFF00"/>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
        <p:nvSpPr>
          <p:cNvPr id="29" name="TextBox 28"/>
          <p:cNvSpPr txBox="1"/>
          <p:nvPr/>
        </p:nvSpPr>
        <p:spPr bwMode="auto">
          <a:xfrm>
            <a:off x="3843302" y="1202154"/>
            <a:ext cx="1306768" cy="523220"/>
          </a:xfrm>
          <a:prstGeom prst="rect">
            <a:avLst/>
          </a:prstGeom>
          <a:solidFill>
            <a:srgbClr val="FFFF00"/>
          </a:solid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header</a:t>
            </a:r>
          </a:p>
        </p:txBody>
      </p:sp>
    </p:spTree>
    <p:extLst>
      <p:ext uri="{BB962C8B-B14F-4D97-AF65-F5344CB8AC3E}">
        <p14:creationId xmlns:p14="http://schemas.microsoft.com/office/powerpoint/2010/main" val="3547223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49</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26" name="Vertical Scroll 25"/>
          <p:cNvSpPr/>
          <p:nvPr/>
        </p:nvSpPr>
        <p:spPr>
          <a:xfrm>
            <a:off x="2636308" y="696437"/>
            <a:ext cx="3745159" cy="515826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28" name="Right Arrow 27"/>
          <p:cNvSpPr/>
          <p:nvPr/>
        </p:nvSpPr>
        <p:spPr>
          <a:xfrm flipH="1">
            <a:off x="6030389" y="1724508"/>
            <a:ext cx="1202150" cy="1109677"/>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6" name="Group 5"/>
          <p:cNvGrpSpPr/>
          <p:nvPr/>
        </p:nvGrpSpPr>
        <p:grpSpPr>
          <a:xfrm>
            <a:off x="3470327" y="3048909"/>
            <a:ext cx="2052719" cy="2235361"/>
            <a:chOff x="1230705" y="1640745"/>
            <a:chExt cx="1691489" cy="1841990"/>
          </a:xfrm>
        </p:grpSpPr>
        <p:sp>
          <p:nvSpPr>
            <p:cNvPr id="3" name="Rectangle 2"/>
            <p:cNvSpPr/>
            <p:nvPr/>
          </p:nvSpPr>
          <p:spPr bwMode="auto">
            <a:xfrm>
              <a:off x="1230705" y="1640745"/>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transaction</a:t>
              </a:r>
            </a:p>
          </p:txBody>
        </p:sp>
        <p:sp>
          <p:nvSpPr>
            <p:cNvPr id="20" name="Rectangle 19"/>
            <p:cNvSpPr/>
            <p:nvPr/>
          </p:nvSpPr>
          <p:spPr bwMode="auto">
            <a:xfrm>
              <a:off x="1230705" y="2109320"/>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transaction</a:t>
              </a:r>
            </a:p>
          </p:txBody>
        </p:sp>
        <p:sp>
          <p:nvSpPr>
            <p:cNvPr id="21" name="Rectangle 20"/>
            <p:cNvSpPr/>
            <p:nvPr/>
          </p:nvSpPr>
          <p:spPr bwMode="auto">
            <a:xfrm>
              <a:off x="1230705" y="2565195"/>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transaction</a:t>
              </a:r>
            </a:p>
          </p:txBody>
        </p:sp>
        <p:sp>
          <p:nvSpPr>
            <p:cNvPr id="23" name="Rectangle 22"/>
            <p:cNvSpPr/>
            <p:nvPr/>
          </p:nvSpPr>
          <p:spPr bwMode="auto">
            <a:xfrm>
              <a:off x="1230705" y="3021070"/>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transaction</a:t>
              </a:r>
            </a:p>
          </p:txBody>
        </p:sp>
      </p:grpSp>
      <p:grpSp>
        <p:nvGrpSpPr>
          <p:cNvPr id="9" name="Group 8"/>
          <p:cNvGrpSpPr/>
          <p:nvPr/>
        </p:nvGrpSpPr>
        <p:grpSpPr>
          <a:xfrm>
            <a:off x="3041745" y="1202154"/>
            <a:ext cx="2909882" cy="1457050"/>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9" name="TextBox 18"/>
            <p:cNvSpPr txBox="1"/>
            <p:nvPr/>
          </p:nvSpPr>
          <p:spPr bwMode="auto">
            <a:xfrm>
              <a:off x="1583731" y="1822123"/>
              <a:ext cx="965328"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413011" y="1196101"/>
              <a:ext cx="1306768"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header</a:t>
              </a:r>
            </a:p>
          </p:txBody>
        </p:sp>
      </p:grpSp>
      <p:sp>
        <p:nvSpPr>
          <p:cNvPr id="72" name="Right Arrow 71"/>
          <p:cNvSpPr/>
          <p:nvPr/>
        </p:nvSpPr>
        <p:spPr>
          <a:xfrm flipH="1">
            <a:off x="1791658" y="1724508"/>
            <a:ext cx="1202150" cy="1109677"/>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25" name="Group 24"/>
          <p:cNvGrpSpPr/>
          <p:nvPr/>
        </p:nvGrpSpPr>
        <p:grpSpPr>
          <a:xfrm>
            <a:off x="3451494" y="2822249"/>
            <a:ext cx="2186198" cy="2678224"/>
            <a:chOff x="1585137" y="1441320"/>
            <a:chExt cx="3165971" cy="3878504"/>
          </a:xfrm>
        </p:grpSpPr>
        <p:sp>
          <p:nvSpPr>
            <p:cNvPr id="27" name="TextBox 26"/>
            <p:cNvSpPr txBox="1"/>
            <p:nvPr/>
          </p:nvSpPr>
          <p:spPr bwMode="auto">
            <a:xfrm>
              <a:off x="2976403" y="1441320"/>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0" name="Straight Arrow Connector 29"/>
            <p:cNvCxnSpPr>
              <a:stCxn id="27" idx="2"/>
              <a:endCxn id="40" idx="0"/>
            </p:cNvCxnSpPr>
            <p:nvPr/>
          </p:nvCxnSpPr>
          <p:spPr bwMode="auto">
            <a:xfrm flipH="1">
              <a:off x="2661870" y="1964540"/>
              <a:ext cx="506252"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1" name="Straight Arrow Connector 30"/>
            <p:cNvCxnSpPr>
              <a:stCxn id="27" idx="2"/>
              <a:endCxn id="49" idx="0"/>
            </p:cNvCxnSpPr>
            <p:nvPr/>
          </p:nvCxnSpPr>
          <p:spPr bwMode="auto">
            <a:xfrm>
              <a:off x="3168122" y="1964540"/>
              <a:ext cx="439729" cy="558764"/>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2" name="TextBox 31"/>
            <p:cNvSpPr txBox="1"/>
            <p:nvPr/>
          </p:nvSpPr>
          <p:spPr bwMode="auto">
            <a:xfrm>
              <a:off x="1585137"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1585137"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4" name="Straight Arrow Connector 33"/>
            <p:cNvCxnSpPr/>
            <p:nvPr/>
          </p:nvCxnSpPr>
          <p:spPr bwMode="auto">
            <a:xfrm>
              <a:off x="1776856"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5" name="TextBox 34"/>
            <p:cNvSpPr txBox="1"/>
            <p:nvPr/>
          </p:nvSpPr>
          <p:spPr bwMode="auto">
            <a:xfrm>
              <a:off x="2536674"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6" name="TextBox 35"/>
            <p:cNvSpPr txBox="1"/>
            <p:nvPr/>
          </p:nvSpPr>
          <p:spPr bwMode="auto">
            <a:xfrm>
              <a:off x="2536675"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7" name="Straight Arrow Connector 36"/>
            <p:cNvCxnSpPr/>
            <p:nvPr/>
          </p:nvCxnSpPr>
          <p:spPr bwMode="auto">
            <a:xfrm>
              <a:off x="2728394"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8" name="Straight Arrow Connector 37"/>
            <p:cNvCxnSpPr>
              <a:stCxn id="40" idx="2"/>
              <a:endCxn id="32" idx="0"/>
            </p:cNvCxnSpPr>
            <p:nvPr/>
          </p:nvCxnSpPr>
          <p:spPr bwMode="auto">
            <a:xfrm flipH="1">
              <a:off x="1776856" y="3035822"/>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9" name="Straight Arrow Connector 38"/>
            <p:cNvCxnSpPr>
              <a:stCxn id="40" idx="2"/>
              <a:endCxn id="35" idx="0"/>
            </p:cNvCxnSpPr>
            <p:nvPr/>
          </p:nvCxnSpPr>
          <p:spPr bwMode="auto">
            <a:xfrm>
              <a:off x="2661870" y="3035822"/>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0" name="TextBox 39"/>
            <p:cNvSpPr txBox="1"/>
            <p:nvPr/>
          </p:nvSpPr>
          <p:spPr bwMode="auto">
            <a:xfrm>
              <a:off x="2470151" y="2512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1" name="TextBox 40"/>
            <p:cNvSpPr txBox="1"/>
            <p:nvPr/>
          </p:nvSpPr>
          <p:spPr bwMode="auto">
            <a:xfrm>
              <a:off x="3416132"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3416132"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3" name="Straight Arrow Connector 42"/>
            <p:cNvCxnSpPr/>
            <p:nvPr/>
          </p:nvCxnSpPr>
          <p:spPr bwMode="auto">
            <a:xfrm>
              <a:off x="3607851"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4" name="TextBox 43"/>
            <p:cNvSpPr txBox="1"/>
            <p:nvPr/>
          </p:nvSpPr>
          <p:spPr bwMode="auto">
            <a:xfrm>
              <a:off x="4367669"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5" name="TextBox 44"/>
            <p:cNvSpPr txBox="1"/>
            <p:nvPr/>
          </p:nvSpPr>
          <p:spPr bwMode="auto">
            <a:xfrm>
              <a:off x="4367670"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6" name="Straight Arrow Connector 45"/>
            <p:cNvCxnSpPr/>
            <p:nvPr/>
          </p:nvCxnSpPr>
          <p:spPr bwMode="auto">
            <a:xfrm>
              <a:off x="4559389"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7" name="Straight Arrow Connector 46"/>
            <p:cNvCxnSpPr>
              <a:stCxn id="49" idx="2"/>
              <a:endCxn id="41" idx="0"/>
            </p:cNvCxnSpPr>
            <p:nvPr/>
          </p:nvCxnSpPr>
          <p:spPr bwMode="auto">
            <a:xfrm>
              <a:off x="3607851" y="3046524"/>
              <a:ext cx="0"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49" idx="2"/>
              <a:endCxn id="44" idx="0"/>
            </p:cNvCxnSpPr>
            <p:nvPr/>
          </p:nvCxnSpPr>
          <p:spPr bwMode="auto">
            <a:xfrm>
              <a:off x="3607851" y="3046524"/>
              <a:ext cx="951537"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9" name="TextBox 48"/>
            <p:cNvSpPr txBox="1"/>
            <p:nvPr/>
          </p:nvSpPr>
          <p:spPr bwMode="auto">
            <a:xfrm>
              <a:off x="3416132" y="2523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2838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FFFF00"/>
                </a:solidFill>
              </a:rPr>
              <a:t>Bitcoin Node</a:t>
            </a:r>
            <a:endParaRPr lang="en-US" dirty="0">
              <a:solidFill>
                <a:srgbClr val="FFFF00"/>
              </a:solidFill>
            </a:endParaRP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5</a:t>
            </a:fld>
            <a:endParaRPr lang="en-US" dirty="0"/>
          </a:p>
        </p:txBody>
      </p:sp>
      <p:sp>
        <p:nvSpPr>
          <p:cNvPr id="3" name="Folded Corner 2"/>
          <p:cNvSpPr/>
          <p:nvPr/>
        </p:nvSpPr>
        <p:spPr bwMode="auto">
          <a:xfrm rot="20480182">
            <a:off x="1356186" y="3578969"/>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4" name="TextBox 3"/>
          <p:cNvSpPr txBox="1"/>
          <p:nvPr/>
        </p:nvSpPr>
        <p:spPr bwMode="auto">
          <a:xfrm>
            <a:off x="739586" y="2427839"/>
            <a:ext cx="3320716"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smtClean="0">
                <a:solidFill>
                  <a:schemeClr val="tx1">
                    <a:lumMod val="50000"/>
                  </a:schemeClr>
                </a:solidFill>
                <a:latin typeface="Arial" panose="020B0604020202020204" pitchFamily="34" charset="0"/>
              </a:rPr>
              <a:t>File System</a:t>
            </a:r>
            <a:endParaRPr lang="en-US" sz="2800" b="1" dirty="0">
              <a:solidFill>
                <a:schemeClr val="tx1">
                  <a:lumMod val="50000"/>
                </a:schemeClr>
              </a:solidFill>
              <a:latin typeface="Arial" panose="020B0604020202020204" pitchFamily="34" charset="0"/>
            </a:endParaRPr>
          </a:p>
        </p:txBody>
      </p:sp>
      <p:sp>
        <p:nvSpPr>
          <p:cNvPr id="7" name="Folded Corner 6"/>
          <p:cNvSpPr/>
          <p:nvPr/>
        </p:nvSpPr>
        <p:spPr bwMode="auto">
          <a:xfrm>
            <a:off x="2105486" y="5163788"/>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8" name="Folded Corner 7"/>
          <p:cNvSpPr/>
          <p:nvPr/>
        </p:nvSpPr>
        <p:spPr bwMode="auto">
          <a:xfrm>
            <a:off x="1653279" y="4434731"/>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9" name="Folded Corner 8"/>
          <p:cNvSpPr/>
          <p:nvPr/>
        </p:nvSpPr>
        <p:spPr bwMode="auto">
          <a:xfrm rot="20976132">
            <a:off x="2399944" y="4182219"/>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0" name="Folded Corner 9"/>
          <p:cNvSpPr/>
          <p:nvPr/>
        </p:nvSpPr>
        <p:spPr bwMode="auto">
          <a:xfrm rot="1286644">
            <a:off x="2717800" y="3500338"/>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1" name="Folded Corner 10"/>
          <p:cNvSpPr/>
          <p:nvPr/>
        </p:nvSpPr>
        <p:spPr bwMode="auto">
          <a:xfrm rot="2110432">
            <a:off x="2724514" y="4878583"/>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2" name="Folded Corner 11"/>
          <p:cNvSpPr/>
          <p:nvPr/>
        </p:nvSpPr>
        <p:spPr bwMode="auto">
          <a:xfrm rot="2071266">
            <a:off x="952065" y="5193456"/>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3" name="Flowchart: Magnetic Disk 12"/>
          <p:cNvSpPr/>
          <p:nvPr/>
        </p:nvSpPr>
        <p:spPr bwMode="auto">
          <a:xfrm>
            <a:off x="5700240" y="3548106"/>
            <a:ext cx="2289408" cy="917079"/>
          </a:xfrm>
          <a:prstGeom prst="flowChartMagneticDisk">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Block Inde</a:t>
            </a:r>
            <a:r>
              <a:rPr lang="en-US" dirty="0" smtClean="0">
                <a:solidFill>
                  <a:schemeClr val="tx1">
                    <a:lumMod val="50000"/>
                  </a:schemeClr>
                </a:solidFill>
                <a:latin typeface="Arial" panose="020B0604020202020204" pitchFamily="34" charset="0"/>
                <a:cs typeface="Arial" panose="020B0604020202020204" pitchFamily="34" charset="0"/>
              </a:rPr>
              <a:t>x DB</a:t>
            </a:r>
            <a:endParaRPr kumimoji="0" lang="en-US" sz="2400"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endParaRPr>
          </a:p>
        </p:txBody>
      </p:sp>
      <p:sp>
        <p:nvSpPr>
          <p:cNvPr id="14" name="Flowchart: Magnetic Disk 13"/>
          <p:cNvSpPr/>
          <p:nvPr/>
        </p:nvSpPr>
        <p:spPr bwMode="auto">
          <a:xfrm>
            <a:off x="5759551" y="4980729"/>
            <a:ext cx="2170787" cy="917079"/>
          </a:xfrm>
          <a:prstGeom prst="flowChartMagneticDisk">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FFFF00"/>
                </a:solidFill>
                <a:effectLst/>
                <a:latin typeface="Arial" panose="020B0604020202020204" pitchFamily="34" charset="0"/>
                <a:cs typeface="Arial" panose="020B0604020202020204" pitchFamily="34" charset="0"/>
              </a:rPr>
              <a:t>Chainstate</a:t>
            </a:r>
            <a:r>
              <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 </a:t>
            </a:r>
            <a:r>
              <a:rPr lang="en-US" dirty="0" smtClean="0">
                <a:solidFill>
                  <a:srgbClr val="FFFF00"/>
                </a:solidFill>
                <a:latin typeface="Arial" panose="020B0604020202020204" pitchFamily="34" charset="0"/>
                <a:cs typeface="Arial" panose="020B0604020202020204" pitchFamily="34" charset="0"/>
              </a:rPr>
              <a:t>DB</a:t>
            </a:r>
            <a:endParaRPr kumimoji="0" lang="en-US" sz="24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endParaRPr>
          </a:p>
        </p:txBody>
      </p:sp>
      <p:sp>
        <p:nvSpPr>
          <p:cNvPr id="15" name="TextBox 14"/>
          <p:cNvSpPr txBox="1"/>
          <p:nvPr/>
        </p:nvSpPr>
        <p:spPr bwMode="auto">
          <a:xfrm>
            <a:off x="305678" y="5077684"/>
            <a:ext cx="4038600"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err="1" smtClean="0">
                <a:solidFill>
                  <a:srgbClr val="FFFF00"/>
                </a:solidFill>
                <a:latin typeface="Arial" panose="020B0604020202020204" pitchFamily="34" charset="0"/>
              </a:rPr>
              <a:t>Txn</a:t>
            </a:r>
            <a:r>
              <a:rPr lang="en-US" sz="2800" dirty="0" smtClean="0">
                <a:solidFill>
                  <a:srgbClr val="FFFF00"/>
                </a:solidFill>
                <a:latin typeface="Arial" panose="020B0604020202020204" pitchFamily="34" charset="0"/>
              </a:rPr>
              <a:t> hash </a:t>
            </a:r>
            <a:r>
              <a:rPr lang="en-US" sz="2800" dirty="0" smtClean="0">
                <a:solidFill>
                  <a:srgbClr val="FFFF00"/>
                </a:solidFill>
                <a:latin typeface="Arial" panose="020B0604020202020204" pitchFamily="34" charset="0"/>
                <a:sym typeface="Symbol"/>
              </a:rPr>
              <a:t> </a:t>
            </a:r>
            <a:r>
              <a:rPr lang="en-US" sz="2800" dirty="0" err="1" smtClean="0">
                <a:solidFill>
                  <a:srgbClr val="FFFF00"/>
                </a:solidFill>
                <a:latin typeface="Arial" panose="020B0604020202020204" pitchFamily="34" charset="0"/>
                <a:sym typeface="Symbol"/>
              </a:rPr>
              <a:t>txn</a:t>
            </a:r>
            <a:r>
              <a:rPr lang="en-US" sz="2800" dirty="0" smtClean="0">
                <a:solidFill>
                  <a:srgbClr val="FFFF00"/>
                </a:solidFill>
                <a:latin typeface="Arial" panose="020B0604020202020204" pitchFamily="34" charset="0"/>
                <a:sym typeface="Symbol"/>
              </a:rPr>
              <a:t> info</a:t>
            </a:r>
            <a:endParaRPr lang="en-US" sz="2800" dirty="0">
              <a:solidFill>
                <a:srgbClr val="FFFF00"/>
              </a:solidFill>
              <a:latin typeface="Arial" panose="020B0604020202020204" pitchFamily="34" charset="0"/>
            </a:endParaRPr>
          </a:p>
        </p:txBody>
      </p:sp>
      <p:sp>
        <p:nvSpPr>
          <p:cNvPr id="16" name="Right Brace 15"/>
          <p:cNvSpPr/>
          <p:nvPr/>
        </p:nvSpPr>
        <p:spPr bwMode="auto">
          <a:xfrm flipH="1">
            <a:off x="4776693" y="4871144"/>
            <a:ext cx="815786" cy="1080647"/>
          </a:xfrm>
          <a:prstGeom prst="rightBrace">
            <a:avLst/>
          </a:prstGeom>
          <a:noFill/>
          <a:ln w="76200" cap="flat" cmpd="sng" algn="ctr">
            <a:solidFill>
              <a:srgbClr val="FFFF00"/>
            </a:solidFill>
            <a:prstDash val="solid"/>
            <a:round/>
            <a:headEnd type="none" w="med" len="med"/>
            <a:tailEnd type="none" w="med" len="med"/>
          </a:ln>
          <a:effectLst/>
        </p:spPr>
        <p:txBody>
          <a:bodyPr rtlCol="0" anchor="ctr"/>
          <a:lstStyle/>
          <a:p>
            <a:pPr algn="ctr"/>
            <a:endParaRPr lang="en-US"/>
          </a:p>
        </p:txBody>
      </p:sp>
      <p:sp>
        <p:nvSpPr>
          <p:cNvPr id="17" name="TextBox 16"/>
          <p:cNvSpPr txBox="1"/>
          <p:nvPr/>
        </p:nvSpPr>
        <p:spPr bwMode="auto">
          <a:xfrm>
            <a:off x="5184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err="1" smtClean="0">
                <a:solidFill>
                  <a:srgbClr val="FFCCFF"/>
                </a:solidFill>
                <a:latin typeface="Arial" panose="020B0604020202020204" pitchFamily="34" charset="0"/>
              </a:rPr>
              <a:t>LevelDB</a:t>
            </a:r>
            <a:endParaRPr lang="en-US" sz="2800" b="1" dirty="0">
              <a:solidFill>
                <a:srgbClr val="FFCCFF"/>
              </a:solidFill>
              <a:latin typeface="Arial" panose="020B0604020202020204" pitchFamily="34" charset="0"/>
            </a:endParaRPr>
          </a:p>
        </p:txBody>
      </p:sp>
    </p:spTree>
    <p:extLst>
      <p:ext uri="{BB962C8B-B14F-4D97-AF65-F5344CB8AC3E}">
        <p14:creationId xmlns:p14="http://schemas.microsoft.com/office/powerpoint/2010/main" val="3320168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Vertical Scroll 25"/>
          <p:cNvSpPr/>
          <p:nvPr/>
        </p:nvSpPr>
        <p:spPr>
          <a:xfrm>
            <a:off x="2636308" y="696437"/>
            <a:ext cx="3745159" cy="515826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grpSp>
        <p:nvGrpSpPr>
          <p:cNvPr id="9" name="Group 8"/>
          <p:cNvGrpSpPr/>
          <p:nvPr/>
        </p:nvGrpSpPr>
        <p:grpSpPr>
          <a:xfrm>
            <a:off x="3041745" y="1202154"/>
            <a:ext cx="2909882" cy="1457050"/>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tx1">
                  <a:lumMod val="50000"/>
                </a:schemeClr>
              </a:solidFill>
              <a:prstDash val="solid"/>
              <a:round/>
              <a:headEnd type="none" w="med" len="med"/>
              <a:tailEnd type="none" w="med" len="med"/>
            </a:ln>
            <a:effectLst/>
          </p:spPr>
        </p:cxnSp>
        <p:sp>
          <p:nvSpPr>
            <p:cNvPr id="19" name="TextBox 18"/>
            <p:cNvSpPr txBox="1"/>
            <p:nvPr/>
          </p:nvSpPr>
          <p:spPr bwMode="auto">
            <a:xfrm>
              <a:off x="1668668" y="1822123"/>
              <a:ext cx="795453" cy="431146"/>
            </a:xfrm>
            <a:prstGeom prst="rect">
              <a:avLst/>
            </a:prstGeom>
            <a:noFill/>
            <a:ln w="76200">
              <a:noFill/>
              <a:miter lim="800000"/>
              <a:headEnd/>
              <a:tailEnd/>
            </a:ln>
            <a:effectLst/>
          </p:spPr>
          <p:txBody>
            <a:bodyPr wrap="none" rtlCol="0">
              <a:spAutoFit/>
            </a:bodyPr>
            <a:lstStyle/>
            <a:p>
              <a:pPr algn="ctr"/>
              <a:r>
                <a:rPr lang="en-US" sz="2800" dirty="0" smtClean="0">
                  <a:solidFill>
                    <a:schemeClr val="tx1">
                      <a:lumMod val="50000"/>
                    </a:schemeClr>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527991" y="1196101"/>
              <a:ext cx="1076808" cy="431146"/>
            </a:xfrm>
            <a:prstGeom prst="rect">
              <a:avLst/>
            </a:prstGeom>
            <a:noFill/>
            <a:ln w="76200">
              <a:noFill/>
              <a:miter lim="800000"/>
              <a:headEnd/>
              <a:tailEnd/>
            </a:ln>
            <a:effectLst/>
          </p:spPr>
          <p:txBody>
            <a:bodyPr wrap="none" rtlCol="0">
              <a:spAutoFit/>
            </a:bodyPr>
            <a:lstStyle/>
            <a:p>
              <a:pPr algn="ctr"/>
              <a:r>
                <a:rPr lang="en-US" sz="2800" dirty="0" smtClean="0">
                  <a:solidFill>
                    <a:schemeClr val="tx1">
                      <a:lumMod val="50000"/>
                    </a:schemeClr>
                  </a:solidFill>
                  <a:latin typeface="Arial" panose="020B0604020202020204" pitchFamily="34" charset="0"/>
                  <a:cs typeface="Arial" panose="020B0604020202020204" pitchFamily="34" charset="0"/>
                </a:rPr>
                <a:t>header</a:t>
              </a:r>
            </a:p>
          </p:txBody>
        </p:sp>
      </p:grpSp>
      <p:sp>
        <p:nvSpPr>
          <p:cNvPr id="72" name="Right Arrow 71"/>
          <p:cNvSpPr/>
          <p:nvPr/>
        </p:nvSpPr>
        <p:spPr>
          <a:xfrm flipH="1">
            <a:off x="1791658" y="1724508"/>
            <a:ext cx="1202150" cy="1109677"/>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1" name="Rounded Rectangular Callout 50"/>
          <p:cNvSpPr/>
          <p:nvPr/>
        </p:nvSpPr>
        <p:spPr bwMode="auto">
          <a:xfrm>
            <a:off x="2947241" y="2556238"/>
            <a:ext cx="3194704" cy="3298462"/>
          </a:xfrm>
          <a:prstGeom prst="wedgeRoundRectCallout">
            <a:avLst>
              <a:gd name="adj1" fmla="val -86988"/>
              <a:gd name="adj2" fmla="val -47343"/>
              <a:gd name="adj3" fmla="val 16667"/>
            </a:avLst>
          </a:prstGeom>
          <a:solidFill>
            <a:srgbClr val="FFFF00"/>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66"/>
              </a:solidFill>
              <a:effectLst/>
              <a:latin typeface="Lucida Console" pitchFamily="49" charset="0"/>
            </a:endParaRPr>
          </a:p>
        </p:txBody>
      </p:sp>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50</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28" name="Right Arrow 27"/>
          <p:cNvSpPr/>
          <p:nvPr/>
        </p:nvSpPr>
        <p:spPr>
          <a:xfrm flipH="1">
            <a:off x="6030389" y="1724508"/>
            <a:ext cx="1202150" cy="1109677"/>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25" name="Group 24"/>
          <p:cNvGrpSpPr/>
          <p:nvPr/>
        </p:nvGrpSpPr>
        <p:grpSpPr>
          <a:xfrm>
            <a:off x="3451494" y="2822249"/>
            <a:ext cx="2186198" cy="2678224"/>
            <a:chOff x="1585137" y="1441320"/>
            <a:chExt cx="3165971" cy="3878504"/>
          </a:xfrm>
        </p:grpSpPr>
        <p:sp>
          <p:nvSpPr>
            <p:cNvPr id="27" name="TextBox 26"/>
            <p:cNvSpPr txBox="1"/>
            <p:nvPr/>
          </p:nvSpPr>
          <p:spPr bwMode="auto">
            <a:xfrm>
              <a:off x="2976403" y="1441320"/>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0" name="Straight Arrow Connector 29"/>
            <p:cNvCxnSpPr>
              <a:stCxn id="27" idx="2"/>
              <a:endCxn id="40" idx="0"/>
            </p:cNvCxnSpPr>
            <p:nvPr/>
          </p:nvCxnSpPr>
          <p:spPr bwMode="auto">
            <a:xfrm flipH="1">
              <a:off x="2661870" y="1964540"/>
              <a:ext cx="506252"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1" name="Straight Arrow Connector 30"/>
            <p:cNvCxnSpPr>
              <a:stCxn id="27" idx="2"/>
              <a:endCxn id="49" idx="0"/>
            </p:cNvCxnSpPr>
            <p:nvPr/>
          </p:nvCxnSpPr>
          <p:spPr bwMode="auto">
            <a:xfrm>
              <a:off x="3168122" y="1964540"/>
              <a:ext cx="439729" cy="558764"/>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2" name="TextBox 31"/>
            <p:cNvSpPr txBox="1"/>
            <p:nvPr/>
          </p:nvSpPr>
          <p:spPr bwMode="auto">
            <a:xfrm>
              <a:off x="1585137"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1585137"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4" name="Straight Arrow Connector 33"/>
            <p:cNvCxnSpPr/>
            <p:nvPr/>
          </p:nvCxnSpPr>
          <p:spPr bwMode="auto">
            <a:xfrm>
              <a:off x="1776856"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5" name="TextBox 34"/>
            <p:cNvSpPr txBox="1"/>
            <p:nvPr/>
          </p:nvSpPr>
          <p:spPr bwMode="auto">
            <a:xfrm>
              <a:off x="2536674"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6" name="TextBox 35"/>
            <p:cNvSpPr txBox="1"/>
            <p:nvPr/>
          </p:nvSpPr>
          <p:spPr bwMode="auto">
            <a:xfrm>
              <a:off x="2536675"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7" name="Straight Arrow Connector 36"/>
            <p:cNvCxnSpPr/>
            <p:nvPr/>
          </p:nvCxnSpPr>
          <p:spPr bwMode="auto">
            <a:xfrm>
              <a:off x="2728394"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8" name="Straight Arrow Connector 37"/>
            <p:cNvCxnSpPr>
              <a:stCxn id="40" idx="2"/>
              <a:endCxn id="32" idx="0"/>
            </p:cNvCxnSpPr>
            <p:nvPr/>
          </p:nvCxnSpPr>
          <p:spPr bwMode="auto">
            <a:xfrm flipH="1">
              <a:off x="1776856" y="3035822"/>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9" name="Straight Arrow Connector 38"/>
            <p:cNvCxnSpPr>
              <a:stCxn id="40" idx="2"/>
              <a:endCxn id="35" idx="0"/>
            </p:cNvCxnSpPr>
            <p:nvPr/>
          </p:nvCxnSpPr>
          <p:spPr bwMode="auto">
            <a:xfrm>
              <a:off x="2661870" y="3035822"/>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0" name="TextBox 39"/>
            <p:cNvSpPr txBox="1"/>
            <p:nvPr/>
          </p:nvSpPr>
          <p:spPr bwMode="auto">
            <a:xfrm>
              <a:off x="2470151" y="2512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1" name="TextBox 40"/>
            <p:cNvSpPr txBox="1"/>
            <p:nvPr/>
          </p:nvSpPr>
          <p:spPr bwMode="auto">
            <a:xfrm>
              <a:off x="3416132"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3416132"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3" name="Straight Arrow Connector 42"/>
            <p:cNvCxnSpPr/>
            <p:nvPr/>
          </p:nvCxnSpPr>
          <p:spPr bwMode="auto">
            <a:xfrm>
              <a:off x="3607851"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4" name="TextBox 43"/>
            <p:cNvSpPr txBox="1"/>
            <p:nvPr/>
          </p:nvSpPr>
          <p:spPr bwMode="auto">
            <a:xfrm>
              <a:off x="4367669"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5" name="TextBox 44"/>
            <p:cNvSpPr txBox="1"/>
            <p:nvPr/>
          </p:nvSpPr>
          <p:spPr bwMode="auto">
            <a:xfrm>
              <a:off x="4367670"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6" name="Straight Arrow Connector 45"/>
            <p:cNvCxnSpPr/>
            <p:nvPr/>
          </p:nvCxnSpPr>
          <p:spPr bwMode="auto">
            <a:xfrm>
              <a:off x="4559389"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7" name="Straight Arrow Connector 46"/>
            <p:cNvCxnSpPr>
              <a:stCxn id="49" idx="2"/>
              <a:endCxn id="41" idx="0"/>
            </p:cNvCxnSpPr>
            <p:nvPr/>
          </p:nvCxnSpPr>
          <p:spPr bwMode="auto">
            <a:xfrm>
              <a:off x="3607851" y="3046524"/>
              <a:ext cx="0"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49" idx="2"/>
              <a:endCxn id="44" idx="0"/>
            </p:cNvCxnSpPr>
            <p:nvPr/>
          </p:nvCxnSpPr>
          <p:spPr bwMode="auto">
            <a:xfrm>
              <a:off x="3607851" y="3046524"/>
              <a:ext cx="951537"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9" name="TextBox 48"/>
            <p:cNvSpPr txBox="1"/>
            <p:nvPr/>
          </p:nvSpPr>
          <p:spPr bwMode="auto">
            <a:xfrm>
              <a:off x="3416132" y="2523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50" name="TextBox 49"/>
          <p:cNvSpPr txBox="1"/>
          <p:nvPr/>
        </p:nvSpPr>
        <p:spPr bwMode="auto">
          <a:xfrm>
            <a:off x="359919" y="1171243"/>
            <a:ext cx="3223963" cy="1384995"/>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Each block keeps its transactions in a </a:t>
            </a:r>
            <a:r>
              <a:rPr lang="en-US" sz="2800" dirty="0" err="1" smtClean="0">
                <a:solidFill>
                  <a:srgbClr val="FFFF00"/>
                </a:solidFill>
                <a:latin typeface="Arial" panose="020B0604020202020204" pitchFamily="34" charset="0"/>
                <a:cs typeface="Arial" panose="020B0604020202020204" pitchFamily="34" charset="0"/>
              </a:rPr>
              <a:t>Merkle</a:t>
            </a:r>
            <a:r>
              <a:rPr lang="en-US" sz="2800" dirty="0" smtClean="0">
                <a:solidFill>
                  <a:srgbClr val="FFFF00"/>
                </a:solidFill>
                <a:latin typeface="Arial" panose="020B0604020202020204" pitchFamily="34" charset="0"/>
                <a:cs typeface="Arial" panose="020B0604020202020204" pitchFamily="34" charset="0"/>
              </a:rPr>
              <a:t> tree</a:t>
            </a:r>
          </a:p>
        </p:txBody>
      </p:sp>
    </p:spTree>
    <p:extLst>
      <p:ext uri="{BB962C8B-B14F-4D97-AF65-F5344CB8AC3E}">
        <p14:creationId xmlns:p14="http://schemas.microsoft.com/office/powerpoint/2010/main" val="187502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098" y="60960"/>
            <a:ext cx="1285875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51</a:t>
            </a:fld>
            <a:endParaRPr lang="en-US" dirty="0"/>
          </a:p>
        </p:txBody>
      </p:sp>
      <p:sp>
        <p:nvSpPr>
          <p:cNvPr id="4" name="TextBox 3"/>
          <p:cNvSpPr txBox="1"/>
          <p:nvPr/>
        </p:nvSpPr>
        <p:spPr bwMode="auto">
          <a:xfrm>
            <a:off x="5597829" y="429036"/>
            <a:ext cx="299953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Bitcoin full node</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12" name="TextBox 11"/>
          <p:cNvSpPr txBox="1"/>
          <p:nvPr/>
        </p:nvSpPr>
        <p:spPr bwMode="auto">
          <a:xfrm>
            <a:off x="5593019" y="1221516"/>
            <a:ext cx="3004349"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200G disk space</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13" name="TextBox 12"/>
          <p:cNvSpPr txBox="1"/>
          <p:nvPr/>
        </p:nvSpPr>
        <p:spPr bwMode="auto">
          <a:xfrm>
            <a:off x="6436199" y="2013996"/>
            <a:ext cx="2161169"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2G memory</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14" name="TextBox 13"/>
          <p:cNvSpPr txBox="1"/>
          <p:nvPr/>
        </p:nvSpPr>
        <p:spPr bwMode="auto">
          <a:xfrm>
            <a:off x="6274296" y="2806476"/>
            <a:ext cx="2323072"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50K network</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15" name="TextBox 14"/>
          <p:cNvSpPr txBox="1"/>
          <p:nvPr/>
        </p:nvSpPr>
        <p:spPr bwMode="auto">
          <a:xfrm>
            <a:off x="4158332" y="3598956"/>
            <a:ext cx="443903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3-4 days initial download</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7710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52</a:t>
            </a:fld>
            <a:endParaRPr lang="en-US" dirty="0"/>
          </a:p>
        </p:txBody>
      </p:sp>
      <p:sp>
        <p:nvSpPr>
          <p:cNvPr id="4" name="TextBox 3"/>
          <p:cNvSpPr txBox="1"/>
          <p:nvPr/>
        </p:nvSpPr>
        <p:spPr bwMode="auto">
          <a:xfrm>
            <a:off x="4427216" y="550956"/>
            <a:ext cx="4357283"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tx1"/>
                </a:solidFill>
                <a:latin typeface="Arial" panose="020B0604020202020204" pitchFamily="34" charset="0"/>
                <a:cs typeface="Arial" panose="020B0604020202020204" pitchFamily="34" charset="0"/>
              </a:rPr>
              <a:t>Bitcoin lightweight node</a:t>
            </a:r>
            <a:endParaRPr lang="en-US" sz="2800" b="1" baseline="-25000" dirty="0">
              <a:solidFill>
                <a:schemeClr val="tx1"/>
              </a:solidFill>
              <a:latin typeface="Arial" panose="020B0604020202020204" pitchFamily="34" charset="0"/>
              <a:cs typeface="Arial" panose="020B060402020202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06" y="1456884"/>
            <a:ext cx="8871634" cy="3033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bwMode="auto">
          <a:xfrm>
            <a:off x="5364972" y="1744736"/>
            <a:ext cx="3419527"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rgbClr val="FFFF00"/>
                </a:solidFill>
                <a:latin typeface="Arial" panose="020B0604020202020204" pitchFamily="34" charset="0"/>
                <a:cs typeface="Arial" panose="020B0604020202020204" pitchFamily="34" charset="0"/>
              </a:rPr>
              <a:t>Fits on your phone</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5444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53</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26" name="Vertical Scroll 25"/>
          <p:cNvSpPr/>
          <p:nvPr/>
        </p:nvSpPr>
        <p:spPr>
          <a:xfrm>
            <a:off x="2636308" y="696437"/>
            <a:ext cx="3745159" cy="515826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28" name="Right Arrow 27"/>
          <p:cNvSpPr/>
          <p:nvPr/>
        </p:nvSpPr>
        <p:spPr>
          <a:xfrm flipH="1">
            <a:off x="6030389" y="1724508"/>
            <a:ext cx="1202150" cy="1109677"/>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9" name="Group 8"/>
          <p:cNvGrpSpPr/>
          <p:nvPr/>
        </p:nvGrpSpPr>
        <p:grpSpPr>
          <a:xfrm>
            <a:off x="3041745" y="1202154"/>
            <a:ext cx="2909882" cy="1457050"/>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9" name="TextBox 18"/>
            <p:cNvSpPr txBox="1"/>
            <p:nvPr/>
          </p:nvSpPr>
          <p:spPr bwMode="auto">
            <a:xfrm>
              <a:off x="1583731" y="1822123"/>
              <a:ext cx="965328"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413011" y="1196101"/>
              <a:ext cx="1306768"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header</a:t>
              </a:r>
            </a:p>
          </p:txBody>
        </p:sp>
      </p:grpSp>
      <p:sp>
        <p:nvSpPr>
          <p:cNvPr id="72" name="Right Arrow 71"/>
          <p:cNvSpPr/>
          <p:nvPr/>
        </p:nvSpPr>
        <p:spPr>
          <a:xfrm flipH="1">
            <a:off x="1791658" y="1724508"/>
            <a:ext cx="1202150" cy="1109677"/>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25" name="Group 24"/>
          <p:cNvGrpSpPr/>
          <p:nvPr/>
        </p:nvGrpSpPr>
        <p:grpSpPr>
          <a:xfrm>
            <a:off x="3451494" y="2822249"/>
            <a:ext cx="2186198" cy="2678224"/>
            <a:chOff x="1585137" y="1441320"/>
            <a:chExt cx="3165971" cy="3878504"/>
          </a:xfrm>
        </p:grpSpPr>
        <p:sp>
          <p:nvSpPr>
            <p:cNvPr id="27" name="TextBox 26"/>
            <p:cNvSpPr txBox="1"/>
            <p:nvPr/>
          </p:nvSpPr>
          <p:spPr bwMode="auto">
            <a:xfrm>
              <a:off x="2976403" y="1441320"/>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0" name="Straight Arrow Connector 29"/>
            <p:cNvCxnSpPr>
              <a:stCxn id="27" idx="2"/>
              <a:endCxn id="40" idx="0"/>
            </p:cNvCxnSpPr>
            <p:nvPr/>
          </p:nvCxnSpPr>
          <p:spPr bwMode="auto">
            <a:xfrm flipH="1">
              <a:off x="2661870" y="1964540"/>
              <a:ext cx="506252"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1" name="Straight Arrow Connector 30"/>
            <p:cNvCxnSpPr>
              <a:stCxn id="27" idx="2"/>
              <a:endCxn id="49" idx="0"/>
            </p:cNvCxnSpPr>
            <p:nvPr/>
          </p:nvCxnSpPr>
          <p:spPr bwMode="auto">
            <a:xfrm>
              <a:off x="3168122" y="1964540"/>
              <a:ext cx="439729" cy="558764"/>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2" name="TextBox 31"/>
            <p:cNvSpPr txBox="1"/>
            <p:nvPr/>
          </p:nvSpPr>
          <p:spPr bwMode="auto">
            <a:xfrm>
              <a:off x="1585137"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1585137"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4" name="Straight Arrow Connector 33"/>
            <p:cNvCxnSpPr/>
            <p:nvPr/>
          </p:nvCxnSpPr>
          <p:spPr bwMode="auto">
            <a:xfrm>
              <a:off x="1776856"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5" name="TextBox 34"/>
            <p:cNvSpPr txBox="1"/>
            <p:nvPr/>
          </p:nvSpPr>
          <p:spPr bwMode="auto">
            <a:xfrm>
              <a:off x="2536674"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6" name="TextBox 35"/>
            <p:cNvSpPr txBox="1"/>
            <p:nvPr/>
          </p:nvSpPr>
          <p:spPr bwMode="auto">
            <a:xfrm>
              <a:off x="2536675"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7" name="Straight Arrow Connector 36"/>
            <p:cNvCxnSpPr/>
            <p:nvPr/>
          </p:nvCxnSpPr>
          <p:spPr bwMode="auto">
            <a:xfrm>
              <a:off x="2728394"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8" name="Straight Arrow Connector 37"/>
            <p:cNvCxnSpPr>
              <a:stCxn id="40" idx="2"/>
              <a:endCxn id="32" idx="0"/>
            </p:cNvCxnSpPr>
            <p:nvPr/>
          </p:nvCxnSpPr>
          <p:spPr bwMode="auto">
            <a:xfrm flipH="1">
              <a:off x="1776856" y="3035822"/>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9" name="Straight Arrow Connector 38"/>
            <p:cNvCxnSpPr>
              <a:stCxn id="40" idx="2"/>
              <a:endCxn id="35" idx="0"/>
            </p:cNvCxnSpPr>
            <p:nvPr/>
          </p:nvCxnSpPr>
          <p:spPr bwMode="auto">
            <a:xfrm>
              <a:off x="2661870" y="3035822"/>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0" name="TextBox 39"/>
            <p:cNvSpPr txBox="1"/>
            <p:nvPr/>
          </p:nvSpPr>
          <p:spPr bwMode="auto">
            <a:xfrm>
              <a:off x="2470151" y="2512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1" name="TextBox 40"/>
            <p:cNvSpPr txBox="1"/>
            <p:nvPr/>
          </p:nvSpPr>
          <p:spPr bwMode="auto">
            <a:xfrm>
              <a:off x="3416132"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3416132"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3" name="Straight Arrow Connector 42"/>
            <p:cNvCxnSpPr/>
            <p:nvPr/>
          </p:nvCxnSpPr>
          <p:spPr bwMode="auto">
            <a:xfrm>
              <a:off x="3607851"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4" name="TextBox 43"/>
            <p:cNvSpPr txBox="1"/>
            <p:nvPr/>
          </p:nvSpPr>
          <p:spPr bwMode="auto">
            <a:xfrm>
              <a:off x="4367669"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5" name="TextBox 44"/>
            <p:cNvSpPr txBox="1"/>
            <p:nvPr/>
          </p:nvSpPr>
          <p:spPr bwMode="auto">
            <a:xfrm>
              <a:off x="4367670"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6" name="Straight Arrow Connector 45"/>
            <p:cNvCxnSpPr/>
            <p:nvPr/>
          </p:nvCxnSpPr>
          <p:spPr bwMode="auto">
            <a:xfrm>
              <a:off x="4559389"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7" name="Straight Arrow Connector 46"/>
            <p:cNvCxnSpPr>
              <a:stCxn id="49" idx="2"/>
              <a:endCxn id="41" idx="0"/>
            </p:cNvCxnSpPr>
            <p:nvPr/>
          </p:nvCxnSpPr>
          <p:spPr bwMode="auto">
            <a:xfrm>
              <a:off x="3607851" y="3046524"/>
              <a:ext cx="0"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49" idx="2"/>
              <a:endCxn id="44" idx="0"/>
            </p:cNvCxnSpPr>
            <p:nvPr/>
          </p:nvCxnSpPr>
          <p:spPr bwMode="auto">
            <a:xfrm>
              <a:off x="3607851" y="3046524"/>
              <a:ext cx="951537"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9" name="TextBox 48"/>
            <p:cNvSpPr txBox="1"/>
            <p:nvPr/>
          </p:nvSpPr>
          <p:spPr bwMode="auto">
            <a:xfrm>
              <a:off x="3416132" y="2523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50" name="TextBox 49"/>
          <p:cNvSpPr txBox="1"/>
          <p:nvPr/>
        </p:nvSpPr>
        <p:spPr bwMode="auto">
          <a:xfrm>
            <a:off x="335745" y="248047"/>
            <a:ext cx="1752135"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chemeClr val="tx1"/>
                </a:solidFill>
                <a:latin typeface="Arial" panose="020B0604020202020204" pitchFamily="34" charset="0"/>
                <a:cs typeface="Arial" panose="020B0604020202020204" pitchFamily="34" charset="0"/>
              </a:rPr>
              <a:t>Full node</a:t>
            </a:r>
          </a:p>
        </p:txBody>
      </p:sp>
    </p:spTree>
    <p:extLst>
      <p:ext uri="{BB962C8B-B14F-4D97-AF65-F5344CB8AC3E}">
        <p14:creationId xmlns:p14="http://schemas.microsoft.com/office/powerpoint/2010/main" val="3306608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Vertical Scroll 25"/>
          <p:cNvSpPr/>
          <p:nvPr/>
        </p:nvSpPr>
        <p:spPr>
          <a:xfrm>
            <a:off x="2636308" y="696437"/>
            <a:ext cx="3745159" cy="515826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grpSp>
        <p:nvGrpSpPr>
          <p:cNvPr id="9" name="Group 8"/>
          <p:cNvGrpSpPr/>
          <p:nvPr/>
        </p:nvGrpSpPr>
        <p:grpSpPr>
          <a:xfrm>
            <a:off x="3041745" y="1202154"/>
            <a:ext cx="2909882" cy="1457050"/>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9" name="TextBox 18"/>
            <p:cNvSpPr txBox="1"/>
            <p:nvPr/>
          </p:nvSpPr>
          <p:spPr bwMode="auto">
            <a:xfrm>
              <a:off x="1583731" y="1822123"/>
              <a:ext cx="965328"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413011" y="1196101"/>
              <a:ext cx="1306768" cy="523220"/>
            </a:xfrm>
            <a:prstGeom prst="rect">
              <a:avLst/>
            </a:prstGeom>
            <a:noFill/>
            <a:ln w="76200">
              <a:noFill/>
              <a:miter lim="800000"/>
              <a:headEnd/>
              <a:tailEnd/>
            </a:ln>
            <a:effectLst/>
          </p:spPr>
          <p:txBody>
            <a:bodyPr wrap="non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header</a:t>
              </a:r>
            </a:p>
          </p:txBody>
        </p:sp>
      </p:grpSp>
      <p:sp>
        <p:nvSpPr>
          <p:cNvPr id="72" name="Right Arrow 71"/>
          <p:cNvSpPr/>
          <p:nvPr/>
        </p:nvSpPr>
        <p:spPr>
          <a:xfrm flipH="1">
            <a:off x="1791658" y="1724508"/>
            <a:ext cx="1202150" cy="1109677"/>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54</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28" name="Right Arrow 27"/>
          <p:cNvSpPr/>
          <p:nvPr/>
        </p:nvSpPr>
        <p:spPr>
          <a:xfrm flipH="1">
            <a:off x="6030389" y="1724508"/>
            <a:ext cx="1202150" cy="1109677"/>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TextBox 26"/>
          <p:cNvSpPr txBox="1"/>
          <p:nvPr/>
        </p:nvSpPr>
        <p:spPr bwMode="auto">
          <a:xfrm>
            <a:off x="4412205" y="2822249"/>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0" name="Straight Arrow Connector 29"/>
          <p:cNvCxnSpPr>
            <a:stCxn id="27" idx="2"/>
            <a:endCxn id="40" idx="0"/>
          </p:cNvCxnSpPr>
          <p:nvPr/>
        </p:nvCxnSpPr>
        <p:spPr bwMode="auto">
          <a:xfrm flipH="1">
            <a:off x="4195010" y="3183548"/>
            <a:ext cx="349582" cy="3784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1" name="Straight Arrow Connector 30"/>
          <p:cNvCxnSpPr>
            <a:stCxn id="27" idx="2"/>
            <a:endCxn id="49" idx="0"/>
          </p:cNvCxnSpPr>
          <p:nvPr/>
        </p:nvCxnSpPr>
        <p:spPr bwMode="auto">
          <a:xfrm>
            <a:off x="4544593" y="3183548"/>
            <a:ext cx="303646" cy="38584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0" name="TextBox 39"/>
          <p:cNvSpPr txBox="1"/>
          <p:nvPr/>
        </p:nvSpPr>
        <p:spPr bwMode="auto">
          <a:xfrm>
            <a:off x="4062623" y="3562002"/>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1" name="TextBox 40"/>
          <p:cNvSpPr txBox="1"/>
          <p:nvPr/>
        </p:nvSpPr>
        <p:spPr bwMode="auto">
          <a:xfrm>
            <a:off x="4715851" y="4358668"/>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4715851" y="5139174"/>
            <a:ext cx="264775" cy="361299"/>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3" name="Straight Arrow Connector 42"/>
          <p:cNvCxnSpPr/>
          <p:nvPr/>
        </p:nvCxnSpPr>
        <p:spPr bwMode="auto">
          <a:xfrm>
            <a:off x="4848239" y="4719967"/>
            <a:ext cx="1" cy="419207"/>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4" name="TextBox 43"/>
          <p:cNvSpPr txBox="1"/>
          <p:nvPr/>
        </p:nvSpPr>
        <p:spPr bwMode="auto">
          <a:xfrm>
            <a:off x="5372916" y="4358668"/>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47" name="Straight Arrow Connector 46"/>
          <p:cNvCxnSpPr>
            <a:stCxn id="49" idx="2"/>
            <a:endCxn id="41" idx="0"/>
          </p:cNvCxnSpPr>
          <p:nvPr/>
        </p:nvCxnSpPr>
        <p:spPr bwMode="auto">
          <a:xfrm>
            <a:off x="4848239" y="3930691"/>
            <a:ext cx="0" cy="427977"/>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49" idx="2"/>
            <a:endCxn id="44" idx="0"/>
          </p:cNvCxnSpPr>
          <p:nvPr/>
        </p:nvCxnSpPr>
        <p:spPr bwMode="auto">
          <a:xfrm>
            <a:off x="4848239" y="3930691"/>
            <a:ext cx="657065" cy="427977"/>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9" name="TextBox 48"/>
          <p:cNvSpPr txBox="1"/>
          <p:nvPr/>
        </p:nvSpPr>
        <p:spPr bwMode="auto">
          <a:xfrm>
            <a:off x="4715851" y="3569392"/>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52" name="TextBox 51"/>
          <p:cNvSpPr txBox="1"/>
          <p:nvPr/>
        </p:nvSpPr>
        <p:spPr bwMode="auto">
          <a:xfrm>
            <a:off x="335745" y="248047"/>
            <a:ext cx="2940855"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chemeClr val="tx1"/>
                </a:solidFill>
                <a:latin typeface="Arial" panose="020B0604020202020204" pitchFamily="34" charset="0"/>
                <a:cs typeface="Arial" panose="020B0604020202020204" pitchFamily="34" charset="0"/>
              </a:rPr>
              <a:t>Lightweight node</a:t>
            </a:r>
          </a:p>
        </p:txBody>
      </p:sp>
    </p:spTree>
    <p:extLst>
      <p:ext uri="{BB962C8B-B14F-4D97-AF65-F5344CB8AC3E}">
        <p14:creationId xmlns:p14="http://schemas.microsoft.com/office/powerpoint/2010/main" val="761355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3182"/>
            <a:ext cx="9080294" cy="3969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solidFill>
                  <a:srgbClr val="FFFF00"/>
                </a:solidFill>
              </a:rPr>
              <a:t>Simplified Payment Verification</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55</a:t>
            </a:fld>
            <a:endParaRPr lang="en-US" dirty="0"/>
          </a:p>
        </p:txBody>
      </p:sp>
    </p:spTree>
    <p:extLst>
      <p:ext uri="{BB962C8B-B14F-4D97-AF65-F5344CB8AC3E}">
        <p14:creationId xmlns:p14="http://schemas.microsoft.com/office/powerpoint/2010/main" val="1385762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56</a:t>
            </a:fld>
            <a:endParaRPr lang="en-US" dirty="0"/>
          </a:p>
        </p:txBody>
      </p:sp>
      <p:pic>
        <p:nvPicPr>
          <p:cNvPr id="8194" name="Picture 2" descr="Image result for the road not tak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70" y="0"/>
            <a:ext cx="1032734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bwMode="auto">
          <a:xfrm>
            <a:off x="2645919" y="515923"/>
            <a:ext cx="3632961"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The Road not Taken</a:t>
            </a:r>
          </a:p>
        </p:txBody>
      </p:sp>
    </p:spTree>
    <p:extLst>
      <p:ext uri="{BB962C8B-B14F-4D97-AF65-F5344CB8AC3E}">
        <p14:creationId xmlns:p14="http://schemas.microsoft.com/office/powerpoint/2010/main" val="2641016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Vertical Scroll 100"/>
          <p:cNvSpPr/>
          <p:nvPr/>
        </p:nvSpPr>
        <p:spPr>
          <a:xfrm>
            <a:off x="1099273" y="308135"/>
            <a:ext cx="476894" cy="96869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Vertical Scroll 86"/>
          <p:cNvSpPr/>
          <p:nvPr/>
        </p:nvSpPr>
        <p:spPr>
          <a:xfrm>
            <a:off x="1261168" y="308135"/>
            <a:ext cx="628591" cy="127682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Vertical Scroll 87"/>
          <p:cNvSpPr/>
          <p:nvPr/>
        </p:nvSpPr>
        <p:spPr>
          <a:xfrm>
            <a:off x="1502339" y="509262"/>
            <a:ext cx="707838" cy="143779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Vertical Scroll 92"/>
          <p:cNvSpPr/>
          <p:nvPr/>
        </p:nvSpPr>
        <p:spPr>
          <a:xfrm>
            <a:off x="1856258" y="612927"/>
            <a:ext cx="781577" cy="1629969"/>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Vertical Scroll 93"/>
          <p:cNvSpPr/>
          <p:nvPr/>
        </p:nvSpPr>
        <p:spPr>
          <a:xfrm>
            <a:off x="2191125" y="612927"/>
            <a:ext cx="893420" cy="20659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Vertical Scroll 94"/>
          <p:cNvSpPr/>
          <p:nvPr/>
        </p:nvSpPr>
        <p:spPr>
          <a:xfrm>
            <a:off x="2637835" y="747055"/>
            <a:ext cx="962202" cy="22250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Vertical Scroll 95"/>
          <p:cNvSpPr/>
          <p:nvPr/>
        </p:nvSpPr>
        <p:spPr>
          <a:xfrm>
            <a:off x="2887980" y="822960"/>
            <a:ext cx="1104900" cy="2555021"/>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Vertical Scroll 96"/>
          <p:cNvSpPr/>
          <p:nvPr/>
        </p:nvSpPr>
        <p:spPr>
          <a:xfrm>
            <a:off x="3230338" y="822960"/>
            <a:ext cx="1236214" cy="285867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Vertical Scroll 97"/>
          <p:cNvSpPr/>
          <p:nvPr/>
        </p:nvSpPr>
        <p:spPr>
          <a:xfrm>
            <a:off x="3706716" y="946546"/>
            <a:ext cx="1451920" cy="33574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Vertical Scroll 98"/>
          <p:cNvSpPr/>
          <p:nvPr/>
        </p:nvSpPr>
        <p:spPr>
          <a:xfrm>
            <a:off x="4236720" y="1054634"/>
            <a:ext cx="1676400" cy="3876583"/>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Vertical Scroll 99"/>
          <p:cNvSpPr/>
          <p:nvPr/>
        </p:nvSpPr>
        <p:spPr>
          <a:xfrm>
            <a:off x="4739640" y="1242068"/>
            <a:ext cx="1798320" cy="415851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Vertical Scroll 40"/>
          <p:cNvSpPr/>
          <p:nvPr/>
        </p:nvSpPr>
        <p:spPr>
          <a:xfrm>
            <a:off x="5516880" y="1328725"/>
            <a:ext cx="2438400" cy="495300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riped Right Arrow 6"/>
          <p:cNvSpPr/>
          <p:nvPr/>
        </p:nvSpPr>
        <p:spPr bwMode="auto">
          <a:xfrm rot="2816068">
            <a:off x="263856" y="3821404"/>
            <a:ext cx="4525513" cy="917079"/>
          </a:xfrm>
          <a:prstGeom prst="stripedRightArrow">
            <a:avLst/>
          </a:prstGeom>
          <a:solidFill>
            <a:schemeClr val="bg1"/>
          </a:solidFill>
          <a:ln w="76200" cap="flat" cmpd="sng" algn="ctr">
            <a:solidFill>
              <a:schemeClr val="accent1">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lang="en-US" dirty="0" smtClean="0">
                <a:solidFill>
                  <a:srgbClr val="CCECFF"/>
                </a:solidFill>
                <a:latin typeface="Arial" panose="020B0604020202020204" pitchFamily="34" charset="0"/>
                <a:cs typeface="Arial" panose="020B0604020202020204" pitchFamily="34" charset="0"/>
              </a:rPr>
              <a:t>time</a:t>
            </a:r>
            <a:endParaRPr kumimoji="0" lang="en-US" sz="2400" b="0" i="0" u="none" strike="noStrike" cap="none" normalizeH="0" baseline="0" dirty="0" smtClean="0">
              <a:ln>
                <a:noFill/>
              </a:ln>
              <a:solidFill>
                <a:srgbClr val="CCECFF"/>
              </a:solidFill>
              <a:effectLst/>
              <a:latin typeface="Arial" panose="020B0604020202020204" pitchFamily="34" charset="0"/>
              <a:cs typeface="Arial" panose="020B0604020202020204" pitchFamily="34" charset="0"/>
            </a:endParaRPr>
          </a:p>
        </p:txBody>
      </p:sp>
      <p:sp>
        <p:nvSpPr>
          <p:cNvPr id="102" name="TextBox 101"/>
          <p:cNvSpPr txBox="1"/>
          <p:nvPr/>
        </p:nvSpPr>
        <p:spPr bwMode="auto">
          <a:xfrm>
            <a:off x="3440430" y="426150"/>
            <a:ext cx="5211533"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Why is the blockchain a chain?</a:t>
            </a:r>
          </a:p>
        </p:txBody>
      </p:sp>
    </p:spTree>
    <p:extLst>
      <p:ext uri="{BB962C8B-B14F-4D97-AF65-F5344CB8AC3E}">
        <p14:creationId xmlns:p14="http://schemas.microsoft.com/office/powerpoint/2010/main" val="449546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Vertical Scroll 100"/>
          <p:cNvSpPr/>
          <p:nvPr/>
        </p:nvSpPr>
        <p:spPr>
          <a:xfrm>
            <a:off x="1099273" y="308135"/>
            <a:ext cx="476894" cy="96869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Vertical Scroll 86"/>
          <p:cNvSpPr/>
          <p:nvPr/>
        </p:nvSpPr>
        <p:spPr>
          <a:xfrm>
            <a:off x="1261168" y="308135"/>
            <a:ext cx="628591" cy="127682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Vertical Scroll 87"/>
          <p:cNvSpPr/>
          <p:nvPr/>
        </p:nvSpPr>
        <p:spPr>
          <a:xfrm>
            <a:off x="1502339" y="509262"/>
            <a:ext cx="707838" cy="1437795"/>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Vertical Scroll 92"/>
          <p:cNvSpPr/>
          <p:nvPr/>
        </p:nvSpPr>
        <p:spPr>
          <a:xfrm>
            <a:off x="1856258" y="612927"/>
            <a:ext cx="781577" cy="1629969"/>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Vertical Scroll 93"/>
          <p:cNvSpPr/>
          <p:nvPr/>
        </p:nvSpPr>
        <p:spPr>
          <a:xfrm>
            <a:off x="2191125" y="612927"/>
            <a:ext cx="893420" cy="20659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Vertical Scroll 94"/>
          <p:cNvSpPr/>
          <p:nvPr/>
        </p:nvSpPr>
        <p:spPr>
          <a:xfrm>
            <a:off x="2637835" y="747055"/>
            <a:ext cx="962202" cy="22250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Vertical Scroll 95"/>
          <p:cNvSpPr/>
          <p:nvPr/>
        </p:nvSpPr>
        <p:spPr>
          <a:xfrm>
            <a:off x="2887980" y="822960"/>
            <a:ext cx="1104900" cy="2555021"/>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Vertical Scroll 96"/>
          <p:cNvSpPr/>
          <p:nvPr/>
        </p:nvSpPr>
        <p:spPr>
          <a:xfrm>
            <a:off x="3230338" y="822960"/>
            <a:ext cx="1236214" cy="285867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Vertical Scroll 97"/>
          <p:cNvSpPr/>
          <p:nvPr/>
        </p:nvSpPr>
        <p:spPr>
          <a:xfrm>
            <a:off x="3706716" y="946546"/>
            <a:ext cx="1451920" cy="33574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Vertical Scroll 98"/>
          <p:cNvSpPr/>
          <p:nvPr/>
        </p:nvSpPr>
        <p:spPr>
          <a:xfrm>
            <a:off x="4236720" y="1054634"/>
            <a:ext cx="1676400" cy="3876583"/>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Vertical Scroll 99"/>
          <p:cNvSpPr/>
          <p:nvPr/>
        </p:nvSpPr>
        <p:spPr>
          <a:xfrm>
            <a:off x="4739640" y="1242068"/>
            <a:ext cx="1798320" cy="415851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Vertical Scroll 40"/>
          <p:cNvSpPr/>
          <p:nvPr/>
        </p:nvSpPr>
        <p:spPr>
          <a:xfrm>
            <a:off x="5516880" y="1328725"/>
            <a:ext cx="2438400" cy="495300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bwMode="auto">
          <a:xfrm>
            <a:off x="3440430" y="426150"/>
            <a:ext cx="5211533"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Why is the blockchain a chain?</a:t>
            </a:r>
          </a:p>
        </p:txBody>
      </p:sp>
      <p:sp>
        <p:nvSpPr>
          <p:cNvPr id="103" name="TextBox 102"/>
          <p:cNvSpPr txBox="1"/>
          <p:nvPr/>
        </p:nvSpPr>
        <p:spPr bwMode="auto">
          <a:xfrm>
            <a:off x="330019" y="3808232"/>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Blocks of interest</a:t>
            </a:r>
          </a:p>
        </p:txBody>
      </p:sp>
    </p:spTree>
    <p:extLst>
      <p:ext uri="{BB962C8B-B14F-4D97-AF65-F5344CB8AC3E}">
        <p14:creationId xmlns:p14="http://schemas.microsoft.com/office/powerpoint/2010/main" val="3038062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Vertical Scroll 100"/>
          <p:cNvSpPr/>
          <p:nvPr/>
        </p:nvSpPr>
        <p:spPr>
          <a:xfrm>
            <a:off x="1099273" y="308135"/>
            <a:ext cx="476894" cy="96869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Vertical Scroll 86"/>
          <p:cNvSpPr/>
          <p:nvPr/>
        </p:nvSpPr>
        <p:spPr>
          <a:xfrm>
            <a:off x="1261168" y="308135"/>
            <a:ext cx="628591" cy="127682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Vertical Scroll 87"/>
          <p:cNvSpPr/>
          <p:nvPr/>
        </p:nvSpPr>
        <p:spPr>
          <a:xfrm>
            <a:off x="1502339" y="509262"/>
            <a:ext cx="707838" cy="1437795"/>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Vertical Scroll 92"/>
          <p:cNvSpPr/>
          <p:nvPr/>
        </p:nvSpPr>
        <p:spPr>
          <a:xfrm>
            <a:off x="1856258" y="612927"/>
            <a:ext cx="781577" cy="1629969"/>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Vertical Scroll 93"/>
          <p:cNvSpPr/>
          <p:nvPr/>
        </p:nvSpPr>
        <p:spPr>
          <a:xfrm>
            <a:off x="2191125" y="612927"/>
            <a:ext cx="893420" cy="20659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Vertical Scroll 94"/>
          <p:cNvSpPr/>
          <p:nvPr/>
        </p:nvSpPr>
        <p:spPr>
          <a:xfrm>
            <a:off x="2637835" y="747055"/>
            <a:ext cx="962202" cy="22250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Vertical Scroll 95"/>
          <p:cNvSpPr/>
          <p:nvPr/>
        </p:nvSpPr>
        <p:spPr>
          <a:xfrm>
            <a:off x="2887980" y="822960"/>
            <a:ext cx="1104900" cy="2555021"/>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Vertical Scroll 96"/>
          <p:cNvSpPr/>
          <p:nvPr/>
        </p:nvSpPr>
        <p:spPr>
          <a:xfrm>
            <a:off x="3230338" y="822960"/>
            <a:ext cx="1236214" cy="285867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Vertical Scroll 97"/>
          <p:cNvSpPr/>
          <p:nvPr/>
        </p:nvSpPr>
        <p:spPr>
          <a:xfrm>
            <a:off x="3706716" y="946546"/>
            <a:ext cx="1451920" cy="33574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Vertical Scroll 98"/>
          <p:cNvSpPr/>
          <p:nvPr/>
        </p:nvSpPr>
        <p:spPr>
          <a:xfrm>
            <a:off x="4236720" y="1054634"/>
            <a:ext cx="1676400" cy="3876583"/>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Vertical Scroll 99"/>
          <p:cNvSpPr/>
          <p:nvPr/>
        </p:nvSpPr>
        <p:spPr>
          <a:xfrm>
            <a:off x="4739640" y="1242068"/>
            <a:ext cx="1798320" cy="415851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Vertical Scroll 40"/>
          <p:cNvSpPr/>
          <p:nvPr/>
        </p:nvSpPr>
        <p:spPr>
          <a:xfrm>
            <a:off x="5516880" y="1328725"/>
            <a:ext cx="2438400" cy="495300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bwMode="auto">
          <a:xfrm>
            <a:off x="3440430" y="426150"/>
            <a:ext cx="5211533"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Why is the blockchain a chain?</a:t>
            </a:r>
          </a:p>
        </p:txBody>
      </p:sp>
      <p:sp>
        <p:nvSpPr>
          <p:cNvPr id="103" name="TextBox 102"/>
          <p:cNvSpPr txBox="1"/>
          <p:nvPr/>
        </p:nvSpPr>
        <p:spPr bwMode="auto">
          <a:xfrm>
            <a:off x="330019" y="3808232"/>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Blocks of interest</a:t>
            </a:r>
          </a:p>
        </p:txBody>
      </p:sp>
      <p:sp>
        <p:nvSpPr>
          <p:cNvPr id="16" name="TextBox 15"/>
          <p:cNvSpPr txBox="1"/>
          <p:nvPr/>
        </p:nvSpPr>
        <p:spPr bwMode="auto">
          <a:xfrm>
            <a:off x="330019" y="4669607"/>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Must traverse all</a:t>
            </a:r>
          </a:p>
        </p:txBody>
      </p:sp>
    </p:spTree>
    <p:extLst>
      <p:ext uri="{BB962C8B-B14F-4D97-AF65-F5344CB8AC3E}">
        <p14:creationId xmlns:p14="http://schemas.microsoft.com/office/powerpoint/2010/main" val="52944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a:t>
            </a:fld>
            <a:endParaRPr lang="en-US" dirty="0"/>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1157722"/>
            <a:ext cx="216379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err="1" smtClean="0">
                <a:solidFill>
                  <a:schemeClr val="tx1"/>
                </a:solidFill>
                <a:latin typeface="Arial" panose="020B0604020202020204" pitchFamily="34" charset="0"/>
                <a:cs typeface="Arial" panose="020B0604020202020204" pitchFamily="34" charset="0"/>
              </a:rPr>
              <a:t>Merkle</a:t>
            </a:r>
            <a:r>
              <a:rPr lang="en-US" sz="2800" b="1" dirty="0" smtClean="0">
                <a:solidFill>
                  <a:schemeClr val="tx1"/>
                </a:solidFill>
                <a:latin typeface="Arial" panose="020B0604020202020204" pitchFamily="34" charset="0"/>
                <a:cs typeface="Arial" panose="020B0604020202020204" pitchFamily="34" charset="0"/>
              </a:rPr>
              <a:t> Tree</a:t>
            </a:r>
            <a:endParaRPr lang="en-US" sz="2800" b="1"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851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Vertical Scroll 100"/>
          <p:cNvSpPr/>
          <p:nvPr/>
        </p:nvSpPr>
        <p:spPr>
          <a:xfrm>
            <a:off x="1099273" y="308135"/>
            <a:ext cx="476894" cy="96869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Vertical Scroll 86"/>
          <p:cNvSpPr/>
          <p:nvPr/>
        </p:nvSpPr>
        <p:spPr>
          <a:xfrm>
            <a:off x="1261168" y="308135"/>
            <a:ext cx="628591" cy="127682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Vertical Scroll 87"/>
          <p:cNvSpPr/>
          <p:nvPr/>
        </p:nvSpPr>
        <p:spPr>
          <a:xfrm>
            <a:off x="1502339" y="509262"/>
            <a:ext cx="707838" cy="1437795"/>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Vertical Scroll 92"/>
          <p:cNvSpPr/>
          <p:nvPr/>
        </p:nvSpPr>
        <p:spPr>
          <a:xfrm>
            <a:off x="1856258" y="612927"/>
            <a:ext cx="781577" cy="1629969"/>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Vertical Scroll 93"/>
          <p:cNvSpPr/>
          <p:nvPr/>
        </p:nvSpPr>
        <p:spPr>
          <a:xfrm>
            <a:off x="2191125" y="612927"/>
            <a:ext cx="893420" cy="20659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Vertical Scroll 94"/>
          <p:cNvSpPr/>
          <p:nvPr/>
        </p:nvSpPr>
        <p:spPr>
          <a:xfrm>
            <a:off x="2637835" y="747055"/>
            <a:ext cx="962202" cy="22250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Vertical Scroll 95"/>
          <p:cNvSpPr/>
          <p:nvPr/>
        </p:nvSpPr>
        <p:spPr>
          <a:xfrm>
            <a:off x="2887980" y="822960"/>
            <a:ext cx="1104900" cy="2555021"/>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Vertical Scroll 96"/>
          <p:cNvSpPr/>
          <p:nvPr/>
        </p:nvSpPr>
        <p:spPr>
          <a:xfrm>
            <a:off x="3230338" y="822960"/>
            <a:ext cx="1236214" cy="285867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Vertical Scroll 97"/>
          <p:cNvSpPr/>
          <p:nvPr/>
        </p:nvSpPr>
        <p:spPr>
          <a:xfrm>
            <a:off x="3706716" y="946546"/>
            <a:ext cx="1451920" cy="33574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Vertical Scroll 98"/>
          <p:cNvSpPr/>
          <p:nvPr/>
        </p:nvSpPr>
        <p:spPr>
          <a:xfrm>
            <a:off x="4236720" y="1054634"/>
            <a:ext cx="1676400" cy="3876583"/>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Vertical Scroll 99"/>
          <p:cNvSpPr/>
          <p:nvPr/>
        </p:nvSpPr>
        <p:spPr>
          <a:xfrm>
            <a:off x="4739640" y="1242068"/>
            <a:ext cx="1798320" cy="415851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Vertical Scroll 40"/>
          <p:cNvSpPr/>
          <p:nvPr/>
        </p:nvSpPr>
        <p:spPr>
          <a:xfrm>
            <a:off x="5516880" y="1328725"/>
            <a:ext cx="2438400" cy="495300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bwMode="auto">
          <a:xfrm>
            <a:off x="3440430" y="426150"/>
            <a:ext cx="5211533"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Why is the blockchain a chain?</a:t>
            </a:r>
          </a:p>
        </p:txBody>
      </p:sp>
      <p:sp>
        <p:nvSpPr>
          <p:cNvPr id="103" name="TextBox 102"/>
          <p:cNvSpPr txBox="1"/>
          <p:nvPr/>
        </p:nvSpPr>
        <p:spPr bwMode="auto">
          <a:xfrm>
            <a:off x="330019" y="3808232"/>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Blocks of interest</a:t>
            </a:r>
          </a:p>
        </p:txBody>
      </p:sp>
      <p:sp>
        <p:nvSpPr>
          <p:cNvPr id="16" name="TextBox 15"/>
          <p:cNvSpPr txBox="1"/>
          <p:nvPr/>
        </p:nvSpPr>
        <p:spPr bwMode="auto">
          <a:xfrm>
            <a:off x="330019" y="4669607"/>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Must traverse all</a:t>
            </a:r>
          </a:p>
        </p:txBody>
      </p:sp>
      <p:sp>
        <p:nvSpPr>
          <p:cNvPr id="17" name="TextBox 16"/>
          <p:cNvSpPr txBox="1"/>
          <p:nvPr/>
        </p:nvSpPr>
        <p:spPr bwMode="auto">
          <a:xfrm>
            <a:off x="330019" y="5530982"/>
            <a:ext cx="3790833"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Must store all headers</a:t>
            </a:r>
          </a:p>
        </p:txBody>
      </p:sp>
    </p:spTree>
    <p:extLst>
      <p:ext uri="{BB962C8B-B14F-4D97-AF65-F5344CB8AC3E}">
        <p14:creationId xmlns:p14="http://schemas.microsoft.com/office/powerpoint/2010/main" val="3934664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ight Arrow 63"/>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32" name="Slide Number Placeholder 5"/>
          <p:cNvSpPr>
            <a:spLocks noGrp="1"/>
          </p:cNvSpPr>
          <p:nvPr>
            <p:ph type="sldNum" sz="quarter" idx="4294967295"/>
          </p:nvPr>
        </p:nvSpPr>
        <p:spPr>
          <a:xfrm>
            <a:off x="6553200" y="6245225"/>
            <a:ext cx="2133600" cy="476250"/>
          </a:xfrm>
          <a:prstGeom prst="rect">
            <a:avLst/>
          </a:prstGeom>
        </p:spPr>
        <p:txBody>
          <a:bodyPr/>
          <a:lstStyle/>
          <a:p>
            <a:fld id="{6A88977B-9530-455E-877E-2152369FBB67}" type="slidenum">
              <a:rPr lang="en-US"/>
              <a:pPr/>
              <a:t>61</a:t>
            </a:fld>
            <a:endParaRPr lang="en-US"/>
          </a:p>
        </p:txBody>
      </p:sp>
      <p:sp>
        <p:nvSpPr>
          <p:cNvPr id="112642" name="Rectangle 2"/>
          <p:cNvSpPr>
            <a:spLocks noGrp="1" noChangeArrowheads="1"/>
          </p:cNvSpPr>
          <p:nvPr>
            <p:ph type="title"/>
          </p:nvPr>
        </p:nvSpPr>
        <p:spPr>
          <a:xfrm>
            <a:off x="685800" y="333375"/>
            <a:ext cx="7772400" cy="1143000"/>
          </a:xfrm>
        </p:spPr>
        <p:txBody>
          <a:bodyPr/>
          <a:lstStyle/>
          <a:p>
            <a:r>
              <a:rPr lang="en-US" dirty="0" err="1" smtClean="0">
                <a:solidFill>
                  <a:srgbClr val="FFFF00"/>
                </a:solidFill>
                <a:latin typeface="Arial" pitchFamily="34" charset="0"/>
              </a:rPr>
              <a:t>Merkleized</a:t>
            </a:r>
            <a:r>
              <a:rPr lang="en-US" dirty="0" smtClean="0">
                <a:solidFill>
                  <a:srgbClr val="FFFF00"/>
                </a:solidFill>
                <a:latin typeface="Arial" pitchFamily="34" charset="0"/>
              </a:rPr>
              <a:t> Skip Lists?</a:t>
            </a:r>
            <a:endParaRPr lang="en-US" dirty="0">
              <a:solidFill>
                <a:srgbClr val="FFFF00"/>
              </a:solidFill>
              <a:latin typeface="Arial" pitchFamily="34" charset="0"/>
            </a:endParaRPr>
          </a:p>
        </p:txBody>
      </p:sp>
      <p:cxnSp>
        <p:nvCxnSpPr>
          <p:cNvPr id="112645" name="AutoShape 5"/>
          <p:cNvCxnSpPr>
            <a:cxnSpLocks noChangeShapeType="1"/>
          </p:cNvCxnSpPr>
          <p:nvPr/>
        </p:nvCxnSpPr>
        <p:spPr bwMode="auto">
          <a:xfrm>
            <a:off x="2776538" y="5424488"/>
            <a:ext cx="0" cy="366712"/>
          </a:xfrm>
          <a:prstGeom prst="straightConnector1">
            <a:avLst/>
          </a:prstGeom>
          <a:noFill/>
          <a:ln w="38100">
            <a:solidFill>
              <a:schemeClr val="tx1"/>
            </a:solidFill>
            <a:round/>
            <a:headEnd/>
            <a:tailEnd/>
          </a:ln>
          <a:effectLst/>
        </p:spPr>
      </p:cxnSp>
      <p:cxnSp>
        <p:nvCxnSpPr>
          <p:cNvPr id="112648" name="AutoShape 8"/>
          <p:cNvCxnSpPr>
            <a:cxnSpLocks noChangeShapeType="1"/>
          </p:cNvCxnSpPr>
          <p:nvPr/>
        </p:nvCxnSpPr>
        <p:spPr bwMode="auto">
          <a:xfrm>
            <a:off x="4048125" y="4792663"/>
            <a:ext cx="0" cy="998537"/>
          </a:xfrm>
          <a:prstGeom prst="straightConnector1">
            <a:avLst/>
          </a:prstGeom>
          <a:noFill/>
          <a:ln w="38100">
            <a:solidFill>
              <a:schemeClr val="tx1"/>
            </a:solidFill>
            <a:round/>
            <a:headEnd/>
            <a:tailEnd/>
          </a:ln>
          <a:effectLst/>
        </p:spPr>
      </p:cxnSp>
      <p:cxnSp>
        <p:nvCxnSpPr>
          <p:cNvPr id="112651" name="AutoShape 11"/>
          <p:cNvCxnSpPr>
            <a:cxnSpLocks noChangeShapeType="1"/>
          </p:cNvCxnSpPr>
          <p:nvPr/>
        </p:nvCxnSpPr>
        <p:spPr bwMode="auto">
          <a:xfrm>
            <a:off x="6500813" y="5170488"/>
            <a:ext cx="0" cy="620712"/>
          </a:xfrm>
          <a:prstGeom prst="straightConnector1">
            <a:avLst/>
          </a:prstGeom>
          <a:noFill/>
          <a:ln w="38100">
            <a:solidFill>
              <a:schemeClr val="tx1"/>
            </a:solidFill>
            <a:round/>
            <a:headEnd/>
            <a:tailEnd/>
          </a:ln>
          <a:effectLst/>
        </p:spPr>
      </p:cxnSp>
      <p:cxnSp>
        <p:nvCxnSpPr>
          <p:cNvPr id="112654" name="AutoShape 14"/>
          <p:cNvCxnSpPr>
            <a:cxnSpLocks noChangeShapeType="1"/>
          </p:cNvCxnSpPr>
          <p:nvPr/>
        </p:nvCxnSpPr>
        <p:spPr bwMode="auto">
          <a:xfrm>
            <a:off x="5292725" y="4508500"/>
            <a:ext cx="0" cy="1282700"/>
          </a:xfrm>
          <a:prstGeom prst="straightConnector1">
            <a:avLst/>
          </a:prstGeom>
          <a:noFill/>
          <a:ln w="38100">
            <a:solidFill>
              <a:schemeClr val="tx1"/>
            </a:solidFill>
            <a:round/>
            <a:headEnd/>
            <a:tailEnd/>
          </a:ln>
          <a:effectLst/>
        </p:spPr>
      </p:cxnSp>
      <p:cxnSp>
        <p:nvCxnSpPr>
          <p:cNvPr id="112657" name="AutoShape 17"/>
          <p:cNvCxnSpPr>
            <a:cxnSpLocks noChangeShapeType="1"/>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34" name="Vertical Scroll 33"/>
          <p:cNvSpPr/>
          <p:nvPr/>
        </p:nvSpPr>
        <p:spPr>
          <a:xfrm>
            <a:off x="786873" y="3261361"/>
            <a:ext cx="781577" cy="26949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Vertical Scroll 34"/>
          <p:cNvSpPr/>
          <p:nvPr/>
        </p:nvSpPr>
        <p:spPr>
          <a:xfrm>
            <a:off x="2097301" y="5349081"/>
            <a:ext cx="781577" cy="60722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Vertical Scroll 35"/>
          <p:cNvSpPr/>
          <p:nvPr/>
        </p:nvSpPr>
        <p:spPr>
          <a:xfrm>
            <a:off x="3407729" y="4665663"/>
            <a:ext cx="781577" cy="129063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Vertical Scroll 36"/>
          <p:cNvSpPr/>
          <p:nvPr/>
        </p:nvSpPr>
        <p:spPr>
          <a:xfrm>
            <a:off x="4718157" y="3982245"/>
            <a:ext cx="781577" cy="197405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Vertical Scroll 37"/>
          <p:cNvSpPr/>
          <p:nvPr/>
        </p:nvSpPr>
        <p:spPr>
          <a:xfrm>
            <a:off x="7339013" y="3261361"/>
            <a:ext cx="781577" cy="26949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Vertical Scroll 38"/>
          <p:cNvSpPr/>
          <p:nvPr/>
        </p:nvSpPr>
        <p:spPr>
          <a:xfrm>
            <a:off x="6028585" y="5349081"/>
            <a:ext cx="781577" cy="60722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p:nvPr/>
        </p:nvCxnSpPr>
        <p:spPr bwMode="auto">
          <a:xfrm flipH="1">
            <a:off x="1432560"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0" name="Straight Arrow Connector 39"/>
          <p:cNvCxnSpPr/>
          <p:nvPr/>
        </p:nvCxnSpPr>
        <p:spPr bwMode="auto">
          <a:xfrm flipH="1">
            <a:off x="2776538"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1" name="Straight Arrow Connector 40"/>
          <p:cNvCxnSpPr/>
          <p:nvPr/>
        </p:nvCxnSpPr>
        <p:spPr bwMode="auto">
          <a:xfrm flipH="1">
            <a:off x="4120516"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2" name="Straight Arrow Connector 41"/>
          <p:cNvCxnSpPr/>
          <p:nvPr/>
        </p:nvCxnSpPr>
        <p:spPr bwMode="auto">
          <a:xfrm flipH="1">
            <a:off x="5464494"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3" name="Straight Arrow Connector 42"/>
          <p:cNvCxnSpPr/>
          <p:nvPr/>
        </p:nvCxnSpPr>
        <p:spPr bwMode="auto">
          <a:xfrm flipH="1">
            <a:off x="6808472"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5" name="Straight Arrow Connector 44"/>
          <p:cNvCxnSpPr/>
          <p:nvPr/>
        </p:nvCxnSpPr>
        <p:spPr bwMode="auto">
          <a:xfrm flipH="1">
            <a:off x="1432560" y="5034665"/>
            <a:ext cx="2153412"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p:nvPr/>
        </p:nvCxnSpPr>
        <p:spPr bwMode="auto">
          <a:xfrm flipH="1">
            <a:off x="4120516" y="5034665"/>
            <a:ext cx="80943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p:nvPr/>
        </p:nvCxnSpPr>
        <p:spPr bwMode="auto">
          <a:xfrm flipH="1">
            <a:off x="5424107" y="5034665"/>
            <a:ext cx="215785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3" name="Straight Arrow Connector 52"/>
          <p:cNvCxnSpPr/>
          <p:nvPr/>
        </p:nvCxnSpPr>
        <p:spPr bwMode="auto">
          <a:xfrm flipH="1">
            <a:off x="5424107" y="4381210"/>
            <a:ext cx="2229039"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4" name="Straight Arrow Connector 53"/>
          <p:cNvCxnSpPr/>
          <p:nvPr/>
        </p:nvCxnSpPr>
        <p:spPr bwMode="auto">
          <a:xfrm flipH="1">
            <a:off x="1411383" y="3667206"/>
            <a:ext cx="5927630"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6" name="Straight Arrow Connector 55"/>
          <p:cNvCxnSpPr/>
          <p:nvPr/>
        </p:nvCxnSpPr>
        <p:spPr bwMode="auto">
          <a:xfrm flipH="1">
            <a:off x="1411383" y="4381210"/>
            <a:ext cx="344977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Tree>
    <p:extLst>
      <p:ext uri="{BB962C8B-B14F-4D97-AF65-F5344CB8AC3E}">
        <p14:creationId xmlns:p14="http://schemas.microsoft.com/office/powerpoint/2010/main" val="932564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ight Arrow 28"/>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32" name="Slide Number Placeholder 5"/>
          <p:cNvSpPr>
            <a:spLocks noGrp="1"/>
          </p:cNvSpPr>
          <p:nvPr>
            <p:ph type="sldNum" sz="quarter" idx="4294967295"/>
          </p:nvPr>
        </p:nvSpPr>
        <p:spPr>
          <a:xfrm>
            <a:off x="6553200" y="6245225"/>
            <a:ext cx="2133600" cy="476250"/>
          </a:xfrm>
          <a:prstGeom prst="rect">
            <a:avLst/>
          </a:prstGeom>
        </p:spPr>
        <p:txBody>
          <a:bodyPr/>
          <a:lstStyle/>
          <a:p>
            <a:fld id="{6A88977B-9530-455E-877E-2152369FBB67}" type="slidenum">
              <a:rPr lang="en-US"/>
              <a:pPr/>
              <a:t>62</a:t>
            </a:fld>
            <a:endParaRPr lang="en-US"/>
          </a:p>
        </p:txBody>
      </p:sp>
      <p:sp>
        <p:nvSpPr>
          <p:cNvPr id="112642" name="Rectangle 2"/>
          <p:cNvSpPr>
            <a:spLocks noGrp="1" noChangeArrowheads="1"/>
          </p:cNvSpPr>
          <p:nvPr>
            <p:ph type="title"/>
          </p:nvPr>
        </p:nvSpPr>
        <p:spPr>
          <a:xfrm>
            <a:off x="685800" y="333375"/>
            <a:ext cx="7772400" cy="1143000"/>
          </a:xfrm>
        </p:spPr>
        <p:txBody>
          <a:bodyPr/>
          <a:lstStyle/>
          <a:p>
            <a:r>
              <a:rPr lang="en-US" dirty="0" err="1" smtClean="0">
                <a:solidFill>
                  <a:srgbClr val="FFFF00"/>
                </a:solidFill>
                <a:latin typeface="Arial" pitchFamily="34" charset="0"/>
              </a:rPr>
              <a:t>Merkleized</a:t>
            </a:r>
            <a:r>
              <a:rPr lang="en-US" dirty="0" smtClean="0">
                <a:solidFill>
                  <a:srgbClr val="FFFF00"/>
                </a:solidFill>
                <a:latin typeface="Arial" pitchFamily="34" charset="0"/>
              </a:rPr>
              <a:t> Skip Lists?</a:t>
            </a:r>
            <a:endParaRPr lang="en-US" dirty="0">
              <a:solidFill>
                <a:srgbClr val="FFFF00"/>
              </a:solidFill>
              <a:latin typeface="Arial" pitchFamily="34" charset="0"/>
            </a:endParaRPr>
          </a:p>
        </p:txBody>
      </p:sp>
      <p:cxnSp>
        <p:nvCxnSpPr>
          <p:cNvPr id="112645" name="AutoShape 5"/>
          <p:cNvCxnSpPr>
            <a:cxnSpLocks noChangeShapeType="1"/>
          </p:cNvCxnSpPr>
          <p:nvPr/>
        </p:nvCxnSpPr>
        <p:spPr bwMode="auto">
          <a:xfrm>
            <a:off x="2776538" y="5424488"/>
            <a:ext cx="0" cy="366712"/>
          </a:xfrm>
          <a:prstGeom prst="straightConnector1">
            <a:avLst/>
          </a:prstGeom>
          <a:noFill/>
          <a:ln w="38100">
            <a:solidFill>
              <a:schemeClr val="tx1"/>
            </a:solidFill>
            <a:round/>
            <a:headEnd/>
            <a:tailEnd/>
          </a:ln>
          <a:effectLst/>
        </p:spPr>
      </p:cxnSp>
      <p:cxnSp>
        <p:nvCxnSpPr>
          <p:cNvPr id="112648" name="AutoShape 8"/>
          <p:cNvCxnSpPr>
            <a:cxnSpLocks noChangeShapeType="1"/>
          </p:cNvCxnSpPr>
          <p:nvPr/>
        </p:nvCxnSpPr>
        <p:spPr bwMode="auto">
          <a:xfrm>
            <a:off x="4048125" y="4792663"/>
            <a:ext cx="0" cy="998537"/>
          </a:xfrm>
          <a:prstGeom prst="straightConnector1">
            <a:avLst/>
          </a:prstGeom>
          <a:noFill/>
          <a:ln w="38100">
            <a:solidFill>
              <a:schemeClr val="tx1"/>
            </a:solidFill>
            <a:round/>
            <a:headEnd/>
            <a:tailEnd/>
          </a:ln>
          <a:effectLst/>
        </p:spPr>
      </p:cxnSp>
      <p:cxnSp>
        <p:nvCxnSpPr>
          <p:cNvPr id="112651" name="AutoShape 11"/>
          <p:cNvCxnSpPr>
            <a:cxnSpLocks noChangeShapeType="1"/>
          </p:cNvCxnSpPr>
          <p:nvPr/>
        </p:nvCxnSpPr>
        <p:spPr bwMode="auto">
          <a:xfrm>
            <a:off x="6500813" y="5170488"/>
            <a:ext cx="0" cy="620712"/>
          </a:xfrm>
          <a:prstGeom prst="straightConnector1">
            <a:avLst/>
          </a:prstGeom>
          <a:noFill/>
          <a:ln w="38100">
            <a:solidFill>
              <a:schemeClr val="tx1"/>
            </a:solidFill>
            <a:round/>
            <a:headEnd/>
            <a:tailEnd/>
          </a:ln>
          <a:effectLst/>
        </p:spPr>
      </p:cxnSp>
      <p:cxnSp>
        <p:nvCxnSpPr>
          <p:cNvPr id="112654" name="AutoShape 14"/>
          <p:cNvCxnSpPr>
            <a:cxnSpLocks noChangeShapeType="1"/>
          </p:cNvCxnSpPr>
          <p:nvPr/>
        </p:nvCxnSpPr>
        <p:spPr bwMode="auto">
          <a:xfrm>
            <a:off x="5292725" y="4508500"/>
            <a:ext cx="0" cy="1282700"/>
          </a:xfrm>
          <a:prstGeom prst="straightConnector1">
            <a:avLst/>
          </a:prstGeom>
          <a:noFill/>
          <a:ln w="38100">
            <a:solidFill>
              <a:schemeClr val="tx1"/>
            </a:solidFill>
            <a:round/>
            <a:headEnd/>
            <a:tailEnd/>
          </a:ln>
          <a:effectLst/>
        </p:spPr>
      </p:cxnSp>
      <p:cxnSp>
        <p:nvCxnSpPr>
          <p:cNvPr id="112657" name="AutoShape 17"/>
          <p:cNvCxnSpPr>
            <a:cxnSpLocks noChangeShapeType="1"/>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34" name="Vertical Scroll 33"/>
          <p:cNvSpPr/>
          <p:nvPr/>
        </p:nvSpPr>
        <p:spPr>
          <a:xfrm>
            <a:off x="786873" y="3261361"/>
            <a:ext cx="781577" cy="26949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Vertical Scroll 34"/>
          <p:cNvSpPr/>
          <p:nvPr/>
        </p:nvSpPr>
        <p:spPr>
          <a:xfrm>
            <a:off x="2097301" y="5349081"/>
            <a:ext cx="781577" cy="60722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Vertical Scroll 35"/>
          <p:cNvSpPr/>
          <p:nvPr/>
        </p:nvSpPr>
        <p:spPr>
          <a:xfrm>
            <a:off x="3407729" y="4665663"/>
            <a:ext cx="781577" cy="129063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Vertical Scroll 36"/>
          <p:cNvSpPr/>
          <p:nvPr/>
        </p:nvSpPr>
        <p:spPr>
          <a:xfrm>
            <a:off x="4718157" y="3982245"/>
            <a:ext cx="781577" cy="197405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Vertical Scroll 37"/>
          <p:cNvSpPr/>
          <p:nvPr/>
        </p:nvSpPr>
        <p:spPr>
          <a:xfrm>
            <a:off x="7339013" y="3261361"/>
            <a:ext cx="781577" cy="26949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Vertical Scroll 38"/>
          <p:cNvSpPr/>
          <p:nvPr/>
        </p:nvSpPr>
        <p:spPr>
          <a:xfrm>
            <a:off x="6028585" y="5349081"/>
            <a:ext cx="781577" cy="60722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p:nvPr/>
        </p:nvCxnSpPr>
        <p:spPr bwMode="auto">
          <a:xfrm flipH="1">
            <a:off x="1432560"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0" name="Straight Arrow Connector 39"/>
          <p:cNvCxnSpPr/>
          <p:nvPr/>
        </p:nvCxnSpPr>
        <p:spPr bwMode="auto">
          <a:xfrm flipH="1">
            <a:off x="2776538"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1" name="Straight Arrow Connector 40"/>
          <p:cNvCxnSpPr/>
          <p:nvPr/>
        </p:nvCxnSpPr>
        <p:spPr bwMode="auto">
          <a:xfrm flipH="1">
            <a:off x="4120516"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2" name="Straight Arrow Connector 41"/>
          <p:cNvCxnSpPr/>
          <p:nvPr/>
        </p:nvCxnSpPr>
        <p:spPr bwMode="auto">
          <a:xfrm flipH="1">
            <a:off x="5464494"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3" name="Straight Arrow Connector 42"/>
          <p:cNvCxnSpPr/>
          <p:nvPr/>
        </p:nvCxnSpPr>
        <p:spPr bwMode="auto">
          <a:xfrm flipH="1">
            <a:off x="6808472"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5" name="Straight Arrow Connector 44"/>
          <p:cNvCxnSpPr/>
          <p:nvPr/>
        </p:nvCxnSpPr>
        <p:spPr bwMode="auto">
          <a:xfrm flipH="1">
            <a:off x="1432560" y="5034665"/>
            <a:ext cx="2153412"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p:nvPr/>
        </p:nvCxnSpPr>
        <p:spPr bwMode="auto">
          <a:xfrm flipH="1">
            <a:off x="4120516" y="5034665"/>
            <a:ext cx="80943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p:nvPr/>
        </p:nvCxnSpPr>
        <p:spPr bwMode="auto">
          <a:xfrm flipH="1">
            <a:off x="5424107" y="5034665"/>
            <a:ext cx="215785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3" name="Straight Arrow Connector 52"/>
          <p:cNvCxnSpPr/>
          <p:nvPr/>
        </p:nvCxnSpPr>
        <p:spPr bwMode="auto">
          <a:xfrm flipH="1">
            <a:off x="5424107" y="4381210"/>
            <a:ext cx="2229039"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4" name="Straight Arrow Connector 53"/>
          <p:cNvCxnSpPr/>
          <p:nvPr/>
        </p:nvCxnSpPr>
        <p:spPr bwMode="auto">
          <a:xfrm flipH="1">
            <a:off x="1411383" y="3667206"/>
            <a:ext cx="5927630"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6" name="Straight Arrow Connector 55"/>
          <p:cNvCxnSpPr/>
          <p:nvPr/>
        </p:nvCxnSpPr>
        <p:spPr bwMode="auto">
          <a:xfrm flipH="1">
            <a:off x="1411383" y="4381210"/>
            <a:ext cx="344977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2" name="TextBox 1"/>
          <p:cNvSpPr txBox="1"/>
          <p:nvPr/>
        </p:nvSpPr>
        <p:spPr bwMode="auto">
          <a:xfrm>
            <a:off x="2576223" y="1939350"/>
            <a:ext cx="4232249" cy="40011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smtClean="0">
                <a:solidFill>
                  <a:srgbClr val="FFFF00"/>
                </a:solidFill>
                <a:latin typeface="Arial" panose="020B0604020202020204" pitchFamily="34" charset="0"/>
                <a:cs typeface="Arial" panose="020B0604020202020204" pitchFamily="34" charset="0"/>
              </a:rPr>
              <a:t>Each layer is sub-list of lower levels</a:t>
            </a:r>
            <a:endParaRPr lang="en-US" sz="900" dirty="0" smtClean="0">
              <a:solidFill>
                <a:srgbClr val="FFFF00"/>
              </a:solidFill>
              <a:latin typeface="Arial" panose="020B0604020202020204" pitchFamily="34" charset="0"/>
              <a:cs typeface="Arial" panose="020B0604020202020204" pitchFamily="34" charset="0"/>
              <a:sym typeface="Mathematica1" pitchFamily="2" charset="2"/>
            </a:endParaRPr>
          </a:p>
        </p:txBody>
      </p:sp>
      <p:sp>
        <p:nvSpPr>
          <p:cNvPr id="27" name="TextBox 26"/>
          <p:cNvSpPr txBox="1"/>
          <p:nvPr/>
        </p:nvSpPr>
        <p:spPr bwMode="auto">
          <a:xfrm>
            <a:off x="2576223" y="2491860"/>
            <a:ext cx="4229043" cy="40011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smtClean="0">
                <a:solidFill>
                  <a:srgbClr val="FFFF00"/>
                </a:solidFill>
                <a:latin typeface="Arial" panose="020B0604020202020204" pitchFamily="34" charset="0"/>
                <a:cs typeface="Arial" panose="020B0604020202020204" pitchFamily="34" charset="0"/>
              </a:rPr>
              <a:t>Each layer jumps about twice as far</a:t>
            </a:r>
            <a:endParaRPr lang="en-US" sz="900" dirty="0" smtClean="0">
              <a:solidFill>
                <a:srgbClr val="FFFF00"/>
              </a:solidFill>
              <a:latin typeface="Arial" panose="020B0604020202020204" pitchFamily="34" charset="0"/>
              <a:cs typeface="Arial" panose="020B0604020202020204" pitchFamily="34" charset="0"/>
              <a:sym typeface="Mathematica1" pitchFamily="2" charset="2"/>
            </a:endParaRPr>
          </a:p>
        </p:txBody>
      </p:sp>
      <p:sp>
        <p:nvSpPr>
          <p:cNvPr id="28" name="TextBox 27"/>
          <p:cNvSpPr txBox="1"/>
          <p:nvPr/>
        </p:nvSpPr>
        <p:spPr bwMode="auto">
          <a:xfrm>
            <a:off x="2576223" y="3044370"/>
            <a:ext cx="2989921" cy="40011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smtClean="0">
                <a:solidFill>
                  <a:srgbClr val="FFFF00"/>
                </a:solidFill>
                <a:latin typeface="Arial" panose="020B0604020202020204" pitchFamily="34" charset="0"/>
                <a:cs typeface="Arial" panose="020B0604020202020204" pitchFamily="34" charset="0"/>
              </a:rPr>
              <a:t>Logarithmic search time</a:t>
            </a:r>
            <a:endParaRPr lang="en-US" sz="900" dirty="0" smtClean="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2556851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ight Arrow 28"/>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cxnSp>
        <p:nvCxnSpPr>
          <p:cNvPr id="42" name="Straight Arrow Connector 41"/>
          <p:cNvCxnSpPr/>
          <p:nvPr/>
        </p:nvCxnSpPr>
        <p:spPr bwMode="auto">
          <a:xfrm flipH="1">
            <a:off x="5464494"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2" name="Slide Number Placeholder 5"/>
          <p:cNvSpPr>
            <a:spLocks noGrp="1"/>
          </p:cNvSpPr>
          <p:nvPr>
            <p:ph type="sldNum" sz="quarter" idx="4294967295"/>
          </p:nvPr>
        </p:nvSpPr>
        <p:spPr>
          <a:xfrm>
            <a:off x="6553200" y="6245225"/>
            <a:ext cx="2133600" cy="476250"/>
          </a:xfrm>
          <a:prstGeom prst="rect">
            <a:avLst/>
          </a:prstGeom>
        </p:spPr>
        <p:txBody>
          <a:bodyPr/>
          <a:lstStyle/>
          <a:p>
            <a:fld id="{6A88977B-9530-455E-877E-2152369FBB67}" type="slidenum">
              <a:rPr lang="en-US"/>
              <a:pPr/>
              <a:t>63</a:t>
            </a:fld>
            <a:endParaRPr lang="en-US"/>
          </a:p>
        </p:txBody>
      </p:sp>
      <p:sp>
        <p:nvSpPr>
          <p:cNvPr id="112642" name="Rectangle 2"/>
          <p:cNvSpPr>
            <a:spLocks noGrp="1" noChangeArrowheads="1"/>
          </p:cNvSpPr>
          <p:nvPr>
            <p:ph type="title"/>
          </p:nvPr>
        </p:nvSpPr>
        <p:spPr>
          <a:xfrm>
            <a:off x="685800" y="333375"/>
            <a:ext cx="7772400" cy="1143000"/>
          </a:xfrm>
        </p:spPr>
        <p:txBody>
          <a:bodyPr/>
          <a:lstStyle/>
          <a:p>
            <a:r>
              <a:rPr lang="en-US" dirty="0" err="1" smtClean="0">
                <a:solidFill>
                  <a:srgbClr val="FFFF00"/>
                </a:solidFill>
                <a:latin typeface="Arial" pitchFamily="34" charset="0"/>
              </a:rPr>
              <a:t>Merkleized</a:t>
            </a:r>
            <a:r>
              <a:rPr lang="en-US" dirty="0" smtClean="0">
                <a:solidFill>
                  <a:srgbClr val="FFFF00"/>
                </a:solidFill>
                <a:latin typeface="Arial" pitchFamily="34" charset="0"/>
              </a:rPr>
              <a:t> Skip Lists?</a:t>
            </a:r>
            <a:endParaRPr lang="en-US" dirty="0">
              <a:solidFill>
                <a:srgbClr val="FFFF00"/>
              </a:solidFill>
              <a:latin typeface="Arial" pitchFamily="34" charset="0"/>
            </a:endParaRPr>
          </a:p>
        </p:txBody>
      </p:sp>
      <p:cxnSp>
        <p:nvCxnSpPr>
          <p:cNvPr id="112645" name="AutoShape 5"/>
          <p:cNvCxnSpPr>
            <a:cxnSpLocks noChangeShapeType="1"/>
          </p:cNvCxnSpPr>
          <p:nvPr/>
        </p:nvCxnSpPr>
        <p:spPr bwMode="auto">
          <a:xfrm>
            <a:off x="2776538" y="5424488"/>
            <a:ext cx="0" cy="366712"/>
          </a:xfrm>
          <a:prstGeom prst="straightConnector1">
            <a:avLst/>
          </a:prstGeom>
          <a:noFill/>
          <a:ln w="38100">
            <a:solidFill>
              <a:schemeClr val="tx1"/>
            </a:solidFill>
            <a:round/>
            <a:headEnd/>
            <a:tailEnd/>
          </a:ln>
          <a:effectLst/>
        </p:spPr>
      </p:cxnSp>
      <p:cxnSp>
        <p:nvCxnSpPr>
          <p:cNvPr id="112648" name="AutoShape 8"/>
          <p:cNvCxnSpPr>
            <a:cxnSpLocks noChangeShapeType="1"/>
          </p:cNvCxnSpPr>
          <p:nvPr/>
        </p:nvCxnSpPr>
        <p:spPr bwMode="auto">
          <a:xfrm>
            <a:off x="4048125" y="4792663"/>
            <a:ext cx="0" cy="998537"/>
          </a:xfrm>
          <a:prstGeom prst="straightConnector1">
            <a:avLst/>
          </a:prstGeom>
          <a:noFill/>
          <a:ln w="38100">
            <a:solidFill>
              <a:schemeClr val="tx1"/>
            </a:solidFill>
            <a:round/>
            <a:headEnd/>
            <a:tailEnd/>
          </a:ln>
          <a:effectLst/>
        </p:spPr>
      </p:cxnSp>
      <p:cxnSp>
        <p:nvCxnSpPr>
          <p:cNvPr id="112651" name="AutoShape 11"/>
          <p:cNvCxnSpPr>
            <a:cxnSpLocks noChangeShapeType="1"/>
          </p:cNvCxnSpPr>
          <p:nvPr/>
        </p:nvCxnSpPr>
        <p:spPr bwMode="auto">
          <a:xfrm>
            <a:off x="6500813" y="5170488"/>
            <a:ext cx="0" cy="620712"/>
          </a:xfrm>
          <a:prstGeom prst="straightConnector1">
            <a:avLst/>
          </a:prstGeom>
          <a:noFill/>
          <a:ln w="38100">
            <a:solidFill>
              <a:schemeClr val="tx1"/>
            </a:solidFill>
            <a:round/>
            <a:headEnd/>
            <a:tailEnd/>
          </a:ln>
          <a:effectLst/>
        </p:spPr>
      </p:cxnSp>
      <p:cxnSp>
        <p:nvCxnSpPr>
          <p:cNvPr id="112654" name="AutoShape 14"/>
          <p:cNvCxnSpPr>
            <a:cxnSpLocks noChangeShapeType="1"/>
          </p:cNvCxnSpPr>
          <p:nvPr/>
        </p:nvCxnSpPr>
        <p:spPr bwMode="auto">
          <a:xfrm>
            <a:off x="5292725" y="4508500"/>
            <a:ext cx="0" cy="1282700"/>
          </a:xfrm>
          <a:prstGeom prst="straightConnector1">
            <a:avLst/>
          </a:prstGeom>
          <a:noFill/>
          <a:ln w="38100">
            <a:solidFill>
              <a:schemeClr val="tx1"/>
            </a:solidFill>
            <a:round/>
            <a:headEnd/>
            <a:tailEnd/>
          </a:ln>
          <a:effectLst/>
        </p:spPr>
      </p:cxnSp>
      <p:cxnSp>
        <p:nvCxnSpPr>
          <p:cNvPr id="112657" name="AutoShape 17"/>
          <p:cNvCxnSpPr>
            <a:cxnSpLocks noChangeShapeType="1"/>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34" name="Vertical Scroll 33"/>
          <p:cNvSpPr/>
          <p:nvPr/>
        </p:nvSpPr>
        <p:spPr>
          <a:xfrm>
            <a:off x="786873" y="3261361"/>
            <a:ext cx="781577" cy="269494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Vertical Scroll 34"/>
          <p:cNvSpPr/>
          <p:nvPr/>
        </p:nvSpPr>
        <p:spPr>
          <a:xfrm>
            <a:off x="2097301" y="5349081"/>
            <a:ext cx="781577" cy="607220"/>
          </a:xfrm>
          <a:prstGeom prst="verticalScroll">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Vertical Scroll 35"/>
          <p:cNvSpPr/>
          <p:nvPr/>
        </p:nvSpPr>
        <p:spPr>
          <a:xfrm>
            <a:off x="3407729" y="4665663"/>
            <a:ext cx="781577" cy="1290638"/>
          </a:xfrm>
          <a:prstGeom prst="verticalScroll">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Vertical Scroll 36"/>
          <p:cNvSpPr/>
          <p:nvPr/>
        </p:nvSpPr>
        <p:spPr>
          <a:xfrm>
            <a:off x="4718157" y="3982245"/>
            <a:ext cx="781577" cy="197405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Vertical Scroll 37"/>
          <p:cNvSpPr/>
          <p:nvPr/>
        </p:nvSpPr>
        <p:spPr>
          <a:xfrm>
            <a:off x="7339013" y="3261361"/>
            <a:ext cx="781577" cy="2694940"/>
          </a:xfrm>
          <a:prstGeom prst="verticalScroll">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Vertical Scroll 38"/>
          <p:cNvSpPr/>
          <p:nvPr/>
        </p:nvSpPr>
        <p:spPr>
          <a:xfrm>
            <a:off x="6028585" y="5349081"/>
            <a:ext cx="781577" cy="60722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p:nvPr/>
        </p:nvCxnSpPr>
        <p:spPr bwMode="auto">
          <a:xfrm flipH="1">
            <a:off x="1432560" y="5710953"/>
            <a:ext cx="74064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0" name="Straight Arrow Connector 39"/>
          <p:cNvCxnSpPr/>
          <p:nvPr/>
        </p:nvCxnSpPr>
        <p:spPr bwMode="auto">
          <a:xfrm flipH="1">
            <a:off x="2776538" y="5710953"/>
            <a:ext cx="74064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1" name="Straight Arrow Connector 40"/>
          <p:cNvCxnSpPr/>
          <p:nvPr/>
        </p:nvCxnSpPr>
        <p:spPr bwMode="auto">
          <a:xfrm flipH="1">
            <a:off x="4120516" y="5710953"/>
            <a:ext cx="74064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3" name="Straight Arrow Connector 42"/>
          <p:cNvCxnSpPr/>
          <p:nvPr/>
        </p:nvCxnSpPr>
        <p:spPr bwMode="auto">
          <a:xfrm flipH="1">
            <a:off x="6808472" y="5710953"/>
            <a:ext cx="74064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5" name="Straight Arrow Connector 44"/>
          <p:cNvCxnSpPr/>
          <p:nvPr/>
        </p:nvCxnSpPr>
        <p:spPr bwMode="auto">
          <a:xfrm flipH="1">
            <a:off x="1432560" y="5034665"/>
            <a:ext cx="2153412"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6" name="Straight Arrow Connector 45"/>
          <p:cNvCxnSpPr/>
          <p:nvPr/>
        </p:nvCxnSpPr>
        <p:spPr bwMode="auto">
          <a:xfrm flipH="1">
            <a:off x="4120516" y="5034665"/>
            <a:ext cx="80943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8" name="Straight Arrow Connector 47"/>
          <p:cNvCxnSpPr/>
          <p:nvPr/>
        </p:nvCxnSpPr>
        <p:spPr bwMode="auto">
          <a:xfrm flipH="1">
            <a:off x="5424107" y="5034665"/>
            <a:ext cx="2157857"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53" name="Straight Arrow Connector 52"/>
          <p:cNvCxnSpPr/>
          <p:nvPr/>
        </p:nvCxnSpPr>
        <p:spPr bwMode="auto">
          <a:xfrm flipH="1">
            <a:off x="5424107" y="4381210"/>
            <a:ext cx="2229039"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54" name="Straight Arrow Connector 53"/>
          <p:cNvCxnSpPr/>
          <p:nvPr/>
        </p:nvCxnSpPr>
        <p:spPr bwMode="auto">
          <a:xfrm flipH="1">
            <a:off x="1411383" y="3667206"/>
            <a:ext cx="5927630"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56" name="Straight Arrow Connector 55"/>
          <p:cNvCxnSpPr/>
          <p:nvPr/>
        </p:nvCxnSpPr>
        <p:spPr bwMode="auto">
          <a:xfrm flipH="1">
            <a:off x="1411383" y="4381210"/>
            <a:ext cx="344977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Tree>
    <p:extLst>
      <p:ext uri="{BB962C8B-B14F-4D97-AF65-F5344CB8AC3E}">
        <p14:creationId xmlns:p14="http://schemas.microsoft.com/office/powerpoint/2010/main" val="3246000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64</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20575">
            <a:off x="1952624" y="530906"/>
            <a:ext cx="7077075" cy="6536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bwMode="auto">
          <a:xfrm>
            <a:off x="2004723" y="4072950"/>
            <a:ext cx="4418197" cy="40011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err="1" smtClean="0">
                <a:solidFill>
                  <a:srgbClr val="FFFF00"/>
                </a:solidFill>
                <a:latin typeface="Arial" panose="020B0604020202020204" pitchFamily="34" charset="0"/>
                <a:cs typeface="Arial" panose="020B0604020202020204" pitchFamily="34" charset="0"/>
              </a:rPr>
              <a:t>Merkleized</a:t>
            </a:r>
            <a:r>
              <a:rPr lang="en-US" sz="2000" dirty="0" smtClean="0">
                <a:solidFill>
                  <a:srgbClr val="FFFF00"/>
                </a:solidFill>
                <a:latin typeface="Arial" panose="020B0604020202020204" pitchFamily="34" charset="0"/>
                <a:cs typeface="Arial" panose="020B0604020202020204" pitchFamily="34" charset="0"/>
              </a:rPr>
              <a:t> skip lists already invented</a:t>
            </a:r>
            <a:endParaRPr lang="en-US" sz="900" dirty="0" smtClean="0">
              <a:solidFill>
                <a:srgbClr val="FFFF00"/>
              </a:solidFill>
              <a:latin typeface="Arial" panose="020B0604020202020204" pitchFamily="34" charset="0"/>
              <a:cs typeface="Arial" panose="020B0604020202020204" pitchFamily="34" charset="0"/>
              <a:sym typeface="Mathematica1" pitchFamily="2" charset="2"/>
            </a:endParaRPr>
          </a:p>
        </p:txBody>
      </p:sp>
      <p:sp>
        <p:nvSpPr>
          <p:cNvPr id="5" name="TextBox 4"/>
          <p:cNvSpPr txBox="1"/>
          <p:nvPr/>
        </p:nvSpPr>
        <p:spPr bwMode="auto">
          <a:xfrm>
            <a:off x="2004722" y="4847650"/>
            <a:ext cx="1882247" cy="40011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smtClean="0">
                <a:solidFill>
                  <a:srgbClr val="FFFF00"/>
                </a:solidFill>
                <a:latin typeface="Arial" panose="020B0604020202020204" pitchFamily="34" charset="0"/>
                <a:cs typeface="Arial" panose="020B0604020202020204" pitchFamily="34" charset="0"/>
              </a:rPr>
              <a:t>Pre-blockchain</a:t>
            </a:r>
            <a:endParaRPr lang="en-US" sz="900" dirty="0" smtClean="0">
              <a:solidFill>
                <a:srgbClr val="FFFF00"/>
              </a:solidFill>
              <a:latin typeface="Arial" panose="020B0604020202020204" pitchFamily="34" charset="0"/>
              <a:cs typeface="Arial" panose="020B0604020202020204" pitchFamily="34" charset="0"/>
              <a:sym typeface="Mathematica1" pitchFamily="2" charset="2"/>
            </a:endParaRPr>
          </a:p>
        </p:txBody>
      </p:sp>
      <p:sp>
        <p:nvSpPr>
          <p:cNvPr id="6" name="TextBox 5"/>
          <p:cNvSpPr txBox="1"/>
          <p:nvPr/>
        </p:nvSpPr>
        <p:spPr bwMode="auto">
          <a:xfrm>
            <a:off x="2004721" y="5622350"/>
            <a:ext cx="2763898" cy="40011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smtClean="0">
                <a:solidFill>
                  <a:srgbClr val="FFFF00"/>
                </a:solidFill>
                <a:latin typeface="Arial" panose="020B0604020202020204" pitchFamily="34" charset="0"/>
                <a:cs typeface="Arial" panose="020B0604020202020204" pitchFamily="34" charset="0"/>
              </a:rPr>
              <a:t>Research opportunity?</a:t>
            </a:r>
            <a:endParaRPr lang="en-US" sz="900" dirty="0" smtClean="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174357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ight Arrow 44"/>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Arial" panose="020B0604020202020204" pitchFamily="34" charset="0"/>
                <a:cs typeface="Arial" panose="020B0604020202020204" pitchFamily="34" charset="0"/>
              </a:rPr>
              <a:t>time</a:t>
            </a: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51" name="Title 50"/>
          <p:cNvSpPr>
            <a:spLocks noGrp="1"/>
          </p:cNvSpPr>
          <p:nvPr>
            <p:ph type="title"/>
          </p:nvPr>
        </p:nvSpPr>
        <p:spPr/>
        <p:txBody>
          <a:bodyPr/>
          <a:lstStyle/>
          <a:p>
            <a:r>
              <a:rPr lang="en-US" dirty="0" smtClean="0">
                <a:solidFill>
                  <a:srgbClr val="FFFF00"/>
                </a:solidFill>
              </a:rPr>
              <a:t>Keep Blocks in </a:t>
            </a:r>
            <a:r>
              <a:rPr lang="en-US" dirty="0" err="1" smtClean="0">
                <a:solidFill>
                  <a:srgbClr val="FFFF00"/>
                </a:solidFill>
              </a:rPr>
              <a:t>Merkle</a:t>
            </a:r>
            <a:r>
              <a:rPr lang="en-US" dirty="0" smtClean="0">
                <a:solidFill>
                  <a:srgbClr val="FFFF00"/>
                </a:solidFill>
              </a:rPr>
              <a:t> Tree instead of Chain?</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65</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p:nvSpPr>
        <p:spPr bwMode="auto">
          <a:xfrm>
            <a:off x="546674" y="4303826"/>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 </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22" name="TextBox 21"/>
          <p:cNvSpPr txBox="1"/>
          <p:nvPr/>
        </p:nvSpPr>
        <p:spPr bwMode="auto">
          <a:xfrm>
            <a:off x="2614672" y="4303826"/>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3447593"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0,</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1</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42" name="TextBox 41"/>
          <p:cNvSpPr txBox="1"/>
          <p:nvPr/>
        </p:nvSpPr>
        <p:spPr bwMode="auto">
          <a:xfrm>
            <a:off x="4782049" y="4303826"/>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2</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5614970"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9" name="TextBox 38"/>
          <p:cNvSpPr txBox="1"/>
          <p:nvPr/>
        </p:nvSpPr>
        <p:spPr bwMode="auto">
          <a:xfrm>
            <a:off x="6873225" y="4303826"/>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smtClean="0">
                <a:solidFill>
                  <a:schemeClr val="accent1">
                    <a:lumMod val="60000"/>
                    <a:lumOff val="40000"/>
                  </a:schemeClr>
                </a:solidFill>
                <a:latin typeface="Arial" panose="020B0604020202020204" pitchFamily="34" charset="0"/>
                <a:cs typeface="Arial" panose="020B0604020202020204" pitchFamily="34" charset="0"/>
              </a:rPr>
              <a:t>3</a:t>
            </a:r>
            <a:r>
              <a:rPr lang="en-US" sz="2800" b="1" dirty="0" smtClean="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7706146"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0" name="Vertical Scroll 29"/>
          <p:cNvSpPr/>
          <p:nvPr/>
        </p:nvSpPr>
        <p:spPr>
          <a:xfrm>
            <a:off x="1058536" y="5463483"/>
            <a:ext cx="707838" cy="718898"/>
          </a:xfrm>
          <a:prstGeom prst="verticalScroll">
            <a:avLst/>
          </a:prstGeom>
          <a:solidFill>
            <a:schemeClr val="bg1"/>
          </a:solid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FF"/>
                </a:solidFill>
                <a:latin typeface="Arial" panose="020B0604020202020204" pitchFamily="34" charset="0"/>
                <a:cs typeface="Arial" panose="020B0604020202020204" pitchFamily="34" charset="0"/>
              </a:rPr>
              <a:t>d</a:t>
            </a:r>
            <a:r>
              <a:rPr lang="en-US" b="1" baseline="-25000" dirty="0">
                <a:solidFill>
                  <a:srgbClr val="FF66FF"/>
                </a:solidFill>
                <a:latin typeface="Arial" panose="020B0604020202020204" pitchFamily="34" charset="0"/>
                <a:cs typeface="Arial" panose="020B0604020202020204" pitchFamily="34" charset="0"/>
              </a:rPr>
              <a:t>0</a:t>
            </a:r>
            <a:endParaRPr lang="en-US" dirty="0"/>
          </a:p>
        </p:txBody>
      </p:sp>
      <p:sp>
        <p:nvSpPr>
          <p:cNvPr id="31" name="Vertical Scroll 30"/>
          <p:cNvSpPr/>
          <p:nvPr/>
        </p:nvSpPr>
        <p:spPr>
          <a:xfrm>
            <a:off x="3093674" y="5463483"/>
            <a:ext cx="707838" cy="718898"/>
          </a:xfrm>
          <a:prstGeom prst="verticalScroll">
            <a:avLst/>
          </a:prstGeom>
          <a:solidFill>
            <a:schemeClr val="bg1"/>
          </a:solid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FF"/>
                </a:solidFill>
                <a:latin typeface="Arial" panose="020B0604020202020204" pitchFamily="34" charset="0"/>
                <a:cs typeface="Arial" panose="020B0604020202020204" pitchFamily="34" charset="0"/>
              </a:rPr>
              <a:t>d</a:t>
            </a:r>
            <a:r>
              <a:rPr lang="en-US" b="1" baseline="-25000" dirty="0" smtClean="0">
                <a:solidFill>
                  <a:srgbClr val="FF66FF"/>
                </a:solidFill>
                <a:latin typeface="Arial" panose="020B0604020202020204" pitchFamily="34" charset="0"/>
                <a:cs typeface="Arial" panose="020B0604020202020204" pitchFamily="34" charset="0"/>
              </a:rPr>
              <a:t>1</a:t>
            </a:r>
            <a:endParaRPr lang="en-US" dirty="0"/>
          </a:p>
        </p:txBody>
      </p:sp>
      <p:sp>
        <p:nvSpPr>
          <p:cNvPr id="32" name="Vertical Scroll 31"/>
          <p:cNvSpPr/>
          <p:nvPr/>
        </p:nvSpPr>
        <p:spPr>
          <a:xfrm>
            <a:off x="5128812" y="5463483"/>
            <a:ext cx="707838" cy="718898"/>
          </a:xfrm>
          <a:prstGeom prst="verticalScroll">
            <a:avLst/>
          </a:prstGeom>
          <a:solidFill>
            <a:schemeClr val="bg1"/>
          </a:solid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FF"/>
                </a:solidFill>
                <a:latin typeface="Arial" panose="020B0604020202020204" pitchFamily="34" charset="0"/>
                <a:cs typeface="Arial" panose="020B0604020202020204" pitchFamily="34" charset="0"/>
              </a:rPr>
              <a:t>d</a:t>
            </a:r>
            <a:r>
              <a:rPr lang="en-US" b="1" baseline="-25000" dirty="0">
                <a:solidFill>
                  <a:srgbClr val="FF66FF"/>
                </a:solidFill>
                <a:latin typeface="Arial" panose="020B0604020202020204" pitchFamily="34" charset="0"/>
                <a:cs typeface="Arial" panose="020B0604020202020204" pitchFamily="34" charset="0"/>
              </a:rPr>
              <a:t>2</a:t>
            </a:r>
            <a:endParaRPr lang="en-US" dirty="0"/>
          </a:p>
        </p:txBody>
      </p:sp>
      <p:sp>
        <p:nvSpPr>
          <p:cNvPr id="34" name="Vertical Scroll 33"/>
          <p:cNvSpPr/>
          <p:nvPr/>
        </p:nvSpPr>
        <p:spPr>
          <a:xfrm>
            <a:off x="7163950" y="5463483"/>
            <a:ext cx="707838" cy="718898"/>
          </a:xfrm>
          <a:prstGeom prst="verticalScroll">
            <a:avLst/>
          </a:prstGeom>
          <a:solidFill>
            <a:schemeClr val="bg1"/>
          </a:solid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FF"/>
                </a:solidFill>
                <a:latin typeface="Arial" panose="020B0604020202020204" pitchFamily="34" charset="0"/>
                <a:cs typeface="Arial" panose="020B0604020202020204" pitchFamily="34" charset="0"/>
              </a:rPr>
              <a:t>d</a:t>
            </a:r>
            <a:r>
              <a:rPr lang="en-US" b="1" baseline="-25000" dirty="0">
                <a:solidFill>
                  <a:srgbClr val="FF66FF"/>
                </a:solidFill>
                <a:latin typeface="Arial" panose="020B0604020202020204" pitchFamily="34" charset="0"/>
                <a:cs typeface="Arial" panose="020B0604020202020204" pitchFamily="34" charset="0"/>
              </a:rPr>
              <a:t>3</a:t>
            </a:r>
            <a:endParaRPr lang="en-US" dirty="0"/>
          </a:p>
        </p:txBody>
      </p:sp>
    </p:spTree>
    <p:extLst>
      <p:ext uri="{BB962C8B-B14F-4D97-AF65-F5344CB8AC3E}">
        <p14:creationId xmlns:p14="http://schemas.microsoft.com/office/powerpoint/2010/main" val="3392719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FFFF00"/>
                </a:solidFill>
              </a:rPr>
              <a:t>Certificate Transparency</a:t>
            </a:r>
            <a:endParaRPr lang="en-US" dirty="0">
              <a:solidFill>
                <a:srgbClr val="FFFF00"/>
              </a:solidFill>
            </a:endParaRPr>
          </a:p>
        </p:txBody>
      </p:sp>
      <p:sp>
        <p:nvSpPr>
          <p:cNvPr id="4" name="Slide Number Placeholder 3"/>
          <p:cNvSpPr>
            <a:spLocks noGrp="1"/>
          </p:cNvSpPr>
          <p:nvPr>
            <p:ph type="sldNum" sz="quarter" idx="11"/>
          </p:nvPr>
        </p:nvSpPr>
        <p:spPr>
          <a:xfrm>
            <a:off x="6638581" y="6172200"/>
            <a:ext cx="1905000" cy="457200"/>
          </a:xfrm>
        </p:spPr>
        <p:txBody>
          <a:bodyPr/>
          <a:lstStyle/>
          <a:p>
            <a:pPr>
              <a:defRPr/>
            </a:pPr>
            <a:fld id="{FA8C595A-3CE5-48A7-A55E-633D7D1DD01A}" type="slidenum">
              <a:rPr lang="x-none" smtClean="0"/>
              <a:pPr>
                <a:defRPr/>
              </a:pPr>
              <a:t>66</a:t>
            </a:fld>
            <a:endParaRPr lang="en-US" dirty="0"/>
          </a:p>
        </p:txBody>
      </p:sp>
      <p:pic>
        <p:nvPicPr>
          <p:cNvPr id="10242" name="Picture 2" descr="Image result for certificate autho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2349500"/>
            <a:ext cx="2857500" cy="2466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bwMode="auto">
          <a:xfrm>
            <a:off x="3693823" y="2472505"/>
            <a:ext cx="5104411" cy="40011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smtClean="0">
                <a:solidFill>
                  <a:srgbClr val="FFFF00"/>
                </a:solidFill>
                <a:latin typeface="Arial" panose="020B0604020202020204" pitchFamily="34" charset="0"/>
                <a:cs typeface="Arial" panose="020B0604020202020204" pitchFamily="34" charset="0"/>
              </a:rPr>
              <a:t>Certificate authorities issue SSL certificates</a:t>
            </a:r>
            <a:endParaRPr lang="en-US" sz="900" dirty="0" smtClean="0">
              <a:solidFill>
                <a:srgbClr val="FFFF00"/>
              </a:solidFill>
              <a:latin typeface="Arial" panose="020B0604020202020204" pitchFamily="34" charset="0"/>
              <a:cs typeface="Arial" panose="020B0604020202020204" pitchFamily="34" charset="0"/>
              <a:sym typeface="Mathematica1" pitchFamily="2" charset="2"/>
            </a:endParaRPr>
          </a:p>
        </p:txBody>
      </p:sp>
      <p:sp>
        <p:nvSpPr>
          <p:cNvPr id="8" name="TextBox 7"/>
          <p:cNvSpPr txBox="1"/>
          <p:nvPr/>
        </p:nvSpPr>
        <p:spPr bwMode="auto">
          <a:xfrm>
            <a:off x="3693823" y="3213199"/>
            <a:ext cx="4557658" cy="707886"/>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000" dirty="0" smtClean="0">
                <a:solidFill>
                  <a:srgbClr val="FFFF00"/>
                </a:solidFill>
                <a:latin typeface="Arial" panose="020B0604020202020204" pitchFamily="34" charset="0"/>
                <a:cs typeface="Arial" panose="020B0604020202020204" pitchFamily="34" charset="0"/>
              </a:rPr>
              <a:t>So you can be sure you are talking to Amazon, Facebook, etc.</a:t>
            </a:r>
            <a:endParaRPr lang="en-US" sz="900" dirty="0" smtClean="0">
              <a:solidFill>
                <a:srgbClr val="FFFF00"/>
              </a:solidFill>
              <a:latin typeface="Arial" panose="020B0604020202020204" pitchFamily="34" charset="0"/>
              <a:cs typeface="Arial" panose="020B0604020202020204" pitchFamily="34" charset="0"/>
              <a:sym typeface="Mathematica1" pitchFamily="2" charset="2"/>
            </a:endParaRPr>
          </a:p>
        </p:txBody>
      </p:sp>
      <p:sp>
        <p:nvSpPr>
          <p:cNvPr id="9" name="TextBox 8"/>
          <p:cNvSpPr txBox="1"/>
          <p:nvPr/>
        </p:nvSpPr>
        <p:spPr bwMode="auto">
          <a:xfrm>
            <a:off x="3693823" y="4261669"/>
            <a:ext cx="3240377" cy="40011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000" dirty="0" smtClean="0">
                <a:solidFill>
                  <a:srgbClr val="FFFF00"/>
                </a:solidFill>
                <a:latin typeface="Arial" panose="020B0604020202020204" pitchFamily="34" charset="0"/>
                <a:cs typeface="Arial" panose="020B0604020202020204" pitchFamily="34" charset="0"/>
                <a:sym typeface="Mathematica1" pitchFamily="2" charset="2"/>
              </a:rPr>
              <a:t>They sometimes mess up</a:t>
            </a:r>
            <a:endParaRPr lang="en-US" sz="900" dirty="0" smtClean="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601853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certificate-transparency.org/_/rsrc/1472780088776/log-proofs-work/ct_hash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667" y="2005332"/>
            <a:ext cx="5356666" cy="4701536"/>
          </a:xfrm>
          <a:prstGeom prst="rect">
            <a:avLst/>
          </a:prstGeom>
          <a:solidFill>
            <a:schemeClr val="tx1"/>
          </a:solidFill>
        </p:spPr>
      </p:pic>
      <p:sp>
        <p:nvSpPr>
          <p:cNvPr id="2" name="Title 1"/>
          <p:cNvSpPr>
            <a:spLocks noGrp="1"/>
          </p:cNvSpPr>
          <p:nvPr>
            <p:ph type="title"/>
          </p:nvPr>
        </p:nvSpPr>
        <p:spPr/>
        <p:txBody>
          <a:bodyPr/>
          <a:lstStyle/>
          <a:p>
            <a:r>
              <a:rPr lang="en-US" dirty="0" smtClean="0">
                <a:solidFill>
                  <a:srgbClr val="FFFF00"/>
                </a:solidFill>
              </a:rPr>
              <a:t>Google Certificate Transparency Project</a:t>
            </a:r>
            <a:endParaRPr lang="en-US" dirty="0">
              <a:solidFill>
                <a:srgbClr val="FFFF00"/>
              </a:solidFill>
            </a:endParaRP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67</a:t>
            </a:fld>
            <a:endParaRPr lang="en-US" dirty="0"/>
          </a:p>
        </p:txBody>
      </p:sp>
      <p:sp>
        <p:nvSpPr>
          <p:cNvPr id="7" name="TextBox 6"/>
          <p:cNvSpPr txBox="1"/>
          <p:nvPr/>
        </p:nvSpPr>
        <p:spPr bwMode="auto">
          <a:xfrm>
            <a:off x="1522123" y="2813089"/>
            <a:ext cx="5482591"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Publish certificates on public logs</a:t>
            </a:r>
            <a:endParaRPr lang="en-US" sz="1050" dirty="0" smtClean="0">
              <a:solidFill>
                <a:srgbClr val="FFFF00"/>
              </a:solidFill>
              <a:latin typeface="Arial" panose="020B0604020202020204" pitchFamily="34" charset="0"/>
              <a:cs typeface="Arial" panose="020B0604020202020204" pitchFamily="34" charset="0"/>
              <a:sym typeface="Mathematica1" pitchFamily="2" charset="2"/>
            </a:endParaRPr>
          </a:p>
        </p:txBody>
      </p:sp>
      <p:sp>
        <p:nvSpPr>
          <p:cNvPr id="8" name="TextBox 7"/>
          <p:cNvSpPr txBox="1"/>
          <p:nvPr/>
        </p:nvSpPr>
        <p:spPr bwMode="auto">
          <a:xfrm>
            <a:off x="1522123" y="3707671"/>
            <a:ext cx="472437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Replicate logs for availability</a:t>
            </a:r>
            <a:endParaRPr lang="en-US" sz="1050" dirty="0" smtClean="0">
              <a:solidFill>
                <a:srgbClr val="FFFF00"/>
              </a:solidFill>
              <a:latin typeface="Arial" panose="020B0604020202020204" pitchFamily="34" charset="0"/>
              <a:cs typeface="Arial" panose="020B0604020202020204" pitchFamily="34" charset="0"/>
              <a:sym typeface="Mathematica1" pitchFamily="2" charset="2"/>
            </a:endParaRPr>
          </a:p>
        </p:txBody>
      </p:sp>
      <p:sp>
        <p:nvSpPr>
          <p:cNvPr id="9" name="TextBox 8"/>
          <p:cNvSpPr txBox="1"/>
          <p:nvPr/>
        </p:nvSpPr>
        <p:spPr bwMode="auto">
          <a:xfrm>
            <a:off x="1522123" y="4602253"/>
            <a:ext cx="414248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rgbClr val="FFFF00"/>
                </a:solidFill>
                <a:latin typeface="Arial" panose="020B0604020202020204" pitchFamily="34" charset="0"/>
                <a:cs typeface="Arial" panose="020B0604020202020204" pitchFamily="34" charset="0"/>
                <a:sym typeface="Mathematica1" pitchFamily="2" charset="2"/>
              </a:rPr>
              <a:t>Each log is a </a:t>
            </a:r>
            <a:r>
              <a:rPr lang="en-US" sz="2800" dirty="0" err="1" smtClean="0">
                <a:solidFill>
                  <a:srgbClr val="FFFF00"/>
                </a:solidFill>
                <a:latin typeface="Arial" panose="020B0604020202020204" pitchFamily="34" charset="0"/>
                <a:cs typeface="Arial" panose="020B0604020202020204" pitchFamily="34" charset="0"/>
                <a:sym typeface="Mathematica1" pitchFamily="2" charset="2"/>
              </a:rPr>
              <a:t>Merkle</a:t>
            </a:r>
            <a:r>
              <a:rPr lang="en-US" sz="2800" dirty="0" smtClean="0">
                <a:solidFill>
                  <a:srgbClr val="FFFF00"/>
                </a:solidFill>
                <a:latin typeface="Arial" panose="020B0604020202020204" pitchFamily="34" charset="0"/>
                <a:cs typeface="Arial" panose="020B0604020202020204" pitchFamily="34" charset="0"/>
                <a:sym typeface="Mathematica1" pitchFamily="2" charset="2"/>
              </a:rPr>
              <a:t> tree</a:t>
            </a:r>
            <a:endParaRPr lang="en-US" sz="1050" dirty="0" smtClean="0">
              <a:solidFill>
                <a:srgbClr val="FFFF00"/>
              </a:solidFill>
              <a:latin typeface="Arial" panose="020B0604020202020204" pitchFamily="34" charset="0"/>
              <a:cs typeface="Arial" panose="020B0604020202020204" pitchFamily="34" charset="0"/>
              <a:sym typeface="Mathematica1" pitchFamily="2" charset="2"/>
            </a:endParaRPr>
          </a:p>
        </p:txBody>
      </p:sp>
      <p:sp>
        <p:nvSpPr>
          <p:cNvPr id="10" name="TextBox 9"/>
          <p:cNvSpPr txBox="1"/>
          <p:nvPr/>
        </p:nvSpPr>
        <p:spPr bwMode="auto">
          <a:xfrm>
            <a:off x="1522122" y="5567453"/>
            <a:ext cx="6938118"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rgbClr val="FFFF00"/>
                </a:solidFill>
                <a:latin typeface="Arial" panose="020B0604020202020204" pitchFamily="34" charset="0"/>
                <a:cs typeface="Arial" panose="020B0604020202020204" pitchFamily="34" charset="0"/>
                <a:sym typeface="Mathematica1" pitchFamily="2" charset="2"/>
              </a:rPr>
              <a:t>Not exactly a blockchain, but very close …</a:t>
            </a:r>
            <a:endParaRPr lang="en-US" sz="1050" dirty="0" smtClean="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103335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6045200"/>
            <a:ext cx="1905000" cy="457200"/>
          </a:xfrm>
        </p:spPr>
        <p:txBody>
          <a:bodyPr/>
          <a:lstStyle/>
          <a:p>
            <a:pPr>
              <a:defRPr/>
            </a:pPr>
            <a:fld id="{FE25F947-77F5-4CA6-8472-B4B2967773ED}" type="slidenum">
              <a:rPr lang="x-none" smtClean="0"/>
              <a:pPr>
                <a:defRPr/>
              </a:pPr>
              <a:t>68</a:t>
            </a:fld>
            <a:endParaRPr lang="en-US" dirty="0"/>
          </a:p>
        </p:txBody>
      </p:sp>
      <p:pic>
        <p:nvPicPr>
          <p:cNvPr id="3" name="Picture 2" descr="“John Hughes posts ‘Why Functional Programming Matters’ ”&#10;Ferdinand Pauwels&#10;Oil on canvas&#10;1872&#10;(collaboration from Richard Carls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931" y="-9078"/>
            <a:ext cx="5641974" cy="68761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bwMode="auto">
          <a:xfrm>
            <a:off x="368981" y="312546"/>
            <a:ext cx="5346019"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chemeClr val="tx1"/>
                </a:solidFill>
                <a:latin typeface="Arial" panose="020B0604020202020204" pitchFamily="34" charset="0"/>
                <a:cs typeface="Arial" panose="020B0604020202020204" pitchFamily="34" charset="0"/>
              </a:rPr>
              <a:t>Ideas we covered in this lecture</a:t>
            </a:r>
            <a:endParaRPr lang="en-US" sz="2800" dirty="0">
              <a:solidFill>
                <a:schemeClr val="tx1"/>
              </a:solidFill>
              <a:latin typeface="Arial" panose="020B0604020202020204" pitchFamily="34" charset="0"/>
              <a:cs typeface="Arial" panose="020B0604020202020204" pitchFamily="34" charset="0"/>
            </a:endParaRPr>
          </a:p>
        </p:txBody>
      </p:sp>
      <p:sp>
        <p:nvSpPr>
          <p:cNvPr id="6" name="TextBox 5"/>
          <p:cNvSpPr txBox="1"/>
          <p:nvPr/>
        </p:nvSpPr>
        <p:spPr bwMode="auto">
          <a:xfrm>
            <a:off x="1096545" y="5119512"/>
            <a:ext cx="2901756" cy="523220"/>
          </a:xfrm>
          <a:prstGeom prst="rect">
            <a:avLst/>
          </a:prstGeom>
          <a:solidFill>
            <a:schemeClr val="bg1"/>
          </a:solidFill>
          <a:ln w="76200">
            <a:solidFill>
              <a:srgbClr val="0066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err="1" smtClean="0">
                <a:solidFill>
                  <a:srgbClr val="FFFF00"/>
                </a:solidFill>
                <a:latin typeface="Arial" panose="020B0604020202020204" pitchFamily="34" charset="0"/>
                <a:cs typeface="Arial" panose="020B0604020202020204" pitchFamily="34" charset="0"/>
              </a:rPr>
              <a:t>Merkle</a:t>
            </a:r>
            <a:r>
              <a:rPr lang="en-US" sz="2800" dirty="0" smtClean="0">
                <a:solidFill>
                  <a:srgbClr val="FFFF00"/>
                </a:solidFill>
                <a:latin typeface="Arial" panose="020B0604020202020204" pitchFamily="34" charset="0"/>
                <a:cs typeface="Arial" panose="020B0604020202020204" pitchFamily="34" charset="0"/>
              </a:rPr>
              <a:t> Skip Lists</a:t>
            </a:r>
            <a:endParaRPr lang="en-US" sz="2800" dirty="0">
              <a:solidFill>
                <a:srgbClr val="FFFF00"/>
              </a:solidFill>
              <a:latin typeface="Arial" panose="020B0604020202020204" pitchFamily="34" charset="0"/>
              <a:cs typeface="Arial" panose="020B0604020202020204" pitchFamily="34" charset="0"/>
            </a:endParaRPr>
          </a:p>
        </p:txBody>
      </p:sp>
      <p:sp>
        <p:nvSpPr>
          <p:cNvPr id="7" name="TextBox 6"/>
          <p:cNvSpPr txBox="1"/>
          <p:nvPr/>
        </p:nvSpPr>
        <p:spPr bwMode="auto">
          <a:xfrm>
            <a:off x="1096545" y="2726106"/>
            <a:ext cx="226478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err="1">
                <a:solidFill>
                  <a:srgbClr val="FFFF00"/>
                </a:solidFill>
                <a:latin typeface="Arial" panose="020B0604020202020204" pitchFamily="34" charset="0"/>
                <a:cs typeface="Arial" panose="020B0604020202020204" pitchFamily="34" charset="0"/>
              </a:rPr>
              <a:t>Merkle</a:t>
            </a:r>
            <a:r>
              <a:rPr lang="en-US" sz="2800" dirty="0">
                <a:solidFill>
                  <a:srgbClr val="FFFF00"/>
                </a:solidFill>
                <a:latin typeface="Arial" panose="020B0604020202020204" pitchFamily="34" charset="0"/>
                <a:cs typeface="Arial" panose="020B0604020202020204" pitchFamily="34" charset="0"/>
              </a:rPr>
              <a:t> Trees</a:t>
            </a:r>
          </a:p>
        </p:txBody>
      </p:sp>
      <p:sp>
        <p:nvSpPr>
          <p:cNvPr id="8" name="TextBox 7"/>
          <p:cNvSpPr txBox="1"/>
          <p:nvPr/>
        </p:nvSpPr>
        <p:spPr bwMode="auto">
          <a:xfrm>
            <a:off x="1096545" y="3523908"/>
            <a:ext cx="462383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err="1" smtClean="0">
                <a:solidFill>
                  <a:srgbClr val="FFFF00"/>
                </a:solidFill>
                <a:latin typeface="Arial" panose="020B0604020202020204" pitchFamily="34" charset="0"/>
                <a:cs typeface="Arial" panose="020B0604020202020204" pitchFamily="34" charset="0"/>
              </a:rPr>
              <a:t>Merkle</a:t>
            </a:r>
            <a:r>
              <a:rPr lang="en-US" sz="2800" dirty="0" smtClean="0">
                <a:solidFill>
                  <a:srgbClr val="FFFF00"/>
                </a:solidFill>
                <a:latin typeface="Arial" panose="020B0604020202020204" pitchFamily="34" charset="0"/>
                <a:cs typeface="Arial" panose="020B0604020202020204" pitchFamily="34" charset="0"/>
              </a:rPr>
              <a:t> Tree of Transactions</a:t>
            </a:r>
            <a:endParaRPr lang="en-US" sz="2800" dirty="0">
              <a:solidFill>
                <a:srgbClr val="FFFF00"/>
              </a:solidFill>
              <a:latin typeface="Arial" panose="020B0604020202020204" pitchFamily="34" charset="0"/>
              <a:cs typeface="Arial" panose="020B0604020202020204" pitchFamily="34" charset="0"/>
            </a:endParaRPr>
          </a:p>
        </p:txBody>
      </p:sp>
      <p:sp>
        <p:nvSpPr>
          <p:cNvPr id="9" name="TextBox 8"/>
          <p:cNvSpPr txBox="1"/>
          <p:nvPr/>
        </p:nvSpPr>
        <p:spPr bwMode="auto">
          <a:xfrm>
            <a:off x="1096545" y="1130502"/>
            <a:ext cx="4264308"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Bitcoin node data storage</a:t>
            </a:r>
          </a:p>
        </p:txBody>
      </p:sp>
      <p:sp>
        <p:nvSpPr>
          <p:cNvPr id="10" name="TextBox 9"/>
          <p:cNvSpPr txBox="1"/>
          <p:nvPr/>
        </p:nvSpPr>
        <p:spPr bwMode="auto">
          <a:xfrm>
            <a:off x="1096545" y="4321710"/>
            <a:ext cx="3145413"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smtClean="0">
                <a:solidFill>
                  <a:srgbClr val="FFFF00"/>
                </a:solidFill>
                <a:latin typeface="Arial" panose="020B0604020202020204" pitchFamily="34" charset="0"/>
                <a:cs typeface="Arial" panose="020B0604020202020204" pitchFamily="34" charset="0"/>
              </a:rPr>
              <a:t>Lightweight Nodes</a:t>
            </a:r>
            <a:endParaRPr lang="en-US" sz="2800" dirty="0">
              <a:solidFill>
                <a:srgbClr val="FFFF00"/>
              </a:solidFill>
              <a:latin typeface="Arial" panose="020B0604020202020204" pitchFamily="34" charset="0"/>
              <a:cs typeface="Arial" panose="020B0604020202020204" pitchFamily="34" charset="0"/>
            </a:endParaRPr>
          </a:p>
        </p:txBody>
      </p:sp>
      <p:sp>
        <p:nvSpPr>
          <p:cNvPr id="11" name="TextBox 10"/>
          <p:cNvSpPr txBox="1"/>
          <p:nvPr/>
        </p:nvSpPr>
        <p:spPr bwMode="auto">
          <a:xfrm>
            <a:off x="1096545" y="1928304"/>
            <a:ext cx="4844596"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smtClean="0">
                <a:solidFill>
                  <a:srgbClr val="FFFF00"/>
                </a:solidFill>
                <a:latin typeface="Arial" panose="020B0604020202020204" pitchFamily="34" charset="0"/>
                <a:cs typeface="Arial" panose="020B0604020202020204" pitchFamily="34" charset="0"/>
              </a:rPr>
              <a:t>Cryptographic </a:t>
            </a:r>
            <a:r>
              <a:rPr lang="en-US" sz="2800" dirty="0">
                <a:solidFill>
                  <a:srgbClr val="FFFF00"/>
                </a:solidFill>
                <a:latin typeface="Arial" panose="020B0604020202020204" pitchFamily="34" charset="0"/>
                <a:cs typeface="Arial" panose="020B0604020202020204" pitchFamily="34" charset="0"/>
              </a:rPr>
              <a:t>hash functions</a:t>
            </a:r>
          </a:p>
        </p:txBody>
      </p:sp>
      <p:sp>
        <p:nvSpPr>
          <p:cNvPr id="12" name="TextBox 11"/>
          <p:cNvSpPr txBox="1"/>
          <p:nvPr/>
        </p:nvSpPr>
        <p:spPr bwMode="auto">
          <a:xfrm>
            <a:off x="1096545" y="5917315"/>
            <a:ext cx="8144601"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Google </a:t>
            </a:r>
            <a:r>
              <a:rPr lang="en-US" sz="2800" dirty="0" smtClean="0">
                <a:solidFill>
                  <a:srgbClr val="FFFF00"/>
                </a:solidFill>
                <a:latin typeface="Arial" panose="020B0604020202020204" pitchFamily="34" charset="0"/>
                <a:cs typeface="Arial" panose="020B0604020202020204" pitchFamily="34" charset="0"/>
              </a:rPr>
              <a:t>Certificate Transparency one </a:t>
            </a:r>
            <a:r>
              <a:rPr lang="en-US" sz="2800" dirty="0" err="1" smtClean="0">
                <a:solidFill>
                  <a:srgbClr val="FFFF00"/>
                </a:solidFill>
                <a:latin typeface="Arial" panose="020B0604020202020204" pitchFamily="34" charset="0"/>
                <a:cs typeface="Arial" panose="020B0604020202020204" pitchFamily="34" charset="0"/>
              </a:rPr>
              <a:t>Merkle</a:t>
            </a:r>
            <a:r>
              <a:rPr lang="en-US" sz="2800" dirty="0" smtClean="0">
                <a:solidFill>
                  <a:srgbClr val="FFFF00"/>
                </a:solidFill>
                <a:latin typeface="Arial" panose="020B0604020202020204" pitchFamily="34" charset="0"/>
                <a:cs typeface="Arial" panose="020B0604020202020204" pitchFamily="34" charset="0"/>
              </a:rPr>
              <a:t> </a:t>
            </a:r>
            <a:r>
              <a:rPr lang="en-US" sz="2800" dirty="0">
                <a:solidFill>
                  <a:srgbClr val="FFFF00"/>
                </a:solidFill>
                <a:latin typeface="Arial" panose="020B0604020202020204" pitchFamily="34" charset="0"/>
                <a:cs typeface="Arial" panose="020B0604020202020204" pitchFamily="34" charset="0"/>
              </a:rPr>
              <a:t>tree</a:t>
            </a:r>
          </a:p>
        </p:txBody>
      </p:sp>
    </p:spTree>
    <p:extLst>
      <p:ext uri="{BB962C8B-B14F-4D97-AF65-F5344CB8AC3E}">
        <p14:creationId xmlns:p14="http://schemas.microsoft.com/office/powerpoint/2010/main" val="1786025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69</a:t>
            </a:fld>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725" y="225425"/>
            <a:ext cx="3892550" cy="640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9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a:t>
            </a:fld>
            <a:endParaRPr lang="en-US" dirty="0"/>
          </a:p>
        </p:txBody>
      </p:sp>
      <p:sp>
        <p:nvSpPr>
          <p:cNvPr id="5" name="TextBox 4"/>
          <p:cNvSpPr txBox="1"/>
          <p:nvPr/>
        </p:nvSpPr>
        <p:spPr bwMode="auto">
          <a:xfrm>
            <a:off x="5145104" y="1157722"/>
            <a:ext cx="216379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err="1" smtClean="0">
                <a:solidFill>
                  <a:schemeClr val="tx1"/>
                </a:solidFill>
                <a:latin typeface="Arial" panose="020B0604020202020204" pitchFamily="34" charset="0"/>
                <a:cs typeface="Arial" panose="020B0604020202020204" pitchFamily="34" charset="0"/>
              </a:rPr>
              <a:t>Merkle</a:t>
            </a:r>
            <a:r>
              <a:rPr lang="en-US" sz="2800" b="1" dirty="0" smtClean="0">
                <a:solidFill>
                  <a:schemeClr val="tx1"/>
                </a:solidFill>
                <a:latin typeface="Arial" panose="020B0604020202020204" pitchFamily="34" charset="0"/>
                <a:cs typeface="Arial" panose="020B0604020202020204" pitchFamily="34" charset="0"/>
              </a:rPr>
              <a:t> Tree</a:t>
            </a:r>
            <a:endParaRPr lang="en-US" sz="2800" b="1" i="1" dirty="0">
              <a:solidFill>
                <a:schemeClr val="tx1"/>
              </a:solidFill>
              <a:latin typeface="Arial" panose="020B0604020202020204" pitchFamily="34" charset="0"/>
              <a:cs typeface="Arial" panose="020B0604020202020204" pitchFamily="34" charset="0"/>
            </a:endParaRPr>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2093593"/>
            <a:ext cx="3580831"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smtClean="0">
                <a:solidFill>
                  <a:srgbClr val="FFFF00"/>
                </a:solidFill>
                <a:latin typeface="Arial" panose="020B0604020202020204" pitchFamily="34" charset="0"/>
                <a:cs typeface="Arial" panose="020B0604020202020204" pitchFamily="34" charset="0"/>
              </a:rPr>
              <a:t>Fundamental data structure</a:t>
            </a:r>
            <a:endParaRPr lang="en-US" sz="28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5365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a:t>
            </a:fld>
            <a:endParaRPr lang="en-US" dirty="0"/>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2093593"/>
            <a:ext cx="3580831"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smtClean="0">
                <a:solidFill>
                  <a:srgbClr val="FFFF00"/>
                </a:solidFill>
                <a:latin typeface="Arial" panose="020B0604020202020204" pitchFamily="34" charset="0"/>
                <a:cs typeface="Arial" panose="020B0604020202020204" pitchFamily="34" charset="0"/>
              </a:rPr>
              <a:t>Fundamental data structure</a:t>
            </a:r>
            <a:endParaRPr lang="en-US" sz="2800" b="1" i="1" dirty="0">
              <a:solidFill>
                <a:srgbClr val="FFFF00"/>
              </a:solidFill>
              <a:latin typeface="Arial" panose="020B0604020202020204" pitchFamily="34" charset="0"/>
              <a:cs typeface="Arial" panose="020B0604020202020204" pitchFamily="34" charset="0"/>
            </a:endParaRPr>
          </a:p>
        </p:txBody>
      </p:sp>
      <p:sp>
        <p:nvSpPr>
          <p:cNvPr id="7" name="TextBox 6"/>
          <p:cNvSpPr txBox="1"/>
          <p:nvPr/>
        </p:nvSpPr>
        <p:spPr bwMode="auto">
          <a:xfrm>
            <a:off x="5145104" y="3460351"/>
            <a:ext cx="3580831"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smtClean="0">
                <a:solidFill>
                  <a:srgbClr val="FFFF00"/>
                </a:solidFill>
                <a:latin typeface="Arial" panose="020B0604020202020204" pitchFamily="34" charset="0"/>
                <a:cs typeface="Arial" panose="020B0604020202020204" pitchFamily="34" charset="0"/>
              </a:rPr>
              <a:t>Many variations</a:t>
            </a:r>
            <a:endParaRPr lang="en-US" sz="2800" b="1" i="1" dirty="0">
              <a:solidFill>
                <a:srgbClr val="FFFF00"/>
              </a:solidFill>
              <a:latin typeface="Arial" panose="020B0604020202020204" pitchFamily="34" charset="0"/>
              <a:cs typeface="Arial" panose="020B0604020202020204" pitchFamily="34" charset="0"/>
            </a:endParaRPr>
          </a:p>
        </p:txBody>
      </p:sp>
      <p:sp>
        <p:nvSpPr>
          <p:cNvPr id="8" name="TextBox 7"/>
          <p:cNvSpPr txBox="1"/>
          <p:nvPr/>
        </p:nvSpPr>
        <p:spPr bwMode="auto">
          <a:xfrm>
            <a:off x="5145104" y="1157722"/>
            <a:ext cx="216379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err="1" smtClean="0">
                <a:solidFill>
                  <a:schemeClr val="tx1"/>
                </a:solidFill>
                <a:latin typeface="Arial" panose="020B0604020202020204" pitchFamily="34" charset="0"/>
                <a:cs typeface="Arial" panose="020B0604020202020204" pitchFamily="34" charset="0"/>
              </a:rPr>
              <a:t>Merkle</a:t>
            </a:r>
            <a:r>
              <a:rPr lang="en-US" sz="2800" b="1" dirty="0" smtClean="0">
                <a:solidFill>
                  <a:schemeClr val="tx1"/>
                </a:solidFill>
                <a:latin typeface="Arial" panose="020B0604020202020204" pitchFamily="34" charset="0"/>
                <a:cs typeface="Arial" panose="020B0604020202020204" pitchFamily="34" charset="0"/>
              </a:rPr>
              <a:t> Tree</a:t>
            </a:r>
            <a:endParaRPr lang="en-US" sz="2800" b="1"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71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9</a:t>
            </a:fld>
            <a:endParaRPr lang="en-US" dirty="0"/>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2093593"/>
            <a:ext cx="3580831"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smtClean="0">
                <a:solidFill>
                  <a:srgbClr val="FFFF00"/>
                </a:solidFill>
                <a:latin typeface="Arial" panose="020B0604020202020204" pitchFamily="34" charset="0"/>
                <a:cs typeface="Arial" panose="020B0604020202020204" pitchFamily="34" charset="0"/>
              </a:rPr>
              <a:t>Fundamental data structure</a:t>
            </a:r>
            <a:endParaRPr lang="en-US" sz="2800" b="1" i="1" dirty="0">
              <a:solidFill>
                <a:srgbClr val="FFFF00"/>
              </a:solidFill>
              <a:latin typeface="Arial" panose="020B0604020202020204" pitchFamily="34" charset="0"/>
              <a:cs typeface="Arial" panose="020B0604020202020204" pitchFamily="34" charset="0"/>
            </a:endParaRPr>
          </a:p>
        </p:txBody>
      </p:sp>
      <p:sp>
        <p:nvSpPr>
          <p:cNvPr id="7" name="TextBox 6"/>
          <p:cNvSpPr txBox="1"/>
          <p:nvPr/>
        </p:nvSpPr>
        <p:spPr bwMode="auto">
          <a:xfrm>
            <a:off x="5145104" y="3460351"/>
            <a:ext cx="3580831"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smtClean="0">
                <a:solidFill>
                  <a:srgbClr val="FFFF00"/>
                </a:solidFill>
                <a:latin typeface="Arial" panose="020B0604020202020204" pitchFamily="34" charset="0"/>
                <a:cs typeface="Arial" panose="020B0604020202020204" pitchFamily="34" charset="0"/>
              </a:rPr>
              <a:t>Many variations</a:t>
            </a:r>
            <a:endParaRPr lang="en-US" sz="2800" b="1" i="1" dirty="0">
              <a:solidFill>
                <a:srgbClr val="FFFF00"/>
              </a:solidFill>
              <a:latin typeface="Arial" panose="020B0604020202020204" pitchFamily="34" charset="0"/>
              <a:cs typeface="Arial" panose="020B0604020202020204" pitchFamily="34" charset="0"/>
            </a:endParaRPr>
          </a:p>
        </p:txBody>
      </p:sp>
      <p:sp>
        <p:nvSpPr>
          <p:cNvPr id="8" name="TextBox 7"/>
          <p:cNvSpPr txBox="1"/>
          <p:nvPr/>
        </p:nvSpPr>
        <p:spPr bwMode="auto">
          <a:xfrm>
            <a:off x="5145104" y="4396222"/>
            <a:ext cx="3580831" cy="1384995"/>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smtClean="0">
                <a:solidFill>
                  <a:srgbClr val="FFFF00"/>
                </a:solidFill>
                <a:latin typeface="Arial" panose="020B0604020202020204" pitchFamily="34" charset="0"/>
                <a:cs typeface="Arial" panose="020B0604020202020204" pitchFamily="34" charset="0"/>
              </a:rPr>
              <a:t>Blockchain itself is a degenerate</a:t>
            </a:r>
          </a:p>
          <a:p>
            <a:pPr algn="l"/>
            <a:r>
              <a:rPr lang="en-US" sz="2800" b="1" dirty="0" err="1" smtClean="0">
                <a:solidFill>
                  <a:srgbClr val="FFFF00"/>
                </a:solidFill>
                <a:latin typeface="Arial" panose="020B0604020202020204" pitchFamily="34" charset="0"/>
                <a:cs typeface="Arial" panose="020B0604020202020204" pitchFamily="34" charset="0"/>
              </a:rPr>
              <a:t>Merkle</a:t>
            </a:r>
            <a:r>
              <a:rPr lang="en-US" sz="2800" b="1" dirty="0" smtClean="0">
                <a:solidFill>
                  <a:srgbClr val="FFFF00"/>
                </a:solidFill>
                <a:latin typeface="Arial" panose="020B0604020202020204" pitchFamily="34" charset="0"/>
                <a:cs typeface="Arial" panose="020B0604020202020204" pitchFamily="34" charset="0"/>
              </a:rPr>
              <a:t> tree</a:t>
            </a:r>
            <a:endParaRPr lang="en-US" sz="2800" b="1" i="1" dirty="0">
              <a:solidFill>
                <a:srgbClr val="FFFF00"/>
              </a:solidFill>
              <a:latin typeface="Arial" panose="020B0604020202020204" pitchFamily="34" charset="0"/>
              <a:cs typeface="Arial" panose="020B0604020202020204" pitchFamily="34" charset="0"/>
            </a:endParaRPr>
          </a:p>
        </p:txBody>
      </p:sp>
      <p:sp>
        <p:nvSpPr>
          <p:cNvPr id="9" name="TextBox 8"/>
          <p:cNvSpPr txBox="1"/>
          <p:nvPr/>
        </p:nvSpPr>
        <p:spPr bwMode="auto">
          <a:xfrm>
            <a:off x="5145104" y="1157722"/>
            <a:ext cx="216379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err="1" smtClean="0">
                <a:solidFill>
                  <a:schemeClr val="tx1"/>
                </a:solidFill>
                <a:latin typeface="Arial" panose="020B0604020202020204" pitchFamily="34" charset="0"/>
                <a:cs typeface="Arial" panose="020B0604020202020204" pitchFamily="34" charset="0"/>
              </a:rPr>
              <a:t>Merkle</a:t>
            </a:r>
            <a:r>
              <a:rPr lang="en-US" sz="2800" b="1" dirty="0" smtClean="0">
                <a:solidFill>
                  <a:schemeClr val="tx1"/>
                </a:solidFill>
                <a:latin typeface="Arial" panose="020B0604020202020204" pitchFamily="34" charset="0"/>
                <a:cs typeface="Arial" panose="020B0604020202020204" pitchFamily="34" charset="0"/>
              </a:rPr>
              <a:t> Tree</a:t>
            </a:r>
            <a:endParaRPr lang="en-US" sz="2800" b="1"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2279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76200" cap="flat" cmpd="sng" algn="ctr">
          <a:solidFill>
            <a:srgbClr val="FF0000"/>
          </a:solidFill>
          <a:prstDash val="solid"/>
          <a:round/>
          <a:headEnd type="none" w="med" len="med"/>
          <a:tailEnd type="none" w="med" len="med"/>
        </a:ln>
        <a:effectLst/>
      </a:spPr>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smtClean="0">
            <a:ln>
              <a:noFill/>
            </a:ln>
            <a:solidFill>
              <a:srgbClr val="FF0066"/>
            </a:solidFill>
            <a:effectLst/>
            <a:latin typeface="Lucida Console" pitchFamily="49" charset="0"/>
          </a:defRPr>
        </a:defPPr>
      </a:lstStyle>
    </a:spDef>
    <a:lnDef>
      <a:spPr bwMode="auto">
        <a:solidFill>
          <a:srgbClr val="FFFFCC"/>
        </a:solidFill>
        <a:ln w="76200" cap="flat" cmpd="sng" algn="ctr">
          <a:solidFill>
            <a:schemeClr val="accent1">
              <a:lumMod val="60000"/>
              <a:lumOff val="40000"/>
            </a:schemeClr>
          </a:solidFill>
          <a:prstDash val="solid"/>
          <a:round/>
          <a:headEnd type="none" w="med" len="med"/>
          <a:tailEnd type="triangle" w="med" len="med"/>
        </a:ln>
        <a:effectLst/>
      </a:spPr>
      <a:bodyPr/>
      <a:lstStyle/>
    </a:lnDef>
    <a:txDef>
      <a:spPr bwMode="auto">
        <a:solidFill>
          <a:schemeClr val="bg1"/>
        </a:solidFill>
        <a:ln w="76200">
          <a:solidFill>
            <a:srgbClr val="FF0000"/>
          </a:solidFill>
          <a:miter lim="800000"/>
          <a:headEnd/>
          <a:tailEnd/>
        </a:ln>
        <a:effectLst>
          <a:outerShdw blurRad="50800" dist="38100" dir="2700000" algn="tl" rotWithShape="0">
            <a:prstClr val="black">
              <a:alpha val="40000"/>
            </a:prstClr>
          </a:outerShdw>
        </a:effectLst>
      </a:spPr>
      <a:bodyPr wrap="none" rtlCol="0">
        <a:spAutoFit/>
      </a:bodyPr>
      <a:lstStyle>
        <a:defPPr algn="l">
          <a:defRPr sz="2800" dirty="0" smtClean="0">
            <a:solidFill>
              <a:srgbClr val="FFFF00"/>
            </a:solidFill>
            <a:latin typeface="Arial" panose="020B0604020202020204" pitchFamily="34" charset="0"/>
            <a:cs typeface="Arial" panose="020B0604020202020204" pitchFamily="34" charset="0"/>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53136</TotalTime>
  <Words>2380</Words>
  <Application>Microsoft Office PowerPoint</Application>
  <PresentationFormat>Overhead</PresentationFormat>
  <Paragraphs>701</Paragraphs>
  <Slides>69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Mathematica1</vt:lpstr>
      <vt:lpstr>Lucida Console</vt:lpstr>
      <vt:lpstr>Marlett</vt:lpstr>
      <vt:lpstr>Symbol</vt:lpstr>
      <vt:lpstr>Comic Sans MS</vt:lpstr>
      <vt:lpstr>Courier New</vt:lpstr>
      <vt:lpstr>Blank Presentation</vt:lpstr>
      <vt:lpstr>PowerPoint Presentation</vt:lpstr>
      <vt:lpstr>Bitcoin Node</vt:lpstr>
      <vt:lpstr>Bitcoin Node</vt:lpstr>
      <vt:lpstr>Bitcoin Node</vt:lpstr>
      <vt:lpstr>Bitcoin Node</vt:lpstr>
      <vt:lpstr>PowerPoint Presentation</vt:lpstr>
      <vt:lpstr>PowerPoint Presentation</vt:lpstr>
      <vt:lpstr>PowerPoint Presentation</vt:lpstr>
      <vt:lpstr>PowerPoint Presentation</vt:lpstr>
      <vt:lpstr>PowerPoint Presentation</vt:lpstr>
      <vt:lpstr>Cryptographic Hash Functions</vt:lpstr>
      <vt:lpstr>Cryptographic Hash Functions</vt:lpstr>
      <vt:lpstr>Cryptographic Hash Functions</vt:lpstr>
      <vt:lpstr>Cryptographic Hash Functions</vt:lpstr>
      <vt:lpstr>Cryptographic Hash Functions</vt:lpstr>
      <vt:lpstr>Cryptographic Hash Functions</vt:lpstr>
      <vt:lpstr>Tree</vt:lpstr>
      <vt:lpstr>Tree</vt:lpstr>
      <vt:lpstr>Tree</vt:lpstr>
      <vt:lpstr>Tree</vt:lpstr>
      <vt:lpstr>Tree</vt:lpstr>
      <vt:lpstr>Merkle Tree</vt:lpstr>
      <vt:lpstr>Merkle Tree</vt:lpstr>
      <vt:lpstr>Merkle Tree</vt:lpstr>
      <vt:lpstr>Merkle Tree</vt:lpstr>
      <vt:lpstr>Don’t Mess with the Merkle Tree</vt:lpstr>
      <vt:lpstr>Don’t Mess with the Merkle Tree</vt:lpstr>
      <vt:lpstr>Proof d1 is in the Tree</vt:lpstr>
      <vt:lpstr>Proof d1 is in the Tree</vt:lpstr>
      <vt:lpstr>Proof d1 is in the Tree</vt:lpstr>
      <vt:lpstr>Proof d1 is in the Tree</vt:lpstr>
      <vt:lpstr>Proof d1 is in the Tree</vt:lpstr>
      <vt:lpstr>Updating a Merkle Tree</vt:lpstr>
      <vt:lpstr>Updating a Merkle Tree</vt:lpstr>
      <vt:lpstr>Updating a Merkle Tree</vt:lpstr>
      <vt:lpstr>Updating a Merkle Tree</vt:lpstr>
      <vt:lpstr>Updating a Merkle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Simplified Payment Verification</vt:lpstr>
      <vt:lpstr>PowerPoint Presentation</vt:lpstr>
      <vt:lpstr>PowerPoint Presentation</vt:lpstr>
      <vt:lpstr>PowerPoint Presentation</vt:lpstr>
      <vt:lpstr>PowerPoint Presentation</vt:lpstr>
      <vt:lpstr>PowerPoint Presentation</vt:lpstr>
      <vt:lpstr>Merkleized Skip Lists?</vt:lpstr>
      <vt:lpstr>Merkleized Skip Lists?</vt:lpstr>
      <vt:lpstr>Merkleized Skip Lists?</vt:lpstr>
      <vt:lpstr>PowerPoint Presentation</vt:lpstr>
      <vt:lpstr>Keep Blocks in Merkle Tree instead of Chain?</vt:lpstr>
      <vt:lpstr>Certificate Transparency</vt:lpstr>
      <vt:lpstr>Google Certificate Transparency Project</vt:lpstr>
      <vt:lpstr>PowerPoint Presentation</vt:lpstr>
      <vt:lpstr>PowerPoint Presentation</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Multiprocessor Programming</dc:title>
  <dc:creator>Maurice Herlihy</dc:creator>
  <cp:lastModifiedBy>Microsoft</cp:lastModifiedBy>
  <cp:revision>1117</cp:revision>
  <cp:lastPrinted>2003-10-06T20:31:57Z</cp:lastPrinted>
  <dcterms:created xsi:type="dcterms:W3CDTF">1999-05-12T13:47:53Z</dcterms:created>
  <dcterms:modified xsi:type="dcterms:W3CDTF">2019-01-22T19:06:01Z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