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6" r:id="rId3"/>
    <p:sldId id="257" r:id="rId5"/>
    <p:sldId id="258" r:id="rId6"/>
    <p:sldId id="259" r:id="rId7"/>
    <p:sldId id="260" r:id="rId8"/>
    <p:sldId id="261" r:id="rId9"/>
    <p:sldId id="262" r:id="rId10"/>
    <p:sldId id="266" r:id="rId11"/>
    <p:sldId id="267" r:id="rId12"/>
    <p:sldId id="268" r:id="rId13"/>
    <p:sldId id="269" r:id="rId14"/>
    <p:sldId id="265" r:id="rId15"/>
    <p:sldId id="264" r:id="rId16"/>
    <p:sldId id="263" r:id="rId17"/>
    <p:sldId id="271" r:id="rId18"/>
    <p:sldId id="272" r:id="rId19"/>
    <p:sldId id="273" r:id="rId20"/>
    <p:sldId id="279" r:id="rId21"/>
    <p:sldId id="274" r:id="rId22"/>
    <p:sldId id="275" r:id="rId23"/>
    <p:sldId id="280" r:id="rId24"/>
    <p:sldId id="277" r:id="rId25"/>
    <p:sldId id="278" r:id="rId26"/>
    <p:sldId id="270" r:id="rId27"/>
    <p:sldId id="284" r:id="rId28"/>
    <p:sldId id="28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88"/>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区块链软件架构</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4782820"/>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数据层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5" name="文本框 4"/>
          <p:cNvSpPr txBox="1"/>
          <p:nvPr/>
        </p:nvSpPr>
        <p:spPr>
          <a:xfrm>
            <a:off x="3086735" y="1662430"/>
            <a:ext cx="7404100" cy="82994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P2P网络每个节点以区块链的形式全量存储着所有的交易记录</a:t>
            </a:r>
            <a:endParaRPr lang="zh-CN" altLang="en-US" sz="2400" b="1">
              <a:solidFill>
                <a:schemeClr val="accent2"/>
              </a:solidFill>
              <a:latin typeface="+mj-ea"/>
              <a:ea typeface="+mj-ea"/>
            </a:endParaRPr>
          </a:p>
        </p:txBody>
      </p:sp>
      <p:sp>
        <p:nvSpPr>
          <p:cNvPr id="6" name="文本框 5"/>
          <p:cNvSpPr txBox="1"/>
          <p:nvPr/>
        </p:nvSpPr>
        <p:spPr>
          <a:xfrm>
            <a:off x="3086735" y="3502025"/>
            <a:ext cx="4944745" cy="46037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硬分叉</a:t>
            </a:r>
            <a:endParaRPr lang="zh-CN" altLang="en-US" sz="2400" b="1">
              <a:solidFill>
                <a:schemeClr val="accent2"/>
              </a:solidFill>
              <a:latin typeface="+mj-ea"/>
              <a:ea typeface="+mj-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4782820"/>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数据层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5" name="文本框 4"/>
          <p:cNvSpPr txBox="1"/>
          <p:nvPr/>
        </p:nvSpPr>
        <p:spPr>
          <a:xfrm>
            <a:off x="3444240" y="1513840"/>
            <a:ext cx="4474210" cy="368300"/>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非对称加密</a:t>
            </a:r>
            <a:endParaRPr lang="zh-CN" altLang="en-US" sz="2400" b="1">
              <a:solidFill>
                <a:schemeClr val="accent2"/>
              </a:solidFill>
              <a:latin typeface="+mj-ea"/>
              <a:ea typeface="+mj-ea"/>
            </a:endParaRPr>
          </a:p>
        </p:txBody>
      </p:sp>
      <p:sp>
        <p:nvSpPr>
          <p:cNvPr id="6" name="文本框 5"/>
          <p:cNvSpPr txBox="1"/>
          <p:nvPr/>
        </p:nvSpPr>
        <p:spPr>
          <a:xfrm>
            <a:off x="3618865" y="2254885"/>
            <a:ext cx="6724015" cy="1753235"/>
          </a:xfrm>
          <a:prstGeom prst="rect">
            <a:avLst/>
          </a:prstGeom>
          <a:noFill/>
        </p:spPr>
        <p:txBody>
          <a:bodyPr wrap="square" rtlCol="0">
            <a:spAutoFit/>
          </a:bodyPr>
          <a:p>
            <a:pPr fontAlgn="auto">
              <a:lnSpc>
                <a:spcPct val="200000"/>
              </a:lnSpc>
            </a:pPr>
            <a:r>
              <a:rPr lang="zh-CN" altLang="en-US"/>
              <a:t>（</a:t>
            </a:r>
            <a:r>
              <a:rPr lang="en-US" altLang="zh-CN"/>
              <a:t>1</a:t>
            </a:r>
            <a:r>
              <a:rPr lang="zh-CN" altLang="en-US"/>
              <a:t>）公钥和私钥成对出现，公钥公开，私钥保密。</a:t>
            </a:r>
            <a:endParaRPr lang="zh-CN" altLang="en-US"/>
          </a:p>
          <a:p>
            <a:pPr fontAlgn="auto">
              <a:lnSpc>
                <a:spcPct val="200000"/>
              </a:lnSpc>
            </a:pPr>
            <a:r>
              <a:rPr lang="zh-CN" altLang="en-US"/>
              <a:t>（</a:t>
            </a:r>
            <a:r>
              <a:rPr lang="en-US" altLang="zh-CN"/>
              <a:t>2</a:t>
            </a:r>
            <a:r>
              <a:rPr lang="zh-CN" altLang="en-US"/>
              <a:t>）私钥加密的信息只有对应的公钥才能解密。</a:t>
            </a:r>
            <a:endParaRPr lang="zh-CN" altLang="en-US"/>
          </a:p>
          <a:p>
            <a:pPr fontAlgn="auto">
              <a:lnSpc>
                <a:spcPct val="200000"/>
              </a:lnSpc>
            </a:pPr>
            <a:r>
              <a:rPr lang="zh-CN" altLang="en-US"/>
              <a:t>（</a:t>
            </a:r>
            <a:r>
              <a:rPr lang="en-US" altLang="zh-CN"/>
              <a:t>3</a:t>
            </a:r>
            <a:r>
              <a:rPr lang="zh-CN" altLang="en-US"/>
              <a:t>）公钥加密的信息只有对应的私钥才能解密。</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189220" y="1151890"/>
            <a:ext cx="2423795" cy="460375"/>
          </a:xfrm>
          <a:prstGeom prst="rect">
            <a:avLst/>
          </a:prstGeom>
          <a:noFill/>
        </p:spPr>
        <p:txBody>
          <a:bodyPr wrap="square" rtlCol="0">
            <a:spAutoFit/>
          </a:bodyPr>
          <a:p>
            <a:r>
              <a:rPr lang="zh-CN" altLang="en-US" sz="2400" b="1">
                <a:latin typeface="+mj-ea"/>
                <a:ea typeface="+mj-ea"/>
              </a:rPr>
              <a:t>钱包地址的生成</a:t>
            </a:r>
            <a:endParaRPr lang="zh-CN" altLang="en-US" sz="2400" b="1">
              <a:latin typeface="+mj-ea"/>
              <a:ea typeface="+mj-ea"/>
            </a:endParaRPr>
          </a:p>
        </p:txBody>
      </p:sp>
      <p:sp>
        <p:nvSpPr>
          <p:cNvPr id="6" name="矩形 5"/>
          <p:cNvSpPr/>
          <p:nvPr/>
        </p:nvSpPr>
        <p:spPr>
          <a:xfrm>
            <a:off x="3642360" y="2413635"/>
            <a:ext cx="1282700" cy="61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随机数</a:t>
            </a:r>
            <a:endParaRPr lang="zh-CN" altLang="en-US"/>
          </a:p>
        </p:txBody>
      </p:sp>
      <p:sp>
        <p:nvSpPr>
          <p:cNvPr id="11" name="矩形 10"/>
          <p:cNvSpPr/>
          <p:nvPr/>
        </p:nvSpPr>
        <p:spPr>
          <a:xfrm>
            <a:off x="5395595" y="2413635"/>
            <a:ext cx="1282700" cy="61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私钥</a:t>
            </a:r>
            <a:endParaRPr lang="zh-CN" altLang="en-US"/>
          </a:p>
        </p:txBody>
      </p:sp>
      <p:sp>
        <p:nvSpPr>
          <p:cNvPr id="12" name="矩形 11"/>
          <p:cNvSpPr/>
          <p:nvPr/>
        </p:nvSpPr>
        <p:spPr>
          <a:xfrm>
            <a:off x="8046720" y="2413635"/>
            <a:ext cx="1282700" cy="61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公钥</a:t>
            </a:r>
            <a:endParaRPr lang="zh-CN" altLang="en-US"/>
          </a:p>
        </p:txBody>
      </p:sp>
      <p:sp>
        <p:nvSpPr>
          <p:cNvPr id="13" name="矩形 12"/>
          <p:cNvSpPr/>
          <p:nvPr/>
        </p:nvSpPr>
        <p:spPr>
          <a:xfrm>
            <a:off x="8046720" y="4173220"/>
            <a:ext cx="1282700" cy="61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公钥哈希</a:t>
            </a:r>
            <a:endParaRPr lang="zh-CN" altLang="en-US"/>
          </a:p>
        </p:txBody>
      </p:sp>
      <p:sp>
        <p:nvSpPr>
          <p:cNvPr id="14" name="矩形 13"/>
          <p:cNvSpPr/>
          <p:nvPr/>
        </p:nvSpPr>
        <p:spPr>
          <a:xfrm>
            <a:off x="5403215" y="4173220"/>
            <a:ext cx="1282700" cy="61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地址</a:t>
            </a:r>
            <a:endParaRPr lang="zh-CN" altLang="en-US"/>
          </a:p>
        </p:txBody>
      </p:sp>
      <p:cxnSp>
        <p:nvCxnSpPr>
          <p:cNvPr id="18" name="直接箭头连接符 17"/>
          <p:cNvCxnSpPr>
            <a:stCxn id="6" idx="3"/>
            <a:endCxn id="11" idx="1"/>
          </p:cNvCxnSpPr>
          <p:nvPr/>
        </p:nvCxnSpPr>
        <p:spPr>
          <a:xfrm>
            <a:off x="4916805" y="2722880"/>
            <a:ext cx="4705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3"/>
            <a:endCxn id="12" idx="1"/>
          </p:cNvCxnSpPr>
          <p:nvPr/>
        </p:nvCxnSpPr>
        <p:spPr>
          <a:xfrm>
            <a:off x="6670040" y="2722880"/>
            <a:ext cx="13684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2"/>
            <a:endCxn id="13" idx="0"/>
          </p:cNvCxnSpPr>
          <p:nvPr/>
        </p:nvCxnSpPr>
        <p:spPr>
          <a:xfrm>
            <a:off x="8679815" y="3032125"/>
            <a:ext cx="0" cy="1141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1"/>
            <a:endCxn id="14" idx="3"/>
          </p:cNvCxnSpPr>
          <p:nvPr/>
        </p:nvCxnSpPr>
        <p:spPr>
          <a:xfrm flipH="1">
            <a:off x="6677660" y="4482465"/>
            <a:ext cx="13608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6685915" y="2568575"/>
            <a:ext cx="134302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8491220" y="3004820"/>
            <a:ext cx="8890" cy="1151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857240" y="4295140"/>
            <a:ext cx="218059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乘号 25"/>
          <p:cNvSpPr/>
          <p:nvPr/>
        </p:nvSpPr>
        <p:spPr>
          <a:xfrm>
            <a:off x="7139305" y="2381250"/>
            <a:ext cx="435610" cy="38354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7" name="乘号 26"/>
          <p:cNvSpPr/>
          <p:nvPr/>
        </p:nvSpPr>
        <p:spPr>
          <a:xfrm>
            <a:off x="8277860" y="3388360"/>
            <a:ext cx="435610" cy="38354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8" name="文本框 27"/>
          <p:cNvSpPr txBox="1"/>
          <p:nvPr/>
        </p:nvSpPr>
        <p:spPr>
          <a:xfrm>
            <a:off x="6969760" y="2045335"/>
            <a:ext cx="950595" cy="368300"/>
          </a:xfrm>
          <a:prstGeom prst="rect">
            <a:avLst/>
          </a:prstGeom>
          <a:noFill/>
        </p:spPr>
        <p:txBody>
          <a:bodyPr wrap="square" rtlCol="0">
            <a:spAutoFit/>
          </a:bodyPr>
          <a:p>
            <a:r>
              <a:rPr lang="zh-CN" altLang="en-US"/>
              <a:t>不可逆</a:t>
            </a:r>
            <a:endParaRPr lang="zh-CN" altLang="en-US"/>
          </a:p>
        </p:txBody>
      </p:sp>
      <p:sp>
        <p:nvSpPr>
          <p:cNvPr id="30" name="文本框 29"/>
          <p:cNvSpPr txBox="1"/>
          <p:nvPr/>
        </p:nvSpPr>
        <p:spPr>
          <a:xfrm>
            <a:off x="7818120" y="3207385"/>
            <a:ext cx="459740" cy="855345"/>
          </a:xfrm>
          <a:prstGeom prst="rect">
            <a:avLst/>
          </a:prstGeom>
          <a:noFill/>
        </p:spPr>
        <p:txBody>
          <a:bodyPr vert="eaVert" wrap="square" rtlCol="0">
            <a:spAutoFit/>
          </a:bodyPr>
          <a:p>
            <a:r>
              <a:rPr lang="zh-CN" altLang="en-US"/>
              <a:t>不可逆</a:t>
            </a:r>
            <a:endParaRPr lang="zh-CN" altLang="en-US"/>
          </a:p>
        </p:txBody>
      </p:sp>
      <p:sp>
        <p:nvSpPr>
          <p:cNvPr id="31" name="文本框 30"/>
          <p:cNvSpPr txBox="1"/>
          <p:nvPr/>
        </p:nvSpPr>
        <p:spPr>
          <a:xfrm>
            <a:off x="1155065" y="4782820"/>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数据层</a:t>
            </a:r>
            <a:endParaRPr lang="zh-CN" altLang="en-US" sz="2400">
              <a:solidFill>
                <a:schemeClr val="bg1"/>
              </a:solidFill>
            </a:endParaRPr>
          </a:p>
        </p:txBody>
      </p:sp>
      <p:sp>
        <p:nvSpPr>
          <p:cNvPr id="32" name="文本框 31"/>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33" name="文本框 32"/>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34" name="文本框 33"/>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35" name="文本框 34"/>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4782820"/>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数据层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5" name="文本框 4"/>
          <p:cNvSpPr txBox="1"/>
          <p:nvPr/>
        </p:nvSpPr>
        <p:spPr>
          <a:xfrm>
            <a:off x="4160520" y="1082675"/>
            <a:ext cx="4402455" cy="460375"/>
          </a:xfrm>
          <a:prstGeom prst="rect">
            <a:avLst/>
          </a:prstGeom>
          <a:noFill/>
        </p:spPr>
        <p:txBody>
          <a:bodyPr wrap="square" rtlCol="0">
            <a:spAutoFit/>
          </a:bodyPr>
          <a:p>
            <a:r>
              <a:rPr lang="en-US" altLang="zh-CN" sz="2400" b="1">
                <a:latin typeface="+mj-ea"/>
                <a:ea typeface="+mj-ea"/>
              </a:rPr>
              <a:t>UTXO</a:t>
            </a:r>
            <a:r>
              <a:rPr lang="zh-CN" altLang="en-US" sz="2400">
                <a:latin typeface="+mj-ea"/>
                <a:ea typeface="+mj-ea"/>
              </a:rPr>
              <a:t>（未花费的交易输出）</a:t>
            </a:r>
            <a:endParaRPr lang="zh-CN" altLang="en-US" sz="2400">
              <a:latin typeface="+mj-ea"/>
              <a:ea typeface="+mj-ea"/>
            </a:endParaRPr>
          </a:p>
        </p:txBody>
      </p:sp>
      <p:sp>
        <p:nvSpPr>
          <p:cNvPr id="11" name="文本框 10"/>
          <p:cNvSpPr txBox="1"/>
          <p:nvPr/>
        </p:nvSpPr>
        <p:spPr>
          <a:xfrm>
            <a:off x="2868930" y="1989455"/>
            <a:ext cx="2442210" cy="922020"/>
          </a:xfrm>
          <a:prstGeom prst="rect">
            <a:avLst/>
          </a:prstGeom>
          <a:solidFill>
            <a:schemeClr val="accent2">
              <a:lumMod val="60000"/>
              <a:lumOff val="40000"/>
            </a:schemeClr>
          </a:solidFill>
        </p:spPr>
        <p:txBody>
          <a:bodyPr wrap="square" rtlCol="0">
            <a:spAutoFit/>
          </a:bodyPr>
          <a:p>
            <a:pPr algn="ctr"/>
            <a:endParaRPr lang="en-US" altLang="zh-CN"/>
          </a:p>
          <a:p>
            <a:pPr algn="ctr"/>
            <a:r>
              <a:rPr lang="en-US" altLang="zh-CN"/>
              <a:t>UTXO</a:t>
            </a:r>
            <a:r>
              <a:rPr lang="zh-CN" altLang="en-US"/>
              <a:t>面值</a:t>
            </a:r>
            <a:endParaRPr lang="zh-CN" altLang="en-US"/>
          </a:p>
          <a:p>
            <a:pPr algn="ctr"/>
            <a:endParaRPr lang="zh-CN" altLang="en-US"/>
          </a:p>
        </p:txBody>
      </p:sp>
      <p:sp>
        <p:nvSpPr>
          <p:cNvPr id="12" name="文本框 11"/>
          <p:cNvSpPr txBox="1"/>
          <p:nvPr/>
        </p:nvSpPr>
        <p:spPr>
          <a:xfrm>
            <a:off x="2868930" y="2911475"/>
            <a:ext cx="2442210" cy="1476375"/>
          </a:xfrm>
          <a:prstGeom prst="rect">
            <a:avLst/>
          </a:prstGeom>
          <a:solidFill>
            <a:schemeClr val="accent2">
              <a:lumMod val="75000"/>
            </a:schemeClr>
          </a:solidFill>
        </p:spPr>
        <p:txBody>
          <a:bodyPr wrap="square" rtlCol="0">
            <a:spAutoFit/>
          </a:bodyPr>
          <a:p>
            <a:pPr marL="285750" indent="-285750" fontAlgn="auto">
              <a:lnSpc>
                <a:spcPct val="200000"/>
              </a:lnSpc>
              <a:buFont typeface="Arial" panose="020B0604020202020204" pitchFamily="34" charset="0"/>
              <a:buChar char="•"/>
            </a:pPr>
            <a:r>
              <a:rPr lang="zh-CN" altLang="en-US"/>
              <a:t>拥有者</a:t>
            </a:r>
            <a:r>
              <a:rPr lang="en-US" altLang="zh-CN"/>
              <a:t>1</a:t>
            </a:r>
            <a:r>
              <a:rPr lang="zh-CN" altLang="en-US"/>
              <a:t>公钥</a:t>
            </a:r>
            <a:endParaRPr lang="zh-CN" altLang="en-US"/>
          </a:p>
          <a:p>
            <a:pPr marL="285750" indent="-285750" fontAlgn="auto">
              <a:lnSpc>
                <a:spcPct val="200000"/>
              </a:lnSpc>
              <a:buFont typeface="Arial" panose="020B0604020202020204" pitchFamily="34" charset="0"/>
              <a:buChar char="•"/>
            </a:pPr>
            <a:r>
              <a:rPr lang="zh-CN" altLang="en-US"/>
              <a:t>上一位拥有者签名</a:t>
            </a:r>
            <a:endParaRPr lang="zh-CN" altLang="en-US"/>
          </a:p>
          <a:p>
            <a:pPr indent="0" fontAlgn="auto">
              <a:lnSpc>
                <a:spcPct val="100000"/>
              </a:lnSpc>
              <a:buNone/>
            </a:pPr>
            <a:endParaRPr lang="zh-CN" altLang="en-US"/>
          </a:p>
        </p:txBody>
      </p:sp>
      <p:sp>
        <p:nvSpPr>
          <p:cNvPr id="13" name="文本框 12"/>
          <p:cNvSpPr txBox="1"/>
          <p:nvPr/>
        </p:nvSpPr>
        <p:spPr>
          <a:xfrm>
            <a:off x="2868930" y="4719955"/>
            <a:ext cx="2441575" cy="368300"/>
          </a:xfrm>
          <a:prstGeom prst="rect">
            <a:avLst/>
          </a:prstGeom>
          <a:solidFill>
            <a:schemeClr val="accent2">
              <a:lumMod val="60000"/>
              <a:lumOff val="40000"/>
            </a:schemeClr>
          </a:solidFill>
        </p:spPr>
        <p:txBody>
          <a:bodyPr wrap="square" rtlCol="0">
            <a:spAutoFit/>
          </a:bodyPr>
          <a:p>
            <a:pPr algn="ctr"/>
            <a:r>
              <a:rPr lang="zh-CN" altLang="en-US"/>
              <a:t>拥有者</a:t>
            </a:r>
            <a:r>
              <a:rPr lang="en-US" altLang="zh-CN"/>
              <a:t>1</a:t>
            </a:r>
            <a:r>
              <a:rPr lang="zh-CN" altLang="en-US"/>
              <a:t>私钥</a:t>
            </a:r>
            <a:endParaRPr lang="zh-CN" altLang="en-US"/>
          </a:p>
        </p:txBody>
      </p:sp>
      <p:sp>
        <p:nvSpPr>
          <p:cNvPr id="17" name="文本框 16"/>
          <p:cNvSpPr txBox="1"/>
          <p:nvPr/>
        </p:nvSpPr>
        <p:spPr>
          <a:xfrm>
            <a:off x="7112000" y="1989455"/>
            <a:ext cx="2442210" cy="922020"/>
          </a:xfrm>
          <a:prstGeom prst="rect">
            <a:avLst/>
          </a:prstGeom>
          <a:solidFill>
            <a:schemeClr val="accent2">
              <a:lumMod val="60000"/>
              <a:lumOff val="40000"/>
            </a:schemeClr>
          </a:solidFill>
        </p:spPr>
        <p:txBody>
          <a:bodyPr wrap="square" rtlCol="0">
            <a:spAutoFit/>
          </a:bodyPr>
          <a:p>
            <a:pPr algn="ctr"/>
            <a:endParaRPr lang="en-US" altLang="zh-CN"/>
          </a:p>
          <a:p>
            <a:pPr algn="ctr"/>
            <a:r>
              <a:rPr lang="en-US" altLang="zh-CN"/>
              <a:t>UTXO</a:t>
            </a:r>
            <a:r>
              <a:rPr lang="zh-CN" altLang="en-US"/>
              <a:t>面值</a:t>
            </a:r>
            <a:endParaRPr lang="zh-CN" altLang="en-US"/>
          </a:p>
          <a:p>
            <a:pPr algn="ctr"/>
            <a:endParaRPr lang="zh-CN" altLang="en-US"/>
          </a:p>
        </p:txBody>
      </p:sp>
      <p:sp>
        <p:nvSpPr>
          <p:cNvPr id="18" name="文本框 17"/>
          <p:cNvSpPr txBox="1"/>
          <p:nvPr/>
        </p:nvSpPr>
        <p:spPr>
          <a:xfrm>
            <a:off x="7112000" y="2911475"/>
            <a:ext cx="2442210" cy="1476375"/>
          </a:xfrm>
          <a:prstGeom prst="rect">
            <a:avLst/>
          </a:prstGeom>
          <a:solidFill>
            <a:schemeClr val="accent2">
              <a:lumMod val="75000"/>
            </a:schemeClr>
          </a:solidFill>
        </p:spPr>
        <p:txBody>
          <a:bodyPr wrap="square" rtlCol="0">
            <a:spAutoFit/>
          </a:bodyPr>
          <a:p>
            <a:pPr marL="285750" indent="-285750" fontAlgn="auto">
              <a:lnSpc>
                <a:spcPct val="200000"/>
              </a:lnSpc>
              <a:buFont typeface="Arial" panose="020B0604020202020204" pitchFamily="34" charset="0"/>
              <a:buChar char="•"/>
            </a:pPr>
            <a:r>
              <a:rPr lang="zh-CN" altLang="en-US"/>
              <a:t>拥有者</a:t>
            </a:r>
            <a:r>
              <a:rPr lang="en-US" altLang="zh-CN"/>
              <a:t>2</a:t>
            </a:r>
            <a:r>
              <a:rPr lang="zh-CN" altLang="en-US"/>
              <a:t>公钥</a:t>
            </a:r>
            <a:endParaRPr lang="zh-CN" altLang="en-US"/>
          </a:p>
          <a:p>
            <a:pPr marL="285750" indent="-285750" fontAlgn="auto">
              <a:lnSpc>
                <a:spcPct val="200000"/>
              </a:lnSpc>
              <a:buFont typeface="Arial" panose="020B0604020202020204" pitchFamily="34" charset="0"/>
              <a:buChar char="•"/>
            </a:pPr>
            <a:r>
              <a:rPr lang="zh-CN" altLang="en-US"/>
              <a:t>上一位拥有者签名</a:t>
            </a:r>
            <a:endParaRPr lang="zh-CN" altLang="en-US"/>
          </a:p>
          <a:p>
            <a:pPr indent="0" fontAlgn="auto">
              <a:lnSpc>
                <a:spcPct val="100000"/>
              </a:lnSpc>
              <a:buNone/>
            </a:pPr>
            <a:endParaRPr lang="zh-CN" altLang="en-US"/>
          </a:p>
        </p:txBody>
      </p:sp>
      <p:sp>
        <p:nvSpPr>
          <p:cNvPr id="19" name="文本框 18"/>
          <p:cNvSpPr txBox="1"/>
          <p:nvPr/>
        </p:nvSpPr>
        <p:spPr>
          <a:xfrm>
            <a:off x="7112000" y="4719955"/>
            <a:ext cx="2441575" cy="368300"/>
          </a:xfrm>
          <a:prstGeom prst="rect">
            <a:avLst/>
          </a:prstGeom>
          <a:solidFill>
            <a:schemeClr val="accent2">
              <a:lumMod val="60000"/>
              <a:lumOff val="40000"/>
            </a:schemeClr>
          </a:solidFill>
        </p:spPr>
        <p:txBody>
          <a:bodyPr wrap="square" rtlCol="0">
            <a:spAutoFit/>
          </a:bodyPr>
          <a:p>
            <a:pPr algn="ctr"/>
            <a:r>
              <a:rPr lang="zh-CN" altLang="en-US"/>
              <a:t>拥有者</a:t>
            </a:r>
            <a:r>
              <a:rPr lang="en-US" altLang="zh-CN"/>
              <a:t>2</a:t>
            </a:r>
            <a:r>
              <a:rPr lang="zh-CN" altLang="en-US"/>
              <a:t>私钥</a:t>
            </a:r>
            <a:endParaRPr lang="zh-CN" altLang="en-US"/>
          </a:p>
        </p:txBody>
      </p:sp>
      <p:cxnSp>
        <p:nvCxnSpPr>
          <p:cNvPr id="20" name="直接箭头连接符 19"/>
          <p:cNvCxnSpPr/>
          <p:nvPr/>
        </p:nvCxnSpPr>
        <p:spPr>
          <a:xfrm>
            <a:off x="5354320" y="3109595"/>
            <a:ext cx="173545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1" name="直接箭头连接符 20"/>
          <p:cNvCxnSpPr>
            <a:stCxn id="13" idx="3"/>
            <a:endCxn id="18" idx="1"/>
          </p:cNvCxnSpPr>
          <p:nvPr/>
        </p:nvCxnSpPr>
        <p:spPr>
          <a:xfrm flipV="1">
            <a:off x="5310505" y="3649980"/>
            <a:ext cx="1801495" cy="12541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2" name="文本框 21"/>
          <p:cNvSpPr txBox="1"/>
          <p:nvPr/>
        </p:nvSpPr>
        <p:spPr>
          <a:xfrm>
            <a:off x="5746750" y="2621280"/>
            <a:ext cx="802640" cy="398780"/>
          </a:xfrm>
          <a:prstGeom prst="rect">
            <a:avLst/>
          </a:prstGeom>
          <a:noFill/>
        </p:spPr>
        <p:txBody>
          <a:bodyPr wrap="square" rtlCol="0">
            <a:spAutoFit/>
          </a:bodyPr>
          <a:p>
            <a:r>
              <a:rPr lang="zh-CN" altLang="en-US" sz="2000" b="1" spc="100">
                <a:solidFill>
                  <a:schemeClr val="tx1"/>
                </a:solidFill>
                <a:uFillTx/>
              </a:rPr>
              <a:t>花费</a:t>
            </a:r>
            <a:endParaRPr lang="zh-CN" altLang="en-US" sz="2000" b="1" spc="100">
              <a:solidFill>
                <a:schemeClr val="tx1"/>
              </a:solidFill>
              <a:uFillTx/>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4782820"/>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数据层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pic>
        <p:nvPicPr>
          <p:cNvPr id="5" name="图片 4"/>
          <p:cNvPicPr>
            <a:picLocks noChangeAspect="1"/>
          </p:cNvPicPr>
          <p:nvPr/>
        </p:nvPicPr>
        <p:blipFill>
          <a:blip r:embed="rId1"/>
          <a:srcRect t="2069" r="2014"/>
          <a:stretch>
            <a:fillRect/>
          </a:stretch>
        </p:blipFill>
        <p:spPr>
          <a:xfrm>
            <a:off x="3681095" y="1862455"/>
            <a:ext cx="4664710" cy="3275965"/>
          </a:xfrm>
          <a:prstGeom prst="rect">
            <a:avLst/>
          </a:prstGeom>
        </p:spPr>
      </p:pic>
      <p:sp>
        <p:nvSpPr>
          <p:cNvPr id="6" name="文本框 5"/>
          <p:cNvSpPr txBox="1"/>
          <p:nvPr/>
        </p:nvSpPr>
        <p:spPr>
          <a:xfrm>
            <a:off x="3880485" y="1025525"/>
            <a:ext cx="4430395" cy="368300"/>
          </a:xfrm>
          <a:prstGeom prst="rect">
            <a:avLst/>
          </a:prstGeom>
          <a:noFill/>
        </p:spPr>
        <p:txBody>
          <a:bodyPr wrap="square" rtlCol="0">
            <a:spAutoFit/>
          </a:bodyPr>
          <a:p>
            <a:pPr algn="l">
              <a:buClrTx/>
              <a:buSzTx/>
              <a:buFontTx/>
            </a:pPr>
            <a:r>
              <a:rPr lang="zh-CN" altLang="en-US" sz="2400">
                <a:latin typeface="+mj-ea"/>
                <a:ea typeface="+mj-ea"/>
              </a:rPr>
              <a:t>交易数据包含哪些信息</a:t>
            </a:r>
            <a:endParaRPr lang="zh-CN" altLang="en-US" sz="2400">
              <a:latin typeface="+mj-ea"/>
              <a:ea typeface="+mj-ea"/>
            </a:endParaRPr>
          </a:p>
        </p:txBody>
      </p:sp>
      <p:sp>
        <p:nvSpPr>
          <p:cNvPr id="11" name="右大括号 10"/>
          <p:cNvSpPr/>
          <p:nvPr/>
        </p:nvSpPr>
        <p:spPr>
          <a:xfrm>
            <a:off x="8432800" y="2891790"/>
            <a:ext cx="994410" cy="2162810"/>
          </a:xfrm>
          <a:prstGeom prst="righ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12" name="文本框 11"/>
          <p:cNvSpPr txBox="1"/>
          <p:nvPr/>
        </p:nvSpPr>
        <p:spPr>
          <a:xfrm>
            <a:off x="9589135" y="3717290"/>
            <a:ext cx="1762125" cy="460375"/>
          </a:xfrm>
          <a:prstGeom prst="rect">
            <a:avLst/>
          </a:prstGeom>
          <a:noFill/>
        </p:spPr>
        <p:txBody>
          <a:bodyPr wrap="square" rtlCol="0">
            <a:spAutoFit/>
          </a:bodyPr>
          <a:p>
            <a:r>
              <a:rPr lang="zh-CN" altLang="en-US" sz="2400"/>
              <a:t>交易主信息</a:t>
            </a:r>
            <a:endParaRPr lang="zh-CN" altLang="en-US" sz="24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4782820"/>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数据层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6" name="文本框 5"/>
          <p:cNvSpPr txBox="1"/>
          <p:nvPr/>
        </p:nvSpPr>
        <p:spPr>
          <a:xfrm>
            <a:off x="4984750" y="1151890"/>
            <a:ext cx="4430395" cy="460375"/>
          </a:xfrm>
          <a:prstGeom prst="rect">
            <a:avLst/>
          </a:prstGeom>
          <a:noFill/>
        </p:spPr>
        <p:txBody>
          <a:bodyPr wrap="square" rtlCol="0">
            <a:spAutoFit/>
          </a:bodyPr>
          <a:p>
            <a:pPr algn="l">
              <a:buClrTx/>
              <a:buSzTx/>
              <a:buFontTx/>
            </a:pPr>
            <a:r>
              <a:rPr lang="zh-CN" altLang="en-US" sz="2400">
                <a:latin typeface="+mj-ea"/>
                <a:ea typeface="+mj-ea"/>
              </a:rPr>
              <a:t>矿工交易数据的验证</a:t>
            </a:r>
            <a:endParaRPr lang="zh-CN" altLang="en-US" sz="2400">
              <a:latin typeface="+mj-ea"/>
              <a:ea typeface="+mj-ea"/>
            </a:endParaRPr>
          </a:p>
        </p:txBody>
      </p:sp>
      <p:sp>
        <p:nvSpPr>
          <p:cNvPr id="12" name="矩形 11"/>
          <p:cNvSpPr/>
          <p:nvPr/>
        </p:nvSpPr>
        <p:spPr>
          <a:xfrm>
            <a:off x="3189605" y="2896870"/>
            <a:ext cx="1831340" cy="1071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UTXO</a:t>
            </a:r>
            <a:r>
              <a:rPr lang="zh-CN" altLang="en-US"/>
              <a:t>是否存在状态集中</a:t>
            </a:r>
            <a:endParaRPr lang="zh-CN" altLang="en-US"/>
          </a:p>
        </p:txBody>
      </p:sp>
      <p:sp>
        <p:nvSpPr>
          <p:cNvPr id="13" name="矩形 12"/>
          <p:cNvSpPr/>
          <p:nvPr/>
        </p:nvSpPr>
        <p:spPr>
          <a:xfrm>
            <a:off x="5711190" y="2888615"/>
            <a:ext cx="1645920" cy="1071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数字签名是否正确</a:t>
            </a:r>
            <a:endParaRPr lang="zh-CN" altLang="en-US"/>
          </a:p>
        </p:txBody>
      </p:sp>
      <p:cxnSp>
        <p:nvCxnSpPr>
          <p:cNvPr id="18" name="直接箭头连接符 17"/>
          <p:cNvCxnSpPr>
            <a:stCxn id="12" idx="3"/>
            <a:endCxn id="13" idx="1"/>
          </p:cNvCxnSpPr>
          <p:nvPr/>
        </p:nvCxnSpPr>
        <p:spPr>
          <a:xfrm flipV="1">
            <a:off x="5020945" y="3432175"/>
            <a:ext cx="690245"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3"/>
            <a:endCxn id="36" idx="1"/>
          </p:cNvCxnSpPr>
          <p:nvPr/>
        </p:nvCxnSpPr>
        <p:spPr>
          <a:xfrm>
            <a:off x="7357110" y="3424555"/>
            <a:ext cx="738505"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8095615" y="2893060"/>
            <a:ext cx="1645920" cy="1071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放入区块链</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2349700"/>
            <a:ext cx="10852237" cy="648000"/>
          </a:xfrm>
        </p:spPr>
        <p:txBody>
          <a:bodyPr/>
          <a:p>
            <a:pPr algn="ctr"/>
            <a:r>
              <a:rPr lang="zh-CN" altLang="en-US"/>
              <a:t>区块链</a:t>
            </a:r>
            <a:r>
              <a:rPr lang="en-US" altLang="zh-CN"/>
              <a:t>2.0</a:t>
            </a:r>
            <a:r>
              <a:t>架构</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45795" y="1362075"/>
            <a:ext cx="7829550" cy="5041265"/>
          </a:xfrm>
          <a:prstGeom prst="rect">
            <a:avLst/>
          </a:prstGeom>
        </p:spPr>
      </p:pic>
      <p:sp>
        <p:nvSpPr>
          <p:cNvPr id="5" name="文本框 4"/>
          <p:cNvSpPr txBox="1"/>
          <p:nvPr/>
        </p:nvSpPr>
        <p:spPr>
          <a:xfrm>
            <a:off x="5485130" y="556895"/>
            <a:ext cx="1819910" cy="583565"/>
          </a:xfrm>
          <a:prstGeom prst="rect">
            <a:avLst/>
          </a:prstGeom>
          <a:noFill/>
        </p:spPr>
        <p:txBody>
          <a:bodyPr wrap="square" rtlCol="0">
            <a:spAutoFit/>
          </a:bodyPr>
          <a:p>
            <a:r>
              <a:rPr lang="zh-CN" altLang="en-US" sz="3200"/>
              <a:t>架构升级</a:t>
            </a:r>
            <a:endParaRPr lang="zh-CN" altLang="en-US" sz="3200"/>
          </a:p>
        </p:txBody>
      </p:sp>
      <p:sp>
        <p:nvSpPr>
          <p:cNvPr id="6" name="文本框 5"/>
          <p:cNvSpPr txBox="1"/>
          <p:nvPr/>
        </p:nvSpPr>
        <p:spPr>
          <a:xfrm>
            <a:off x="8936990" y="1607820"/>
            <a:ext cx="2943860" cy="368300"/>
          </a:xfrm>
          <a:prstGeom prst="rect">
            <a:avLst/>
          </a:prstGeom>
          <a:noFill/>
        </p:spPr>
        <p:txBody>
          <a:bodyPr wrap="square" rtlCol="0">
            <a:spAutoFit/>
          </a:bodyPr>
          <a:p>
            <a:r>
              <a:rPr lang="zh-CN" altLang="en-US"/>
              <a:t>应用层增加了智能合约功能</a:t>
            </a:r>
            <a:endParaRPr lang="zh-CN" altLang="en-US"/>
          </a:p>
        </p:txBody>
      </p:sp>
      <p:sp>
        <p:nvSpPr>
          <p:cNvPr id="7" name="文本框 6"/>
          <p:cNvSpPr txBox="1"/>
          <p:nvPr/>
        </p:nvSpPr>
        <p:spPr>
          <a:xfrm>
            <a:off x="9094470" y="2230755"/>
            <a:ext cx="2312035" cy="368300"/>
          </a:xfrm>
          <a:prstGeom prst="rect">
            <a:avLst/>
          </a:prstGeom>
          <a:noFill/>
        </p:spPr>
        <p:txBody>
          <a:bodyPr wrap="square" rtlCol="0">
            <a:spAutoFit/>
          </a:bodyPr>
          <a:p>
            <a:r>
              <a:rPr lang="zh-CN" altLang="en-US"/>
              <a:t>缩短出块时间为</a:t>
            </a:r>
            <a:r>
              <a:rPr lang="en-US" altLang="zh-CN"/>
              <a:t>16</a:t>
            </a:r>
            <a:r>
              <a:rPr lang="zh-CN" altLang="en-US"/>
              <a:t>秒</a:t>
            </a:r>
            <a:endParaRPr lang="zh-CN" altLang="en-US"/>
          </a:p>
        </p:txBody>
      </p:sp>
      <p:sp>
        <p:nvSpPr>
          <p:cNvPr id="8" name="文本框 7"/>
          <p:cNvSpPr txBox="1"/>
          <p:nvPr/>
        </p:nvSpPr>
        <p:spPr>
          <a:xfrm>
            <a:off x="9110980" y="2985770"/>
            <a:ext cx="2370455" cy="645160"/>
          </a:xfrm>
          <a:prstGeom prst="rect">
            <a:avLst/>
          </a:prstGeom>
          <a:noFill/>
        </p:spPr>
        <p:txBody>
          <a:bodyPr wrap="square" rtlCol="0">
            <a:spAutoFit/>
          </a:bodyPr>
          <a:p>
            <a:r>
              <a:rPr lang="zh-CN" altLang="en-US"/>
              <a:t>加入</a:t>
            </a:r>
            <a:r>
              <a:rPr lang="en-US" altLang="zh-CN"/>
              <a:t>DPOS</a:t>
            </a:r>
            <a:r>
              <a:rPr lang="zh-CN" altLang="en-US"/>
              <a:t>、</a:t>
            </a:r>
            <a:r>
              <a:rPr lang="en-US" altLang="zh-CN"/>
              <a:t>POS</a:t>
            </a:r>
            <a:r>
              <a:rPr lang="zh-CN" altLang="en-US"/>
              <a:t>和</a:t>
            </a:r>
            <a:r>
              <a:rPr lang="en-US" altLang="zh-CN"/>
              <a:t>PBFT</a:t>
            </a:r>
            <a:endParaRPr lang="en-US" altLang="zh-CN"/>
          </a:p>
        </p:txBody>
      </p:sp>
      <p:sp>
        <p:nvSpPr>
          <p:cNvPr id="9" name="文本框 8"/>
          <p:cNvSpPr txBox="1"/>
          <p:nvPr/>
        </p:nvSpPr>
        <p:spPr>
          <a:xfrm>
            <a:off x="8921750" y="5167630"/>
            <a:ext cx="2781300" cy="922020"/>
          </a:xfrm>
          <a:prstGeom prst="rect">
            <a:avLst/>
          </a:prstGeom>
          <a:noFill/>
        </p:spPr>
        <p:txBody>
          <a:bodyPr wrap="square" rtlCol="0">
            <a:spAutoFit/>
          </a:bodyPr>
          <a:p>
            <a:r>
              <a:rPr lang="zh-CN" altLang="en-US"/>
              <a:t>扩充了区块，支持发送数据和变量，采用优化的加密算法和</a:t>
            </a:r>
            <a:r>
              <a:rPr lang="en-US" altLang="zh-CN"/>
              <a:t>Merkle</a:t>
            </a:r>
            <a:r>
              <a:rPr lang="zh-CN" altLang="en-US"/>
              <a:t>树</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4782820"/>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数据层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合约</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6" name="文本框 5"/>
          <p:cNvSpPr txBox="1"/>
          <p:nvPr/>
        </p:nvSpPr>
        <p:spPr>
          <a:xfrm>
            <a:off x="3880485" y="1025525"/>
            <a:ext cx="4430395" cy="460375"/>
          </a:xfrm>
          <a:prstGeom prst="rect">
            <a:avLst/>
          </a:prstGeom>
          <a:noFill/>
        </p:spPr>
        <p:txBody>
          <a:bodyPr wrap="square" rtlCol="0">
            <a:spAutoFit/>
          </a:bodyPr>
          <a:p>
            <a:pPr algn="l">
              <a:buClrTx/>
              <a:buSzTx/>
              <a:buFontTx/>
            </a:pPr>
            <a:r>
              <a:rPr lang="zh-CN" altLang="en-US" sz="2400">
                <a:latin typeface="+mj-ea"/>
                <a:ea typeface="+mj-ea"/>
              </a:rPr>
              <a:t>交易数据</a:t>
            </a:r>
            <a:r>
              <a:rPr lang="en-US" altLang="zh-CN" sz="2400">
                <a:latin typeface="+mj-ea"/>
                <a:ea typeface="+mj-ea"/>
              </a:rPr>
              <a:t>Input data</a:t>
            </a:r>
            <a:endParaRPr lang="en-US" altLang="zh-CN" sz="2400">
              <a:latin typeface="+mj-ea"/>
              <a:ea typeface="+mj-ea"/>
            </a:endParaRPr>
          </a:p>
        </p:txBody>
      </p:sp>
      <p:sp>
        <p:nvSpPr>
          <p:cNvPr id="11" name="右大括号 10"/>
          <p:cNvSpPr/>
          <p:nvPr/>
        </p:nvSpPr>
        <p:spPr>
          <a:xfrm>
            <a:off x="8432800" y="2891790"/>
            <a:ext cx="994410" cy="2162810"/>
          </a:xfrm>
          <a:prstGeom prst="righ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12" name="文本框 11"/>
          <p:cNvSpPr txBox="1"/>
          <p:nvPr/>
        </p:nvSpPr>
        <p:spPr>
          <a:xfrm>
            <a:off x="9589135" y="3717290"/>
            <a:ext cx="1762125" cy="460375"/>
          </a:xfrm>
          <a:prstGeom prst="rect">
            <a:avLst/>
          </a:prstGeom>
          <a:noFill/>
        </p:spPr>
        <p:txBody>
          <a:bodyPr wrap="square" rtlCol="0">
            <a:spAutoFit/>
          </a:bodyPr>
          <a:p>
            <a:r>
              <a:rPr lang="zh-CN" altLang="en-US" sz="2400"/>
              <a:t>交易主信息</a:t>
            </a:r>
            <a:endParaRPr lang="zh-CN" altLang="en-US" sz="2400"/>
          </a:p>
        </p:txBody>
      </p:sp>
      <p:pic>
        <p:nvPicPr>
          <p:cNvPr id="2" name="图片 1"/>
          <p:cNvPicPr>
            <a:picLocks noChangeAspect="1"/>
          </p:cNvPicPr>
          <p:nvPr/>
        </p:nvPicPr>
        <p:blipFill>
          <a:blip r:embed="rId1"/>
          <a:stretch>
            <a:fillRect/>
          </a:stretch>
        </p:blipFill>
        <p:spPr>
          <a:xfrm>
            <a:off x="2622550" y="1858645"/>
            <a:ext cx="5753100" cy="328612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3199130"/>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共识层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合约</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4792980"/>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11" name="文本框 10"/>
          <p:cNvSpPr txBox="1"/>
          <p:nvPr/>
        </p:nvSpPr>
        <p:spPr>
          <a:xfrm>
            <a:off x="2868930" y="1989455"/>
            <a:ext cx="2442210" cy="922020"/>
          </a:xfrm>
          <a:prstGeom prst="rect">
            <a:avLst/>
          </a:prstGeom>
          <a:solidFill>
            <a:schemeClr val="accent2">
              <a:lumMod val="60000"/>
              <a:lumOff val="40000"/>
            </a:schemeClr>
          </a:solidFill>
        </p:spPr>
        <p:txBody>
          <a:bodyPr wrap="square" rtlCol="0">
            <a:spAutoFit/>
          </a:bodyPr>
          <a:p>
            <a:pPr algn="ctr"/>
            <a:endParaRPr lang="en-US" altLang="zh-CN"/>
          </a:p>
          <a:p>
            <a:pPr algn="ctr"/>
            <a:r>
              <a:rPr lang="en-US" altLang="zh-CN"/>
              <a:t>PBFT</a:t>
            </a:r>
            <a:endParaRPr lang="zh-CN" altLang="en-US"/>
          </a:p>
          <a:p>
            <a:pPr algn="ctr"/>
            <a:endParaRPr lang="zh-CN" altLang="en-US"/>
          </a:p>
        </p:txBody>
      </p:sp>
      <p:sp>
        <p:nvSpPr>
          <p:cNvPr id="12" name="文本框 11"/>
          <p:cNvSpPr txBox="1"/>
          <p:nvPr/>
        </p:nvSpPr>
        <p:spPr>
          <a:xfrm>
            <a:off x="2868930" y="2911475"/>
            <a:ext cx="2442210" cy="2030095"/>
          </a:xfrm>
          <a:prstGeom prst="rect">
            <a:avLst/>
          </a:prstGeom>
          <a:solidFill>
            <a:schemeClr val="accent2">
              <a:lumMod val="75000"/>
            </a:schemeClr>
          </a:solidFill>
        </p:spPr>
        <p:txBody>
          <a:bodyPr wrap="square" rtlCol="0">
            <a:spAutoFit/>
          </a:bodyPr>
          <a:p>
            <a:pPr marL="285750" indent="-285750" fontAlgn="auto">
              <a:lnSpc>
                <a:spcPct val="200000"/>
              </a:lnSpc>
              <a:buFont typeface="Arial" panose="020B0604020202020204" pitchFamily="34" charset="0"/>
              <a:buChar char="•"/>
            </a:pPr>
            <a:r>
              <a:rPr lang="zh-CN" altLang="en-US"/>
              <a:t>通过数学算法实现，不需代币，</a:t>
            </a:r>
            <a:r>
              <a:rPr lang="en-US" altLang="zh-CN"/>
              <a:t>33%</a:t>
            </a:r>
            <a:r>
              <a:rPr lang="zh-CN" altLang="en-US"/>
              <a:t>容错，适合联盟链</a:t>
            </a:r>
            <a:endParaRPr lang="zh-CN" altLang="en-US"/>
          </a:p>
          <a:p>
            <a:pPr indent="0" fontAlgn="auto">
              <a:lnSpc>
                <a:spcPct val="100000"/>
              </a:lnSpc>
              <a:buNone/>
            </a:pPr>
            <a:endParaRPr lang="zh-CN" altLang="en-US"/>
          </a:p>
        </p:txBody>
      </p:sp>
      <p:sp>
        <p:nvSpPr>
          <p:cNvPr id="5" name="文本框 4"/>
          <p:cNvSpPr txBox="1"/>
          <p:nvPr/>
        </p:nvSpPr>
        <p:spPr>
          <a:xfrm>
            <a:off x="8764270" y="1989455"/>
            <a:ext cx="2442210" cy="922020"/>
          </a:xfrm>
          <a:prstGeom prst="rect">
            <a:avLst/>
          </a:prstGeom>
          <a:solidFill>
            <a:schemeClr val="accent2">
              <a:lumMod val="60000"/>
              <a:lumOff val="40000"/>
            </a:schemeClr>
          </a:solidFill>
        </p:spPr>
        <p:txBody>
          <a:bodyPr wrap="square" rtlCol="0">
            <a:spAutoFit/>
          </a:bodyPr>
          <a:p>
            <a:pPr algn="ctr"/>
            <a:endParaRPr lang="en-US" altLang="zh-CN"/>
          </a:p>
          <a:p>
            <a:pPr algn="ctr"/>
            <a:r>
              <a:rPr lang="zh-CN" altLang="en-US"/>
              <a:t>授权股权</a:t>
            </a:r>
            <a:r>
              <a:rPr lang="en-US" altLang="zh-CN"/>
              <a:t>DPOS</a:t>
            </a:r>
            <a:endParaRPr lang="zh-CN" altLang="en-US"/>
          </a:p>
          <a:p>
            <a:pPr algn="ctr"/>
            <a:endParaRPr lang="zh-CN" altLang="en-US"/>
          </a:p>
        </p:txBody>
      </p:sp>
      <p:sp>
        <p:nvSpPr>
          <p:cNvPr id="6" name="文本框 5"/>
          <p:cNvSpPr txBox="1"/>
          <p:nvPr/>
        </p:nvSpPr>
        <p:spPr>
          <a:xfrm>
            <a:off x="8764270" y="2911475"/>
            <a:ext cx="2442210" cy="2030095"/>
          </a:xfrm>
          <a:prstGeom prst="rect">
            <a:avLst/>
          </a:prstGeom>
          <a:solidFill>
            <a:schemeClr val="accent2">
              <a:lumMod val="75000"/>
            </a:schemeClr>
          </a:solidFill>
        </p:spPr>
        <p:txBody>
          <a:bodyPr wrap="square" rtlCol="0">
            <a:spAutoFit/>
          </a:bodyPr>
          <a:p>
            <a:pPr marL="285750" indent="-285750" fontAlgn="auto">
              <a:lnSpc>
                <a:spcPct val="200000"/>
              </a:lnSpc>
              <a:buFont typeface="Arial" panose="020B0604020202020204" pitchFamily="34" charset="0"/>
              <a:buChar char="•"/>
            </a:pPr>
            <a:r>
              <a:rPr lang="zh-CN" altLang="en-US"/>
              <a:t>民主议会制，通过选举决定记账权，适合公有链</a:t>
            </a:r>
            <a:endParaRPr lang="zh-CN" altLang="en-US"/>
          </a:p>
          <a:p>
            <a:pPr indent="0" fontAlgn="auto">
              <a:lnSpc>
                <a:spcPct val="100000"/>
              </a:lnSpc>
              <a:buNone/>
            </a:pPr>
            <a:endParaRPr lang="zh-CN" altLang="en-US"/>
          </a:p>
        </p:txBody>
      </p:sp>
      <p:sp>
        <p:nvSpPr>
          <p:cNvPr id="13" name="文本框 12"/>
          <p:cNvSpPr txBox="1"/>
          <p:nvPr/>
        </p:nvSpPr>
        <p:spPr>
          <a:xfrm>
            <a:off x="5817235" y="1989455"/>
            <a:ext cx="2442210" cy="922020"/>
          </a:xfrm>
          <a:prstGeom prst="rect">
            <a:avLst/>
          </a:prstGeom>
          <a:solidFill>
            <a:schemeClr val="accent2">
              <a:lumMod val="60000"/>
              <a:lumOff val="40000"/>
            </a:schemeClr>
          </a:solidFill>
        </p:spPr>
        <p:txBody>
          <a:bodyPr wrap="square" rtlCol="0">
            <a:spAutoFit/>
          </a:bodyPr>
          <a:p>
            <a:pPr algn="ctr"/>
            <a:endParaRPr lang="en-US" altLang="zh-CN"/>
          </a:p>
          <a:p>
            <a:pPr algn="ctr"/>
            <a:r>
              <a:rPr lang="zh-CN" altLang="en-US"/>
              <a:t>股权证明</a:t>
            </a:r>
            <a:r>
              <a:rPr lang="en-US" altLang="zh-CN"/>
              <a:t>POS</a:t>
            </a:r>
            <a:endParaRPr lang="zh-CN" altLang="en-US"/>
          </a:p>
          <a:p>
            <a:pPr algn="ctr"/>
            <a:endParaRPr lang="zh-CN" altLang="en-US"/>
          </a:p>
        </p:txBody>
      </p:sp>
      <p:sp>
        <p:nvSpPr>
          <p:cNvPr id="14" name="文本框 13"/>
          <p:cNvSpPr txBox="1"/>
          <p:nvPr/>
        </p:nvSpPr>
        <p:spPr>
          <a:xfrm>
            <a:off x="5817235" y="2911475"/>
            <a:ext cx="2442210" cy="2030095"/>
          </a:xfrm>
          <a:prstGeom prst="rect">
            <a:avLst/>
          </a:prstGeom>
          <a:solidFill>
            <a:schemeClr val="accent2">
              <a:lumMod val="75000"/>
            </a:schemeClr>
          </a:solidFill>
        </p:spPr>
        <p:txBody>
          <a:bodyPr wrap="square" rtlCol="0">
            <a:spAutoFit/>
          </a:bodyPr>
          <a:p>
            <a:pPr marL="285750" indent="-285750" fontAlgn="auto">
              <a:lnSpc>
                <a:spcPct val="200000"/>
              </a:lnSpc>
              <a:buFont typeface="Arial" panose="020B0604020202020204" pitchFamily="34" charset="0"/>
              <a:buChar char="•"/>
            </a:pPr>
            <a:r>
              <a:rPr lang="zh-CN" altLang="en-US"/>
              <a:t>股份制，通过币天数决定记账权，适合公有链</a:t>
            </a:r>
            <a:endParaRPr lang="zh-CN" altLang="en-US"/>
          </a:p>
          <a:p>
            <a:pPr indent="0" fontAlgn="auto">
              <a:lnSpc>
                <a:spcPct val="100000"/>
              </a:lnSpc>
              <a:buNone/>
            </a:pP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区块链技术架构</a:t>
            </a:r>
            <a:endParaRPr lang="zh-CN" altLang="en-US"/>
          </a:p>
        </p:txBody>
      </p:sp>
      <p:pic>
        <p:nvPicPr>
          <p:cNvPr id="4" name="图片 3" descr="81MUD0$$UX@DDB]8M2$$B_B"/>
          <p:cNvPicPr>
            <a:picLocks noChangeAspect="1"/>
          </p:cNvPicPr>
          <p:nvPr/>
        </p:nvPicPr>
        <p:blipFill>
          <a:blip r:embed="rId1"/>
          <a:stretch>
            <a:fillRect/>
          </a:stretch>
        </p:blipFill>
        <p:spPr>
          <a:xfrm>
            <a:off x="2124710" y="1412875"/>
            <a:ext cx="8058150" cy="4924425"/>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3199130"/>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共识层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合约</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4792980"/>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5" name="文本框 4"/>
          <p:cNvSpPr txBox="1"/>
          <p:nvPr/>
        </p:nvSpPr>
        <p:spPr>
          <a:xfrm>
            <a:off x="3331210" y="1296035"/>
            <a:ext cx="2223770" cy="368300"/>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优点</a:t>
            </a:r>
            <a:endParaRPr lang="zh-CN" altLang="en-US" sz="2400" b="1">
              <a:solidFill>
                <a:schemeClr val="accent2"/>
              </a:solidFill>
              <a:latin typeface="+mj-ea"/>
              <a:ea typeface="+mj-ea"/>
            </a:endParaRPr>
          </a:p>
        </p:txBody>
      </p:sp>
      <p:sp>
        <p:nvSpPr>
          <p:cNvPr id="6" name="文本框 5"/>
          <p:cNvSpPr txBox="1"/>
          <p:nvPr/>
        </p:nvSpPr>
        <p:spPr>
          <a:xfrm>
            <a:off x="3331210" y="3639820"/>
            <a:ext cx="1805305" cy="368300"/>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缺点</a:t>
            </a:r>
            <a:endParaRPr lang="zh-CN" altLang="en-US" sz="2400" b="1">
              <a:solidFill>
                <a:schemeClr val="accent2"/>
              </a:solidFill>
              <a:latin typeface="+mj-ea"/>
              <a:ea typeface="+mj-ea"/>
            </a:endParaRPr>
          </a:p>
        </p:txBody>
      </p:sp>
      <p:sp>
        <p:nvSpPr>
          <p:cNvPr id="11" name="文本框 10"/>
          <p:cNvSpPr txBox="1"/>
          <p:nvPr/>
        </p:nvSpPr>
        <p:spPr>
          <a:xfrm>
            <a:off x="3418205" y="1932305"/>
            <a:ext cx="6550660" cy="1337945"/>
          </a:xfrm>
          <a:prstGeom prst="rect">
            <a:avLst/>
          </a:prstGeom>
          <a:noFill/>
        </p:spPr>
        <p:txBody>
          <a:bodyPr wrap="square" rtlCol="0">
            <a:spAutoFit/>
          </a:bodyPr>
          <a:p>
            <a:pPr indent="457200" fontAlgn="auto">
              <a:lnSpc>
                <a:spcPct val="150000"/>
              </a:lnSpc>
            </a:pPr>
            <a:r>
              <a:rPr lang="zh-CN" altLang="en-US"/>
              <a:t>不需要大量算力进行挖矿，可以大量的节省资源消耗，同时提高交易的速度，以太坊未来采用</a:t>
            </a:r>
            <a:r>
              <a:rPr lang="en-US" altLang="zh-CN"/>
              <a:t>POS</a:t>
            </a:r>
            <a:r>
              <a:rPr lang="zh-CN" altLang="en-US"/>
              <a:t>共识机制后，可以实现秒级确认。</a:t>
            </a:r>
            <a:endParaRPr lang="zh-CN" altLang="en-US"/>
          </a:p>
        </p:txBody>
      </p:sp>
      <p:sp>
        <p:nvSpPr>
          <p:cNvPr id="12" name="文本框 11"/>
          <p:cNvSpPr txBox="1"/>
          <p:nvPr/>
        </p:nvSpPr>
        <p:spPr>
          <a:xfrm>
            <a:off x="3592830" y="4243070"/>
            <a:ext cx="6375400" cy="922020"/>
          </a:xfrm>
          <a:prstGeom prst="rect">
            <a:avLst/>
          </a:prstGeom>
          <a:noFill/>
        </p:spPr>
        <p:txBody>
          <a:bodyPr wrap="square" rtlCol="0">
            <a:spAutoFit/>
          </a:bodyPr>
          <a:p>
            <a:pPr indent="457200" fontAlgn="auto">
              <a:lnSpc>
                <a:spcPct val="150000"/>
              </a:lnSpc>
            </a:pPr>
            <a:r>
              <a:rPr lang="zh-CN" altLang="en-US"/>
              <a:t>PBFT不能防范女巫攻击，不适合公有链，但性能很好。POS和DPOS需要代币参与，不适合行业应用。</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240601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激励</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合约</a:t>
            </a:r>
            <a:r>
              <a:rPr lang="zh-CN" altLang="en-US" sz="2400"/>
              <a:t>层</a:t>
            </a:r>
            <a:endParaRPr lang="zh-CN" altLang="en-US" sz="2400"/>
          </a:p>
        </p:txBody>
      </p:sp>
      <p:sp>
        <p:nvSpPr>
          <p:cNvPr id="8" name="文本框 7"/>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9" name="文本框 8"/>
          <p:cNvSpPr txBox="1"/>
          <p:nvPr/>
        </p:nvSpPr>
        <p:spPr>
          <a:xfrm>
            <a:off x="1155065" y="4792980"/>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5" name="文本框 4"/>
          <p:cNvSpPr txBox="1"/>
          <p:nvPr/>
        </p:nvSpPr>
        <p:spPr>
          <a:xfrm>
            <a:off x="3331210" y="1783080"/>
            <a:ext cx="6463030" cy="82994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降低区块间隔到</a:t>
            </a:r>
            <a:r>
              <a:rPr lang="en-US" altLang="zh-CN" sz="2400" b="1">
                <a:solidFill>
                  <a:schemeClr val="accent2"/>
                </a:solidFill>
                <a:latin typeface="+mj-ea"/>
                <a:ea typeface="+mj-ea"/>
              </a:rPr>
              <a:t>16</a:t>
            </a:r>
            <a:r>
              <a:rPr lang="zh-CN" altLang="en-US" sz="2400" b="1">
                <a:solidFill>
                  <a:schemeClr val="accent2"/>
                </a:solidFill>
                <a:latin typeface="+mj-ea"/>
                <a:ea typeface="+mj-ea"/>
              </a:rPr>
              <a:t>秒，为防止分叉，加入叔伯块的奖励</a:t>
            </a:r>
            <a:endParaRPr lang="zh-CN" altLang="en-US" sz="2400" b="1">
              <a:solidFill>
                <a:schemeClr val="accent2"/>
              </a:solidFill>
              <a:latin typeface="+mj-ea"/>
              <a:ea typeface="+mj-ea"/>
            </a:endParaRPr>
          </a:p>
        </p:txBody>
      </p:sp>
      <p:sp>
        <p:nvSpPr>
          <p:cNvPr id="11" name="文本框 10"/>
          <p:cNvSpPr txBox="1"/>
          <p:nvPr/>
        </p:nvSpPr>
        <p:spPr>
          <a:xfrm>
            <a:off x="3400425" y="2977515"/>
            <a:ext cx="6167120" cy="1753235"/>
          </a:xfrm>
          <a:prstGeom prst="rect">
            <a:avLst/>
          </a:prstGeom>
          <a:noFill/>
        </p:spPr>
        <p:txBody>
          <a:bodyPr wrap="square" rtlCol="0">
            <a:spAutoFit/>
          </a:bodyPr>
          <a:p>
            <a:pPr indent="0" fontAlgn="auto">
              <a:lnSpc>
                <a:spcPct val="200000"/>
              </a:lnSpc>
            </a:pPr>
            <a:r>
              <a:rPr lang="en-US" altLang="zh-CN"/>
              <a:t>      </a:t>
            </a:r>
            <a:r>
              <a:rPr lang="zh-CN" altLang="en-US"/>
              <a:t>由于区块生成间隔时间太短，延迟</a:t>
            </a:r>
            <a:r>
              <a:rPr lang="en-US" altLang="zh-CN"/>
              <a:t>2</a:t>
            </a:r>
            <a:r>
              <a:rPr lang="zh-CN" altLang="en-US"/>
              <a:t>秒都对整个网络的</a:t>
            </a:r>
            <a:r>
              <a:rPr lang="en-US" altLang="zh-CN"/>
              <a:t>POW</a:t>
            </a:r>
            <a:r>
              <a:rPr lang="zh-CN" altLang="en-US"/>
              <a:t>运算有很大影响，容易分叉，为鼓励维护主链，分叉的区块也有奖励。</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159448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合约</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8" name="文本框 7"/>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9" name="文本框 8"/>
          <p:cNvSpPr txBox="1"/>
          <p:nvPr/>
        </p:nvSpPr>
        <p:spPr>
          <a:xfrm>
            <a:off x="1155065" y="4792980"/>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5" name="文本框 4"/>
          <p:cNvSpPr txBox="1"/>
          <p:nvPr/>
        </p:nvSpPr>
        <p:spPr>
          <a:xfrm>
            <a:off x="3331210" y="1783080"/>
            <a:ext cx="6463030" cy="46037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以太坊虚拟机（</a:t>
            </a:r>
            <a:r>
              <a:rPr lang="en-US" altLang="zh-CN" sz="2400" b="1">
                <a:solidFill>
                  <a:schemeClr val="accent2"/>
                </a:solidFill>
                <a:latin typeface="+mj-ea"/>
                <a:ea typeface="+mj-ea"/>
              </a:rPr>
              <a:t>EVM</a:t>
            </a:r>
            <a:r>
              <a:rPr lang="zh-CN" altLang="en-US" sz="2400" b="1">
                <a:solidFill>
                  <a:schemeClr val="accent2"/>
                </a:solidFill>
                <a:latin typeface="+mj-ea"/>
                <a:ea typeface="+mj-ea"/>
              </a:rPr>
              <a:t>）</a:t>
            </a:r>
            <a:endParaRPr lang="zh-CN" altLang="en-US" sz="2400" b="1">
              <a:solidFill>
                <a:schemeClr val="accent2"/>
              </a:solidFill>
              <a:latin typeface="+mj-ea"/>
              <a:ea typeface="+mj-ea"/>
            </a:endParaRPr>
          </a:p>
        </p:txBody>
      </p:sp>
      <p:sp>
        <p:nvSpPr>
          <p:cNvPr id="11" name="文本框 10"/>
          <p:cNvSpPr txBox="1"/>
          <p:nvPr/>
        </p:nvSpPr>
        <p:spPr>
          <a:xfrm>
            <a:off x="3331210" y="2620645"/>
            <a:ext cx="6167120" cy="1198880"/>
          </a:xfrm>
          <a:prstGeom prst="rect">
            <a:avLst/>
          </a:prstGeom>
          <a:noFill/>
        </p:spPr>
        <p:txBody>
          <a:bodyPr wrap="square" rtlCol="0">
            <a:spAutoFit/>
          </a:bodyPr>
          <a:p>
            <a:pPr indent="457200" fontAlgn="auto">
              <a:lnSpc>
                <a:spcPct val="200000"/>
              </a:lnSpc>
            </a:pPr>
            <a:r>
              <a:rPr lang="zh-CN" altLang="en-US"/>
              <a:t>以太坊中国智能合约的运行环境。以太坊的智能合约通过以太坊虚拟机（</a:t>
            </a:r>
            <a:r>
              <a:rPr lang="en-US" altLang="zh-CN"/>
              <a:t>EVM</a:t>
            </a:r>
            <a:r>
              <a:rPr lang="zh-CN" altLang="en-US"/>
              <a:t>）解释成字节码进行执行。</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159448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合约</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8" name="文本框 7"/>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9" name="文本框 8"/>
          <p:cNvSpPr txBox="1"/>
          <p:nvPr/>
        </p:nvSpPr>
        <p:spPr>
          <a:xfrm>
            <a:off x="1155065" y="4792980"/>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5" name="矩形 4"/>
          <p:cNvSpPr/>
          <p:nvPr/>
        </p:nvSpPr>
        <p:spPr>
          <a:xfrm>
            <a:off x="3740785" y="1653540"/>
            <a:ext cx="1656080" cy="401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钱包客户端</a:t>
            </a:r>
            <a:endParaRPr lang="zh-CN" altLang="en-US"/>
          </a:p>
        </p:txBody>
      </p:sp>
      <p:sp>
        <p:nvSpPr>
          <p:cNvPr id="6" name="矩形 5"/>
          <p:cNvSpPr/>
          <p:nvPr/>
        </p:nvSpPr>
        <p:spPr>
          <a:xfrm>
            <a:off x="7884160" y="1623695"/>
            <a:ext cx="1656080" cy="401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SOLC</a:t>
            </a:r>
            <a:r>
              <a:rPr lang="zh-CN" altLang="en-US"/>
              <a:t>编译</a:t>
            </a:r>
            <a:endParaRPr lang="zh-CN" altLang="en-US"/>
          </a:p>
        </p:txBody>
      </p:sp>
      <p:sp>
        <p:nvSpPr>
          <p:cNvPr id="13" name="矩形 12"/>
          <p:cNvSpPr/>
          <p:nvPr/>
        </p:nvSpPr>
        <p:spPr>
          <a:xfrm>
            <a:off x="3897630" y="2569210"/>
            <a:ext cx="1342390" cy="367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RPC</a:t>
            </a:r>
            <a:r>
              <a:rPr lang="zh-CN" altLang="en-US"/>
              <a:t>接口</a:t>
            </a:r>
            <a:endParaRPr lang="zh-CN" altLang="en-US"/>
          </a:p>
        </p:txBody>
      </p:sp>
      <p:sp>
        <p:nvSpPr>
          <p:cNvPr id="14" name="文本框 13"/>
          <p:cNvSpPr txBox="1"/>
          <p:nvPr/>
        </p:nvSpPr>
        <p:spPr>
          <a:xfrm>
            <a:off x="5868035" y="1356360"/>
            <a:ext cx="1683385" cy="337185"/>
          </a:xfrm>
          <a:prstGeom prst="rect">
            <a:avLst/>
          </a:prstGeom>
          <a:noFill/>
        </p:spPr>
        <p:txBody>
          <a:bodyPr wrap="square" rtlCol="0">
            <a:spAutoFit/>
          </a:bodyPr>
          <a:p>
            <a:r>
              <a:rPr lang="zh-CN" altLang="en-US" sz="1600"/>
              <a:t>智能合约代码</a:t>
            </a:r>
            <a:endParaRPr lang="zh-CN" altLang="en-US" sz="1600"/>
          </a:p>
        </p:txBody>
      </p:sp>
      <p:sp>
        <p:nvSpPr>
          <p:cNvPr id="15" name="文本框 14"/>
          <p:cNvSpPr txBox="1"/>
          <p:nvPr/>
        </p:nvSpPr>
        <p:spPr>
          <a:xfrm>
            <a:off x="5999480" y="1993265"/>
            <a:ext cx="1499870" cy="337185"/>
          </a:xfrm>
          <a:prstGeom prst="rect">
            <a:avLst/>
          </a:prstGeom>
          <a:noFill/>
        </p:spPr>
        <p:txBody>
          <a:bodyPr wrap="square" rtlCol="0">
            <a:spAutoFit/>
          </a:bodyPr>
          <a:p>
            <a:r>
              <a:rPr lang="en-US" altLang="zh-CN" sz="1600"/>
              <a:t>EVM</a:t>
            </a:r>
            <a:r>
              <a:rPr lang="zh-CN" altLang="en-US" sz="1600"/>
              <a:t>字节码</a:t>
            </a:r>
            <a:endParaRPr lang="zh-CN" altLang="en-US" sz="1600"/>
          </a:p>
        </p:txBody>
      </p:sp>
      <p:cxnSp>
        <p:nvCxnSpPr>
          <p:cNvPr id="17" name="直接箭头连接符 16"/>
          <p:cNvCxnSpPr/>
          <p:nvPr/>
        </p:nvCxnSpPr>
        <p:spPr>
          <a:xfrm flipV="1">
            <a:off x="5417820" y="1769110"/>
            <a:ext cx="2487295" cy="298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a:off x="5408930" y="1925955"/>
            <a:ext cx="2466975" cy="209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9" name="直接箭头连接符 18"/>
          <p:cNvCxnSpPr/>
          <p:nvPr/>
        </p:nvCxnSpPr>
        <p:spPr>
          <a:xfrm>
            <a:off x="4568825" y="2054860"/>
            <a:ext cx="0" cy="5137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4568825" y="2936240"/>
            <a:ext cx="0" cy="5137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2" name="圆角矩形 21"/>
          <p:cNvSpPr/>
          <p:nvPr/>
        </p:nvSpPr>
        <p:spPr>
          <a:xfrm>
            <a:off x="3218815" y="3449955"/>
            <a:ext cx="6710680" cy="20853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3897630" y="4093845"/>
            <a:ext cx="1392555" cy="5988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以太坊节点</a:t>
            </a:r>
            <a:endParaRPr lang="zh-CN" altLang="en-US"/>
          </a:p>
        </p:txBody>
      </p:sp>
      <p:cxnSp>
        <p:nvCxnSpPr>
          <p:cNvPr id="26" name="直接箭头连接符 25"/>
          <p:cNvCxnSpPr/>
          <p:nvPr/>
        </p:nvCxnSpPr>
        <p:spPr>
          <a:xfrm flipH="1">
            <a:off x="4561840" y="4692650"/>
            <a:ext cx="6985" cy="121856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7" name="矩形 26"/>
          <p:cNvSpPr/>
          <p:nvPr/>
        </p:nvSpPr>
        <p:spPr>
          <a:xfrm>
            <a:off x="3799840" y="591121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区块链数据</a:t>
            </a:r>
            <a:endParaRPr lang="zh-CN" altLang="en-US"/>
          </a:p>
        </p:txBody>
      </p:sp>
      <p:sp>
        <p:nvSpPr>
          <p:cNvPr id="28" name="矩形 27"/>
          <p:cNvSpPr/>
          <p:nvPr/>
        </p:nvSpPr>
        <p:spPr>
          <a:xfrm>
            <a:off x="5820410" y="4093845"/>
            <a:ext cx="1392555" cy="5988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以太坊节点</a:t>
            </a:r>
            <a:endParaRPr lang="zh-CN" altLang="en-US"/>
          </a:p>
        </p:txBody>
      </p:sp>
      <p:cxnSp>
        <p:nvCxnSpPr>
          <p:cNvPr id="29" name="直接箭头连接符 28"/>
          <p:cNvCxnSpPr/>
          <p:nvPr/>
        </p:nvCxnSpPr>
        <p:spPr>
          <a:xfrm flipH="1">
            <a:off x="6509385" y="4692650"/>
            <a:ext cx="6985" cy="121856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0" name="矩形 29"/>
          <p:cNvSpPr/>
          <p:nvPr/>
        </p:nvSpPr>
        <p:spPr>
          <a:xfrm>
            <a:off x="5747385" y="591121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区块链数据</a:t>
            </a:r>
            <a:endParaRPr lang="zh-CN" altLang="en-US"/>
          </a:p>
        </p:txBody>
      </p:sp>
      <p:sp>
        <p:nvSpPr>
          <p:cNvPr id="31" name="矩形 30"/>
          <p:cNvSpPr/>
          <p:nvPr/>
        </p:nvSpPr>
        <p:spPr>
          <a:xfrm>
            <a:off x="7792720" y="4093845"/>
            <a:ext cx="1392555" cy="5988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以太坊节点</a:t>
            </a:r>
            <a:endParaRPr lang="zh-CN" altLang="en-US"/>
          </a:p>
        </p:txBody>
      </p:sp>
      <p:cxnSp>
        <p:nvCxnSpPr>
          <p:cNvPr id="32" name="直接箭头连接符 31"/>
          <p:cNvCxnSpPr/>
          <p:nvPr/>
        </p:nvCxnSpPr>
        <p:spPr>
          <a:xfrm flipH="1">
            <a:off x="8456930" y="4692650"/>
            <a:ext cx="6985" cy="121856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3" name="矩形 32"/>
          <p:cNvSpPr/>
          <p:nvPr/>
        </p:nvSpPr>
        <p:spPr>
          <a:xfrm>
            <a:off x="7694930" y="591121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区块链数据</a:t>
            </a:r>
            <a:endParaRPr lang="zh-CN" altLang="en-US"/>
          </a:p>
        </p:txBody>
      </p:sp>
      <p:sp>
        <p:nvSpPr>
          <p:cNvPr id="34" name="文本框 33"/>
          <p:cNvSpPr txBox="1"/>
          <p:nvPr/>
        </p:nvSpPr>
        <p:spPr>
          <a:xfrm>
            <a:off x="4671695" y="4951095"/>
            <a:ext cx="4076700" cy="368300"/>
          </a:xfrm>
          <a:prstGeom prst="rect">
            <a:avLst/>
          </a:prstGeom>
          <a:noFill/>
        </p:spPr>
        <p:txBody>
          <a:bodyPr wrap="square" rtlCol="0">
            <a:spAutoFit/>
          </a:bodyPr>
          <a:p>
            <a:r>
              <a:rPr lang="zh-CN" altLang="en-US"/>
              <a:t>以太坊节点互相连接以构成以太坊网络</a:t>
            </a:r>
            <a:endParaRPr lang="zh-CN" altLang="en-US"/>
          </a:p>
        </p:txBody>
      </p:sp>
      <p:sp>
        <p:nvSpPr>
          <p:cNvPr id="35" name="文本框 34"/>
          <p:cNvSpPr txBox="1"/>
          <p:nvPr/>
        </p:nvSpPr>
        <p:spPr>
          <a:xfrm>
            <a:off x="4504690" y="5542915"/>
            <a:ext cx="2094230" cy="368300"/>
          </a:xfrm>
          <a:prstGeom prst="rect">
            <a:avLst/>
          </a:prstGeom>
          <a:noFill/>
        </p:spPr>
        <p:txBody>
          <a:bodyPr wrap="square" rtlCol="0">
            <a:spAutoFit/>
          </a:bodyPr>
          <a:p>
            <a:r>
              <a:rPr lang="zh-CN" altLang="en-US"/>
              <a:t>智能合约二进制码</a:t>
            </a:r>
            <a:endParaRPr lang="zh-CN" altLang="en-US"/>
          </a:p>
        </p:txBody>
      </p:sp>
      <p:sp>
        <p:nvSpPr>
          <p:cNvPr id="36" name="文本框 35"/>
          <p:cNvSpPr txBox="1"/>
          <p:nvPr/>
        </p:nvSpPr>
        <p:spPr>
          <a:xfrm>
            <a:off x="6475730" y="5535295"/>
            <a:ext cx="2094230" cy="368300"/>
          </a:xfrm>
          <a:prstGeom prst="rect">
            <a:avLst/>
          </a:prstGeom>
          <a:noFill/>
        </p:spPr>
        <p:txBody>
          <a:bodyPr wrap="square" rtlCol="0">
            <a:spAutoFit/>
          </a:bodyPr>
          <a:p>
            <a:r>
              <a:rPr lang="zh-CN" altLang="en-US"/>
              <a:t>智能合约二进制码</a:t>
            </a:r>
            <a:endParaRPr lang="zh-CN" altLang="en-US"/>
          </a:p>
        </p:txBody>
      </p:sp>
      <p:sp>
        <p:nvSpPr>
          <p:cNvPr id="37" name="文本框 36"/>
          <p:cNvSpPr txBox="1"/>
          <p:nvPr/>
        </p:nvSpPr>
        <p:spPr>
          <a:xfrm>
            <a:off x="8433435" y="5542915"/>
            <a:ext cx="2094230" cy="368300"/>
          </a:xfrm>
          <a:prstGeom prst="rect">
            <a:avLst/>
          </a:prstGeom>
          <a:noFill/>
        </p:spPr>
        <p:txBody>
          <a:bodyPr wrap="square" rtlCol="0">
            <a:spAutoFit/>
          </a:bodyPr>
          <a:p>
            <a:r>
              <a:rPr lang="zh-CN" altLang="en-US"/>
              <a:t>智能合约二进制码</a:t>
            </a:r>
            <a:endParaRPr lang="zh-CN" altLang="en-US"/>
          </a:p>
        </p:txBody>
      </p:sp>
      <p:cxnSp>
        <p:nvCxnSpPr>
          <p:cNvPr id="38" name="直接连接符 37"/>
          <p:cNvCxnSpPr>
            <a:endCxn id="23" idx="1"/>
          </p:cNvCxnSpPr>
          <p:nvPr/>
        </p:nvCxnSpPr>
        <p:spPr>
          <a:xfrm flipV="1">
            <a:off x="2569845" y="4393565"/>
            <a:ext cx="1327785" cy="10160"/>
          </a:xfrm>
          <a:prstGeom prst="line">
            <a:avLst/>
          </a:prstGeom>
        </p:spPr>
        <p:style>
          <a:lnRef idx="3">
            <a:schemeClr val="dk1"/>
          </a:lnRef>
          <a:fillRef idx="0">
            <a:schemeClr val="dk1"/>
          </a:fillRef>
          <a:effectRef idx="2">
            <a:schemeClr val="dk1"/>
          </a:effectRef>
          <a:fontRef idx="minor">
            <a:schemeClr val="tx1"/>
          </a:fontRef>
        </p:style>
      </p:cxnSp>
      <p:cxnSp>
        <p:nvCxnSpPr>
          <p:cNvPr id="40" name="直接连接符 39"/>
          <p:cNvCxnSpPr/>
          <p:nvPr/>
        </p:nvCxnSpPr>
        <p:spPr>
          <a:xfrm>
            <a:off x="5290185" y="4393565"/>
            <a:ext cx="530225" cy="0"/>
          </a:xfrm>
          <a:prstGeom prst="line">
            <a:avLst/>
          </a:prstGeom>
        </p:spPr>
        <p:style>
          <a:lnRef idx="3">
            <a:schemeClr val="dk1"/>
          </a:lnRef>
          <a:fillRef idx="0">
            <a:schemeClr val="dk1"/>
          </a:fillRef>
          <a:effectRef idx="2">
            <a:schemeClr val="dk1"/>
          </a:effectRef>
          <a:fontRef idx="minor">
            <a:schemeClr val="tx1"/>
          </a:fontRef>
        </p:style>
      </p:cxnSp>
      <p:cxnSp>
        <p:nvCxnSpPr>
          <p:cNvPr id="41" name="直接连接符 40"/>
          <p:cNvCxnSpPr>
            <a:stCxn id="28" idx="3"/>
            <a:endCxn id="31" idx="1"/>
          </p:cNvCxnSpPr>
          <p:nvPr/>
        </p:nvCxnSpPr>
        <p:spPr>
          <a:xfrm>
            <a:off x="7212965" y="4393565"/>
            <a:ext cx="579755"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p:nvPr/>
        </p:nvCxnSpPr>
        <p:spPr>
          <a:xfrm flipV="1">
            <a:off x="9207500" y="4393565"/>
            <a:ext cx="1218565" cy="10160"/>
          </a:xfrm>
          <a:prstGeom prst="line">
            <a:avLst/>
          </a:prstGeom>
        </p:spPr>
        <p:style>
          <a:lnRef idx="3">
            <a:schemeClr val="dk1"/>
          </a:lnRef>
          <a:fillRef idx="0">
            <a:schemeClr val="dk1"/>
          </a:fillRef>
          <a:effectRef idx="2">
            <a:schemeClr val="dk1"/>
          </a:effectRef>
          <a:fontRef idx="minor">
            <a:schemeClr val="tx1"/>
          </a:fontRef>
        </p:style>
      </p:cxnSp>
      <p:sp>
        <p:nvSpPr>
          <p:cNvPr id="43" name="文本框 42"/>
          <p:cNvSpPr txBox="1"/>
          <p:nvPr/>
        </p:nvSpPr>
        <p:spPr>
          <a:xfrm>
            <a:off x="5133340" y="594360"/>
            <a:ext cx="3056890" cy="460375"/>
          </a:xfrm>
          <a:prstGeom prst="rect">
            <a:avLst/>
          </a:prstGeom>
          <a:noFill/>
        </p:spPr>
        <p:txBody>
          <a:bodyPr wrap="square" rtlCol="0">
            <a:spAutoFit/>
          </a:bodyPr>
          <a:p>
            <a:r>
              <a:rPr lang="zh-CN" altLang="en-US" sz="2400"/>
              <a:t>智能合约部署原理</a:t>
            </a:r>
            <a:endParaRPr lang="zh-CN" altLang="en-US" sz="24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159448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合约</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8" name="文本框 7"/>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9" name="文本框 8"/>
          <p:cNvSpPr txBox="1"/>
          <p:nvPr/>
        </p:nvSpPr>
        <p:spPr>
          <a:xfrm>
            <a:off x="1155065" y="4792980"/>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5" name="文本框 4"/>
          <p:cNvSpPr txBox="1"/>
          <p:nvPr/>
        </p:nvSpPr>
        <p:spPr>
          <a:xfrm>
            <a:off x="5109210" y="882650"/>
            <a:ext cx="3034030" cy="460375"/>
          </a:xfrm>
          <a:prstGeom prst="rect">
            <a:avLst/>
          </a:prstGeom>
          <a:noFill/>
        </p:spPr>
        <p:txBody>
          <a:bodyPr wrap="square" rtlCol="0">
            <a:spAutoFit/>
          </a:bodyPr>
          <a:p>
            <a:r>
              <a:rPr lang="zh-CN" altLang="en-US" sz="2400"/>
              <a:t>部署的数据流</a:t>
            </a:r>
            <a:endParaRPr lang="zh-CN" altLang="en-US" sz="2400"/>
          </a:p>
        </p:txBody>
      </p:sp>
      <p:sp>
        <p:nvSpPr>
          <p:cNvPr id="6" name="剪去单角的矩形 5"/>
          <p:cNvSpPr/>
          <p:nvPr/>
        </p:nvSpPr>
        <p:spPr>
          <a:xfrm>
            <a:off x="3014345" y="2184400"/>
            <a:ext cx="878205" cy="292163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合约代码</a:t>
            </a:r>
            <a:endParaRPr lang="zh-CN" altLang="en-US"/>
          </a:p>
        </p:txBody>
      </p:sp>
      <p:sp>
        <p:nvSpPr>
          <p:cNvPr id="11" name="剪去单角的矩形 10"/>
          <p:cNvSpPr/>
          <p:nvPr/>
        </p:nvSpPr>
        <p:spPr>
          <a:xfrm>
            <a:off x="4510405" y="2194560"/>
            <a:ext cx="1156970" cy="291147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二进制代码</a:t>
            </a:r>
            <a:endParaRPr lang="zh-CN" altLang="en-US"/>
          </a:p>
        </p:txBody>
      </p:sp>
      <p:sp>
        <p:nvSpPr>
          <p:cNvPr id="12" name="剪去单角的矩形 11"/>
          <p:cNvSpPr/>
          <p:nvPr/>
        </p:nvSpPr>
        <p:spPr>
          <a:xfrm>
            <a:off x="6432550" y="2194560"/>
            <a:ext cx="2063115" cy="292163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b="1">
                <a:solidFill>
                  <a:schemeClr val="tx1"/>
                </a:solidFill>
              </a:rPr>
              <a:t>交易数据</a:t>
            </a:r>
            <a:endParaRPr lang="zh-CN" altLang="en-US"/>
          </a:p>
          <a:p>
            <a:pPr algn="l"/>
            <a:endParaRPr lang="zh-CN" altLang="en-US"/>
          </a:p>
          <a:p>
            <a:pPr algn="l"/>
            <a:r>
              <a:rPr lang="en-US" altLang="zh-CN"/>
              <a:t>TxHash</a:t>
            </a:r>
            <a:r>
              <a:rPr lang="zh-CN" altLang="en-US"/>
              <a:t>：交易哈希值</a:t>
            </a:r>
            <a:endParaRPr lang="zh-CN" altLang="en-US"/>
          </a:p>
          <a:p>
            <a:pPr algn="l"/>
            <a:r>
              <a:rPr lang="en-US" altLang="zh-CN"/>
              <a:t>From</a:t>
            </a:r>
            <a:r>
              <a:rPr lang="zh-CN" altLang="en-US"/>
              <a:t>：用户账户</a:t>
            </a:r>
            <a:endParaRPr lang="zh-CN" altLang="en-US"/>
          </a:p>
          <a:p>
            <a:pPr algn="l"/>
            <a:r>
              <a:rPr lang="en-US" altLang="zh-CN"/>
              <a:t>To</a:t>
            </a:r>
            <a:r>
              <a:rPr lang="zh-CN" altLang="en-US"/>
              <a:t>：空地址</a:t>
            </a:r>
            <a:endParaRPr lang="zh-CN" altLang="en-US"/>
          </a:p>
          <a:p>
            <a:pPr algn="l"/>
            <a:r>
              <a:rPr lang="en-US" altLang="zh-CN">
                <a:solidFill>
                  <a:srgbClr val="C00000"/>
                </a:solidFill>
              </a:rPr>
              <a:t>data</a:t>
            </a:r>
            <a:r>
              <a:rPr lang="zh-CN" altLang="en-US"/>
              <a:t>：合约二进制代码</a:t>
            </a:r>
            <a:endParaRPr lang="zh-CN" altLang="en-US"/>
          </a:p>
        </p:txBody>
      </p:sp>
      <p:sp>
        <p:nvSpPr>
          <p:cNvPr id="13" name="剪去单角的矩形 12"/>
          <p:cNvSpPr/>
          <p:nvPr/>
        </p:nvSpPr>
        <p:spPr>
          <a:xfrm>
            <a:off x="9270365" y="2194560"/>
            <a:ext cx="2155825" cy="292163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b="1">
                <a:solidFill>
                  <a:schemeClr val="tx1"/>
                </a:solidFill>
                <a:sym typeface="+mn-ea"/>
              </a:rPr>
              <a:t>区块链</a:t>
            </a:r>
            <a:r>
              <a:rPr lang="zh-CN" altLang="en-US" b="1">
                <a:solidFill>
                  <a:schemeClr val="tx1"/>
                </a:solidFill>
                <a:sym typeface="+mn-ea"/>
              </a:rPr>
              <a:t>数据</a:t>
            </a:r>
            <a:endParaRPr lang="zh-CN" altLang="en-US"/>
          </a:p>
          <a:p>
            <a:pPr algn="l"/>
            <a:endParaRPr lang="zh-CN" altLang="en-US"/>
          </a:p>
          <a:p>
            <a:pPr algn="l"/>
            <a:r>
              <a:rPr lang="en-US" altLang="zh-CN">
                <a:sym typeface="+mn-ea"/>
              </a:rPr>
              <a:t>Add</a:t>
            </a:r>
            <a:r>
              <a:rPr lang="en-US" altLang="zh-CN">
                <a:sym typeface="+mn-ea"/>
              </a:rPr>
              <a:t>ress</a:t>
            </a:r>
            <a:r>
              <a:rPr lang="zh-CN" altLang="en-US">
                <a:sym typeface="+mn-ea"/>
              </a:rPr>
              <a:t>：智能合约地址</a:t>
            </a:r>
            <a:endParaRPr lang="zh-CN" altLang="en-US"/>
          </a:p>
          <a:p>
            <a:pPr algn="l"/>
            <a:r>
              <a:rPr lang="en-US" altLang="zh-CN">
                <a:sym typeface="+mn-ea"/>
              </a:rPr>
              <a:t>Balance</a:t>
            </a:r>
            <a:r>
              <a:rPr lang="zh-CN" altLang="en-US">
                <a:sym typeface="+mn-ea"/>
              </a:rPr>
              <a:t>：合约余额</a:t>
            </a:r>
            <a:endParaRPr lang="zh-CN" altLang="en-US"/>
          </a:p>
          <a:p>
            <a:pPr algn="l"/>
            <a:r>
              <a:rPr lang="en-US" altLang="zh-CN">
                <a:solidFill>
                  <a:srgbClr val="C00000"/>
                </a:solidFill>
                <a:sym typeface="+mn-ea"/>
              </a:rPr>
              <a:t>data</a:t>
            </a:r>
            <a:r>
              <a:rPr lang="zh-CN" altLang="en-US">
                <a:sym typeface="+mn-ea"/>
              </a:rPr>
              <a:t>：合约二进制代码</a:t>
            </a:r>
            <a:endParaRPr lang="zh-CN" altLang="en-US"/>
          </a:p>
        </p:txBody>
      </p:sp>
      <p:cxnSp>
        <p:nvCxnSpPr>
          <p:cNvPr id="14" name="直接箭头连接符 13"/>
          <p:cNvCxnSpPr>
            <a:stCxn id="6" idx="0"/>
            <a:endCxn id="11" idx="2"/>
          </p:cNvCxnSpPr>
          <p:nvPr/>
        </p:nvCxnSpPr>
        <p:spPr>
          <a:xfrm>
            <a:off x="3892550" y="3645535"/>
            <a:ext cx="61785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0"/>
            <a:endCxn id="12" idx="2"/>
          </p:cNvCxnSpPr>
          <p:nvPr/>
        </p:nvCxnSpPr>
        <p:spPr>
          <a:xfrm>
            <a:off x="5667375" y="3650615"/>
            <a:ext cx="76517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0"/>
            <a:endCxn id="13" idx="2"/>
          </p:cNvCxnSpPr>
          <p:nvPr/>
        </p:nvCxnSpPr>
        <p:spPr>
          <a:xfrm>
            <a:off x="8495665" y="3655695"/>
            <a:ext cx="774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830320" y="3092450"/>
            <a:ext cx="763270" cy="583565"/>
          </a:xfrm>
          <a:prstGeom prst="rect">
            <a:avLst/>
          </a:prstGeom>
          <a:noFill/>
        </p:spPr>
        <p:txBody>
          <a:bodyPr wrap="square" rtlCol="0">
            <a:spAutoFit/>
          </a:bodyPr>
          <a:p>
            <a:r>
              <a:rPr lang="en-US" altLang="zh-CN" sz="1600"/>
              <a:t>SOLC</a:t>
            </a:r>
            <a:r>
              <a:rPr lang="zh-CN" altLang="en-US" sz="1600"/>
              <a:t>编译</a:t>
            </a:r>
            <a:endParaRPr lang="zh-CN" altLang="en-US" sz="1600"/>
          </a:p>
        </p:txBody>
      </p:sp>
      <p:sp>
        <p:nvSpPr>
          <p:cNvPr id="18" name="文本框 17"/>
          <p:cNvSpPr txBox="1"/>
          <p:nvPr/>
        </p:nvSpPr>
        <p:spPr>
          <a:xfrm>
            <a:off x="5729605" y="3030855"/>
            <a:ext cx="732790" cy="645160"/>
          </a:xfrm>
          <a:prstGeom prst="rect">
            <a:avLst/>
          </a:prstGeom>
          <a:noFill/>
        </p:spPr>
        <p:txBody>
          <a:bodyPr wrap="square" rtlCol="0">
            <a:spAutoFit/>
          </a:bodyPr>
          <a:p>
            <a:r>
              <a:rPr lang="zh-CN" altLang="en-US"/>
              <a:t>发送交易</a:t>
            </a:r>
            <a:endParaRPr lang="zh-CN" altLang="en-US"/>
          </a:p>
        </p:txBody>
      </p:sp>
      <p:sp>
        <p:nvSpPr>
          <p:cNvPr id="19" name="文本框 18"/>
          <p:cNvSpPr txBox="1"/>
          <p:nvPr/>
        </p:nvSpPr>
        <p:spPr>
          <a:xfrm>
            <a:off x="8547100" y="3030855"/>
            <a:ext cx="774065" cy="645160"/>
          </a:xfrm>
          <a:prstGeom prst="rect">
            <a:avLst/>
          </a:prstGeom>
          <a:noFill/>
        </p:spPr>
        <p:txBody>
          <a:bodyPr wrap="square" rtlCol="0">
            <a:spAutoFit/>
          </a:bodyPr>
          <a:p>
            <a:r>
              <a:rPr lang="zh-CN" altLang="en-US"/>
              <a:t>矿工挖矿</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159448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合约</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8" name="文本框 7"/>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9" name="文本框 8"/>
          <p:cNvSpPr txBox="1"/>
          <p:nvPr/>
        </p:nvSpPr>
        <p:spPr>
          <a:xfrm>
            <a:off x="1155065" y="4792980"/>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5" name="矩形 4"/>
          <p:cNvSpPr/>
          <p:nvPr/>
        </p:nvSpPr>
        <p:spPr>
          <a:xfrm>
            <a:off x="3679190" y="1282065"/>
            <a:ext cx="1656080" cy="401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钱包客户端</a:t>
            </a:r>
            <a:endParaRPr lang="zh-CN" altLang="en-US"/>
          </a:p>
        </p:txBody>
      </p:sp>
      <p:sp>
        <p:nvSpPr>
          <p:cNvPr id="13" name="矩形 12"/>
          <p:cNvSpPr/>
          <p:nvPr/>
        </p:nvSpPr>
        <p:spPr>
          <a:xfrm>
            <a:off x="3836035" y="2197735"/>
            <a:ext cx="1342390" cy="367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RPC</a:t>
            </a:r>
            <a:r>
              <a:rPr lang="zh-CN" altLang="en-US"/>
              <a:t>接口</a:t>
            </a:r>
            <a:endParaRPr lang="zh-CN" altLang="en-US"/>
          </a:p>
        </p:txBody>
      </p:sp>
      <p:cxnSp>
        <p:nvCxnSpPr>
          <p:cNvPr id="18" name="直接箭头连接符 17"/>
          <p:cNvCxnSpPr/>
          <p:nvPr/>
        </p:nvCxnSpPr>
        <p:spPr>
          <a:xfrm flipH="1">
            <a:off x="4507230" y="1929765"/>
            <a:ext cx="2466975" cy="209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9" name="直接箭头连接符 18"/>
          <p:cNvCxnSpPr/>
          <p:nvPr/>
        </p:nvCxnSpPr>
        <p:spPr>
          <a:xfrm>
            <a:off x="4507230" y="1683385"/>
            <a:ext cx="0" cy="5137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4507230" y="2564765"/>
            <a:ext cx="0" cy="5137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2" name="圆角矩形 21"/>
          <p:cNvSpPr/>
          <p:nvPr/>
        </p:nvSpPr>
        <p:spPr>
          <a:xfrm>
            <a:off x="3147060" y="3120390"/>
            <a:ext cx="6710680" cy="122491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3825875" y="3388995"/>
            <a:ext cx="1392555" cy="5988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以太坊节点</a:t>
            </a:r>
            <a:endParaRPr lang="zh-CN" altLang="en-US"/>
          </a:p>
        </p:txBody>
      </p:sp>
      <p:cxnSp>
        <p:nvCxnSpPr>
          <p:cNvPr id="26" name="直接箭头连接符 25"/>
          <p:cNvCxnSpPr/>
          <p:nvPr/>
        </p:nvCxnSpPr>
        <p:spPr>
          <a:xfrm flipH="1">
            <a:off x="4490085" y="3987800"/>
            <a:ext cx="6985" cy="7258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7" name="矩形 26"/>
          <p:cNvSpPr/>
          <p:nvPr/>
        </p:nvSpPr>
        <p:spPr>
          <a:xfrm>
            <a:off x="3724275" y="471360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本地</a:t>
            </a:r>
            <a:r>
              <a:rPr lang="en-US" altLang="zh-CN"/>
              <a:t>EVM</a:t>
            </a:r>
            <a:endParaRPr lang="en-US" altLang="zh-CN"/>
          </a:p>
        </p:txBody>
      </p:sp>
      <p:sp>
        <p:nvSpPr>
          <p:cNvPr id="28" name="矩形 27"/>
          <p:cNvSpPr/>
          <p:nvPr/>
        </p:nvSpPr>
        <p:spPr>
          <a:xfrm>
            <a:off x="5748655" y="3388995"/>
            <a:ext cx="1392555" cy="5988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以太坊节点</a:t>
            </a:r>
            <a:endParaRPr lang="zh-CN" altLang="en-US"/>
          </a:p>
        </p:txBody>
      </p:sp>
      <p:cxnSp>
        <p:nvCxnSpPr>
          <p:cNvPr id="29" name="直接箭头连接符 28"/>
          <p:cNvCxnSpPr/>
          <p:nvPr/>
        </p:nvCxnSpPr>
        <p:spPr>
          <a:xfrm flipH="1">
            <a:off x="6431280" y="3987800"/>
            <a:ext cx="13335" cy="6946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0" name="矩形 29"/>
          <p:cNvSpPr/>
          <p:nvPr/>
        </p:nvSpPr>
        <p:spPr>
          <a:xfrm>
            <a:off x="5675630" y="471360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本地</a:t>
            </a:r>
            <a:r>
              <a:rPr lang="en-US" altLang="zh-CN">
                <a:sym typeface="+mn-ea"/>
              </a:rPr>
              <a:t>EVM</a:t>
            </a:r>
            <a:endParaRPr lang="zh-CN" altLang="en-US"/>
          </a:p>
        </p:txBody>
      </p:sp>
      <p:sp>
        <p:nvSpPr>
          <p:cNvPr id="31" name="矩形 30"/>
          <p:cNvSpPr/>
          <p:nvPr/>
        </p:nvSpPr>
        <p:spPr>
          <a:xfrm>
            <a:off x="7720965" y="3388995"/>
            <a:ext cx="1392555" cy="59880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以太坊节点</a:t>
            </a:r>
            <a:endParaRPr lang="zh-CN" altLang="en-US"/>
          </a:p>
        </p:txBody>
      </p:sp>
      <p:cxnSp>
        <p:nvCxnSpPr>
          <p:cNvPr id="32" name="直接箭头连接符 31"/>
          <p:cNvCxnSpPr/>
          <p:nvPr/>
        </p:nvCxnSpPr>
        <p:spPr>
          <a:xfrm flipH="1">
            <a:off x="8382000" y="3987800"/>
            <a:ext cx="10160" cy="7156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3" name="矩形 32"/>
          <p:cNvSpPr/>
          <p:nvPr/>
        </p:nvSpPr>
        <p:spPr>
          <a:xfrm>
            <a:off x="7619365" y="471360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本地</a:t>
            </a:r>
            <a:r>
              <a:rPr lang="en-US" altLang="zh-CN">
                <a:sym typeface="+mn-ea"/>
              </a:rPr>
              <a:t>EVM</a:t>
            </a:r>
            <a:endParaRPr lang="zh-CN" altLang="en-US"/>
          </a:p>
        </p:txBody>
      </p:sp>
      <p:sp>
        <p:nvSpPr>
          <p:cNvPr id="34" name="文本框 33"/>
          <p:cNvSpPr txBox="1"/>
          <p:nvPr/>
        </p:nvSpPr>
        <p:spPr>
          <a:xfrm>
            <a:off x="4610100" y="4053205"/>
            <a:ext cx="4076700" cy="368300"/>
          </a:xfrm>
          <a:prstGeom prst="rect">
            <a:avLst/>
          </a:prstGeom>
          <a:noFill/>
        </p:spPr>
        <p:txBody>
          <a:bodyPr wrap="square" rtlCol="0">
            <a:spAutoFit/>
          </a:bodyPr>
          <a:p>
            <a:r>
              <a:rPr lang="en-US" altLang="zh-CN"/>
              <a:t>Geth</a:t>
            </a:r>
            <a:r>
              <a:rPr lang="zh-CN" altLang="en-US"/>
              <a:t>节点互相连接以构成以太坊网络</a:t>
            </a:r>
            <a:endParaRPr lang="zh-CN" altLang="en-US"/>
          </a:p>
        </p:txBody>
      </p:sp>
      <p:sp>
        <p:nvSpPr>
          <p:cNvPr id="35" name="文本框 34"/>
          <p:cNvSpPr txBox="1"/>
          <p:nvPr/>
        </p:nvSpPr>
        <p:spPr>
          <a:xfrm>
            <a:off x="4436745" y="4345305"/>
            <a:ext cx="2094230" cy="368300"/>
          </a:xfrm>
          <a:prstGeom prst="rect">
            <a:avLst/>
          </a:prstGeom>
          <a:noFill/>
        </p:spPr>
        <p:txBody>
          <a:bodyPr wrap="square" rtlCol="0">
            <a:spAutoFit/>
          </a:bodyPr>
          <a:p>
            <a:r>
              <a:rPr lang="zh-CN" altLang="en-US"/>
              <a:t>输入合约参数</a:t>
            </a:r>
            <a:endParaRPr lang="zh-CN" altLang="en-US"/>
          </a:p>
        </p:txBody>
      </p:sp>
      <p:cxnSp>
        <p:nvCxnSpPr>
          <p:cNvPr id="38" name="直接连接符 37"/>
          <p:cNvCxnSpPr>
            <a:endCxn id="23" idx="1"/>
          </p:cNvCxnSpPr>
          <p:nvPr/>
        </p:nvCxnSpPr>
        <p:spPr>
          <a:xfrm flipV="1">
            <a:off x="2498090" y="3688715"/>
            <a:ext cx="1327785" cy="10160"/>
          </a:xfrm>
          <a:prstGeom prst="line">
            <a:avLst/>
          </a:prstGeom>
        </p:spPr>
        <p:style>
          <a:lnRef idx="3">
            <a:schemeClr val="dk1"/>
          </a:lnRef>
          <a:fillRef idx="0">
            <a:schemeClr val="dk1"/>
          </a:fillRef>
          <a:effectRef idx="2">
            <a:schemeClr val="dk1"/>
          </a:effectRef>
          <a:fontRef idx="minor">
            <a:schemeClr val="tx1"/>
          </a:fontRef>
        </p:style>
      </p:cxnSp>
      <p:cxnSp>
        <p:nvCxnSpPr>
          <p:cNvPr id="40" name="直接连接符 39"/>
          <p:cNvCxnSpPr/>
          <p:nvPr/>
        </p:nvCxnSpPr>
        <p:spPr>
          <a:xfrm>
            <a:off x="5218430" y="3688715"/>
            <a:ext cx="530225" cy="0"/>
          </a:xfrm>
          <a:prstGeom prst="line">
            <a:avLst/>
          </a:prstGeom>
        </p:spPr>
        <p:style>
          <a:lnRef idx="3">
            <a:schemeClr val="dk1"/>
          </a:lnRef>
          <a:fillRef idx="0">
            <a:schemeClr val="dk1"/>
          </a:fillRef>
          <a:effectRef idx="2">
            <a:schemeClr val="dk1"/>
          </a:effectRef>
          <a:fontRef idx="minor">
            <a:schemeClr val="tx1"/>
          </a:fontRef>
        </p:style>
      </p:cxnSp>
      <p:cxnSp>
        <p:nvCxnSpPr>
          <p:cNvPr id="41" name="直接连接符 40"/>
          <p:cNvCxnSpPr>
            <a:stCxn id="28" idx="3"/>
            <a:endCxn id="31" idx="1"/>
          </p:cNvCxnSpPr>
          <p:nvPr/>
        </p:nvCxnSpPr>
        <p:spPr>
          <a:xfrm>
            <a:off x="7141210" y="3688715"/>
            <a:ext cx="579755" cy="0"/>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p:nvPr/>
        </p:nvCxnSpPr>
        <p:spPr>
          <a:xfrm flipV="1">
            <a:off x="9135745" y="3688715"/>
            <a:ext cx="1218565" cy="10160"/>
          </a:xfrm>
          <a:prstGeom prst="line">
            <a:avLst/>
          </a:prstGeom>
        </p:spPr>
        <p:style>
          <a:lnRef idx="3">
            <a:schemeClr val="dk1"/>
          </a:lnRef>
          <a:fillRef idx="0">
            <a:schemeClr val="dk1"/>
          </a:fillRef>
          <a:effectRef idx="2">
            <a:schemeClr val="dk1"/>
          </a:effectRef>
          <a:fontRef idx="minor">
            <a:schemeClr val="tx1"/>
          </a:fontRef>
        </p:style>
      </p:cxnSp>
      <p:sp>
        <p:nvSpPr>
          <p:cNvPr id="43" name="文本框 42"/>
          <p:cNvSpPr txBox="1"/>
          <p:nvPr/>
        </p:nvSpPr>
        <p:spPr>
          <a:xfrm>
            <a:off x="4916805" y="398780"/>
            <a:ext cx="3056890" cy="460375"/>
          </a:xfrm>
          <a:prstGeom prst="rect">
            <a:avLst/>
          </a:prstGeom>
          <a:noFill/>
        </p:spPr>
        <p:txBody>
          <a:bodyPr wrap="square" rtlCol="0">
            <a:spAutoFit/>
          </a:bodyPr>
          <a:p>
            <a:r>
              <a:rPr lang="zh-CN" altLang="en-US" sz="2400"/>
              <a:t>智能合约运行</a:t>
            </a:r>
            <a:r>
              <a:rPr lang="zh-CN" altLang="en-US" sz="2400"/>
              <a:t>原理</a:t>
            </a:r>
            <a:endParaRPr lang="zh-CN" altLang="en-US" sz="2400"/>
          </a:p>
        </p:txBody>
      </p:sp>
      <p:sp>
        <p:nvSpPr>
          <p:cNvPr id="12" name="剪去单角的矩形 11"/>
          <p:cNvSpPr/>
          <p:nvPr/>
        </p:nvSpPr>
        <p:spPr>
          <a:xfrm>
            <a:off x="7108825" y="1087755"/>
            <a:ext cx="2954655" cy="1704340"/>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交易数据</a:t>
            </a:r>
            <a:endParaRPr lang="zh-CN" altLang="en-US"/>
          </a:p>
          <a:p>
            <a:pPr algn="l"/>
            <a:r>
              <a:rPr lang="en-US" altLang="zh-CN"/>
              <a:t>TxHash</a:t>
            </a:r>
            <a:r>
              <a:rPr lang="zh-CN" altLang="en-US"/>
              <a:t>：交易哈希值</a:t>
            </a:r>
            <a:endParaRPr lang="zh-CN" altLang="en-US"/>
          </a:p>
          <a:p>
            <a:pPr algn="l"/>
            <a:r>
              <a:rPr lang="en-US" altLang="zh-CN"/>
              <a:t>From</a:t>
            </a:r>
            <a:r>
              <a:rPr lang="zh-CN" altLang="en-US"/>
              <a:t>：用户账户</a:t>
            </a:r>
            <a:endParaRPr lang="zh-CN" altLang="en-US"/>
          </a:p>
          <a:p>
            <a:pPr algn="l"/>
            <a:r>
              <a:rPr lang="en-US" altLang="zh-CN"/>
              <a:t>To</a:t>
            </a:r>
            <a:r>
              <a:rPr lang="zh-CN" altLang="en-US"/>
              <a:t>：智能合约地址</a:t>
            </a:r>
            <a:endParaRPr lang="zh-CN" altLang="en-US"/>
          </a:p>
          <a:p>
            <a:pPr algn="l"/>
            <a:r>
              <a:rPr lang="en-US" altLang="zh-CN">
                <a:solidFill>
                  <a:srgbClr val="C00000"/>
                </a:solidFill>
              </a:rPr>
              <a:t>Data</a:t>
            </a:r>
            <a:r>
              <a:rPr lang="zh-CN" altLang="en-US"/>
              <a:t>：调用的函数及参数</a:t>
            </a:r>
            <a:endParaRPr lang="zh-CN" altLang="en-US"/>
          </a:p>
        </p:txBody>
      </p:sp>
      <p:sp>
        <p:nvSpPr>
          <p:cNvPr id="2" name="文本框 1"/>
          <p:cNvSpPr txBox="1"/>
          <p:nvPr/>
        </p:nvSpPr>
        <p:spPr>
          <a:xfrm>
            <a:off x="4610100" y="1617980"/>
            <a:ext cx="2395855" cy="645160"/>
          </a:xfrm>
          <a:prstGeom prst="rect">
            <a:avLst/>
          </a:prstGeom>
          <a:noFill/>
        </p:spPr>
        <p:txBody>
          <a:bodyPr wrap="square" rtlCol="0">
            <a:spAutoFit/>
          </a:bodyPr>
          <a:p>
            <a:r>
              <a:rPr lang="zh-CN" altLang="en-US"/>
              <a:t>发起交易，进行智能合约的交互</a:t>
            </a:r>
            <a:endParaRPr lang="zh-CN" altLang="en-US"/>
          </a:p>
        </p:txBody>
      </p:sp>
      <p:sp>
        <p:nvSpPr>
          <p:cNvPr id="3" name="文本框 2"/>
          <p:cNvSpPr txBox="1"/>
          <p:nvPr/>
        </p:nvSpPr>
        <p:spPr>
          <a:xfrm>
            <a:off x="6444615" y="4345305"/>
            <a:ext cx="2094230" cy="368300"/>
          </a:xfrm>
          <a:prstGeom prst="rect">
            <a:avLst/>
          </a:prstGeom>
          <a:noFill/>
        </p:spPr>
        <p:txBody>
          <a:bodyPr wrap="square" rtlCol="0">
            <a:spAutoFit/>
          </a:bodyPr>
          <a:p>
            <a:r>
              <a:rPr lang="zh-CN" altLang="en-US"/>
              <a:t>输入合约参数</a:t>
            </a:r>
            <a:endParaRPr lang="zh-CN" altLang="en-US"/>
          </a:p>
        </p:txBody>
      </p:sp>
      <p:sp>
        <p:nvSpPr>
          <p:cNvPr id="11" name="文本框 10"/>
          <p:cNvSpPr txBox="1"/>
          <p:nvPr/>
        </p:nvSpPr>
        <p:spPr>
          <a:xfrm>
            <a:off x="8392160" y="4314190"/>
            <a:ext cx="2094230" cy="368300"/>
          </a:xfrm>
          <a:prstGeom prst="rect">
            <a:avLst/>
          </a:prstGeom>
          <a:noFill/>
        </p:spPr>
        <p:txBody>
          <a:bodyPr wrap="square" rtlCol="0">
            <a:spAutoFit/>
          </a:bodyPr>
          <a:p>
            <a:r>
              <a:rPr lang="zh-CN" altLang="en-US"/>
              <a:t>输入合约参数</a:t>
            </a:r>
            <a:endParaRPr lang="zh-CN" altLang="en-US"/>
          </a:p>
        </p:txBody>
      </p:sp>
      <p:sp>
        <p:nvSpPr>
          <p:cNvPr id="16" name="矩形 15"/>
          <p:cNvSpPr/>
          <p:nvPr/>
        </p:nvSpPr>
        <p:spPr>
          <a:xfrm>
            <a:off x="3724275" y="534606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运算结果</a:t>
            </a:r>
            <a:endParaRPr lang="en-US" altLang="zh-CN"/>
          </a:p>
        </p:txBody>
      </p:sp>
      <p:sp>
        <p:nvSpPr>
          <p:cNvPr id="21" name="矩形 20"/>
          <p:cNvSpPr/>
          <p:nvPr/>
        </p:nvSpPr>
        <p:spPr>
          <a:xfrm>
            <a:off x="5675630" y="534606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运算结果</a:t>
            </a:r>
            <a:endParaRPr lang="zh-CN" altLang="en-US"/>
          </a:p>
        </p:txBody>
      </p:sp>
      <p:sp>
        <p:nvSpPr>
          <p:cNvPr id="24" name="矩形 23"/>
          <p:cNvSpPr/>
          <p:nvPr/>
        </p:nvSpPr>
        <p:spPr>
          <a:xfrm>
            <a:off x="7619365" y="534606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运算结果</a:t>
            </a:r>
            <a:endParaRPr lang="zh-CN" altLang="en-US"/>
          </a:p>
        </p:txBody>
      </p:sp>
      <p:sp>
        <p:nvSpPr>
          <p:cNvPr id="25" name="矩形 24"/>
          <p:cNvSpPr/>
          <p:nvPr/>
        </p:nvSpPr>
        <p:spPr>
          <a:xfrm>
            <a:off x="3724275" y="593534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区块链数据</a:t>
            </a:r>
            <a:endParaRPr lang="zh-CN" altLang="en-US"/>
          </a:p>
        </p:txBody>
      </p:sp>
      <p:sp>
        <p:nvSpPr>
          <p:cNvPr id="39" name="矩形 38"/>
          <p:cNvSpPr/>
          <p:nvPr/>
        </p:nvSpPr>
        <p:spPr>
          <a:xfrm>
            <a:off x="5675630" y="593534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区块链数据</a:t>
            </a:r>
            <a:endParaRPr lang="zh-CN" altLang="en-US"/>
          </a:p>
        </p:txBody>
      </p:sp>
      <p:sp>
        <p:nvSpPr>
          <p:cNvPr id="44" name="矩形 43"/>
          <p:cNvSpPr/>
          <p:nvPr/>
        </p:nvSpPr>
        <p:spPr>
          <a:xfrm>
            <a:off x="7619365" y="5935345"/>
            <a:ext cx="153860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区块链数据</a:t>
            </a:r>
            <a:endParaRPr lang="zh-CN" altLang="en-US"/>
          </a:p>
        </p:txBody>
      </p:sp>
      <p:cxnSp>
        <p:nvCxnSpPr>
          <p:cNvPr id="45" name="直接箭头连接符 44"/>
          <p:cNvCxnSpPr>
            <a:stCxn id="27" idx="2"/>
            <a:endCxn id="16" idx="0"/>
          </p:cNvCxnSpPr>
          <p:nvPr/>
        </p:nvCxnSpPr>
        <p:spPr>
          <a:xfrm>
            <a:off x="4493895" y="5033645"/>
            <a:ext cx="0" cy="3124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6" name="直接箭头连接符 45"/>
          <p:cNvCxnSpPr/>
          <p:nvPr/>
        </p:nvCxnSpPr>
        <p:spPr>
          <a:xfrm>
            <a:off x="6431280" y="5033645"/>
            <a:ext cx="0" cy="3124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7" name="直接箭头连接符 46"/>
          <p:cNvCxnSpPr/>
          <p:nvPr/>
        </p:nvCxnSpPr>
        <p:spPr>
          <a:xfrm>
            <a:off x="8417560" y="5033645"/>
            <a:ext cx="0" cy="3124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8" name="直接箭头连接符 47"/>
          <p:cNvCxnSpPr/>
          <p:nvPr/>
        </p:nvCxnSpPr>
        <p:spPr>
          <a:xfrm>
            <a:off x="4507230" y="5666105"/>
            <a:ext cx="0" cy="3124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9" name="直接箭头连接符 48"/>
          <p:cNvCxnSpPr/>
          <p:nvPr/>
        </p:nvCxnSpPr>
        <p:spPr>
          <a:xfrm>
            <a:off x="6431280" y="5666105"/>
            <a:ext cx="0" cy="3124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0" name="直接箭头连接符 49"/>
          <p:cNvCxnSpPr/>
          <p:nvPr/>
        </p:nvCxnSpPr>
        <p:spPr>
          <a:xfrm>
            <a:off x="8417560" y="5666105"/>
            <a:ext cx="0" cy="3124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1" name="直接箭头连接符 50"/>
          <p:cNvCxnSpPr>
            <a:stCxn id="16" idx="3"/>
            <a:endCxn id="21" idx="1"/>
          </p:cNvCxnSpPr>
          <p:nvPr/>
        </p:nvCxnSpPr>
        <p:spPr>
          <a:xfrm>
            <a:off x="5262880" y="5506085"/>
            <a:ext cx="412750"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52" name="直接箭头连接符 51"/>
          <p:cNvCxnSpPr/>
          <p:nvPr/>
        </p:nvCxnSpPr>
        <p:spPr>
          <a:xfrm>
            <a:off x="7214235" y="5506085"/>
            <a:ext cx="412750"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53" name="文本框 52"/>
          <p:cNvSpPr txBox="1"/>
          <p:nvPr/>
        </p:nvSpPr>
        <p:spPr>
          <a:xfrm>
            <a:off x="5142865" y="5173345"/>
            <a:ext cx="662305" cy="645160"/>
          </a:xfrm>
          <a:prstGeom prst="rect">
            <a:avLst/>
          </a:prstGeom>
          <a:noFill/>
        </p:spPr>
        <p:txBody>
          <a:bodyPr wrap="square" rtlCol="0">
            <a:spAutoFit/>
          </a:bodyPr>
          <a:p>
            <a:r>
              <a:rPr lang="zh-CN" altLang="en-US"/>
              <a:t>互相验证</a:t>
            </a:r>
            <a:endParaRPr lang="zh-CN" altLang="en-US"/>
          </a:p>
        </p:txBody>
      </p:sp>
      <p:sp>
        <p:nvSpPr>
          <p:cNvPr id="54" name="文本框 53"/>
          <p:cNvSpPr txBox="1"/>
          <p:nvPr/>
        </p:nvSpPr>
        <p:spPr>
          <a:xfrm>
            <a:off x="7100570" y="5183505"/>
            <a:ext cx="662305" cy="645160"/>
          </a:xfrm>
          <a:prstGeom prst="rect">
            <a:avLst/>
          </a:prstGeom>
          <a:noFill/>
        </p:spPr>
        <p:txBody>
          <a:bodyPr wrap="square" rtlCol="0">
            <a:spAutoFit/>
          </a:bodyPr>
          <a:p>
            <a:r>
              <a:rPr lang="zh-CN" altLang="en-US"/>
              <a:t>互相验证</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159448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合约</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8" name="文本框 7"/>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9" name="文本框 8"/>
          <p:cNvSpPr txBox="1"/>
          <p:nvPr/>
        </p:nvSpPr>
        <p:spPr>
          <a:xfrm>
            <a:off x="1155065" y="4792980"/>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10" name="文本框 9"/>
          <p:cNvSpPr txBox="1"/>
          <p:nvPr/>
        </p:nvSpPr>
        <p:spPr>
          <a:xfrm>
            <a:off x="1155065" y="40081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6" name="文本框 5"/>
          <p:cNvSpPr txBox="1"/>
          <p:nvPr/>
        </p:nvSpPr>
        <p:spPr>
          <a:xfrm>
            <a:off x="3331210" y="1296035"/>
            <a:ext cx="2863215" cy="46037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什么是</a:t>
            </a:r>
            <a:r>
              <a:rPr lang="en-US" altLang="zh-CN" sz="2400" b="1">
                <a:solidFill>
                  <a:schemeClr val="accent2"/>
                </a:solidFill>
                <a:latin typeface="+mj-ea"/>
                <a:ea typeface="+mj-ea"/>
              </a:rPr>
              <a:t>Dapp</a:t>
            </a:r>
            <a:endParaRPr lang="en-US" altLang="zh-CN" sz="2400" b="1">
              <a:solidFill>
                <a:schemeClr val="accent2"/>
              </a:solidFill>
              <a:latin typeface="+mj-ea"/>
              <a:ea typeface="+mj-ea"/>
            </a:endParaRPr>
          </a:p>
        </p:txBody>
      </p:sp>
      <p:sp>
        <p:nvSpPr>
          <p:cNvPr id="12" name="文本框 11"/>
          <p:cNvSpPr txBox="1"/>
          <p:nvPr/>
        </p:nvSpPr>
        <p:spPr>
          <a:xfrm>
            <a:off x="3331210" y="3896360"/>
            <a:ext cx="2620645" cy="460375"/>
          </a:xfrm>
          <a:prstGeom prst="rect">
            <a:avLst/>
          </a:prstGeom>
          <a:noFill/>
        </p:spPr>
        <p:txBody>
          <a:bodyPr wrap="square" rtlCol="0">
            <a:spAutoFit/>
          </a:bodyPr>
          <a:p>
            <a:pPr marL="342900" indent="-342900" algn="l">
              <a:buClrTx/>
              <a:buSzTx/>
              <a:buFont typeface="Wingdings" panose="05000000000000000000" charset="0"/>
              <a:buChar char="n"/>
            </a:pPr>
            <a:r>
              <a:rPr lang="en-US" altLang="zh-CN" sz="2400" b="1">
                <a:solidFill>
                  <a:schemeClr val="accent2"/>
                </a:solidFill>
                <a:latin typeface="+mj-ea"/>
                <a:ea typeface="+mj-ea"/>
              </a:rPr>
              <a:t>Dapp</a:t>
            </a:r>
            <a:r>
              <a:rPr lang="zh-CN" altLang="en-US" sz="2400" b="1">
                <a:solidFill>
                  <a:schemeClr val="accent2"/>
                </a:solidFill>
                <a:latin typeface="+mj-ea"/>
                <a:ea typeface="+mj-ea"/>
              </a:rPr>
              <a:t>的特征</a:t>
            </a:r>
            <a:endParaRPr lang="zh-CN" altLang="en-US" sz="2400" b="1">
              <a:solidFill>
                <a:schemeClr val="accent2"/>
              </a:solidFill>
              <a:latin typeface="+mj-ea"/>
              <a:ea typeface="+mj-ea"/>
            </a:endParaRPr>
          </a:p>
        </p:txBody>
      </p:sp>
      <p:sp>
        <p:nvSpPr>
          <p:cNvPr id="15" name="文本框 14"/>
          <p:cNvSpPr txBox="1"/>
          <p:nvPr/>
        </p:nvSpPr>
        <p:spPr>
          <a:xfrm>
            <a:off x="3416300" y="1912620"/>
            <a:ext cx="6452235" cy="1753235"/>
          </a:xfrm>
          <a:prstGeom prst="rect">
            <a:avLst/>
          </a:prstGeom>
          <a:noFill/>
        </p:spPr>
        <p:txBody>
          <a:bodyPr wrap="square" rtlCol="0">
            <a:spAutoFit/>
          </a:bodyPr>
          <a:p>
            <a:pPr indent="228600" algn="just" fontAlgn="auto">
              <a:lnSpc>
                <a:spcPct val="150000"/>
              </a:lnSpc>
              <a:extLst>
                <a:ext uri="{35155182-B16C-46BC-9424-99874614C6A1}">
                  <wpsdc:indentchars xmlns:wpsdc="http://www.wps.cn/officeDocument/2017/drawingmlCustomData" val="100" checksum="3096386250"/>
                </a:ext>
              </a:extLst>
            </a:pPr>
            <a:r>
              <a:rPr lang="zh-CN" altLang="en-US"/>
              <a:t>智能合约相当于服务器的后台，要实现与用户的友好体验，还需要一个前台页面，通过</a:t>
            </a:r>
            <a:r>
              <a:rPr lang="en-US" altLang="zh-CN"/>
              <a:t>RPC</a:t>
            </a:r>
            <a:r>
              <a:rPr lang="zh-CN" altLang="en-US"/>
              <a:t>接口与后台对接，实现网页访问，部署在服务器上，拥有完整的智能合约</a:t>
            </a:r>
            <a:r>
              <a:rPr lang="en-US" altLang="zh-CN"/>
              <a:t>+</a:t>
            </a:r>
            <a:r>
              <a:rPr lang="zh-CN" altLang="en-US"/>
              <a:t>前台交互界面的组合体，成为</a:t>
            </a:r>
            <a:r>
              <a:rPr lang="en-US" altLang="zh-CN"/>
              <a:t>Dapp</a:t>
            </a:r>
            <a:r>
              <a:rPr lang="zh-CN" altLang="en-US"/>
              <a:t>。 </a:t>
            </a:r>
            <a:endParaRPr lang="zh-CN" altLang="en-US"/>
          </a:p>
        </p:txBody>
      </p:sp>
      <p:sp>
        <p:nvSpPr>
          <p:cNvPr id="16" name="文本框 15"/>
          <p:cNvSpPr txBox="1"/>
          <p:nvPr/>
        </p:nvSpPr>
        <p:spPr>
          <a:xfrm>
            <a:off x="3416300" y="4601210"/>
            <a:ext cx="6163310" cy="1614805"/>
          </a:xfrm>
          <a:prstGeom prst="rect">
            <a:avLst/>
          </a:prstGeom>
          <a:noFill/>
        </p:spPr>
        <p:txBody>
          <a:bodyPr wrap="square" rtlCol="0">
            <a:spAutoFit/>
          </a:bodyPr>
          <a:p>
            <a:r>
              <a:rPr lang="en-US" altLang="zh-CN"/>
              <a:t>1.</a:t>
            </a:r>
            <a:r>
              <a:rPr lang="zh-CN" altLang="en-US"/>
              <a:t>程序开源，数据加密保存在公开且去中心化的区块链上；</a:t>
            </a:r>
            <a:endParaRPr lang="zh-CN" altLang="en-US"/>
          </a:p>
          <a:p>
            <a:pPr algn="just" fontAlgn="auto">
              <a:lnSpc>
                <a:spcPct val="150000"/>
              </a:lnSpc>
            </a:pPr>
            <a:r>
              <a:rPr lang="en-US" altLang="zh-CN"/>
              <a:t>2.</a:t>
            </a:r>
            <a:r>
              <a:rPr lang="zh-CN" altLang="en-US"/>
              <a:t>应用必须通过标准算法来生产代币，代币根据应用需要使用，提供贡献的用户都应该获得代币奖励；</a:t>
            </a:r>
            <a:endParaRPr lang="zh-CN" altLang="en-US"/>
          </a:p>
          <a:p>
            <a:pPr fontAlgn="auto">
              <a:lnSpc>
                <a:spcPct val="150000"/>
              </a:lnSpc>
            </a:pPr>
            <a:r>
              <a:rPr lang="en-US" altLang="zh-CN"/>
              <a:t>3.</a:t>
            </a:r>
            <a:r>
              <a:rPr lang="zh-CN" altLang="en-US"/>
              <a:t>根据市场反馈改进，必须由多数用户一致同意。</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98215" y="1236980"/>
            <a:ext cx="6782435" cy="647700"/>
          </a:xfrm>
        </p:spPr>
        <p:txBody>
          <a:bodyPr/>
          <a:p>
            <a:r>
              <a:rPr lang="zh-CN" altLang="en-US" b="0">
                <a:latin typeface="+mn-ea"/>
                <a:ea typeface="+mn-ea"/>
              </a:rPr>
              <a:t>应用层主要由客户端完成记账转账功能</a:t>
            </a:r>
            <a:endParaRPr lang="zh-CN" altLang="en-US" b="0">
              <a:latin typeface="+mn-ea"/>
              <a:ea typeface="+mn-ea"/>
            </a:endParaRPr>
          </a:p>
        </p:txBody>
      </p:sp>
      <p:sp>
        <p:nvSpPr>
          <p:cNvPr id="4" name="文本框 3"/>
          <p:cNvSpPr txBox="1"/>
          <p:nvPr/>
        </p:nvSpPr>
        <p:spPr>
          <a:xfrm>
            <a:off x="1155065" y="220027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应用层</a:t>
            </a:r>
            <a:endParaRPr lang="zh-CN" altLang="en-US" sz="2400">
              <a:solidFill>
                <a:schemeClr val="bg1"/>
              </a:solidFill>
            </a:endParaRPr>
          </a:p>
        </p:txBody>
      </p:sp>
      <p:sp>
        <p:nvSpPr>
          <p:cNvPr id="7" name="文本框 6"/>
          <p:cNvSpPr txBox="1"/>
          <p:nvPr/>
        </p:nvSpPr>
        <p:spPr>
          <a:xfrm>
            <a:off x="1155065" y="2939415"/>
            <a:ext cx="1136015" cy="460375"/>
          </a:xfrm>
          <a:prstGeom prst="rect">
            <a:avLst/>
          </a:prstGeom>
          <a:noFill/>
        </p:spPr>
        <p:txBody>
          <a:bodyPr wrap="square" rtlCol="0">
            <a:spAutoFit/>
          </a:bodyPr>
          <a:p>
            <a:r>
              <a:rPr lang="zh-CN" altLang="en-US" sz="2400"/>
              <a:t>激励层</a:t>
            </a:r>
            <a:endParaRPr lang="zh-CN" altLang="en-US" sz="2400"/>
          </a:p>
        </p:txBody>
      </p:sp>
      <p:sp>
        <p:nvSpPr>
          <p:cNvPr id="8" name="文本框 7"/>
          <p:cNvSpPr txBox="1"/>
          <p:nvPr/>
        </p:nvSpPr>
        <p:spPr>
          <a:xfrm>
            <a:off x="1155065" y="376301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9" name="文本框 8"/>
          <p:cNvSpPr txBox="1"/>
          <p:nvPr/>
        </p:nvSpPr>
        <p:spPr>
          <a:xfrm>
            <a:off x="1155065" y="457962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10" name="文本框 9"/>
          <p:cNvSpPr txBox="1"/>
          <p:nvPr/>
        </p:nvSpPr>
        <p:spPr>
          <a:xfrm>
            <a:off x="1155065" y="5396865"/>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pic>
        <p:nvPicPr>
          <p:cNvPr id="11" name="图片 10" descr="timg[1]"/>
          <p:cNvPicPr>
            <a:picLocks noChangeAspect="1"/>
          </p:cNvPicPr>
          <p:nvPr/>
        </p:nvPicPr>
        <p:blipFill>
          <a:blip r:embed="rId1"/>
          <a:stretch>
            <a:fillRect/>
          </a:stretch>
        </p:blipFill>
        <p:spPr>
          <a:xfrm>
            <a:off x="3601720" y="2088515"/>
            <a:ext cx="6350000" cy="381000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1155065" y="239839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激励</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8" name="文本框 7"/>
          <p:cNvSpPr txBox="1"/>
          <p:nvPr/>
        </p:nvSpPr>
        <p:spPr>
          <a:xfrm>
            <a:off x="1155065" y="318389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9" name="文本框 8"/>
          <p:cNvSpPr txBox="1"/>
          <p:nvPr/>
        </p:nvSpPr>
        <p:spPr>
          <a:xfrm>
            <a:off x="1155065" y="400050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10" name="文本框 9"/>
          <p:cNvSpPr txBox="1"/>
          <p:nvPr/>
        </p:nvSpPr>
        <p:spPr>
          <a:xfrm>
            <a:off x="1155065" y="4817745"/>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5" name="文本框 4"/>
          <p:cNvSpPr txBox="1"/>
          <p:nvPr/>
        </p:nvSpPr>
        <p:spPr>
          <a:xfrm>
            <a:off x="3082925" y="2190115"/>
            <a:ext cx="7888605" cy="922020"/>
          </a:xfrm>
          <a:prstGeom prst="rect">
            <a:avLst/>
          </a:prstGeom>
          <a:noFill/>
        </p:spPr>
        <p:txBody>
          <a:bodyPr wrap="square" rtlCol="0">
            <a:spAutoFit/>
          </a:bodyPr>
          <a:p>
            <a:r>
              <a:rPr lang="zh-CN" altLang="en-US"/>
              <a:t>以比特币为例，所有的比特币均通过奖励给那些创建新区块的矿工的方式产生，该奖励大约每四年减半。目前比特币系统平均每</a:t>
            </a:r>
            <a:r>
              <a:rPr lang="en-US" altLang="zh-CN"/>
              <a:t>10</a:t>
            </a:r>
            <a:r>
              <a:rPr lang="zh-CN" altLang="en-US"/>
              <a:t>分钟产生一个新区块，每个区块奖励</a:t>
            </a:r>
            <a:r>
              <a:rPr lang="en-US" altLang="zh-CN"/>
              <a:t>12.5</a:t>
            </a:r>
            <a:r>
              <a:rPr lang="zh-CN" altLang="en-US"/>
              <a:t>个比特币给矿工，这是货币发行的方式</a:t>
            </a:r>
            <a:endParaRPr lang="zh-CN" altLang="en-US"/>
          </a:p>
        </p:txBody>
      </p:sp>
      <p:sp>
        <p:nvSpPr>
          <p:cNvPr id="6" name="文本框 5"/>
          <p:cNvSpPr txBox="1"/>
          <p:nvPr/>
        </p:nvSpPr>
        <p:spPr>
          <a:xfrm>
            <a:off x="3218180" y="3510915"/>
            <a:ext cx="7519670" cy="46037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另一个激励的来源是交易费</a:t>
            </a:r>
            <a:endParaRPr lang="zh-CN" altLang="en-US" sz="2400" b="1">
              <a:solidFill>
                <a:schemeClr val="accent2"/>
              </a:solidFill>
              <a:latin typeface="+mj-ea"/>
              <a:ea typeface="+mj-ea"/>
            </a:endParaRPr>
          </a:p>
        </p:txBody>
      </p:sp>
      <p:sp>
        <p:nvSpPr>
          <p:cNvPr id="11" name="文本框 10"/>
          <p:cNvSpPr txBox="1"/>
          <p:nvPr/>
        </p:nvSpPr>
        <p:spPr>
          <a:xfrm>
            <a:off x="3218180" y="1546860"/>
            <a:ext cx="2301875" cy="46037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sym typeface="+mn-ea"/>
              </a:rPr>
              <a:t>发行机制</a:t>
            </a:r>
            <a:endParaRPr lang="zh-CN" altLang="en-US" sz="2400" b="1">
              <a:solidFill>
                <a:schemeClr val="accent2"/>
              </a:solidFill>
              <a:latin typeface="+mj-ea"/>
              <a:ea typeface="+mj-ea"/>
              <a:sym typeface="+mn-ea"/>
            </a:endParaRPr>
          </a:p>
        </p:txBody>
      </p:sp>
      <p:sp>
        <p:nvSpPr>
          <p:cNvPr id="12" name="文本框 11"/>
          <p:cNvSpPr txBox="1"/>
          <p:nvPr/>
        </p:nvSpPr>
        <p:spPr>
          <a:xfrm>
            <a:off x="3082925" y="4195445"/>
            <a:ext cx="6530975" cy="645160"/>
          </a:xfrm>
          <a:prstGeom prst="rect">
            <a:avLst/>
          </a:prstGeom>
          <a:noFill/>
        </p:spPr>
        <p:txBody>
          <a:bodyPr wrap="square" rtlCol="0">
            <a:spAutoFit/>
          </a:bodyPr>
          <a:p>
            <a:r>
              <a:rPr lang="zh-CN" altLang="en-US"/>
              <a:t>所有交易都需要支付手续费给记录区块的矿工，如果某笔交易的交易费不足，那么矿工将拒绝执行</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1155065" y="319849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共识</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400050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10" name="文本框 9"/>
          <p:cNvSpPr txBox="1"/>
          <p:nvPr/>
        </p:nvSpPr>
        <p:spPr>
          <a:xfrm>
            <a:off x="1155065" y="4817745"/>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5" name="文本框 4"/>
          <p:cNvSpPr txBox="1"/>
          <p:nvPr/>
        </p:nvSpPr>
        <p:spPr>
          <a:xfrm>
            <a:off x="3275965" y="1310640"/>
            <a:ext cx="3827145" cy="46037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拜占庭将军问题</a:t>
            </a:r>
            <a:endParaRPr lang="zh-CN" altLang="en-US" sz="2400" b="1">
              <a:solidFill>
                <a:schemeClr val="accent2"/>
              </a:solidFill>
              <a:latin typeface="+mj-ea"/>
              <a:ea typeface="+mj-ea"/>
            </a:endParaRPr>
          </a:p>
        </p:txBody>
      </p:sp>
      <p:sp>
        <p:nvSpPr>
          <p:cNvPr id="6" name="文本框 5"/>
          <p:cNvSpPr txBox="1"/>
          <p:nvPr/>
        </p:nvSpPr>
        <p:spPr>
          <a:xfrm>
            <a:off x="3275965" y="1960245"/>
            <a:ext cx="7877810" cy="2168525"/>
          </a:xfrm>
          <a:prstGeom prst="rect">
            <a:avLst/>
          </a:prstGeom>
          <a:noFill/>
        </p:spPr>
        <p:txBody>
          <a:bodyPr wrap="square" rtlCol="0">
            <a:spAutoFit/>
          </a:bodyPr>
          <a:p>
            <a:pPr fontAlgn="auto">
              <a:lnSpc>
                <a:spcPct val="150000"/>
              </a:lnSpc>
            </a:pPr>
            <a:r>
              <a:rPr lang="zh-CN" altLang="en-US"/>
              <a:t>假如几支拜占庭将军领导的军队驻扎在敌方城池周围，准备攻城。将军们之间只能通过通信的方式相互沟通。在观察敌情之后，他们需要共同确定行动。但是，其中一些将军可能是叛徒，他们会试图阻止忠诚将军之间达成一致行动。拜占庭问题实质就是在分布式的网络中如何在有不明数量的作恶节点的情况下仍然达成共识。</a:t>
            </a:r>
            <a:endParaRPr lang="zh-CN" altLang="en-US"/>
          </a:p>
        </p:txBody>
      </p:sp>
      <p:sp>
        <p:nvSpPr>
          <p:cNvPr id="11" name="文本框 10"/>
          <p:cNvSpPr txBox="1"/>
          <p:nvPr/>
        </p:nvSpPr>
        <p:spPr>
          <a:xfrm>
            <a:off x="3275965" y="4525010"/>
            <a:ext cx="7877810" cy="1276350"/>
          </a:xfrm>
          <a:prstGeom prst="rect">
            <a:avLst/>
          </a:prstGeom>
          <a:noFill/>
        </p:spPr>
        <p:txBody>
          <a:bodyPr wrap="square" rtlCol="0">
            <a:spAutoFit/>
          </a:bodyPr>
          <a:p>
            <a:r>
              <a:rPr lang="en-US" altLang="zh-CN" b="1">
                <a:solidFill>
                  <a:schemeClr val="accent1">
                    <a:lumMod val="50000"/>
                  </a:schemeClr>
                </a:solidFill>
              </a:rPr>
              <a:t> </a:t>
            </a:r>
            <a:r>
              <a:rPr lang="zh-CN" altLang="en-US" b="1">
                <a:solidFill>
                  <a:schemeClr val="accent1">
                    <a:lumMod val="50000"/>
                  </a:schemeClr>
                </a:solidFill>
              </a:rPr>
              <a:t>工作量证明机制（</a:t>
            </a:r>
            <a:r>
              <a:rPr lang="en-US" altLang="zh-CN" b="1">
                <a:solidFill>
                  <a:schemeClr val="accent1">
                    <a:lumMod val="50000"/>
                  </a:schemeClr>
                </a:solidFill>
              </a:rPr>
              <a:t>Proof of work, POW</a:t>
            </a:r>
            <a:r>
              <a:rPr lang="zh-CN" altLang="en-US" b="1">
                <a:solidFill>
                  <a:schemeClr val="accent1">
                    <a:lumMod val="50000"/>
                  </a:schemeClr>
                </a:solidFill>
              </a:rPr>
              <a:t>）</a:t>
            </a:r>
            <a:endParaRPr lang="zh-CN" altLang="en-US"/>
          </a:p>
          <a:p>
            <a:endParaRPr lang="zh-CN" altLang="en-US"/>
          </a:p>
          <a:p>
            <a:pPr indent="0" fontAlgn="auto">
              <a:lnSpc>
                <a:spcPts val="2460"/>
              </a:lnSpc>
              <a:buFont typeface="Arial" panose="020B0604020202020204" pitchFamily="34" charset="0"/>
              <a:buNone/>
            </a:pPr>
            <a:r>
              <a:rPr lang="zh-CN" altLang="en-US"/>
              <a:t>所有节点都平等的计   算一个数学难题，最先获得答案的节点将获得这个区块的发布权。全网算力同时形成区块链的防火墙，降低黑客的攻击风险。</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319849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共识</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400050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10" name="文本框 9"/>
          <p:cNvSpPr txBox="1"/>
          <p:nvPr/>
        </p:nvSpPr>
        <p:spPr>
          <a:xfrm>
            <a:off x="1155065" y="4817745"/>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12" name="燕尾形 11"/>
          <p:cNvSpPr/>
          <p:nvPr/>
        </p:nvSpPr>
        <p:spPr>
          <a:xfrm>
            <a:off x="6656705" y="5114925"/>
            <a:ext cx="1787525" cy="11087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专用芯片挖矿</a:t>
            </a:r>
            <a:endParaRPr lang="zh-CN" altLang="en-US"/>
          </a:p>
        </p:txBody>
      </p:sp>
      <p:sp>
        <p:nvSpPr>
          <p:cNvPr id="13" name="燕尾形 12"/>
          <p:cNvSpPr/>
          <p:nvPr/>
        </p:nvSpPr>
        <p:spPr>
          <a:xfrm>
            <a:off x="3343275" y="5114925"/>
            <a:ext cx="1787525" cy="11087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CPU</a:t>
            </a:r>
            <a:r>
              <a:rPr lang="zh-CN" altLang="en-US"/>
              <a:t>挖矿</a:t>
            </a:r>
            <a:endParaRPr lang="zh-CN" altLang="en-US"/>
          </a:p>
        </p:txBody>
      </p:sp>
      <p:sp>
        <p:nvSpPr>
          <p:cNvPr id="14" name="燕尾形 13"/>
          <p:cNvSpPr/>
          <p:nvPr/>
        </p:nvSpPr>
        <p:spPr>
          <a:xfrm>
            <a:off x="5017135" y="5114925"/>
            <a:ext cx="1787525" cy="11087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GPU</a:t>
            </a:r>
            <a:r>
              <a:rPr lang="zh-CN" altLang="en-US"/>
              <a:t>挖矿</a:t>
            </a:r>
            <a:endParaRPr lang="zh-CN" altLang="en-US"/>
          </a:p>
        </p:txBody>
      </p:sp>
      <p:sp>
        <p:nvSpPr>
          <p:cNvPr id="15" name="燕尾形 14"/>
          <p:cNvSpPr/>
          <p:nvPr/>
        </p:nvSpPr>
        <p:spPr>
          <a:xfrm>
            <a:off x="8235315" y="5114925"/>
            <a:ext cx="1787525" cy="11087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矿池</a:t>
            </a:r>
            <a:endParaRPr lang="zh-CN" altLang="en-US"/>
          </a:p>
        </p:txBody>
      </p:sp>
      <p:pic>
        <p:nvPicPr>
          <p:cNvPr id="16" name="图片 15" descr="timgBWAM5ATE"/>
          <p:cNvPicPr>
            <a:picLocks noChangeAspect="1"/>
          </p:cNvPicPr>
          <p:nvPr/>
        </p:nvPicPr>
        <p:blipFill>
          <a:blip r:embed="rId1"/>
          <a:stretch>
            <a:fillRect/>
          </a:stretch>
        </p:blipFill>
        <p:spPr>
          <a:xfrm>
            <a:off x="3551555" y="738505"/>
            <a:ext cx="6200775" cy="407924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55065" y="319849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共识</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400050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10" name="文本框 9"/>
          <p:cNvSpPr txBox="1"/>
          <p:nvPr/>
        </p:nvSpPr>
        <p:spPr>
          <a:xfrm>
            <a:off x="1155065" y="4817745"/>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11" name="文本框 10"/>
          <p:cNvSpPr txBox="1"/>
          <p:nvPr/>
        </p:nvSpPr>
        <p:spPr>
          <a:xfrm>
            <a:off x="3051810" y="1435100"/>
            <a:ext cx="4316730" cy="46037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“双花”问题</a:t>
            </a:r>
            <a:endParaRPr lang="zh-CN" altLang="en-US" sz="2400" b="1">
              <a:solidFill>
                <a:schemeClr val="accent2"/>
              </a:solidFill>
              <a:latin typeface="+mj-ea"/>
              <a:ea typeface="+mj-ea"/>
            </a:endParaRPr>
          </a:p>
        </p:txBody>
      </p:sp>
      <p:sp>
        <p:nvSpPr>
          <p:cNvPr id="12" name="文本框 11"/>
          <p:cNvSpPr txBox="1"/>
          <p:nvPr/>
        </p:nvSpPr>
        <p:spPr>
          <a:xfrm>
            <a:off x="3051810" y="3290570"/>
            <a:ext cx="3375025" cy="46037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51%攻击</a:t>
            </a:r>
            <a:endParaRPr lang="zh-CN" altLang="en-US" sz="2400" b="1">
              <a:solidFill>
                <a:schemeClr val="accent2"/>
              </a:solidFill>
              <a:latin typeface="+mj-ea"/>
              <a:ea typeface="+mj-ea"/>
            </a:endParaRPr>
          </a:p>
        </p:txBody>
      </p:sp>
      <p:sp>
        <p:nvSpPr>
          <p:cNvPr id="13" name="文本框 12"/>
          <p:cNvSpPr txBox="1"/>
          <p:nvPr/>
        </p:nvSpPr>
        <p:spPr>
          <a:xfrm>
            <a:off x="3051810" y="2141855"/>
            <a:ext cx="7526020" cy="645160"/>
          </a:xfrm>
          <a:prstGeom prst="rect">
            <a:avLst/>
          </a:prstGeom>
          <a:noFill/>
        </p:spPr>
        <p:txBody>
          <a:bodyPr wrap="square" rtlCol="0">
            <a:spAutoFit/>
          </a:bodyPr>
          <a:p>
            <a:r>
              <a:rPr lang="zh-CN" altLang="en-US"/>
              <a:t>区块链为每一笔交易加入了时间戳，使用了</a:t>
            </a:r>
            <a:r>
              <a:rPr lang="en-US" altLang="zh-CN"/>
              <a:t>UTXO</a:t>
            </a:r>
            <a:r>
              <a:rPr lang="zh-CN" altLang="en-US"/>
              <a:t>模型。</a:t>
            </a:r>
            <a:endParaRPr lang="zh-CN" altLang="en-US"/>
          </a:p>
          <a:p>
            <a:r>
              <a:rPr lang="zh-CN" altLang="en-US"/>
              <a:t>简单的说就是如何保证每一笔数字现金都只会被花掉一次，避免重复支出。</a:t>
            </a:r>
            <a:endParaRPr lang="zh-CN" altLang="en-US"/>
          </a:p>
        </p:txBody>
      </p:sp>
      <p:sp>
        <p:nvSpPr>
          <p:cNvPr id="14" name="文本框 13"/>
          <p:cNvSpPr txBox="1"/>
          <p:nvPr/>
        </p:nvSpPr>
        <p:spPr>
          <a:xfrm>
            <a:off x="3051810" y="4087495"/>
            <a:ext cx="6994525" cy="922020"/>
          </a:xfrm>
          <a:prstGeom prst="rect">
            <a:avLst/>
          </a:prstGeom>
          <a:noFill/>
        </p:spPr>
        <p:txBody>
          <a:bodyPr wrap="square" rtlCol="0">
            <a:spAutoFit/>
          </a:bodyPr>
          <a:p>
            <a:r>
              <a:rPr lang="zh-CN" altLang="en-US"/>
              <a:t>所谓</a:t>
            </a:r>
            <a:r>
              <a:rPr lang="en-US" altLang="zh-CN"/>
              <a:t>51%</a:t>
            </a:r>
            <a:r>
              <a:rPr lang="zh-CN" altLang="en-US"/>
              <a:t>攻击，就是利用比特币使用算力作为竞争条件的特点，使用算力优势撤销自己已经发生的付款交易。</a:t>
            </a:r>
            <a:endParaRPr lang="zh-CN" altLang="en-US"/>
          </a:p>
          <a:p>
            <a:r>
              <a:rPr lang="en-US" altLang="zh-CN"/>
              <a:t>51%</a:t>
            </a:r>
            <a:r>
              <a:rPr lang="zh-CN" altLang="en-US"/>
              <a:t>攻击不能修改数据，但可以产生</a:t>
            </a:r>
            <a:r>
              <a:rPr lang="en-US" altLang="zh-CN"/>
              <a:t>“</a:t>
            </a:r>
            <a:r>
              <a:rPr lang="zh-CN" altLang="en-US"/>
              <a:t>双花</a:t>
            </a:r>
            <a:r>
              <a:rPr lang="en-US" altLang="zh-CN"/>
              <a:t>”</a:t>
            </a:r>
            <a:r>
              <a:rPr lang="zh-CN" altLang="en-US"/>
              <a:t>攻击。</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3198495"/>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共识</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4000500"/>
            <a:ext cx="1136015" cy="460375"/>
          </a:xfrm>
          <a:prstGeom prst="rect">
            <a:avLst/>
          </a:prstGeom>
          <a:noFill/>
        </p:spPr>
        <p:txBody>
          <a:bodyPr wrap="square" rtlCol="0">
            <a:spAutoFit/>
          </a:bodyPr>
          <a:p>
            <a:r>
              <a:rPr lang="zh-CN" altLang="en-US" sz="2400"/>
              <a:t>网络</a:t>
            </a:r>
            <a:r>
              <a:rPr lang="zh-CN" altLang="en-US" sz="2400"/>
              <a:t>层</a:t>
            </a:r>
            <a:endParaRPr lang="zh-CN" altLang="en-US" sz="2400"/>
          </a:p>
        </p:txBody>
      </p:sp>
      <p:sp>
        <p:nvSpPr>
          <p:cNvPr id="10" name="文本框 9"/>
          <p:cNvSpPr txBox="1"/>
          <p:nvPr/>
        </p:nvSpPr>
        <p:spPr>
          <a:xfrm>
            <a:off x="1155065" y="4817745"/>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5" name="文本框 4"/>
          <p:cNvSpPr txBox="1"/>
          <p:nvPr/>
        </p:nvSpPr>
        <p:spPr>
          <a:xfrm>
            <a:off x="3470275" y="1658620"/>
            <a:ext cx="6375400" cy="46037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为什么区块链10分钟发布一次</a:t>
            </a:r>
            <a:endParaRPr lang="zh-CN" altLang="en-US" sz="2400" b="1">
              <a:solidFill>
                <a:schemeClr val="accent2"/>
              </a:solidFill>
              <a:latin typeface="+mj-ea"/>
              <a:ea typeface="+mj-ea"/>
            </a:endParaRPr>
          </a:p>
        </p:txBody>
      </p:sp>
      <p:sp>
        <p:nvSpPr>
          <p:cNvPr id="6" name="文本框 5"/>
          <p:cNvSpPr txBox="1"/>
          <p:nvPr/>
        </p:nvSpPr>
        <p:spPr>
          <a:xfrm>
            <a:off x="3470275" y="3665220"/>
            <a:ext cx="5346065" cy="46037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如何保证区块发布时间保持在10分钟</a:t>
            </a:r>
            <a:endParaRPr lang="zh-CN" altLang="en-US" sz="2400" b="1">
              <a:solidFill>
                <a:schemeClr val="accent2"/>
              </a:solidFill>
              <a:latin typeface="+mj-ea"/>
              <a:ea typeface="+mj-ea"/>
            </a:endParaRPr>
          </a:p>
        </p:txBody>
      </p:sp>
      <p:sp>
        <p:nvSpPr>
          <p:cNvPr id="11" name="文本框 10"/>
          <p:cNvSpPr txBox="1"/>
          <p:nvPr/>
        </p:nvSpPr>
        <p:spPr>
          <a:xfrm>
            <a:off x="3470275" y="2364740"/>
            <a:ext cx="5093335" cy="922020"/>
          </a:xfrm>
          <a:prstGeom prst="rect">
            <a:avLst/>
          </a:prstGeom>
          <a:noFill/>
        </p:spPr>
        <p:txBody>
          <a:bodyPr wrap="square" rtlCol="0">
            <a:spAutoFit/>
          </a:bodyPr>
          <a:p>
            <a:r>
              <a:rPr lang="zh-CN" altLang="en-US"/>
              <a:t>区块的间隔时间越短，包含的交易越少，浪费也越大，网络延迟对区块链的稳定影响也越大，容易形成分叉。</a:t>
            </a:r>
            <a:endParaRPr lang="en-US" altLang="zh-CN"/>
          </a:p>
        </p:txBody>
      </p:sp>
      <p:sp>
        <p:nvSpPr>
          <p:cNvPr id="12" name="文本框 11"/>
          <p:cNvSpPr txBox="1"/>
          <p:nvPr/>
        </p:nvSpPr>
        <p:spPr>
          <a:xfrm>
            <a:off x="3470275" y="4389120"/>
            <a:ext cx="6410325" cy="368300"/>
          </a:xfrm>
          <a:prstGeom prst="rect">
            <a:avLst/>
          </a:prstGeom>
          <a:noFill/>
        </p:spPr>
        <p:txBody>
          <a:bodyPr wrap="square" rtlCol="0">
            <a:spAutoFit/>
          </a:bodyPr>
          <a:p>
            <a:r>
              <a:rPr lang="zh-CN" altLang="en-US"/>
              <a:t>每完成</a:t>
            </a:r>
            <a:r>
              <a:rPr lang="en-US" altLang="zh-CN"/>
              <a:t>2010</a:t>
            </a:r>
            <a:r>
              <a:rPr lang="zh-CN" altLang="en-US"/>
              <a:t>个块，根据出块的平均时间调整一次难度。</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5065" y="4008120"/>
            <a:ext cx="1136015" cy="460375"/>
          </a:xfrm>
          <a:prstGeom prst="rect">
            <a:avLst/>
          </a:prstGeom>
          <a:solidFill>
            <a:schemeClr val="accent6">
              <a:lumMod val="75000"/>
            </a:schemeClr>
          </a:solidFill>
        </p:spPr>
        <p:txBody>
          <a:bodyPr wrap="square" rtlCol="0">
            <a:spAutoFit/>
          </a:bodyPr>
          <a:p>
            <a:r>
              <a:rPr lang="zh-CN" altLang="en-US" sz="2400">
                <a:solidFill>
                  <a:schemeClr val="bg1"/>
                </a:solidFill>
              </a:rPr>
              <a:t>网络</a:t>
            </a:r>
            <a:r>
              <a:rPr lang="zh-CN" altLang="en-US" sz="2400">
                <a:solidFill>
                  <a:schemeClr val="bg1"/>
                </a:solidFill>
              </a:rPr>
              <a:t>层</a:t>
            </a:r>
            <a:endParaRPr lang="zh-CN" altLang="en-US" sz="2400">
              <a:solidFill>
                <a:schemeClr val="bg1"/>
              </a:solidFill>
            </a:endParaRPr>
          </a:p>
        </p:txBody>
      </p:sp>
      <p:sp>
        <p:nvSpPr>
          <p:cNvPr id="7" name="文本框 6"/>
          <p:cNvSpPr txBox="1"/>
          <p:nvPr/>
        </p:nvSpPr>
        <p:spPr>
          <a:xfrm>
            <a:off x="1155065" y="1612265"/>
            <a:ext cx="1136015" cy="460375"/>
          </a:xfrm>
          <a:prstGeom prst="rect">
            <a:avLst/>
          </a:prstGeom>
          <a:noFill/>
        </p:spPr>
        <p:txBody>
          <a:bodyPr wrap="square" rtlCol="0">
            <a:spAutoFit/>
          </a:bodyPr>
          <a:p>
            <a:r>
              <a:rPr lang="zh-CN" altLang="en-US" sz="2400"/>
              <a:t>应用</a:t>
            </a:r>
            <a:r>
              <a:rPr lang="zh-CN" altLang="en-US" sz="2400"/>
              <a:t>层</a:t>
            </a:r>
            <a:endParaRPr lang="zh-CN" altLang="en-US" sz="2400"/>
          </a:p>
        </p:txBody>
      </p:sp>
      <p:sp>
        <p:nvSpPr>
          <p:cNvPr id="8" name="文本框 7"/>
          <p:cNvSpPr txBox="1"/>
          <p:nvPr/>
        </p:nvSpPr>
        <p:spPr>
          <a:xfrm>
            <a:off x="1155065" y="2405380"/>
            <a:ext cx="1136015" cy="460375"/>
          </a:xfrm>
          <a:prstGeom prst="rect">
            <a:avLst/>
          </a:prstGeom>
          <a:noFill/>
        </p:spPr>
        <p:txBody>
          <a:bodyPr wrap="square" rtlCol="0">
            <a:spAutoFit/>
          </a:bodyPr>
          <a:p>
            <a:r>
              <a:rPr lang="zh-CN" altLang="en-US" sz="2400"/>
              <a:t>激励</a:t>
            </a:r>
            <a:r>
              <a:rPr lang="zh-CN" altLang="en-US" sz="2400"/>
              <a:t>层</a:t>
            </a:r>
            <a:endParaRPr lang="zh-CN" altLang="en-US" sz="2400"/>
          </a:p>
        </p:txBody>
      </p:sp>
      <p:sp>
        <p:nvSpPr>
          <p:cNvPr id="9" name="文本框 8"/>
          <p:cNvSpPr txBox="1"/>
          <p:nvPr/>
        </p:nvSpPr>
        <p:spPr>
          <a:xfrm>
            <a:off x="1155065" y="3199130"/>
            <a:ext cx="1136015" cy="460375"/>
          </a:xfrm>
          <a:prstGeom prst="rect">
            <a:avLst/>
          </a:prstGeom>
          <a:noFill/>
        </p:spPr>
        <p:txBody>
          <a:bodyPr wrap="square" rtlCol="0">
            <a:spAutoFit/>
          </a:bodyPr>
          <a:p>
            <a:r>
              <a:rPr lang="zh-CN" altLang="en-US" sz="2400"/>
              <a:t>共识</a:t>
            </a:r>
            <a:r>
              <a:rPr lang="zh-CN" altLang="en-US" sz="2400"/>
              <a:t>层</a:t>
            </a:r>
            <a:endParaRPr lang="zh-CN" altLang="en-US" sz="2400"/>
          </a:p>
        </p:txBody>
      </p:sp>
      <p:sp>
        <p:nvSpPr>
          <p:cNvPr id="10" name="文本框 9"/>
          <p:cNvSpPr txBox="1"/>
          <p:nvPr/>
        </p:nvSpPr>
        <p:spPr>
          <a:xfrm>
            <a:off x="1155065" y="4817745"/>
            <a:ext cx="1136015" cy="460375"/>
          </a:xfrm>
          <a:prstGeom prst="rect">
            <a:avLst/>
          </a:prstGeom>
          <a:noFill/>
        </p:spPr>
        <p:txBody>
          <a:bodyPr wrap="square" rtlCol="0">
            <a:spAutoFit/>
          </a:bodyPr>
          <a:p>
            <a:r>
              <a:rPr lang="zh-CN" altLang="en-US" sz="2400"/>
              <a:t>数据</a:t>
            </a:r>
            <a:r>
              <a:rPr lang="zh-CN" altLang="en-US" sz="2400"/>
              <a:t>层</a:t>
            </a:r>
            <a:endParaRPr lang="zh-CN" altLang="en-US" sz="2400"/>
          </a:p>
        </p:txBody>
      </p:sp>
      <p:sp>
        <p:nvSpPr>
          <p:cNvPr id="5" name="文本框 4"/>
          <p:cNvSpPr txBox="1"/>
          <p:nvPr/>
        </p:nvSpPr>
        <p:spPr>
          <a:xfrm>
            <a:off x="3488055" y="1704340"/>
            <a:ext cx="5215255" cy="460375"/>
          </a:xfrm>
          <a:prstGeom prst="rect">
            <a:avLst/>
          </a:prstGeom>
          <a:noFill/>
        </p:spPr>
        <p:txBody>
          <a:bodyPr wrap="square" rtlCol="0">
            <a:spAutoFit/>
          </a:bodyPr>
          <a:p>
            <a:pPr marL="342900" indent="-342900" algn="l">
              <a:buClrTx/>
              <a:buSzTx/>
              <a:buFont typeface="Wingdings" panose="05000000000000000000" charset="0"/>
              <a:buChar char="n"/>
            </a:pPr>
            <a:r>
              <a:rPr lang="zh-CN" altLang="en-US" sz="2400" b="1">
                <a:solidFill>
                  <a:schemeClr val="accent2"/>
                </a:solidFill>
                <a:latin typeface="+mj-ea"/>
                <a:ea typeface="+mj-ea"/>
              </a:rPr>
              <a:t>P2P网络</a:t>
            </a:r>
            <a:endParaRPr lang="zh-CN" altLang="en-US" sz="2400" b="1">
              <a:solidFill>
                <a:schemeClr val="accent2"/>
              </a:solidFill>
              <a:latin typeface="+mj-ea"/>
              <a:ea typeface="+mj-ea"/>
            </a:endParaRPr>
          </a:p>
        </p:txBody>
      </p:sp>
      <p:sp>
        <p:nvSpPr>
          <p:cNvPr id="6" name="文本框 5"/>
          <p:cNvSpPr txBox="1"/>
          <p:nvPr/>
        </p:nvSpPr>
        <p:spPr>
          <a:xfrm>
            <a:off x="3488055" y="2460625"/>
            <a:ext cx="6663055" cy="1198880"/>
          </a:xfrm>
          <a:prstGeom prst="rect">
            <a:avLst/>
          </a:prstGeom>
          <a:noFill/>
        </p:spPr>
        <p:txBody>
          <a:bodyPr wrap="square" rtlCol="0">
            <a:spAutoFit/>
          </a:bodyPr>
          <a:p>
            <a:pPr algn="l">
              <a:lnSpc>
                <a:spcPct val="150000"/>
              </a:lnSpc>
              <a:buClrTx/>
              <a:buSzTx/>
              <a:buFontTx/>
            </a:pPr>
            <a:r>
              <a:rPr lang="zh-CN" altLang="en-US"/>
              <a:t>又称点对点技术，是没有中心服务器，依靠用户群交换信息的互联网体系。P2P架构天生具有耐攻击、高容错的优点。由于服务是分散在各个结点之间进行的，部分结点或网络遭到破坏对其他部分的影响很小。</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TEMPLATE_THUMBS_INDEX" val="1、2、3、6、8、10、11、12、15"/>
  <p:tag name="KSO_WM_SLIDE_ID" val="custom20187308_1"/>
  <p:tag name="KSO_WM_TEMPLATE_SUBCATEGORY" val="19"/>
  <p:tag name="KSO_WM_TEMPLATE_MASTER_TYPE" val="0"/>
  <p:tag name="KSO_WM_TEMPLATE_COLOR_TYPE"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2425</Words>
  <Application>WPS 演示</Application>
  <PresentationFormat>宽屏</PresentationFormat>
  <Paragraphs>499</Paragraphs>
  <Slides>26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Arial</vt:lpstr>
      <vt:lpstr>宋体</vt:lpstr>
      <vt:lpstr>Wingdings</vt:lpstr>
      <vt:lpstr>微软雅黑</vt:lpstr>
      <vt:lpstr>Wingdings</vt:lpstr>
      <vt:lpstr>Arial Unicode MS</vt:lpstr>
      <vt:lpstr>Office 主题​​</vt:lpstr>
      <vt:lpstr>区块链软件架构</vt:lpstr>
      <vt:lpstr>区块链技术架构</vt:lpstr>
      <vt:lpstr>应用层主要由客户端完成记账转账功能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区块链2.0架构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pc</cp:lastModifiedBy>
  <cp:revision>83</cp:revision>
  <dcterms:created xsi:type="dcterms:W3CDTF">2019-06-19T02:08:00Z</dcterms:created>
  <dcterms:modified xsi:type="dcterms:W3CDTF">2019-10-17T06:08:14Z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