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80" r:id="rId5"/>
    <p:sldId id="286" r:id="rId6"/>
    <p:sldId id="275" r:id="rId7"/>
    <p:sldId id="285" r:id="rId8"/>
    <p:sldId id="274" r:id="rId9"/>
    <p:sldId id="282" r:id="rId10"/>
    <p:sldId id="258" r:id="rId11"/>
    <p:sldId id="259" r:id="rId12"/>
    <p:sldId id="262" r:id="rId13"/>
    <p:sldId id="260" r:id="rId14"/>
    <p:sldId id="263" r:id="rId15"/>
    <p:sldId id="264" r:id="rId16"/>
    <p:sldId id="278" r:id="rId17"/>
    <p:sldId id="265" r:id="rId18"/>
    <p:sldId id="266" r:id="rId19"/>
    <p:sldId id="267" r:id="rId20"/>
    <p:sldId id="268" r:id="rId21"/>
    <p:sldId id="269" r:id="rId22"/>
    <p:sldId id="270" r:id="rId23"/>
    <p:sldId id="28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54A0-20A9-4703-8BC3-95575DA23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54A0-20A9-4703-8BC3-95575DA23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54A0-20A9-4703-8BC3-95575DA23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54A0-20A9-4703-8BC3-95575DA23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54A0-20A9-4703-8BC3-95575DA23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1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image" Target="../media/image2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../media/image1.png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image" Target="../media/image2.png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image" Target="../media/image2.png"/><Relationship Id="rId2" Type="http://schemas.openxmlformats.org/officeDocument/2006/relationships/tags" Target="../tags/tag104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image" Target="../media/image2.png"/><Relationship Id="rId2" Type="http://schemas.openxmlformats.org/officeDocument/2006/relationships/tags" Target="../tags/tag120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2" Type="http://schemas.openxmlformats.org/officeDocument/2006/relationships/image" Target="../media/image8.png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image" Target="../media/image10.png"/><Relationship Id="rId6" Type="http://schemas.openxmlformats.org/officeDocument/2006/relationships/tags" Target="../tags/tag141.xml"/><Relationship Id="rId5" Type="http://schemas.openxmlformats.org/officeDocument/2006/relationships/image" Target="../media/image9.png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2.xml"/><Relationship Id="rId7" Type="http://schemas.openxmlformats.org/officeDocument/2006/relationships/image" Target="../media/image3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image" Target="../media/image5.png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2.png"/><Relationship Id="rId2" Type="http://schemas.openxmlformats.org/officeDocument/2006/relationships/tags" Target="../tags/tag35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49.xml"/><Relationship Id="rId7" Type="http://schemas.openxmlformats.org/officeDocument/2006/relationships/image" Target="../media/image6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image" Target="../media/image2.png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image" Target="../media/image2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580390" y="593090"/>
            <a:ext cx="11030585" cy="56718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1412220" y="4224655"/>
            <a:ext cx="382270" cy="1458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4683760" y="1374775"/>
            <a:ext cx="2824480" cy="410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6446520" y="593090"/>
            <a:ext cx="2114550" cy="220789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4693722" y="1374493"/>
            <a:ext cx="1595677" cy="4109013"/>
          </a:xfrm>
        </p:spPr>
        <p:txBody>
          <a:bodyPr lIns="90170" tIns="46990" rIns="90170" bIns="46990" anchor="t" anchorCtr="0">
            <a:normAutofit/>
          </a:bodyPr>
          <a:lstStyle>
            <a:lvl1pPr algn="ctr">
              <a:defRPr sz="6600" spc="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6630600" y="3154155"/>
            <a:ext cx="445815" cy="2005856"/>
          </a:xfrm>
          <a:ln>
            <a:solidFill>
              <a:schemeClr val="tx1"/>
            </a:solidFill>
          </a:ln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6385" y="1"/>
            <a:ext cx="11720499" cy="6584949"/>
            <a:chOff x="286385" y="1"/>
            <a:chExt cx="11720499" cy="6584949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159130" y="1"/>
              <a:ext cx="847754" cy="88519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1794603" cy="6858000"/>
            <a:chOff x="0" y="0"/>
            <a:chExt cx="11794603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1794603" cy="6858000"/>
              <a:chOff x="0" y="0"/>
              <a:chExt cx="11794603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609600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/>
              <p:cNvSpPr/>
              <p:nvPr>
                <p:custDataLst>
                  <p:tags r:id="rId4"/>
                </p:custDataLst>
              </p:nvPr>
            </p:nvSpPr>
            <p:spPr>
              <a:xfrm>
                <a:off x="580664" y="593203"/>
                <a:ext cx="11030673" cy="5671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>
                <p:custDataLst>
                  <p:tags r:id="rId5"/>
                </p:custDataLst>
              </p:nvPr>
            </p:nvSpPr>
            <p:spPr>
              <a:xfrm>
                <a:off x="11412638" y="4224762"/>
                <a:ext cx="381965" cy="145841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6446372" y="593203"/>
                <a:ext cx="2114479" cy="2207871"/>
              </a:xfrm>
              <a:prstGeom prst="rect">
                <a:avLst/>
              </a:prstGeom>
            </p:spPr>
          </p:pic>
        </p:grpSp>
        <p:sp>
          <p:nvSpPr>
            <p:cNvPr id="11" name="矩形 10"/>
            <p:cNvSpPr/>
            <p:nvPr userDrawn="1">
              <p:custDataLst>
                <p:tags r:id="rId8"/>
              </p:custDataLst>
            </p:nvPr>
          </p:nvSpPr>
          <p:spPr>
            <a:xfrm>
              <a:off x="4683889" y="1374494"/>
              <a:ext cx="2824223" cy="4109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780285" y="1537589"/>
            <a:ext cx="1387518" cy="380911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竖排文字占位符 16"/>
          <p:cNvSpPr>
            <a:spLocks noGrp="1"/>
          </p:cNvSpPr>
          <p:nvPr>
            <p:ph type="body" orient="vert" sz="quarter" idx="13" hasCustomPrompt="1"/>
            <p:custDataLst>
              <p:tags r:id="rId13"/>
            </p:custDataLst>
          </p:nvPr>
        </p:nvSpPr>
        <p:spPr>
          <a:xfrm>
            <a:off x="6595455" y="2981688"/>
            <a:ext cx="505230" cy="2321204"/>
          </a:xfrm>
        </p:spPr>
        <p:txBody>
          <a:bodyPr vert="eaVert"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286385" y="1"/>
            <a:ext cx="11720499" cy="6584949"/>
            <a:chOff x="286385" y="1"/>
            <a:chExt cx="11720499" cy="6584949"/>
          </a:xfrm>
        </p:grpSpPr>
        <p:sp>
          <p:nvSpPr>
            <p:cNvPr id="6" name="矩形 5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159130" y="1"/>
              <a:ext cx="847754" cy="885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10796735" y="0"/>
            <a:ext cx="1210149" cy="12635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126034" y="2688900"/>
            <a:ext cx="12062792" cy="1896745"/>
            <a:chOff x="126034" y="2688900"/>
            <a:chExt cx="12062792" cy="1896745"/>
          </a:xfrm>
        </p:grpSpPr>
        <p:pic>
          <p:nvPicPr>
            <p:cNvPr id="6" name="图片 5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26034" y="2716273"/>
              <a:ext cx="1080465" cy="174899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0305416" y="2688900"/>
              <a:ext cx="1883410" cy="18967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006884" cy="6858000"/>
            <a:chOff x="0" y="0"/>
            <a:chExt cx="12006884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11412638" y="4224762"/>
              <a:ext cx="381965" cy="14584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0"/>
              <a:ext cx="12006884" cy="6858000"/>
              <a:chOff x="0" y="0"/>
              <a:chExt cx="12006884" cy="685800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0" y="0"/>
                <a:ext cx="12006884" cy="6858000"/>
                <a:chOff x="0" y="0"/>
                <a:chExt cx="12006884" cy="6858000"/>
              </a:xfrm>
            </p:grpSpPr>
            <p:sp>
              <p:nvSpPr>
                <p:cNvPr id="12" name="矩形 11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矩形 1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80664" y="593203"/>
                  <a:ext cx="11030673" cy="56715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4" name="图片 13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 rotWithShape="1">
                <a:blip r:embed="rId7"/>
                <a:srcRect/>
                <a:stretch>
                  <a:fillRect/>
                </a:stretch>
              </p:blipFill>
              <p:spPr>
                <a:xfrm>
                  <a:off x="580664" y="1886673"/>
                  <a:ext cx="4858137" cy="4674726"/>
                </a:xfrm>
                <a:prstGeom prst="rect">
                  <a:avLst/>
                </a:prstGeom>
              </p:spPr>
            </p:pic>
            <p:pic>
              <p:nvPicPr>
                <p:cNvPr id="15" name="图片 14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 rotWithShape="1">
                <a:blip r:embed="rId9"/>
                <a:srcRect/>
                <a:stretch>
                  <a:fillRect/>
                </a:stretch>
              </p:blipFill>
              <p:spPr>
                <a:xfrm>
                  <a:off x="10289803" y="0"/>
                  <a:ext cx="1717081" cy="1792921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 rot="19414000" flipH="1">
                <a:off x="4400402" y="3137998"/>
                <a:ext cx="352594" cy="582004"/>
              </a:xfrm>
              <a:prstGeom prst="rect">
                <a:avLst/>
              </a:prstGeom>
            </p:spPr>
          </p:pic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7573010" y="1237615"/>
            <a:ext cx="884555" cy="4445635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1794603" cy="6858000"/>
            <a:chOff x="0" y="0"/>
            <a:chExt cx="11794603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1412638" y="4224762"/>
              <a:ext cx="381965" cy="14584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0"/>
              <a:ext cx="11611337" cy="6858000"/>
              <a:chOff x="0" y="0"/>
              <a:chExt cx="11611337" cy="685800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0" y="0"/>
                <a:ext cx="11611337" cy="6858000"/>
                <a:chOff x="0" y="0"/>
                <a:chExt cx="11611337" cy="6858000"/>
              </a:xfrm>
            </p:grpSpPr>
            <p:sp>
              <p:nvSpPr>
                <p:cNvPr id="11" name="矩形 1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矩形 1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80664" y="593203"/>
                  <a:ext cx="11030673" cy="56715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3" name="图片 12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 rotWithShape="1">
                <a:blip r:embed="rId7" cstate="email"/>
                <a:srcRect/>
                <a:stretch>
                  <a:fillRect/>
                </a:stretch>
              </p:blipFill>
              <p:spPr>
                <a:xfrm>
                  <a:off x="1180616" y="2097979"/>
                  <a:ext cx="3784923" cy="4166820"/>
                </a:xfrm>
                <a:prstGeom prst="rect">
                  <a:avLst/>
                </a:prstGeom>
              </p:spPr>
            </p:pic>
          </p:grpSp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4476896" y="5150734"/>
                <a:ext cx="518030" cy="855079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285775" y="920144"/>
            <a:ext cx="493708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6385" y="1"/>
            <a:ext cx="11720499" cy="6584949"/>
            <a:chOff x="286385" y="1"/>
            <a:chExt cx="11720499" cy="6584949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159130" y="1"/>
              <a:ext cx="847754" cy="88519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2.xml"/><Relationship Id="rId23" Type="http://schemas.openxmlformats.org/officeDocument/2006/relationships/tags" Target="../tags/tag151.xml"/><Relationship Id="rId22" Type="http://schemas.openxmlformats.org/officeDocument/2006/relationships/tags" Target="../tags/tag150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9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3.xml"/><Relationship Id="rId7" Type="http://schemas.openxmlformats.org/officeDocument/2006/relationships/themeOverride" Target="../theme/themeOverride5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8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9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0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1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6.xml"/><Relationship Id="rId11" Type="http://schemas.openxmlformats.org/officeDocument/2006/relationships/themeOverride" Target="../theme/themeOverride1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4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3.xml"/><Relationship Id="rId7" Type="http://schemas.openxmlformats.org/officeDocument/2006/relationships/themeOverride" Target="../theme/themeOverride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.xml"/><Relationship Id="rId7" Type="http://schemas.openxmlformats.org/officeDocument/2006/relationships/themeOverride" Target="../theme/themeOverride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3.xml"/><Relationship Id="rId7" Type="http://schemas.openxmlformats.org/officeDocument/2006/relationships/themeOverride" Target="../theme/themeOverride4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br>
              <a:rPr lang="zh-CN" altLang="en-US" sz="5900"/>
            </a:br>
            <a:r>
              <a:rPr lang="zh-CN" altLang="en-US" sz="5900"/>
              <a:t>区块链</a:t>
            </a:r>
            <a:br>
              <a:rPr lang="zh-CN" altLang="en-US" sz="5900"/>
            </a:br>
            <a:endParaRPr lang="zh-CN" altLang="en-US" sz="59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703570" y="2343785"/>
            <a:ext cx="2113915" cy="3322955"/>
          </a:xfrm>
          <a:ln>
            <a:noFill/>
          </a:ln>
        </p:spPr>
        <p:txBody>
          <a:bodyPr>
            <a:normAutofit/>
          </a:bodyPr>
          <a:p>
            <a:r>
              <a:rPr lang="en-US" altLang="zh-CN" sz="5900" b="1" spc="600">
                <a:ea typeface="汉仪旗黑-85S" panose="00020600040101010101" pitchFamily="18" charset="-122"/>
                <a:cs typeface="+mj-cs"/>
              </a:rPr>
              <a:t>+</a:t>
            </a:r>
            <a:endParaRPr lang="en-US" altLang="zh-CN" sz="5900" b="1" spc="600">
              <a:ea typeface="汉仪旗黑-85S" panose="00020600040101010101" pitchFamily="18" charset="-122"/>
              <a:cs typeface="+mj-cs"/>
            </a:endParaRPr>
          </a:p>
          <a:p>
            <a:r>
              <a:rPr lang="zh-CN" altLang="en-US" sz="5900" b="1" spc="600">
                <a:ea typeface="汉仪旗黑-85S" panose="00020600040101010101" pitchFamily="18" charset="-122"/>
                <a:cs typeface="+mj-cs"/>
              </a:rPr>
              <a:t>医</a:t>
            </a:r>
            <a:endParaRPr lang="zh-CN" altLang="en-US" sz="5900" b="1" spc="600">
              <a:ea typeface="汉仪旗黑-85S" panose="00020600040101010101" pitchFamily="18" charset="-122"/>
              <a:cs typeface="+mj-cs"/>
            </a:endParaRPr>
          </a:p>
          <a:p>
            <a:r>
              <a:rPr lang="zh-CN" altLang="en-US" sz="5900" b="1" spc="600">
                <a:ea typeface="汉仪旗黑-85S" panose="00020600040101010101" pitchFamily="18" charset="-122"/>
                <a:cs typeface="+mj-cs"/>
              </a:rPr>
              <a:t>疗</a:t>
            </a:r>
            <a:endParaRPr lang="zh-CN" altLang="en-US" sz="5900" b="1" spc="600">
              <a:ea typeface="汉仪旗黑-85S" panose="00020600040101010101" pitchFamily="18" charset="-122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提高数据安全性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295265" cy="5388610"/>
          </a:xfrm>
        </p:spPr>
        <p:txBody>
          <a:bodyPr>
            <a:normAutofit lnSpcReduction="10000"/>
          </a:bodyPr>
          <a:p>
            <a:r>
              <a:rPr lang="zh-CN" altLang="en-US"/>
              <a:t>区块链通过加密以及分布式存储等手段，保证数据交换系统的安全，防止数据被修改。随着各类自用医疗设备的增多，并且绝大多数都是物联网设备，未来人们的健康生活数据会越来越多，人们对数据泄露以及隐私保护的要求越来越高。区块链能够在保证安全、隐私和可靠性的同时，提供设备之间的数据互操作性，有效降低数据在存储以及传输过程中的风险。目前区块链相关的加密技术已经取得了很大的发展，甚至不少区块链项目就是聚焦在数据加密技术领域。如多方计算技术（sMPC）通过将需要计算的数据分解成多个碎片来进行加密，分配给多个节点进行计算，保证各个节点根据单独的碎片无法解密原始数据。区块链可以将需要保密的用户隐私信息进行加密，保证信息只在特定的场景下进行传播或者共享，其他方即使拦截也无法解密出原始信息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2njxlopv8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5190" y="1211580"/>
            <a:ext cx="5873115" cy="3910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维护网络安全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47140"/>
            <a:ext cx="4876800" cy="5388610"/>
          </a:xfrm>
        </p:spPr>
        <p:txBody>
          <a:bodyPr/>
          <a:p>
            <a:r>
              <a:rPr lang="zh-CN" altLang="en-US" sz="2000"/>
              <a:t>区块链能杜绝不良安全事件，如解决医疗设备尤其是连网的健康设备的安全问题。2016年强生公司曾警告患者，其“OneTouch Ping”胰岛素泵很容易受到黑客攻击，无独有偶，FDA曾报告圣犹大医学心脏设备中存在网络安全漏洞。所以与网络相连的医疗设备的运转正常非常重要，维护网络安全也是区块链在医疗场景中的重要应用。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0965" y="2510155"/>
            <a:ext cx="4019550" cy="1133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数据加密及共享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639435" cy="5388610"/>
          </a:xfrm>
        </p:spPr>
        <p:txBody>
          <a:bodyPr/>
          <a:p>
            <a:r>
              <a:rPr lang="zh-CN" altLang="en-US"/>
              <a:t>区块链的医疗健康平台使用的是分布式的记账方式，不再像传统的医疗健康数据平台一样，由平台持有用户的所有信息，而是每一位用户手上都有一份账本，该份账本可以记录所有用户的信息，根据信息的重要性不同可能会有一定的加密处理。每个用户的信息都是掌握在自己手中的，不属于任何一个平台。用户可以根据自身不同信息的价值，基于不同的价格给出信息的分享或者出售，做到了用户信息的属于用户。</a:t>
            </a:r>
            <a:endParaRPr lang="zh-CN" altLang="en-US"/>
          </a:p>
          <a:p>
            <a:r>
              <a:rPr lang="zh-CN" altLang="en-US"/>
              <a:t>区块链在保证安全隐私和可靠的同时，本身也具有公开透明性，从医院到患者，整个过程都能得到保障。以电子病历为例，未来可以打造一个区块链电子病历系统，患者的所有的就医以及身体健康数据都存储在链上，方便医生对患者有一个全面的了解，并且可以免去各医院之间转院导致的信息不对称问题，需要患者反复进行相同的诊断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3830" y="1948815"/>
            <a:ext cx="4705350" cy="2649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26724"/>
            <a:ext cx="10852237" cy="441964"/>
          </a:xfrm>
        </p:spPr>
        <p:txBody>
          <a:bodyPr/>
          <a:p>
            <a:r>
              <a:rPr>
                <a:sym typeface="+mn-ea"/>
              </a:rPr>
              <a:t>提高透明度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667375" cy="5388610"/>
          </a:xfrm>
        </p:spPr>
        <p:txBody>
          <a:bodyPr/>
          <a:p>
            <a:r>
              <a:rPr lang="zh-CN" altLang="en-US"/>
              <a:t>从服务机构角度出发，应用区块链技术之后，患者在就医过程中的医疗记录、花费记录以及患者本身的身体情况都可以实时记录在链上，服务机构可以快速准确的查询到相关数据，并且以此作为依据，减少患者与服务机构之间的纠纷。从患者角度出发，药品从制药商出发，到流入个体消费者手中，整个过程都能得到保证。假药问题就可以得到很好的解决，患者无需为此担心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4990" y="1865630"/>
            <a:ext cx="3810000" cy="3305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>
            <p:custDataLst>
              <p:tags r:id="rId1"/>
            </p:custDataLst>
          </p:nvPr>
        </p:nvSpPr>
        <p:spPr>
          <a:xfrm>
            <a:off x="6848327" y="1315325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2"/>
            </p:custDataLst>
          </p:nvPr>
        </p:nvSpPr>
        <p:spPr>
          <a:xfrm>
            <a:off x="6848327" y="2055668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肆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3"/>
            </p:custDataLst>
          </p:nvPr>
        </p:nvSpPr>
        <p:spPr>
          <a:xfrm>
            <a:off x="6848327" y="2796011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6848327" y="3536354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微信智慧医院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4345305"/>
            <a:ext cx="5924550" cy="1524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1586865"/>
            <a:ext cx="10698480" cy="2459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2013年的1.0版微信智慧医院核心</a:t>
            </a: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主要是⽤在查询、简单的公众号的支付，还有包括患者社区信息的归纳。2015年、2016年，2.0版本的微信智慧医院重点挖掘医院在整个流程里的线上信息化、数字化以及互联⽹化的一个能力。微信智慧医院3.0于2018年4月上线，涵盖了 1.0 和 2.0 的所有能力，同时增加了AI导诊、处方流转、保险支付、药品配送等⼀系列看病所需的功能，而这些数据会统统被写入区块链，并把所有知情方（接触病人</a:t>
            </a: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资料的人员）全部纳⼊区块链进行保存，从而实现实时链上监管，病人</a:t>
            </a: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就医信息再也不怕被泄露，因为这些数据从哪儿来到哪儿</a:t>
            </a: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去、被谁查询使用，所有全程均可追溯。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https://hospital.qq.com/pc/html/index.html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IBM Watson Health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Watson Health 的人工智能解决方案已经在全球产生了广泛的影响，超过 15,000 个客户和合作伙伴、80,000 名专业人士以及 185,000 名患者和消费者从中受益。</a:t>
            </a:r>
            <a:endParaRPr lang="zh-CN" altLang="en-US"/>
          </a:p>
          <a:p>
            <a:r>
              <a:rPr lang="zh-CN" altLang="en-US"/>
              <a:t>2017年1⽉IBM和FDA合作，⽬标是⽤技术研发⼀种安全、⾼效、可扩展的医疗数据交易⽅式。IBM和FDA将基于多个来源，探索患者数据的转换，包括电⼦病历、临床实验、基因数据以及移动设备、可穿戴设备和物联网</a:t>
            </a:r>
            <a:r>
              <a:rPr lang="zh-CN" altLang="en-US"/>
              <a:t>（IoT）设备中包含的医疗数据。IBM和FDA计划通过多种数据类型的信息交换，探索区块链架构在公共卫生方面的应⽤，包括临床实验和“现实世界”数据。</a:t>
            </a:r>
            <a:endParaRPr lang="zh-CN" altLang="en-US"/>
          </a:p>
          <a:p>
            <a:r>
              <a:rPr lang="zh-CN" altLang="en-US"/>
              <a:t>https://www.ibm.com/watson-health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1295" y="3108325"/>
            <a:ext cx="3533775" cy="3487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DokChain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PokitDok 于2016年10月首次推出了他们名为 “DokChain” 的区块链产品。DokChain 是一个“分布式交易处理器网络，运行整个医疗行业的财务和临床数据。”</a:t>
            </a:r>
            <a:endParaRPr lang="zh-CN" altLang="en-US"/>
          </a:p>
          <a:p>
            <a:r>
              <a:rPr>
                <a:sym typeface="+mn-ea"/>
              </a:rPr>
              <a:t>新研发的医疗区块链解决方案 Dokchain 可以提供身份管理，用来验证医疗交易买卖双方的信息，验证成功后，这笔交易可以立即按约定的合同执行。将其应用在医疗索赔方面，将会大大提高赔付效率。Dokchain 还可以用于医疗供应链的验证，当医生开处方后，信息会被记录在块链上，消费者会看到公开透明的药物价格，这也将会在医疗用品的库存和订单管理上产生深远影响。</a:t>
            </a:r>
            <a:endParaRPr>
              <a:sym typeface="+mn-ea"/>
            </a:endParaRPr>
          </a:p>
          <a:p>
            <a:r>
              <a:rPr lang="zh-CN" altLang="en-US"/>
              <a:t>https://pokitdok.com/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5745" y="3664585"/>
            <a:ext cx="4154170" cy="2975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80" y="3664585"/>
            <a:ext cx="3836670" cy="2943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GemOS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位于美国加州的医疗区块链公司 GEM，开发了用于医疗保健及供应链管理的区块链应用程序。GEM 的医疗网络建立在以太坊上。在这个网络里，患者可以控制访问权限，而且每个变化都会被记录在一个可共享的账簿上。</a:t>
            </a:r>
            <a:endParaRPr lang="zh-CN" altLang="en-US"/>
          </a:p>
          <a:p>
            <a:r>
              <a:rPr lang="zh-CN" altLang="en-US"/>
              <a:t>GEM 最初的切入点，正是医疗索赔。GEM 有个自己的平台，叫 GemOS。该平台允许患者、医院和保险公司实时、安全地查看患者整个的健康历史，让整个索赔过程更快、更透明。</a:t>
            </a:r>
            <a:endParaRPr lang="zh-CN" altLang="en-US"/>
          </a:p>
          <a:p>
            <a:r>
              <a:rPr lang="zh-CN" altLang="en-US"/>
              <a:t>https://enterprise.gem.co/gemos/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3480" y="3152775"/>
            <a:ext cx="3858260" cy="3531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Patientory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另一个项目是 Patientory。Patientory 总部位于美国亚特兰大。该公司正在构建一个符合 HIPAA 标准的、基于区块链的健康信息交换系统（HIE），旨在实现电子健康记录的互操作性，同时增强网络安全协议。</a:t>
            </a:r>
            <a:endParaRPr lang="zh-CN" altLang="en-US"/>
          </a:p>
          <a:p>
            <a:r>
              <a:rPr lang="zh-CN" altLang="en-US"/>
              <a:t>Patientory 的白皮书里写到，在他们的设想下，每位患者将成为发送和接收健康信息的主要中间人，无需频繁更新信息、也不会遇到软件问题。</a:t>
            </a:r>
            <a:endParaRPr lang="zh-CN" altLang="en-US"/>
          </a:p>
          <a:p>
            <a:r>
              <a:rPr lang="zh-CN" altLang="en-US"/>
              <a:t>https://patientory.com/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0" y="2409190"/>
            <a:ext cx="2100580" cy="4304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>
            <p:custDataLst>
              <p:tags r:id="rId1"/>
            </p:custDataLst>
          </p:nvPr>
        </p:nvSpPr>
        <p:spPr>
          <a:xfrm>
            <a:off x="6576350" y="1428203"/>
            <a:ext cx="798653" cy="798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7423150" y="1565605"/>
            <a:ext cx="3185160" cy="523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医疗健康领域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问题</a:t>
            </a:r>
            <a:endParaRPr lang="zh-CN" alt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6576350" y="2496732"/>
            <a:ext cx="798653" cy="7981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7423150" y="2634945"/>
            <a:ext cx="3185160" cy="5226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区块链可行性分析</a:t>
            </a:r>
            <a:endParaRPr lang="zh-CN" alt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6576350" y="3564802"/>
            <a:ext cx="798653" cy="7981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7423150" y="3702380"/>
            <a:ext cx="3185160" cy="5226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区块链解决的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endParaRPr lang="zh-CN" alt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7"/>
            </p:custDataLst>
          </p:nvPr>
        </p:nvSpPr>
        <p:spPr>
          <a:xfrm>
            <a:off x="6573810" y="4631602"/>
            <a:ext cx="798653" cy="7981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7420610" y="4769815"/>
            <a:ext cx="3185160" cy="5226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案例</a:t>
            </a:r>
            <a:endParaRPr lang="zh-CN" alt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4278774" y="1738572"/>
            <a:ext cx="1743919" cy="11613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 Guardtime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在医疗数据安全领域，总部位于爱沙尼亚的 Guardtime 颇具代表性。Guardtime 是最大的企业区块链安全系统供应商之一。Guardtime 不用以太坊或比特币协议，而是使用无钥签名（KSI）提供大规模数据身份验证。</a:t>
            </a:r>
            <a:endParaRPr lang="zh-CN" altLang="en-US"/>
          </a:p>
          <a:p>
            <a:r>
              <a:rPr lang="zh-CN" altLang="en-US"/>
              <a:t>https://guardtime.com/health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2781300"/>
            <a:ext cx="5535930" cy="3961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30" y="2732405"/>
            <a:ext cx="4890135" cy="3181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Nebula Genomics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让基因数据从医院回归个人，以实现个人对自己的基因数据进行交易。只有接触到大量数据，研究机构才能有条件分析大量的遗传信息，以加速药物开发、简化临床试验的程序，这也是精准医疗的前提条件。</a:t>
            </a:r>
            <a:endParaRPr lang="zh-CN" altLang="en-US"/>
          </a:p>
          <a:p>
            <a:r>
              <a:rPr lang="zh-CN" altLang="en-US"/>
              <a:t>知名度最高的当属 Nebula Genomics。较高知名度和其核心团队都</a:t>
            </a:r>
            <a:r>
              <a:rPr lang="zh-CN" altLang="en-US"/>
              <a:t>来自哈佛、被 Nature、麻省理工科技评论、TechCrunch 等知名媒体纷纷报道有关。</a:t>
            </a:r>
            <a:endParaRPr lang="zh-CN" altLang="en-US"/>
          </a:p>
          <a:p>
            <a:r>
              <a:rPr lang="zh-CN" altLang="en-US"/>
              <a:t>这家公司主攻人类基因组测序和健康大数据。消费者只需花 999 美元（其实是价值 999 美元的项目代币），该公司就能测试你全部基因，而且这个数据属于你自己，不论你是想把数据无偿分享出去，或是卖给别人，都由你做主。区块链技术主要用来保障其数据和交易记录的安全性。</a:t>
            </a:r>
            <a:endParaRPr lang="zh-CN" altLang="en-US"/>
          </a:p>
          <a:p>
            <a:r>
              <a:rPr lang="zh-CN" altLang="en-US"/>
              <a:t>https://nebula.org/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4445" y="3395980"/>
            <a:ext cx="3295015" cy="2858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>
            <p:custDataLst>
              <p:tags r:id="rId1"/>
            </p:custDataLst>
          </p:nvPr>
        </p:nvSpPr>
        <p:spPr>
          <a:xfrm>
            <a:off x="6848327" y="1315325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2"/>
            </p:custDataLst>
          </p:nvPr>
        </p:nvSpPr>
        <p:spPr>
          <a:xfrm>
            <a:off x="6848327" y="2055668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3"/>
            </p:custDataLst>
          </p:nvPr>
        </p:nvSpPr>
        <p:spPr>
          <a:xfrm>
            <a:off x="6848327" y="2796011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6848327" y="3536354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医疗健康领域问题</a:t>
            </a:r>
            <a:endParaRPr lang="zh-CN" altLang="en-US"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19300"/>
            <a:ext cx="10852237" cy="648000"/>
          </a:xfrm>
        </p:spPr>
        <p:txBody>
          <a:bodyPr/>
          <a:p>
            <a:r>
              <a:rPr lang="zh-CN" altLang="en-US"/>
              <a:t>医疗健康领域存在的问题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03655"/>
            <a:ext cx="10852150" cy="5474970"/>
          </a:xfrm>
        </p:spPr>
        <p:txBody>
          <a:bodyPr>
            <a:normAutofit fontScale="90000"/>
          </a:bodyPr>
          <a:p>
            <a:r>
              <a:rPr lang="zh-CN" altLang="en-US" sz="1400"/>
              <a:t>虽然医疗健康领域发展逐步，但是整个行业仍然面临很多的挑战。根据HealthCare Executive Group进行的一项调查表明，2018年里医疗健康领域最主要的三个挑战分别是，临床数据分析、人口卫生服务机构状况以及基于疗效的支付体系。</a:t>
            </a:r>
            <a:endParaRPr lang="zh-CN" altLang="en-US" sz="1400"/>
          </a:p>
          <a:p>
            <a:r>
              <a:rPr lang="zh-CN" altLang="en-US" sz="1400"/>
              <a:t>根据WHO的行业分析数据，全球医疗健康产业的支出所占的GDP份额将由2015年的10.4%上升至2020年的10.5%，同时到2020年，全球医疗健康支出将从2015年的7万亿升至8.7万亿，年均复合增长率为4.3%。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1800" b="1"/>
              <a:t>1.数字化程度低</a:t>
            </a:r>
            <a:endParaRPr lang="zh-CN" altLang="en-US" sz="1800" b="1"/>
          </a:p>
          <a:p>
            <a:r>
              <a:rPr lang="zh-CN" altLang="en-US" sz="1800" b="1"/>
              <a:t>2.医疗机构相互孤立</a:t>
            </a:r>
            <a:endParaRPr lang="zh-CN" altLang="en-US" sz="1800" b="1"/>
          </a:p>
          <a:p>
            <a:r>
              <a:rPr lang="zh-CN" altLang="en-US" sz="1800" b="1"/>
              <a:t>3.网络安全压力大</a:t>
            </a:r>
            <a:endParaRPr lang="zh-CN" altLang="en-US" sz="1800" b="1"/>
          </a:p>
          <a:p>
            <a:r>
              <a:rPr sz="1800" b="1"/>
              <a:t>……</a:t>
            </a:r>
            <a:endParaRPr sz="1800" b="1"/>
          </a:p>
        </p:txBody>
      </p:sp>
      <p:pic>
        <p:nvPicPr>
          <p:cNvPr id="5" name="图片 4" descr="y5DR-hvvuiyp02477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640330"/>
            <a:ext cx="3712210" cy="2227580"/>
          </a:xfrm>
          <a:prstGeom prst="rect">
            <a:avLst/>
          </a:prstGeom>
        </p:spPr>
      </p:pic>
      <p:pic>
        <p:nvPicPr>
          <p:cNvPr id="7" name="图片 6" descr="_-uu-hvvuiyp02475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05" y="2485390"/>
            <a:ext cx="5238750" cy="2905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52260" y="5390515"/>
            <a:ext cx="2505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医疗大国卫生支出占</a:t>
            </a:r>
            <a:r>
              <a:rPr lang="en-US" altLang="zh-CN" sz="1200"/>
              <a:t>GDP</a:t>
            </a:r>
            <a:r>
              <a:rPr lang="zh-CN" altLang="en-US" sz="1200"/>
              <a:t>比重（</a:t>
            </a:r>
            <a:r>
              <a:rPr lang="en-US" altLang="zh-CN" sz="1200"/>
              <a:t>%</a:t>
            </a:r>
            <a:r>
              <a:rPr lang="zh-CN" altLang="en-US" sz="1200"/>
              <a:t>）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>
            <p:custDataLst>
              <p:tags r:id="rId1"/>
            </p:custDataLst>
          </p:nvPr>
        </p:nvSpPr>
        <p:spPr>
          <a:xfrm>
            <a:off x="6848327" y="1315325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2"/>
            </p:custDataLst>
          </p:nvPr>
        </p:nvSpPr>
        <p:spPr>
          <a:xfrm>
            <a:off x="6848327" y="2055668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3"/>
            </p:custDataLst>
          </p:nvPr>
        </p:nvSpPr>
        <p:spPr>
          <a:xfrm>
            <a:off x="6848327" y="2796011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6848327" y="3536354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+mn-ea"/>
              </a:rPr>
              <a:t>区块链可行性分析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pc="300">
                <a:sym typeface="+mn-ea"/>
              </a:rPr>
              <a:t>区块链可行性分析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区块链天然适合记录数据信息。医疗数据行</a:t>
            </a:r>
            <a:r>
              <a:rPr lang="zh-CN" altLang="en-US"/>
              <a:t>业完全能利⽤这⼀优点，把不准确和存在差异影响的医疗记录上链。</a:t>
            </a:r>
            <a:endParaRPr lang="zh-CN" altLang="en-US"/>
          </a:p>
          <a:p>
            <a:r>
              <a:rPr lang="zh-CN" altLang="en-US"/>
              <a:t>目前，区块链技术在医疗行业中，应⽤得最多的就是医疗健康数据的分布式账本记录。如果在建立病历时，由医疗专业⼈员负责确保敏感病历的准确性、完整性，并且让这些病历信息只有获得授权的人员才能得到，这将使患者获得更高</a:t>
            </a:r>
            <a:r>
              <a:rPr lang="zh-CN" altLang="en-US"/>
              <a:t>质量的医疗服务。</a:t>
            </a:r>
            <a:endParaRPr lang="zh-CN" altLang="en-US"/>
          </a:p>
          <a:p>
            <a:r>
              <a:rPr lang="zh-CN" altLang="en-US"/>
              <a:t>使⽤区块链技术构建的电⼦病历和疾病数据，能完整记录包含生命体征、记录服药、诊断结果、病史⼿术等健康数据，以及医护人</a:t>
            </a:r>
            <a:r>
              <a:rPr lang="zh-CN" altLang="en-US"/>
              <a:t>员、地点、器械相关等涉医数据。各医疗机构根据收集的完整数据链，再提取各⾃所需信息，克服了收集与数据处理没有统⼀标准的弊端。</a:t>
            </a:r>
            <a:endParaRPr lang="zh-CN" altLang="en-US"/>
          </a:p>
          <a:p>
            <a:r>
              <a:rPr lang="zh-CN" altLang="en-US"/>
              <a:t>IBM调查了医疗高管对区块链的价值意义，高层普遍认为区块链能最有效地消除医疗信息摩擦，包括信息不完善、信息风险和信息无法访问等。比如计算机记录能保证信息输入的准确无误，而区块链自身的属性，如挑选最快最好的信息纳入数据库以及高度保密的安全性，将冲破以往医疗信息化的藩篱，最大限度地尽其所长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>
            <p:custDataLst>
              <p:tags r:id="rId1"/>
            </p:custDataLst>
          </p:nvPr>
        </p:nvSpPr>
        <p:spPr>
          <a:xfrm>
            <a:off x="6848327" y="1315325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2"/>
            </p:custDataLst>
          </p:nvPr>
        </p:nvSpPr>
        <p:spPr>
          <a:xfrm>
            <a:off x="6848327" y="2055668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3"/>
            </p:custDataLst>
          </p:nvPr>
        </p:nvSpPr>
        <p:spPr>
          <a:xfrm>
            <a:off x="6848327" y="2796011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6848327" y="3536354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区块链解决的问题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医疗索赔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26025" cy="5388610"/>
          </a:xfrm>
        </p:spPr>
        <p:txBody>
          <a:bodyPr>
            <a:normAutofit/>
          </a:bodyPr>
          <a:p>
            <a:r>
              <a:rPr lang="zh-CN" altLang="en-US" sz="2400"/>
              <a:t>在计费和理赔方面，区块链还能有效阻止骗保等不当行为，减少医疗资源浪费。企业PokitDok、Capital One和Gem 提出一种由区块链支持的平台，旨在帮助患者在接受治疗前，提前确定自付费用金额，也能提供预付款等服务，避免造成患者意料之外的成本，医疗机构也能减少未收款项。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p7jsij8i0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0585" y="2185035"/>
            <a:ext cx="5661025" cy="1698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供应链</a:t>
            </a:r>
            <a:r>
              <a:rPr>
                <a:sym typeface="+mn-ea"/>
              </a:rPr>
              <a:t>监控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区块链的可追溯性，还包括医疗事故的追溯以及药品的回溯与监管。比如建立药物一致性的物流配送与管理体系，对假冒药品构成致命打击。因为区块链的数据是即时更新、广泛共享的，药店、厂商、买家、监管部门等多方都能实时观察数据流动，包括药品制造和分销信息，从而加强药品监管，阻止假药进入市场。据悉，英国Blockverify 就是开展药品来源试点项目的组织之一，帮医疗人员通过扫描药品验证真伪。</a:t>
            </a:r>
            <a:endParaRPr lang="zh-CN" altLang="en-US"/>
          </a:p>
          <a:p>
            <a:endParaRPr lang="zh-CN" altLang="en-US" sz="1400"/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7965" y="4484370"/>
            <a:ext cx="4148455" cy="2160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6165" y="2913380"/>
            <a:ext cx="3861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15" y="2536825"/>
            <a:ext cx="3398520" cy="178435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/>
        </p:nvSpPr>
        <p:spPr>
          <a:xfrm>
            <a:off x="669925" y="2414270"/>
            <a:ext cx="5753735" cy="4231005"/>
          </a:xfrm>
          <a:prstGeom prst="rect">
            <a:avLst/>
          </a:prstGeom>
        </p:spPr>
        <p:txBody>
          <a:bodyPr vert="horz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400">
                <a:sym typeface="+mn-ea"/>
              </a:rPr>
              <a:t>2017 年 5 月，制药业巨头 Genentech（业内大牛，1978年就是他们率先做出合成的胰岛素，此外治疗乳腺癌的赫赛汀等多种突破药物都来自这家公司）等一批公司共同推出了</a:t>
            </a:r>
            <a:r>
              <a:rPr sz="1400">
                <a:sym typeface="+mn-ea"/>
              </a:rPr>
              <a:t>MediLedger，该项目旨在创建管理药品供应链的区块链工具。</a:t>
            </a:r>
            <a:endParaRPr lang="zh-CN" altLang="en-US" sz="1400"/>
          </a:p>
          <a:p>
            <a:r>
              <a:rPr sz="1400">
                <a:sym typeface="+mn-ea"/>
              </a:rPr>
              <a:t>MediLedger 网络将通过区块链访问的查询目录，与确保安全的消息传递网络相结合，使药品流通环节上的各个公司，能够安全地验证某款产品的真实性。</a:t>
            </a:r>
            <a:endParaRPr lang="zh-CN" altLang="en-US" sz="1400"/>
          </a:p>
          <a:p>
            <a:r>
              <a:rPr sz="1400">
                <a:sym typeface="+mn-ea"/>
              </a:rPr>
              <a:t>Chronicled 正在解决区块链医疗保健领域最突出的用例之一。他们开发了一个跟踪药品，血液和人体器官的平台。它还使用便携式智能传感器，在区块链上存储温度读数，以确保安全的数据传输。当有审计或者召回需要时，拥有对供应链的追踪能力对于确保安全性，可信度和信任尤为重要。此外，还有一些项目旨在将区块链应用于人工智能，分析数据以提高流程效率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90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9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90"/>
  <p:tag name="KSO_WM_TEMPLATE_THUMBS_INDEX" val="1、4、6、7、8、9、10、11、12、13、14"/>
  <p:tag name="KSO_WM_TEMPLATE_MASTER_THUMB_INDEX" val="1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1*a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ISCONTENTSTITLE" val="0"/>
  <p:tag name="KSO_WM_UNIT_PRESET_TEXT" val="淡雅清新"/>
  <p:tag name="KSO_WM_UNIT_NOCLEAR" val="0"/>
  <p:tag name="KSO_WM_UNIT_VALUE" val="4"/>
  <p:tag name="KSO_WM_UNIT_TYPE" val="a"/>
  <p:tag name="KSO_WM_UNIT_INDEX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1*b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ISCONTENTSTITLE" val="0"/>
  <p:tag name="KSO_WM_UNIT_PRESET_TEXT" val="添加副标题"/>
  <p:tag name="KSO_WM_UNIT_NOCLEAR" val="0"/>
  <p:tag name="KSO_WM_UNIT_VALUE" val="5"/>
  <p:tag name="KSO_WM_UNIT_TYPE" val="b"/>
  <p:tag name="KSO_WM_UNIT_INDEX" val="1"/>
</p:tagLst>
</file>

<file path=ppt/tags/tag155.xml><?xml version="1.0" encoding="utf-8"?>
<p:tagLst xmlns:p="http://schemas.openxmlformats.org/presentationml/2006/main">
  <p:tag name="KSO_WM_TEMPLATE_THUMBS_INDEX" val="1、4、6、7、8、9、10、11、12、13、14"/>
  <p:tag name="KSO_WM_SLIDE_ID" val="custom20202690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90"/>
  <p:tag name="KSO_WM_SLIDE_LAYOUT" val="a_b"/>
  <p:tag name="KSO_WM_SLIDE_LAYOUT_CNT" val="1_1"/>
  <p:tag name="KSO_WM_TEMPLATE_MASTER_TYPE" val="1"/>
  <p:tag name="KSO_WM_TEMPLATE_COLOR_TYPE" val="1"/>
  <p:tag name="KSO_WM_TEMPLATE_MASTER_THUMB_INDEX" val="1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0_4*l_h_i*1_1_1"/>
  <p:tag name="KSO_WM_TEMPLATE_CATEGORY" val="custom"/>
  <p:tag name="KSO_WM_TEMPLATE_INDEX" val="2020269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90_4*l_h_a*1_1_1"/>
  <p:tag name="KSO_WM_TEMPLATE_CATEGORY" val="custom"/>
  <p:tag name="KSO_WM_TEMPLATE_INDEX" val="202026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0_4*l_h_i*1_2_1"/>
  <p:tag name="KSO_WM_TEMPLATE_CATEGORY" val="custom"/>
  <p:tag name="KSO_WM_TEMPLATE_INDEX" val="2020269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90_4*l_h_a*1_2_1"/>
  <p:tag name="KSO_WM_TEMPLATE_CATEGORY" val="custom"/>
  <p:tag name="KSO_WM_TEMPLATE_INDEX" val="202026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0_4*l_h_i*1_3_1"/>
  <p:tag name="KSO_WM_TEMPLATE_CATEGORY" val="custom"/>
  <p:tag name="KSO_WM_TEMPLATE_INDEX" val="2020269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90_4*l_h_a*1_3_1"/>
  <p:tag name="KSO_WM_TEMPLATE_CATEGORY" val="custom"/>
  <p:tag name="KSO_WM_TEMPLATE_INDEX" val="202026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0_4*l_h_i*1_4_1"/>
  <p:tag name="KSO_WM_TEMPLATE_CATEGORY" val="custom"/>
  <p:tag name="KSO_WM_TEMPLATE_INDEX" val="2020269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90_4*l_h_a*1_4_1"/>
  <p:tag name="KSO_WM_TEMPLATE_CATEGORY" val="custom"/>
  <p:tag name="KSO_WM_TEMPLATE_INDEX" val="202026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ISCONTENTSTITLE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90_2*a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PRESET_TEXT" val="目录"/>
  <p:tag name="KSO_WM_UNIT_VALUE" val="2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SLIDE_ID" val="custom20202690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90"/>
  <p:tag name="KSO_WM_SLIDE_LAYOUT" val="a_l"/>
  <p:tag name="KSO_WM_SLIDE_LAYOUT_CNT" val="1_1"/>
  <p:tag name="KSO_WM_SLIDE_TYPE" val="contents"/>
  <p:tag name="KSO_WM_SLIDE_SUBTYPE" val="diag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e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PRESET_TEXT" val="壹"/>
  <p:tag name="KSO_WM_UNIT_NOCLEAR" val="0"/>
  <p:tag name="KSO_WM_UNIT_VALUE" val="2"/>
  <p:tag name="KSO_WM_UNIT_TYPE" val="e"/>
  <p:tag name="KSO_WM_UNIT_INDEX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3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4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a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9"/>
  <p:tag name="KSO_WM_UNIT_TYPE" val="a"/>
  <p:tag name="KSO_WM_UNIT_INDEX" val="1"/>
</p:tagLst>
</file>

<file path=ppt/tags/tag171.xml><?xml version="1.0" encoding="utf-8"?>
<p:tagLst xmlns:p="http://schemas.openxmlformats.org/presentationml/2006/main">
  <p:tag name="KSO_WM_SLIDE_ID" val="custom20202690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90"/>
  <p:tag name="KSO_WM_SLIDE_TYPE" val="sectionTitle"/>
  <p:tag name="KSO_WM_SLIDE_SUBTYPE" val="pureTxt"/>
  <p:tag name="KSO_WM_SLIDE_LAYOUT" val="a_e"/>
  <p:tag name="KSO_WM_SLIDE_LAYOUT_CNT" val="1_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e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PRESET_TEXT" val="壹"/>
  <p:tag name="KSO_WM_UNIT_NOCLEAR" val="0"/>
  <p:tag name="KSO_WM_UNIT_VALUE" val="2"/>
  <p:tag name="KSO_WM_UNIT_TYPE" val="e"/>
  <p:tag name="KSO_WM_UNIT_INDEX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3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4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a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9"/>
  <p:tag name="KSO_WM_UNIT_TYPE" val="a"/>
  <p:tag name="KSO_WM_UNIT_INDEX" val="1"/>
</p:tagLst>
</file>

<file path=ppt/tags/tag178.xml><?xml version="1.0" encoding="utf-8"?>
<p:tagLst xmlns:p="http://schemas.openxmlformats.org/presentationml/2006/main">
  <p:tag name="KSO_WM_SLIDE_ID" val="custom20202690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90"/>
  <p:tag name="KSO_WM_SLIDE_TYPE" val="sectionTitle"/>
  <p:tag name="KSO_WM_SLIDE_SUBTYPE" val="pureTxt"/>
  <p:tag name="KSO_WM_SLIDE_LAYOUT" val="a_e"/>
  <p:tag name="KSO_WM_SLIDE_LAYOUT_CNT" val="1_1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e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PRESET_TEXT" val="壹"/>
  <p:tag name="KSO_WM_UNIT_NOCLEAR" val="0"/>
  <p:tag name="KSO_WM_UNIT_VALUE" val="2"/>
  <p:tag name="KSO_WM_UNIT_TYPE" val="e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3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4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a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9"/>
  <p:tag name="KSO_WM_UNIT_TYPE" val="a"/>
  <p:tag name="KSO_WM_UNIT_INDEX" val="1"/>
</p:tagLst>
</file>

<file path=ppt/tags/tag185.xml><?xml version="1.0" encoding="utf-8"?>
<p:tagLst xmlns:p="http://schemas.openxmlformats.org/presentationml/2006/main">
  <p:tag name="KSO_WM_SLIDE_ID" val="custom20202690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90"/>
  <p:tag name="KSO_WM_SLIDE_TYPE" val="sectionTitle"/>
  <p:tag name="KSO_WM_SLIDE_SUBTYPE" val="pureTxt"/>
  <p:tag name="KSO_WM_SLIDE_LAYOUT" val="a_e"/>
  <p:tag name="KSO_WM_SLIDE_LAYOUT_CNT" val="1_1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e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PRESET_TEXT" val="壹"/>
  <p:tag name="KSO_WM_UNIT_NOCLEAR" val="0"/>
  <p:tag name="KSO_WM_UNIT_VALUE" val="2"/>
  <p:tag name="KSO_WM_UNIT_TYPE" val="e"/>
  <p:tag name="KSO_WM_UNIT_INDEX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3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4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a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9"/>
  <p:tag name="KSO_WM_UNIT_TYPE" val="a"/>
  <p:tag name="KSO_WM_UNIT_INDEX" val="1"/>
</p:tagLst>
</file>

<file path=ppt/tags/tag197.xml><?xml version="1.0" encoding="utf-8"?>
<p:tagLst xmlns:p="http://schemas.openxmlformats.org/presentationml/2006/main">
  <p:tag name="KSO_WM_SLIDE_ID" val="custom20202690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90"/>
  <p:tag name="KSO_WM_SLIDE_TYPE" val="sectionTitle"/>
  <p:tag name="KSO_WM_SLIDE_SUBTYPE" val="pureTxt"/>
  <p:tag name="KSO_WM_SLIDE_LAYOUT" val="a_e"/>
  <p:tag name="KSO_WM_SLIDE_LAYOUT_CNT" val="1_1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9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自定义 98">
      <a:dk1>
        <a:srgbClr val="000000"/>
      </a:dk1>
      <a:lt1>
        <a:srgbClr val="FFFFFF"/>
      </a:lt1>
      <a:dk2>
        <a:srgbClr val="DEEAE0"/>
      </a:dk2>
      <a:lt2>
        <a:srgbClr val="FFFFFF"/>
      </a:lt2>
      <a:accent1>
        <a:srgbClr val="5DAA6E"/>
      </a:accent1>
      <a:accent2>
        <a:srgbClr val="70A764"/>
      </a:accent2>
      <a:accent3>
        <a:srgbClr val="81A25C"/>
      </a:accent3>
      <a:accent4>
        <a:srgbClr val="8E9D57"/>
      </a:accent4>
      <a:accent5>
        <a:srgbClr val="9C9955"/>
      </a:accent5>
      <a:accent6>
        <a:srgbClr val="A69358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8">
    <a:dk1>
      <a:srgbClr val="000000"/>
    </a:dk1>
    <a:lt1>
      <a:srgbClr val="FFFFFF"/>
    </a:lt1>
    <a:dk2>
      <a:srgbClr val="DEEAE0"/>
    </a:dk2>
    <a:lt2>
      <a:srgbClr val="FFFFFF"/>
    </a:lt2>
    <a:accent1>
      <a:srgbClr val="5DAA6E"/>
    </a:accent1>
    <a:accent2>
      <a:srgbClr val="70A764"/>
    </a:accent2>
    <a:accent3>
      <a:srgbClr val="81A25C"/>
    </a:accent3>
    <a:accent4>
      <a:srgbClr val="8E9D57"/>
    </a:accent4>
    <a:accent5>
      <a:srgbClr val="9C9955"/>
    </a:accent5>
    <a:accent6>
      <a:srgbClr val="A69358"/>
    </a:accent6>
    <a:hlink>
      <a:srgbClr val="658BD5"/>
    </a:hlink>
    <a:folHlink>
      <a:srgbClr val="9F69A3"/>
    </a:folHlink>
  </a:clrScheme>
</a:themeOverride>
</file>

<file path=ppt/theme/themeOverride2.xml><?xml version="1.0" encoding="utf-8"?>
<a:themeOverride xmlns:a="http://schemas.openxmlformats.org/drawingml/2006/main">
  <a:clrScheme name="自定义 98">
    <a:dk1>
      <a:srgbClr val="000000"/>
    </a:dk1>
    <a:lt1>
      <a:srgbClr val="FFFFFF"/>
    </a:lt1>
    <a:dk2>
      <a:srgbClr val="DEEAE0"/>
    </a:dk2>
    <a:lt2>
      <a:srgbClr val="FFFFFF"/>
    </a:lt2>
    <a:accent1>
      <a:srgbClr val="5DAA6E"/>
    </a:accent1>
    <a:accent2>
      <a:srgbClr val="70A764"/>
    </a:accent2>
    <a:accent3>
      <a:srgbClr val="81A25C"/>
    </a:accent3>
    <a:accent4>
      <a:srgbClr val="8E9D57"/>
    </a:accent4>
    <a:accent5>
      <a:srgbClr val="9C9955"/>
    </a:accent5>
    <a:accent6>
      <a:srgbClr val="A69358"/>
    </a:accent6>
    <a:hlink>
      <a:srgbClr val="658BD5"/>
    </a:hlink>
    <a:folHlink>
      <a:srgbClr val="9F69A3"/>
    </a:folHlink>
  </a:clrScheme>
</a:themeOverride>
</file>

<file path=ppt/theme/themeOverride3.xml><?xml version="1.0" encoding="utf-8"?>
<a:themeOverride xmlns:a="http://schemas.openxmlformats.org/drawingml/2006/main">
  <a:clrScheme name="自定义 98">
    <a:dk1>
      <a:srgbClr val="000000"/>
    </a:dk1>
    <a:lt1>
      <a:srgbClr val="FFFFFF"/>
    </a:lt1>
    <a:dk2>
      <a:srgbClr val="DEEAE0"/>
    </a:dk2>
    <a:lt2>
      <a:srgbClr val="FFFFFF"/>
    </a:lt2>
    <a:accent1>
      <a:srgbClr val="5DAA6E"/>
    </a:accent1>
    <a:accent2>
      <a:srgbClr val="70A764"/>
    </a:accent2>
    <a:accent3>
      <a:srgbClr val="81A25C"/>
    </a:accent3>
    <a:accent4>
      <a:srgbClr val="8E9D57"/>
    </a:accent4>
    <a:accent5>
      <a:srgbClr val="9C9955"/>
    </a:accent5>
    <a:accent6>
      <a:srgbClr val="A69358"/>
    </a:accent6>
    <a:hlink>
      <a:srgbClr val="658BD5"/>
    </a:hlink>
    <a:folHlink>
      <a:srgbClr val="9F69A3"/>
    </a:folHlink>
  </a:clrScheme>
</a:themeOverride>
</file>

<file path=ppt/theme/themeOverride4.xml><?xml version="1.0" encoding="utf-8"?>
<a:themeOverride xmlns:a="http://schemas.openxmlformats.org/drawingml/2006/main">
  <a:clrScheme name="自定义 98">
    <a:dk1>
      <a:srgbClr val="000000"/>
    </a:dk1>
    <a:lt1>
      <a:srgbClr val="FFFFFF"/>
    </a:lt1>
    <a:dk2>
      <a:srgbClr val="DEEAE0"/>
    </a:dk2>
    <a:lt2>
      <a:srgbClr val="FFFFFF"/>
    </a:lt2>
    <a:accent1>
      <a:srgbClr val="5DAA6E"/>
    </a:accent1>
    <a:accent2>
      <a:srgbClr val="70A764"/>
    </a:accent2>
    <a:accent3>
      <a:srgbClr val="81A25C"/>
    </a:accent3>
    <a:accent4>
      <a:srgbClr val="8E9D57"/>
    </a:accent4>
    <a:accent5>
      <a:srgbClr val="9C9955"/>
    </a:accent5>
    <a:accent6>
      <a:srgbClr val="A69358"/>
    </a:accent6>
    <a:hlink>
      <a:srgbClr val="658BD5"/>
    </a:hlink>
    <a:folHlink>
      <a:srgbClr val="9F69A3"/>
    </a:folHlink>
  </a:clrScheme>
</a:themeOverride>
</file>

<file path=ppt/theme/themeOverride5.xml><?xml version="1.0" encoding="utf-8"?>
<a:themeOverride xmlns:a="http://schemas.openxmlformats.org/drawingml/2006/main">
  <a:clrScheme name="自定义 98">
    <a:dk1>
      <a:srgbClr val="000000"/>
    </a:dk1>
    <a:lt1>
      <a:srgbClr val="FFFFFF"/>
    </a:lt1>
    <a:dk2>
      <a:srgbClr val="DEEAE0"/>
    </a:dk2>
    <a:lt2>
      <a:srgbClr val="FFFFFF"/>
    </a:lt2>
    <a:accent1>
      <a:srgbClr val="5DAA6E"/>
    </a:accent1>
    <a:accent2>
      <a:srgbClr val="70A764"/>
    </a:accent2>
    <a:accent3>
      <a:srgbClr val="81A25C"/>
    </a:accent3>
    <a:accent4>
      <a:srgbClr val="8E9D57"/>
    </a:accent4>
    <a:accent5>
      <a:srgbClr val="9C9955"/>
    </a:accent5>
    <a:accent6>
      <a:srgbClr val="A69358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4377</Words>
  <Application>WPS 演示</Application>
  <PresentationFormat>宽屏</PresentationFormat>
  <Paragraphs>165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汉仪旗黑-85S</vt:lpstr>
      <vt:lpstr>Segoe UI</vt:lpstr>
      <vt:lpstr>2_Office 主题​​</vt:lpstr>
      <vt:lpstr>医疗+区块链</vt:lpstr>
      <vt:lpstr>PowerPoint 演示文稿</vt:lpstr>
      <vt:lpstr>区块链解决的问题</vt:lpstr>
      <vt:lpstr>PowerPoint 演示文稿</vt:lpstr>
      <vt:lpstr>区块链解决的问题</vt:lpstr>
      <vt:lpstr>PowerPoint 演示文稿</vt:lpstr>
      <vt:lpstr>案例</vt:lpstr>
      <vt:lpstr>防止骗保</vt:lpstr>
      <vt:lpstr>供应链监控</vt:lpstr>
      <vt:lpstr>提高数据安全性</vt:lpstr>
      <vt:lpstr>维护网络安全</vt:lpstr>
      <vt:lpstr>数据加密及共享</vt:lpstr>
      <vt:lpstr>提高透明度</vt:lpstr>
      <vt:lpstr>单击此处添加标题</vt:lpstr>
      <vt:lpstr>微信智慧医院</vt:lpstr>
      <vt:lpstr>IBM Watson Health</vt:lpstr>
      <vt:lpstr>DokChain</vt:lpstr>
      <vt:lpstr>GemOS</vt:lpstr>
      <vt:lpstr>Patientory</vt:lpstr>
      <vt:lpstr> Guardtime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干邑Cognac</cp:lastModifiedBy>
  <cp:revision>115</cp:revision>
  <dcterms:created xsi:type="dcterms:W3CDTF">2019-06-19T02:08:00Z</dcterms:created>
  <dcterms:modified xsi:type="dcterms:W3CDTF">2019-11-25T03:23:45Z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