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Oswald Bold" charset="1" panose="00000800000000000000"/>
      <p:regular r:id="rId9"/>
    </p:embeddedFont>
    <p:embeddedFont>
      <p:font typeface="DM Sans" charset="1" panose="00000000000000000000"/>
      <p:regular r:id="rId10"/>
    </p:embeddedFont>
    <p:embeddedFont>
      <p:font typeface="DM Sans Bold Italic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>
                <a:solidFill>
                  <a:srgbClr val="231F20"/>
                </a:solidFill>
                <a:latin typeface="Oswald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BUSINESS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PHASE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96572" y="3310467"/>
            <a:ext cx="16949735" cy="6709771"/>
            <a:chOff x="0" y="0"/>
            <a:chExt cx="1807080" cy="7153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07080" cy="715356"/>
            </a:xfrm>
            <a:custGeom>
              <a:avLst/>
              <a:gdLst/>
              <a:ahLst/>
              <a:cxnLst/>
              <a:rect r="r" b="b" t="t" l="l"/>
              <a:pathLst>
                <a:path h="715356" w="1807080">
                  <a:moveTo>
                    <a:pt x="0" y="0"/>
                  </a:moveTo>
                  <a:lnTo>
                    <a:pt x="1807080" y="0"/>
                  </a:lnTo>
                  <a:lnTo>
                    <a:pt x="1807080" y="715356"/>
                  </a:lnTo>
                  <a:lnTo>
                    <a:pt x="0" y="715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807080" cy="734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10591" y="3495382"/>
            <a:ext cx="16121697" cy="6524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Objectives Cleared:</a:t>
            </a:r>
          </a:p>
          <a:p>
            <a:pPr algn="l" marL="774842" indent="-387421" lvl="1">
              <a:lnSpc>
                <a:spcPts val="4952"/>
              </a:lnSpc>
              <a:buFont typeface="Arial"/>
              <a:buChar char="•"/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Creation of PDF extractor:</a:t>
            </a:r>
          </a:p>
          <a:p>
            <a:pPr algn="l">
              <a:lnSpc>
                <a:spcPts val="3848"/>
              </a:lnSpc>
            </a:pPr>
            <a:r>
              <a:rPr lang="en-US" sz="2788" spc="273">
                <a:solidFill>
                  <a:srgbClr val="231F20"/>
                </a:solidFill>
                <a:latin typeface="DM Sans"/>
              </a:rPr>
              <a:t>This process involves an extractor creating bounding boxes for paragraphs and tables, then extracting them. Subsequently, it organizes these elements in accordance with the reading flow of the manual.</a:t>
            </a:r>
          </a:p>
          <a:p>
            <a:pPr algn="l" marL="774842" indent="-387421" lvl="1">
              <a:lnSpc>
                <a:spcPts val="4952"/>
              </a:lnSpc>
              <a:buFont typeface="Arial"/>
              <a:buChar char="•"/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Vector Store</a:t>
            </a:r>
          </a:p>
          <a:p>
            <a:pPr algn="l">
              <a:lnSpc>
                <a:spcPts val="4124"/>
              </a:lnSpc>
            </a:pPr>
            <a:r>
              <a:rPr lang="en-US" sz="2988" spc="292">
                <a:solidFill>
                  <a:srgbClr val="231F20"/>
                </a:solidFill>
                <a:latin typeface="DM Sans"/>
              </a:rPr>
              <a:t>The text and tables extracted from the manual is stored in vector DB (ChromaDB) </a:t>
            </a:r>
          </a:p>
          <a:p>
            <a:pPr algn="l" marL="774842" indent="-387421" lvl="1">
              <a:lnSpc>
                <a:spcPts val="4952"/>
              </a:lnSpc>
              <a:buFont typeface="Arial"/>
              <a:buChar char="•"/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Mistral</a:t>
            </a:r>
          </a:p>
          <a:p>
            <a:pPr algn="l">
              <a:lnSpc>
                <a:spcPts val="4124"/>
              </a:lnSpc>
            </a:pPr>
            <a:r>
              <a:rPr lang="en-US" sz="2988" spc="292">
                <a:solidFill>
                  <a:srgbClr val="231F20"/>
                </a:solidFill>
                <a:latin typeface="DM Sans"/>
              </a:rPr>
              <a:t>Mistral LLM running locally is used to generate summaries of retrieved relevant spans of paragraghs and tables</a:t>
            </a:r>
          </a:p>
          <a:p>
            <a:pPr algn="l">
              <a:lnSpc>
                <a:spcPts val="41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90980" y="1232286"/>
            <a:ext cx="10906040" cy="134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PHASE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96572" y="3310467"/>
            <a:ext cx="16949735" cy="6709771"/>
            <a:chOff x="0" y="0"/>
            <a:chExt cx="1807080" cy="7153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07080" cy="715356"/>
            </a:xfrm>
            <a:custGeom>
              <a:avLst/>
              <a:gdLst/>
              <a:ahLst/>
              <a:cxnLst/>
              <a:rect r="r" b="b" t="t" l="l"/>
              <a:pathLst>
                <a:path h="715356" w="1807080">
                  <a:moveTo>
                    <a:pt x="0" y="0"/>
                  </a:moveTo>
                  <a:lnTo>
                    <a:pt x="1807080" y="0"/>
                  </a:lnTo>
                  <a:lnTo>
                    <a:pt x="1807080" y="715356"/>
                  </a:lnTo>
                  <a:lnTo>
                    <a:pt x="0" y="715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807080" cy="734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10591" y="3495382"/>
            <a:ext cx="16121697" cy="374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Metrics Achieved:</a:t>
            </a:r>
          </a:p>
          <a:p>
            <a:pPr algn="l" marL="774842" indent="-387421" lvl="1">
              <a:lnSpc>
                <a:spcPts val="4952"/>
              </a:lnSpc>
              <a:buFont typeface="Arial"/>
              <a:buChar char="•"/>
            </a:pPr>
            <a:r>
              <a:rPr lang="en-US" sz="3588" spc="351">
                <a:solidFill>
                  <a:srgbClr val="231F20"/>
                </a:solidFill>
                <a:latin typeface="DM Sans Semi-Bold"/>
              </a:rPr>
              <a:t>Response Time to Query:</a:t>
            </a:r>
            <a:r>
              <a:rPr lang="en-US" sz="3588" spc="351">
                <a:solidFill>
                  <a:srgbClr val="231F20"/>
                </a:solidFill>
                <a:latin typeface="DM Sans"/>
              </a:rPr>
              <a:t> &lt; 15 seconds</a:t>
            </a:r>
          </a:p>
          <a:p>
            <a:pPr algn="l" marL="774842" indent="-387421" lvl="1">
              <a:lnSpc>
                <a:spcPts val="4952"/>
              </a:lnSpc>
              <a:buFont typeface="Arial"/>
              <a:buChar char="•"/>
            </a:pPr>
            <a:r>
              <a:rPr lang="en-US" sz="3588" spc="351">
                <a:solidFill>
                  <a:srgbClr val="231F20"/>
                </a:solidFill>
                <a:latin typeface="DM Sans Semi-Bold"/>
              </a:rPr>
              <a:t>PDF Extraction (241 pages):</a:t>
            </a:r>
            <a:r>
              <a:rPr lang="en-US" sz="3588" spc="351">
                <a:solidFill>
                  <a:srgbClr val="231F20"/>
                </a:solidFill>
                <a:latin typeface="DM Sans"/>
              </a:rPr>
              <a:t> 2 mins 35 secs</a:t>
            </a:r>
          </a:p>
          <a:p>
            <a:pPr algn="l" marL="1549684" indent="-516561" lvl="2">
              <a:lnSpc>
                <a:spcPts val="4952"/>
              </a:lnSpc>
              <a:buFont typeface="Arial"/>
              <a:buChar char="⚬"/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Table Detection: 2 mins 25 secs</a:t>
            </a:r>
          </a:p>
          <a:p>
            <a:pPr algn="l" marL="1549684" indent="-516561" lvl="2">
              <a:lnSpc>
                <a:spcPts val="4952"/>
              </a:lnSpc>
              <a:buFont typeface="Arial"/>
              <a:buChar char="⚬"/>
            </a:pPr>
            <a:r>
              <a:rPr lang="en-US" sz="3588" spc="351">
                <a:solidFill>
                  <a:srgbClr val="231F20"/>
                </a:solidFill>
                <a:latin typeface="DM Sans"/>
              </a:rPr>
              <a:t>Plain Text: 15 secs</a:t>
            </a:r>
          </a:p>
          <a:p>
            <a:pPr algn="l">
              <a:lnSpc>
                <a:spcPts val="495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DAGF3ZK-Kh8</dc:identifier>
  <dcterms:modified xsi:type="dcterms:W3CDTF">2011-08-01T06:04:30Z</dcterms:modified>
  <cp:revision>1</cp:revision>
  <dc:title>Grey minimalist business project presentation </dc:title>
</cp:coreProperties>
</file>