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71" r:id="rId6"/>
    <p:sldId id="258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4" r:id="rId21"/>
    <p:sldId id="285" r:id="rId22"/>
    <p:sldId id="286" r:id="rId23"/>
    <p:sldId id="287" r:id="rId24"/>
    <p:sldId id="290" r:id="rId25"/>
    <p:sldId id="291" r:id="rId26"/>
    <p:sldId id="288" r:id="rId27"/>
    <p:sldId id="289" r:id="rId28"/>
    <p:sldId id="293" r:id="rId29"/>
    <p:sldId id="292" r:id="rId30"/>
    <p:sldId id="260" r:id="rId31"/>
    <p:sldId id="266" r:id="rId3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8335E5"/>
    <a:srgbClr val="6B8D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78" y="-73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2BD0C1A0-48AB-46A2-9DB3-50C1DD1F533C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4328996C-DF1E-45F4-80FD-86472FDB10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E4E0239-3B87-47CD-94EA-3F4EA8D548B0}" type="datetime1">
              <a:rPr lang="it-IT" smtClean="0"/>
              <a:pPr/>
              <a:t>02/08/2023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6DF8F48A-6110-47DA-8521-A1D1FFD22FE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24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410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6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142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24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502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6226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203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576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93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345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8891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81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043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252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056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11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268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07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70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687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493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79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it-IT" sz="60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9C4250E-64E0-4EC5-9213-BD7F5096714B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87AF9AB-A3C4-4A58-848E-CCA940ED1FEC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B0700696-E469-4430-92A7-74A06E196FEF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01DF7C0-CB4F-4166-9896-2E08801E7105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lang="it-IT" sz="60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C37A476-6C85-410E-B777-333B8E74E898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E050F36-CC87-4833-84CE-1784AB20E5C5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lang="it-IT" sz="2400" b="1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lang="it-IT" sz="2400" b="1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2326DD2-481D-43FC-9328-6B7AFF7F5383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A68A72-CC0A-4348-9DED-22D956DE44F6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BC6C72A8-E742-485B-937D-4D1041F1C0A0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F54ACDC-5125-40D7-A8C9-57C9B3849181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891265B-DBAA-4D87-A94A-0E214B1F8F78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48C05A5-518F-4B2A-9C12-BB199F81A7AA}" type="datetime1">
              <a:rPr lang="it-IT" smtClean="0"/>
              <a:t>02/08/2023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ublicdomainpictures.net/es/view-image.php?image=267226&amp;picture=liderazgo-sobresalir-entrenamient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en/view-image.php?image=261577&amp;picture=career-hiringjob-search-boss" TargetMode="External"/><Relationship Id="rId3" Type="http://schemas.openxmlformats.org/officeDocument/2006/relationships/image" Target="../media/image41.jp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ublicdomainpictures.net/view-image.php?image=241255&amp;picture=kutato" TargetMode="External"/><Relationship Id="rId5" Type="http://schemas.openxmlformats.org/officeDocument/2006/relationships/image" Target="../media/image42.jpg"/><Relationship Id="rId4" Type="http://schemas.openxmlformats.org/officeDocument/2006/relationships/hyperlink" Target="https://pixabay.com/de/illustrations/mieten-rekrutierung-job-arbeitgeber-1977803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athematica.stackexchange.com/questions/81121/how-to-remove-outliers-from-data" TargetMode="External"/><Relationship Id="rId3" Type="http://schemas.openxmlformats.org/officeDocument/2006/relationships/image" Target="../media/image11.webp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stackoverflow.com/questions/6026067/outlier-detection-in-data-mining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Risorse umane diapositiva 1</a:t>
            </a:r>
          </a:p>
        </p:txBody>
      </p: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27814" y="2000974"/>
            <a:ext cx="484570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Screening and selection of candidates</a:t>
            </a:r>
            <a:endParaRPr lang="it-IT" sz="4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570818" y="4537997"/>
            <a:ext cx="353619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it-IT" sz="1800" b="0" i="0" u="none" strike="noStrike" baseline="0" dirty="0">
                <a:latin typeface="LMRoman17-Regular-Identity-H"/>
              </a:rPr>
              <a:t>Business and Project Management</a:t>
            </a: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D5FBA6A7-4663-6CB5-2400-E773543B714C}"/>
              </a:ext>
            </a:extLst>
          </p:cNvPr>
          <p:cNvSpPr/>
          <p:nvPr/>
        </p:nvSpPr>
        <p:spPr>
          <a:xfrm>
            <a:off x="567187" y="5546404"/>
            <a:ext cx="3536195" cy="8002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dirty="0">
                <a:solidFill>
                  <a:srgbClr val="002060"/>
                </a:solidFill>
                <a:latin typeface="LMRoman17-Regular-Identity-H"/>
                <a:cs typeface="Segoe UI" panose="020B0502040204020203" pitchFamily="34" charset="0"/>
              </a:rPr>
              <a:t>Student</a:t>
            </a:r>
            <a:r>
              <a:rPr lang="it-IT" dirty="0">
                <a:solidFill>
                  <a:srgbClr val="002060"/>
                </a:solidFill>
                <a:latin typeface="LMRoman17-Regular-Identity-H"/>
                <a:cs typeface="Segoe UI" panose="020B0502040204020203" pitchFamily="34" charset="0"/>
              </a:rPr>
              <a:t>:</a:t>
            </a:r>
          </a:p>
          <a:p>
            <a:pPr rtl="0"/>
            <a:endParaRPr lang="it-IT" dirty="0">
              <a:solidFill>
                <a:srgbClr val="002060"/>
              </a:solidFill>
              <a:latin typeface="LMRoman17-Regular-Identity-H"/>
              <a:cs typeface="Segoe UI" panose="020B0502040204020203" pitchFamily="34" charset="0"/>
            </a:endParaRPr>
          </a:p>
          <a:p>
            <a:pPr rtl="0"/>
            <a:r>
              <a:rPr lang="it-IT" sz="1600" i="1" dirty="0">
                <a:solidFill>
                  <a:srgbClr val="002060"/>
                </a:solidFill>
                <a:latin typeface="LMRoman17-Regular-Identity-H"/>
                <a:cs typeface="Segoe UI" panose="020B0502040204020203" pitchFamily="34" charset="0"/>
              </a:rPr>
              <a:t>Davide Vigna</a:t>
            </a: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044C520-2E7A-3543-AA0E-70BAE1853442}"/>
              </a:ext>
            </a:extLst>
          </p:cNvPr>
          <p:cNvSpPr/>
          <p:nvPr/>
        </p:nvSpPr>
        <p:spPr>
          <a:xfrm>
            <a:off x="884275" y="4987217"/>
            <a:ext cx="263659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sz="1200" dirty="0">
                <a:effectLst/>
              </a:rPr>
              <a:t>Artificial Intelligence and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7B07F6A-60E7-2BC7-063D-9EB23AC0B526}"/>
              </a:ext>
            </a:extLst>
          </p:cNvPr>
          <p:cNvSpPr/>
          <p:nvPr/>
        </p:nvSpPr>
        <p:spPr>
          <a:xfrm>
            <a:off x="726781" y="1877299"/>
            <a:ext cx="4838700" cy="313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NLP: Natural Language Processing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0" y="1399254"/>
            <a:ext cx="747990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Applied on textual data: full skills descriptions and single job posting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AF3D46-0BC2-2E07-0D97-BF461887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81" y="1877299"/>
            <a:ext cx="4697835" cy="3130667"/>
          </a:xfrm>
          <a:prstGeom prst="rect">
            <a:avLst/>
          </a:prstGeom>
        </p:spPr>
      </p:pic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92D28ECE-77BB-DB2A-3832-1028695EE2BB}"/>
              </a:ext>
            </a:extLst>
          </p:cNvPr>
          <p:cNvSpPr txBox="1"/>
          <p:nvPr/>
        </p:nvSpPr>
        <p:spPr>
          <a:xfrm>
            <a:off x="1092200" y="2003533"/>
            <a:ext cx="4241800" cy="277794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Regular expression matches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Tokenization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Part of Speech (</a:t>
            </a:r>
            <a:r>
              <a:rPr lang="en-US" sz="1800" b="1" dirty="0" err="1"/>
              <a:t>PoS</a:t>
            </a:r>
            <a:r>
              <a:rPr lang="en-US" sz="1800" b="1" dirty="0"/>
              <a:t>) tagging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Stopword removal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Lemmatization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D88BD1-14AB-3D95-7DC1-C655C64AB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25" y="5134200"/>
            <a:ext cx="2886075" cy="1623417"/>
          </a:xfrm>
          <a:prstGeom prst="rect">
            <a:avLst/>
          </a:prstGeom>
        </p:spPr>
      </p:pic>
      <p:sp>
        <p:nvSpPr>
          <p:cNvPr id="2" name="Figura a mano libera 12">
            <a:extLst>
              <a:ext uri="{FF2B5EF4-FFF2-40B4-BE49-F238E27FC236}">
                <a16:creationId xmlns:a16="http://schemas.microsoft.com/office/drawing/2014/main" id="{99A84078-CA79-7D67-74DC-B3D33E2B5A90}"/>
              </a:ext>
            </a:extLst>
          </p:cNvPr>
          <p:cNvSpPr>
            <a:spLocks/>
          </p:cNvSpPr>
          <p:nvPr/>
        </p:nvSpPr>
        <p:spPr bwMode="auto">
          <a:xfrm rot="7812577">
            <a:off x="11169101" y="-4698851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Figura a mano libera 12">
            <a:extLst>
              <a:ext uri="{FF2B5EF4-FFF2-40B4-BE49-F238E27FC236}">
                <a16:creationId xmlns:a16="http://schemas.microsoft.com/office/drawing/2014/main" id="{0521F3C1-45A7-A74D-B6D7-46A04FD64D0A}"/>
              </a:ext>
            </a:extLst>
          </p:cNvPr>
          <p:cNvSpPr>
            <a:spLocks/>
          </p:cNvSpPr>
          <p:nvPr/>
        </p:nvSpPr>
        <p:spPr bwMode="auto">
          <a:xfrm rot="9422666">
            <a:off x="-6811003" y="-164580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55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12">
            <a:extLst>
              <a:ext uri="{FF2B5EF4-FFF2-40B4-BE49-F238E27FC236}">
                <a16:creationId xmlns:a16="http://schemas.microsoft.com/office/drawing/2014/main" id="{79779D96-6B82-BE83-6272-DEB36FE85BB2}"/>
              </a:ext>
            </a:extLst>
          </p:cNvPr>
          <p:cNvSpPr>
            <a:spLocks/>
          </p:cNvSpPr>
          <p:nvPr/>
        </p:nvSpPr>
        <p:spPr bwMode="auto">
          <a:xfrm rot="19440578">
            <a:off x="-6080939" y="1840841"/>
            <a:ext cx="6856942" cy="9351128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0" y="1364085"/>
            <a:ext cx="711160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Comparing skill description with job posting using word embeddings</a:t>
            </a:r>
          </a:p>
        </p:txBody>
      </p:sp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92D28ECE-77BB-DB2A-3832-1028695EE2BB}"/>
              </a:ext>
            </a:extLst>
          </p:cNvPr>
          <p:cNvSpPr txBox="1"/>
          <p:nvPr/>
        </p:nvSpPr>
        <p:spPr>
          <a:xfrm>
            <a:off x="736991" y="1777114"/>
            <a:ext cx="6768709" cy="15776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SpaCy document similarity: cosine similarity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Additional screening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From 10 000 to 483 CVs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FD5737-342C-901C-4ADE-05D7C901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87" y="3095625"/>
            <a:ext cx="4123388" cy="34207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F155B49-D067-4042-3CB3-0182DC41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91" y="3215993"/>
            <a:ext cx="4777348" cy="3228975"/>
          </a:xfrm>
          <a:prstGeom prst="rect">
            <a:avLst/>
          </a:prstGeom>
        </p:spPr>
      </p:pic>
      <p:sp>
        <p:nvSpPr>
          <p:cNvPr id="14" name="Figura a mano libera 12">
            <a:extLst>
              <a:ext uri="{FF2B5EF4-FFF2-40B4-BE49-F238E27FC236}">
                <a16:creationId xmlns:a16="http://schemas.microsoft.com/office/drawing/2014/main" id="{BB774E8E-B102-6E9B-E88D-E3005AF388AA}"/>
              </a:ext>
            </a:extLst>
          </p:cNvPr>
          <p:cNvSpPr>
            <a:spLocks/>
          </p:cNvSpPr>
          <p:nvPr/>
        </p:nvSpPr>
        <p:spPr bwMode="auto">
          <a:xfrm rot="7812577">
            <a:off x="10092484" y="-3697367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871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0E2A6DAB-78CA-2799-F018-7975DE87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Some statistics on the final screened data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DF183A6-6167-DF55-8B8E-203EFB49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7" y="2943226"/>
            <a:ext cx="3492794" cy="26460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22171D-2FD3-1F44-91DD-52BEA5FC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525" y="2943226"/>
            <a:ext cx="3361540" cy="264605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DAAE615-172A-45F6-0B89-AA9376C43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339" y="2943226"/>
            <a:ext cx="3361540" cy="26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0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0E2A6DAB-78CA-2799-F018-7975DE87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Some statistics on the final screened data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0812C0-B930-2E49-3D81-14638526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2238542"/>
            <a:ext cx="6076950" cy="43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0E2A6DAB-78CA-2799-F018-7975DE87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Some statistics on the final screened data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0675AF-D93D-576C-4164-79A5D15C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53384"/>
            <a:ext cx="7746964" cy="41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magine 121">
            <a:extLst>
              <a:ext uri="{FF2B5EF4-FFF2-40B4-BE49-F238E27FC236}">
                <a16:creationId xmlns:a16="http://schemas.microsoft.com/office/drawing/2014/main" id="{007571E2-66F7-28B9-C63E-9C0F91760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2291" y="3143740"/>
            <a:ext cx="4731046" cy="3163887"/>
          </a:xfrm>
          <a:prstGeom prst="rect">
            <a:avLst/>
          </a:prstGeom>
        </p:spPr>
      </p:pic>
      <p:sp>
        <p:nvSpPr>
          <p:cNvPr id="127" name="Parallelogramma 126">
            <a:extLst>
              <a:ext uri="{FF2B5EF4-FFF2-40B4-BE49-F238E27FC236}">
                <a16:creationId xmlns:a16="http://schemas.microsoft.com/office/drawing/2014/main" id="{A699D6E5-5B4D-8AE6-F825-F4EADA46A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56959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8" name="Casella di testo 13">
            <a:extLst>
              <a:ext uri="{FF2B5EF4-FFF2-40B4-BE49-F238E27FC236}">
                <a16:creationId xmlns:a16="http://schemas.microsoft.com/office/drawing/2014/main" id="{7D5C55DF-B30A-AF7D-A735-9CAD4D6B30A6}"/>
              </a:ext>
            </a:extLst>
          </p:cNvPr>
          <p:cNvSpPr txBox="1"/>
          <p:nvPr/>
        </p:nvSpPr>
        <p:spPr>
          <a:xfrm>
            <a:off x="8030837" y="667146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CHARATERISTICS</a:t>
            </a:r>
          </a:p>
        </p:txBody>
      </p: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A7BBF284-D728-2D3F-B375-82FC6BF0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29959" y="1474127"/>
            <a:ext cx="3074541" cy="4438409"/>
            <a:chOff x="4712185" y="2128277"/>
            <a:chExt cx="3074540" cy="4438409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E33BDAD3-3B89-8469-B16B-B9874C432C5C}"/>
                </a:ext>
              </a:extLst>
            </p:cNvPr>
            <p:cNvGrpSpPr/>
            <p:nvPr/>
          </p:nvGrpSpPr>
          <p:grpSpPr>
            <a:xfrm>
              <a:off x="4719329" y="2128277"/>
              <a:ext cx="2931207" cy="1477328"/>
              <a:chOff x="5063285" y="2131627"/>
              <a:chExt cx="2931207" cy="1477328"/>
            </a:xfrm>
          </p:grpSpPr>
          <p:sp>
            <p:nvSpPr>
              <p:cNvPr id="193" name="Rettangolo 192">
                <a:extLst>
                  <a:ext uri="{FF2B5EF4-FFF2-40B4-BE49-F238E27FC236}">
                    <a16:creationId xmlns:a16="http://schemas.microsoft.com/office/drawing/2014/main" id="{C2638894-3D57-72C0-C415-A8DF84CDAF67}"/>
                  </a:ext>
                </a:extLst>
              </p:cNvPr>
              <p:cNvSpPr/>
              <p:nvPr/>
            </p:nvSpPr>
            <p:spPr>
              <a:xfrm>
                <a:off x="5506198" y="2131627"/>
                <a:ext cx="2488294" cy="14773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It is a technique in machine learning and data analysis used to group similar data points together based on their inherent characteristics or patterns</a:t>
                </a:r>
                <a:endPara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grpSp>
            <p:nvGrpSpPr>
              <p:cNvPr id="194" name="Gruppo 193">
                <a:extLst>
                  <a:ext uri="{FF2B5EF4-FFF2-40B4-BE49-F238E27FC236}">
                    <a16:creationId xmlns:a16="http://schemas.microsoft.com/office/drawing/2014/main" id="{AE75AC90-455E-CA5E-1CCA-A8E20C52A693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195" name="Ovale 309">
                  <a:extLst>
                    <a:ext uri="{FF2B5EF4-FFF2-40B4-BE49-F238E27FC236}">
                      <a16:creationId xmlns:a16="http://schemas.microsoft.com/office/drawing/2014/main" id="{61137FDF-7910-E6E6-1ACB-F75E1E6D4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96" name="Figura a mano libera 310">
                  <a:extLst>
                    <a:ext uri="{FF2B5EF4-FFF2-40B4-BE49-F238E27FC236}">
                      <a16:creationId xmlns:a16="http://schemas.microsoft.com/office/drawing/2014/main" id="{BC12D80E-5122-2716-3CAB-6FC8ACDAF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97" name="Ovale 311">
                  <a:extLst>
                    <a:ext uri="{FF2B5EF4-FFF2-40B4-BE49-F238E27FC236}">
                      <a16:creationId xmlns:a16="http://schemas.microsoft.com/office/drawing/2014/main" id="{58FA14F4-3709-C73A-C347-1A7A0AD49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98" name="Figura a mano libera 312">
                  <a:extLst>
                    <a:ext uri="{FF2B5EF4-FFF2-40B4-BE49-F238E27FC236}">
                      <a16:creationId xmlns:a16="http://schemas.microsoft.com/office/drawing/2014/main" id="{34B06753-5CF4-5907-4208-E3970AC6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99" name="Ovale 313">
                  <a:extLst>
                    <a:ext uri="{FF2B5EF4-FFF2-40B4-BE49-F238E27FC236}">
                      <a16:creationId xmlns:a16="http://schemas.microsoft.com/office/drawing/2014/main" id="{1DE73A60-72A4-8AE6-A2D8-E56B9BF1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0" name="Figura a mano libera 314">
                  <a:extLst>
                    <a:ext uri="{FF2B5EF4-FFF2-40B4-BE49-F238E27FC236}">
                      <a16:creationId xmlns:a16="http://schemas.microsoft.com/office/drawing/2014/main" id="{7EAF5C71-35CC-A62F-29C0-1CA929E626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1" name="Ovale 315">
                  <a:extLst>
                    <a:ext uri="{FF2B5EF4-FFF2-40B4-BE49-F238E27FC236}">
                      <a16:creationId xmlns:a16="http://schemas.microsoft.com/office/drawing/2014/main" id="{CEA73E1E-F203-14DB-786A-C337B82670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2" name="Figura a mano libera 316">
                  <a:extLst>
                    <a:ext uri="{FF2B5EF4-FFF2-40B4-BE49-F238E27FC236}">
                      <a16:creationId xmlns:a16="http://schemas.microsoft.com/office/drawing/2014/main" id="{57A83223-DE89-2BEB-4479-A367FF2BB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3" name="Ovale 317">
                  <a:extLst>
                    <a:ext uri="{FF2B5EF4-FFF2-40B4-BE49-F238E27FC236}">
                      <a16:creationId xmlns:a16="http://schemas.microsoft.com/office/drawing/2014/main" id="{B1E6479F-13ED-9F72-23E7-3DB2C3511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4" name="Figura a mano libera 318">
                  <a:extLst>
                    <a:ext uri="{FF2B5EF4-FFF2-40B4-BE49-F238E27FC236}">
                      <a16:creationId xmlns:a16="http://schemas.microsoft.com/office/drawing/2014/main" id="{8E507922-FD31-BB30-6A8F-7E1A50F861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5" name="Figura a mano libera 319">
                  <a:extLst>
                    <a:ext uri="{FF2B5EF4-FFF2-40B4-BE49-F238E27FC236}">
                      <a16:creationId xmlns:a16="http://schemas.microsoft.com/office/drawing/2014/main" id="{C3349418-7E7E-04C0-7CC4-3618C39A3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6" name="Linea 320">
                  <a:extLst>
                    <a:ext uri="{FF2B5EF4-FFF2-40B4-BE49-F238E27FC236}">
                      <a16:creationId xmlns:a16="http://schemas.microsoft.com/office/drawing/2014/main" id="{4C14A6ED-0356-CD2C-5A90-BB1214DB0D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7B39A043-F386-F708-39DB-6E8578982108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738664"/>
              <a:chOff x="5063285" y="3639850"/>
              <a:chExt cx="3067396" cy="738664"/>
            </a:xfrm>
          </p:grpSpPr>
          <p:grpSp>
            <p:nvGrpSpPr>
              <p:cNvPr id="166" name="Gruppo 165">
                <a:extLst>
                  <a:ext uri="{FF2B5EF4-FFF2-40B4-BE49-F238E27FC236}">
                    <a16:creationId xmlns:a16="http://schemas.microsoft.com/office/drawing/2014/main" id="{1F3EF873-871A-0A72-91AA-366A5397D55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168" name="Ovale 268">
                  <a:extLst>
                    <a:ext uri="{FF2B5EF4-FFF2-40B4-BE49-F238E27FC236}">
                      <a16:creationId xmlns:a16="http://schemas.microsoft.com/office/drawing/2014/main" id="{181BD38D-7088-3934-BD0C-68383CB1E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9" name="Figura a mano libera 269">
                  <a:extLst>
                    <a:ext uri="{FF2B5EF4-FFF2-40B4-BE49-F238E27FC236}">
                      <a16:creationId xmlns:a16="http://schemas.microsoft.com/office/drawing/2014/main" id="{79C13A17-675B-8F8A-AC18-2D297F74E5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0" name="Ovale 270">
                  <a:extLst>
                    <a:ext uri="{FF2B5EF4-FFF2-40B4-BE49-F238E27FC236}">
                      <a16:creationId xmlns:a16="http://schemas.microsoft.com/office/drawing/2014/main" id="{5B2E8B0C-467A-C334-CC49-785770349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1" name="Figura a mano libera 271">
                  <a:extLst>
                    <a:ext uri="{FF2B5EF4-FFF2-40B4-BE49-F238E27FC236}">
                      <a16:creationId xmlns:a16="http://schemas.microsoft.com/office/drawing/2014/main" id="{E7C6360B-FD11-3CBD-C537-032194BBDB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2" name="Ovale 272">
                  <a:extLst>
                    <a:ext uri="{FF2B5EF4-FFF2-40B4-BE49-F238E27FC236}">
                      <a16:creationId xmlns:a16="http://schemas.microsoft.com/office/drawing/2014/main" id="{D6492B02-AAD4-D916-0A96-C7D8D406A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3" name="Figura a mano libera 273">
                  <a:extLst>
                    <a:ext uri="{FF2B5EF4-FFF2-40B4-BE49-F238E27FC236}">
                      <a16:creationId xmlns:a16="http://schemas.microsoft.com/office/drawing/2014/main" id="{E4EA7649-0E14-A750-557A-507AA9CBD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4" name="Figura a mano libera 274">
                  <a:extLst>
                    <a:ext uri="{FF2B5EF4-FFF2-40B4-BE49-F238E27FC236}">
                      <a16:creationId xmlns:a16="http://schemas.microsoft.com/office/drawing/2014/main" id="{AB3C6E22-6F73-1902-EB37-B7468766A0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5" name="Figura a mano libera 275">
                  <a:extLst>
                    <a:ext uri="{FF2B5EF4-FFF2-40B4-BE49-F238E27FC236}">
                      <a16:creationId xmlns:a16="http://schemas.microsoft.com/office/drawing/2014/main" id="{5B0F9569-398F-8F97-C8C9-F67DD50DF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6" name="Figura a mano libera 276">
                  <a:extLst>
                    <a:ext uri="{FF2B5EF4-FFF2-40B4-BE49-F238E27FC236}">
                      <a16:creationId xmlns:a16="http://schemas.microsoft.com/office/drawing/2014/main" id="{25534F53-2912-9A71-0B36-E58B61ADD4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</p:grpSp>
          <p:sp>
            <p:nvSpPr>
              <p:cNvPr id="167" name="Rettangolo 166">
                <a:extLst>
                  <a:ext uri="{FF2B5EF4-FFF2-40B4-BE49-F238E27FC236}">
                    <a16:creationId xmlns:a16="http://schemas.microsoft.com/office/drawing/2014/main" id="{B08230F0-5614-3A0C-9BE8-5F8F7468816E}"/>
                  </a:ext>
                </a:extLst>
              </p:cNvPr>
              <p:cNvSpPr/>
              <p:nvPr/>
            </p:nvSpPr>
            <p:spPr>
              <a:xfrm>
                <a:off x="5506197" y="3639850"/>
                <a:ext cx="2624484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it-IT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</a:t>
                </a:r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t does not require labeled data for training: unsupervised learning.</a:t>
                </a:r>
                <a:endPara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5B9A4348-BEF1-3BC3-55B5-FF38031946A0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1477328"/>
              <a:chOff x="5056141" y="4560242"/>
              <a:chExt cx="3074540" cy="1477328"/>
            </a:xfrm>
          </p:grpSpPr>
          <p:grpSp>
            <p:nvGrpSpPr>
              <p:cNvPr id="154" name="Gruppo 153">
                <a:extLst>
                  <a:ext uri="{FF2B5EF4-FFF2-40B4-BE49-F238E27FC236}">
                    <a16:creationId xmlns:a16="http://schemas.microsoft.com/office/drawing/2014/main" id="{27A3E2E2-9443-E1F4-E577-32A1A3D8D00B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156" name="Figura a mano libera 258">
                  <a:extLst>
                    <a:ext uri="{FF2B5EF4-FFF2-40B4-BE49-F238E27FC236}">
                      <a16:creationId xmlns:a16="http://schemas.microsoft.com/office/drawing/2014/main" id="{F5B0DCEF-E2E4-3EB1-B6D1-4AE57BCB7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57" name="Figura a mano libera 259">
                  <a:extLst>
                    <a:ext uri="{FF2B5EF4-FFF2-40B4-BE49-F238E27FC236}">
                      <a16:creationId xmlns:a16="http://schemas.microsoft.com/office/drawing/2014/main" id="{E28F9A12-9BC3-A14F-CC5D-DACD20498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58" name="Figura a mano libera 260">
                  <a:extLst>
                    <a:ext uri="{FF2B5EF4-FFF2-40B4-BE49-F238E27FC236}">
                      <a16:creationId xmlns:a16="http://schemas.microsoft.com/office/drawing/2014/main" id="{D5C9EC1F-BE11-4225-F746-36FC43306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59" name="Linea 261">
                  <a:extLst>
                    <a:ext uri="{FF2B5EF4-FFF2-40B4-BE49-F238E27FC236}">
                      <a16:creationId xmlns:a16="http://schemas.microsoft.com/office/drawing/2014/main" id="{68EB4999-7BCE-8034-C234-0C6160D3F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0" name="Linea 262">
                  <a:extLst>
                    <a:ext uri="{FF2B5EF4-FFF2-40B4-BE49-F238E27FC236}">
                      <a16:creationId xmlns:a16="http://schemas.microsoft.com/office/drawing/2014/main" id="{F8F06A2A-18B6-59CF-9957-8F8D082F9D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1" name="Linea 263">
                  <a:extLst>
                    <a:ext uri="{FF2B5EF4-FFF2-40B4-BE49-F238E27FC236}">
                      <a16:creationId xmlns:a16="http://schemas.microsoft.com/office/drawing/2014/main" id="{46C55F41-B846-E3A7-250C-7FCD84F5D0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2" name="Ovale 264">
                  <a:extLst>
                    <a:ext uri="{FF2B5EF4-FFF2-40B4-BE49-F238E27FC236}">
                      <a16:creationId xmlns:a16="http://schemas.microsoft.com/office/drawing/2014/main" id="{AF8260D5-E184-06DA-DBA5-B4BE474B7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3" name="Ovale 265">
                  <a:extLst>
                    <a:ext uri="{FF2B5EF4-FFF2-40B4-BE49-F238E27FC236}">
                      <a16:creationId xmlns:a16="http://schemas.microsoft.com/office/drawing/2014/main" id="{5C750B6B-3EBF-C967-BD3A-FF5F024A8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4" name="Ovale 266">
                  <a:extLst>
                    <a:ext uri="{FF2B5EF4-FFF2-40B4-BE49-F238E27FC236}">
                      <a16:creationId xmlns:a16="http://schemas.microsoft.com/office/drawing/2014/main" id="{97A29E44-657F-1474-BE36-63C87EEEBC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5" name="Figura a mano libera 267">
                  <a:extLst>
                    <a:ext uri="{FF2B5EF4-FFF2-40B4-BE49-F238E27FC236}">
                      <a16:creationId xmlns:a16="http://schemas.microsoft.com/office/drawing/2014/main" id="{1005A1E8-C00B-5850-A9B4-916D2538C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</p:grpSp>
          <p:sp>
            <p:nvSpPr>
              <p:cNvPr id="155" name="Rettangolo 154">
                <a:extLst>
                  <a:ext uri="{FF2B5EF4-FFF2-40B4-BE49-F238E27FC236}">
                    <a16:creationId xmlns:a16="http://schemas.microsoft.com/office/drawing/2014/main" id="{7788D95A-E9E5-8BD4-290A-6DF12154F424}"/>
                  </a:ext>
                </a:extLst>
              </p:cNvPr>
              <p:cNvSpPr/>
              <p:nvPr/>
            </p:nvSpPr>
            <p:spPr>
              <a:xfrm>
                <a:off x="5506197" y="4560242"/>
                <a:ext cx="2624484" cy="14773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The goal of clustering is to partition a dataset into subsets, or clusters, where data points within the same cluster are more similar to each other than to those in other clusters. </a:t>
                </a:r>
                <a:endPara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30CF31C6-B35F-8CE1-9C54-51E90812B007}"/>
                </a:ext>
              </a:extLst>
            </p:cNvPr>
            <p:cNvSpPr/>
            <p:nvPr/>
          </p:nvSpPr>
          <p:spPr>
            <a:xfrm>
              <a:off x="4721542" y="5706518"/>
              <a:ext cx="44642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rtl="0"/>
              <a:endPara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07" name="Casella di testo 1">
            <a:extLst>
              <a:ext uri="{FF2B5EF4-FFF2-40B4-BE49-F238E27FC236}">
                <a16:creationId xmlns:a16="http://schemas.microsoft.com/office/drawing/2014/main" id="{1E315AF8-F0A4-E59D-EB24-6D5D54F8324D}"/>
              </a:ext>
            </a:extLst>
          </p:cNvPr>
          <p:cNvSpPr txBox="1"/>
          <p:nvPr/>
        </p:nvSpPr>
        <p:spPr>
          <a:xfrm>
            <a:off x="742291" y="1474127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What is it and why it is useful</a:t>
            </a:r>
            <a:endParaRPr lang="en-US" sz="2000" b="1" dirty="0"/>
          </a:p>
        </p:txBody>
      </p:sp>
      <p:sp>
        <p:nvSpPr>
          <p:cNvPr id="208" name="Casella di testo 1">
            <a:extLst>
              <a:ext uri="{FF2B5EF4-FFF2-40B4-BE49-F238E27FC236}">
                <a16:creationId xmlns:a16="http://schemas.microsoft.com/office/drawing/2014/main" id="{064DFEB0-ADA4-1231-BA36-736BA3144F8F}"/>
              </a:ext>
            </a:extLst>
          </p:cNvPr>
          <p:cNvSpPr txBox="1"/>
          <p:nvPr/>
        </p:nvSpPr>
        <p:spPr>
          <a:xfrm>
            <a:off x="742291" y="2748453"/>
            <a:ext cx="5959084" cy="2923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1900" b="1" i="0" dirty="0"/>
              <a:t>It is a nice tool helping in selection of candidates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73229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Preliminary considerations</a:t>
            </a:r>
            <a:endParaRPr lang="en-US" sz="2000" b="1" dirty="0"/>
          </a:p>
        </p:txBody>
      </p:sp>
      <p:sp>
        <p:nvSpPr>
          <p:cNvPr id="15" name="Casella di testo 1">
            <a:extLst>
              <a:ext uri="{FF2B5EF4-FFF2-40B4-BE49-F238E27FC236}">
                <a16:creationId xmlns:a16="http://schemas.microsoft.com/office/drawing/2014/main" id="{F9B54460-ECCD-DABC-49AE-7B9AA2039CE5}"/>
              </a:ext>
            </a:extLst>
          </p:cNvPr>
          <p:cNvSpPr txBox="1"/>
          <p:nvPr/>
        </p:nvSpPr>
        <p:spPr>
          <a:xfrm>
            <a:off x="746516" y="1999957"/>
            <a:ext cx="4120759" cy="268560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Hopkins Statistic Test: clustering tendency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Choosing of the algorithm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+mj-lt"/>
              </a:rPr>
              <a:t>Partitioning:  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K-Means (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pro&amp;cons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Density Based: DBSCAN (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pro&amp;cons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Evaluation of the results: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+mj-lt"/>
              </a:rPr>
              <a:t>Silhouette Index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0070C0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22" name="Parallelogramma 21">
            <a:extLst>
              <a:ext uri="{FF2B5EF4-FFF2-40B4-BE49-F238E27FC236}">
                <a16:creationId xmlns:a16="http://schemas.microsoft.com/office/drawing/2014/main" id="{9CD23868-E30E-3E36-E60B-7D663359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9195" y="2"/>
            <a:ext cx="5978818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ADC24233-4B54-4525-5C57-EE14980B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064652"/>
            <a:ext cx="4991100" cy="154305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51592A8-9D82-F645-1FB7-5A7D91C4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028842"/>
            <a:ext cx="4991100" cy="10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7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/>
              <a:t>RESULTS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sella di testo 1">
            <a:extLst>
              <a:ext uri="{FF2B5EF4-FFF2-40B4-BE49-F238E27FC236}">
                <a16:creationId xmlns:a16="http://schemas.microsoft.com/office/drawing/2014/main" id="{F9B54460-ECCD-DABC-49AE-7B9AA2039CE5}"/>
              </a:ext>
            </a:extLst>
          </p:cNvPr>
          <p:cNvSpPr txBox="1"/>
          <p:nvPr/>
        </p:nvSpPr>
        <p:spPr>
          <a:xfrm>
            <a:off x="726781" y="1667992"/>
            <a:ext cx="4120759" cy="10507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Salary Segmentation</a:t>
            </a:r>
            <a:endParaRPr lang="en-US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Candidates Skills Profilation</a:t>
            </a:r>
            <a:endParaRPr lang="en-US" sz="1800" b="1" dirty="0"/>
          </a:p>
        </p:txBody>
      </p:sp>
      <p:sp>
        <p:nvSpPr>
          <p:cNvPr id="2" name="Figura a mano libera 12">
            <a:extLst>
              <a:ext uri="{FF2B5EF4-FFF2-40B4-BE49-F238E27FC236}">
                <a16:creationId xmlns:a16="http://schemas.microsoft.com/office/drawing/2014/main" id="{5FC165D5-31B6-ECA4-17AA-9B3DA515D803}"/>
              </a:ext>
            </a:extLst>
          </p:cNvPr>
          <p:cNvSpPr>
            <a:spLocks/>
          </p:cNvSpPr>
          <p:nvPr/>
        </p:nvSpPr>
        <p:spPr bwMode="auto">
          <a:xfrm rot="7812577">
            <a:off x="10644026" y="-4560618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Figura a mano libera 12">
            <a:extLst>
              <a:ext uri="{FF2B5EF4-FFF2-40B4-BE49-F238E27FC236}">
                <a16:creationId xmlns:a16="http://schemas.microsoft.com/office/drawing/2014/main" id="{67341821-DD94-05B7-C8F8-19D0D2A85249}"/>
              </a:ext>
            </a:extLst>
          </p:cNvPr>
          <p:cNvSpPr>
            <a:spLocks/>
          </p:cNvSpPr>
          <p:nvPr/>
        </p:nvSpPr>
        <p:spPr bwMode="auto">
          <a:xfrm rot="19895661">
            <a:off x="-4750626" y="1137100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grpSp>
        <p:nvGrpSpPr>
          <p:cNvPr id="6" name="Gruppo 5" descr="Questa immagine rappresenta un uomo con la barba. ">
            <a:extLst>
              <a:ext uri="{FF2B5EF4-FFF2-40B4-BE49-F238E27FC236}">
                <a16:creationId xmlns:a16="http://schemas.microsoft.com/office/drawing/2014/main" id="{F92ED75C-14D2-F325-21F8-B36CCE71EC9B}"/>
              </a:ext>
            </a:extLst>
          </p:cNvPr>
          <p:cNvGrpSpPr/>
          <p:nvPr/>
        </p:nvGrpSpPr>
        <p:grpSpPr>
          <a:xfrm flipH="1">
            <a:off x="5650551" y="500834"/>
            <a:ext cx="5319800" cy="6043606"/>
            <a:chOff x="117404" y="1951388"/>
            <a:chExt cx="3810340" cy="5197917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E0D11CDD-6476-72D7-CCA8-593396997530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9072DCCD-C0C2-4996-7708-10134D7A9E0B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17" name="Figura a mano libera 5">
                <a:extLst>
                  <a:ext uri="{FF2B5EF4-FFF2-40B4-BE49-F238E27FC236}">
                    <a16:creationId xmlns:a16="http://schemas.microsoft.com/office/drawing/2014/main" id="{91F9FD1B-9DC8-4609-1068-1771B78AA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8" name="Figura a mano libera 6">
                <a:extLst>
                  <a:ext uri="{FF2B5EF4-FFF2-40B4-BE49-F238E27FC236}">
                    <a16:creationId xmlns:a16="http://schemas.microsoft.com/office/drawing/2014/main" id="{C872A084-289B-A70C-7C9F-D30B163F3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9" name="Figura a mano libera 7">
                <a:extLst>
                  <a:ext uri="{FF2B5EF4-FFF2-40B4-BE49-F238E27FC236}">
                    <a16:creationId xmlns:a16="http://schemas.microsoft.com/office/drawing/2014/main" id="{E1877E8C-2614-7F82-4361-6D1B512CD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0" name="Figura a mano libera 8">
                <a:extLst>
                  <a:ext uri="{FF2B5EF4-FFF2-40B4-BE49-F238E27FC236}">
                    <a16:creationId xmlns:a16="http://schemas.microsoft.com/office/drawing/2014/main" id="{D8A6D0DE-1AE3-C4A7-FB12-5A43E075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1" name="Figura a mano libera 9">
                <a:extLst>
                  <a:ext uri="{FF2B5EF4-FFF2-40B4-BE49-F238E27FC236}">
                    <a16:creationId xmlns:a16="http://schemas.microsoft.com/office/drawing/2014/main" id="{33CEDE53-43EE-4C46-2BE9-828B8C568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2" name="Figura a mano libera 10">
                <a:extLst>
                  <a:ext uri="{FF2B5EF4-FFF2-40B4-BE49-F238E27FC236}">
                    <a16:creationId xmlns:a16="http://schemas.microsoft.com/office/drawing/2014/main" id="{4B9977FE-DCB6-5080-4527-1D25B0899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3" name="Figura a mano libera 11">
                <a:extLst>
                  <a:ext uri="{FF2B5EF4-FFF2-40B4-BE49-F238E27FC236}">
                    <a16:creationId xmlns:a16="http://schemas.microsoft.com/office/drawing/2014/main" id="{039E5674-EC92-35BE-8627-C982795E0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4" name="Figura a mano libera 12">
                <a:extLst>
                  <a:ext uri="{FF2B5EF4-FFF2-40B4-BE49-F238E27FC236}">
                    <a16:creationId xmlns:a16="http://schemas.microsoft.com/office/drawing/2014/main" id="{43C73A8B-9D5A-3107-6F12-FDA241018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5" name="Figura a mano libera 13">
                <a:extLst>
                  <a:ext uri="{FF2B5EF4-FFF2-40B4-BE49-F238E27FC236}">
                    <a16:creationId xmlns:a16="http://schemas.microsoft.com/office/drawing/2014/main" id="{30DD04A8-A636-A12E-BF52-1FE5279B5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6" name="Figura a mano libera 14">
                <a:extLst>
                  <a:ext uri="{FF2B5EF4-FFF2-40B4-BE49-F238E27FC236}">
                    <a16:creationId xmlns:a16="http://schemas.microsoft.com/office/drawing/2014/main" id="{F93151C6-C957-D548-EFE5-B1F08D7BC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7" name="Figura a mano libera 15">
                <a:extLst>
                  <a:ext uri="{FF2B5EF4-FFF2-40B4-BE49-F238E27FC236}">
                    <a16:creationId xmlns:a16="http://schemas.microsoft.com/office/drawing/2014/main" id="{5DFFF613-6561-02E9-3EC9-7BB713926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8" name="Figura a mano libera 16">
                <a:extLst>
                  <a:ext uri="{FF2B5EF4-FFF2-40B4-BE49-F238E27FC236}">
                    <a16:creationId xmlns:a16="http://schemas.microsoft.com/office/drawing/2014/main" id="{04874DAD-0E9F-5B8F-F665-B817BC3548E6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9" name="Figura a mano libera 17">
                <a:extLst>
                  <a:ext uri="{FF2B5EF4-FFF2-40B4-BE49-F238E27FC236}">
                    <a16:creationId xmlns:a16="http://schemas.microsoft.com/office/drawing/2014/main" id="{EDB968D4-9231-CDB0-F193-53FF36D08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189D6A2D-F33D-94C7-BE4F-5BFC808EC8C2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A21E498-4105-A039-E317-34B55354DF85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A988E68B-F6FD-EE4F-F8A0-9B97E08064D3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Rombo 13">
              <a:extLst>
                <a:ext uri="{FF2B5EF4-FFF2-40B4-BE49-F238E27FC236}">
                  <a16:creationId xmlns:a16="http://schemas.microsoft.com/office/drawing/2014/main" id="{7021505A-EE4C-164C-C495-E6F408CACE7A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55E52C77-57BB-1B12-A293-86D108BA4B3B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46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48428801-F310-0007-FE1F-6EC9CDA2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5975" y="3204678"/>
            <a:ext cx="5867400" cy="3218723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sella di testo 1">
            <a:extLst>
              <a:ext uri="{FF2B5EF4-FFF2-40B4-BE49-F238E27FC236}">
                <a16:creationId xmlns:a16="http://schemas.microsoft.com/office/drawing/2014/main" id="{AE731B72-3018-2171-C7BE-48CD88F9147F}"/>
              </a:ext>
            </a:extLst>
          </p:cNvPr>
          <p:cNvSpPr txBox="1"/>
          <p:nvPr/>
        </p:nvSpPr>
        <p:spPr>
          <a:xfrm>
            <a:off x="736990" y="1399254"/>
            <a:ext cx="821650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Attributes considered:  </a:t>
            </a:r>
            <a:r>
              <a:rPr lang="en-US" sz="2000" b="1" dirty="0"/>
              <a:t>years working experience </a:t>
            </a:r>
            <a:r>
              <a:rPr lang="en-US" sz="2000" b="1" i="0" dirty="0"/>
              <a:t>and </a:t>
            </a:r>
            <a:r>
              <a:rPr lang="en-US" sz="2000" b="1" dirty="0"/>
              <a:t>education score</a:t>
            </a:r>
          </a:p>
        </p:txBody>
      </p:sp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378A2A95-1504-E692-1D5C-016697B59C41}"/>
              </a:ext>
            </a:extLst>
          </p:cNvPr>
          <p:cNvSpPr txBox="1"/>
          <p:nvPr/>
        </p:nvSpPr>
        <p:spPr>
          <a:xfrm>
            <a:off x="736990" y="2733675"/>
            <a:ext cx="4120759" cy="19883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Hopkins Statistic Test: 0.89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Clustering Algorithm: K-Means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Elbow method: K = 3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Silhouette score: 0.47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27F49-0913-04B6-2D36-F7AB66A6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99" y="1850570"/>
            <a:ext cx="5867400" cy="6381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C5B1971-A446-627B-B88E-F4DFDB8C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479904" cy="2821836"/>
          </a:xfrm>
          <a:prstGeom prst="rect">
            <a:avLst/>
          </a:prstGeom>
        </p:spPr>
      </p:pic>
      <p:sp>
        <p:nvSpPr>
          <p:cNvPr id="2" name="Figura a mano libera 12">
            <a:extLst>
              <a:ext uri="{FF2B5EF4-FFF2-40B4-BE49-F238E27FC236}">
                <a16:creationId xmlns:a16="http://schemas.microsoft.com/office/drawing/2014/main" id="{B0A5E31B-838F-B257-B6CF-6602F74466F1}"/>
              </a:ext>
            </a:extLst>
          </p:cNvPr>
          <p:cNvSpPr>
            <a:spLocks/>
          </p:cNvSpPr>
          <p:nvPr/>
        </p:nvSpPr>
        <p:spPr bwMode="auto">
          <a:xfrm rot="7812577">
            <a:off x="10644026" y="-4560618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Figura a mano libera 12">
            <a:extLst>
              <a:ext uri="{FF2B5EF4-FFF2-40B4-BE49-F238E27FC236}">
                <a16:creationId xmlns:a16="http://schemas.microsoft.com/office/drawing/2014/main" id="{D12BF96E-AB48-E0EC-39BD-2DD827DC1C0B}"/>
              </a:ext>
            </a:extLst>
          </p:cNvPr>
          <p:cNvSpPr>
            <a:spLocks/>
          </p:cNvSpPr>
          <p:nvPr/>
        </p:nvSpPr>
        <p:spPr bwMode="auto">
          <a:xfrm rot="19895661">
            <a:off x="-4750626" y="1137100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923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a 6">
            <a:extLst>
              <a:ext uri="{FF2B5EF4-FFF2-40B4-BE49-F238E27FC236}">
                <a16:creationId xmlns:a16="http://schemas.microsoft.com/office/drawing/2014/main" id="{71574192-825C-E552-0E98-10E3335A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313A78B-2EE1-28DB-5375-79234BD1C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44" y="1395937"/>
            <a:ext cx="7758112" cy="53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Risorse umane diapositiva 7</a:t>
            </a:r>
          </a:p>
        </p:txBody>
      </p:sp>
      <p:sp>
        <p:nvSpPr>
          <p:cNvPr id="57" name="Casella di testo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11200" y="698591"/>
            <a:ext cx="3803018" cy="58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</a:lstStyle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magine 1" descr="Un gruppo di persone sedute a una scrivania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ttangolo 2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55957" y="379789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8" name="Casella di testo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14742" y="3189005"/>
              <a:ext cx="69249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algn="ctr" rtl="0"/>
              <a:r>
                <a:rPr lang="it-IT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40" name="Casella di testo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algn="ctr" rtl="0"/>
              <a:r>
                <a:rPr lang="it-IT" sz="3200" b="1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431828" cy="1431826"/>
              <a:chOff x="7168469" y="2702884"/>
              <a:chExt cx="1431828" cy="1431826"/>
            </a:xfrm>
          </p:grpSpPr>
          <p:grpSp>
            <p:nvGrpSpPr>
              <p:cNvPr id="51" name="Gruppo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702884"/>
                <a:ext cx="1431828" cy="1431826"/>
                <a:chOff x="7168469" y="2702884"/>
                <a:chExt cx="1431828" cy="1431826"/>
              </a:xfrm>
            </p:grpSpPr>
            <p:sp>
              <p:nvSpPr>
                <p:cNvPr id="53" name="Oval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endParaRPr lang="it-IT" dirty="0"/>
                </a:p>
              </p:txBody>
            </p:sp>
            <p:sp>
              <p:nvSpPr>
                <p:cNvPr id="54" name="Arco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9056565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endParaRPr lang="it-IT" dirty="0"/>
                </a:p>
              </p:txBody>
            </p:sp>
            <p:sp>
              <p:nvSpPr>
                <p:cNvPr id="56" name="Oval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317195" y="2842265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endParaRPr lang="it-IT" dirty="0"/>
                </a:p>
              </p:txBody>
            </p:sp>
          </p:grpSp>
          <p:sp>
            <p:nvSpPr>
              <p:cNvPr id="52" name="Casella di testo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38134" y="3160041"/>
                <a:ext cx="6924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algn="ctr" rtl="0"/>
                <a:r>
                  <a:rPr lang="it-IT" sz="3200" b="1" dirty="0">
                    <a:solidFill>
                      <a:schemeClr val="bg1"/>
                    </a:solidFill>
                    <a:latin typeface="+mj-lt"/>
                  </a:rPr>
                  <a:t>15%</a:t>
                </a:r>
              </a:p>
            </p:txBody>
          </p:sp>
        </p:grp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2179377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87113" y="4841786"/>
            <a:ext cx="13632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595617" y="5454662"/>
            <a:ext cx="2299983" cy="120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Problem definition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Project goal</a:t>
            </a:r>
          </a:p>
          <a:p>
            <a:pPr marL="285750" indent="-285750" algn="ctr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981955" y="4841787"/>
            <a:ext cx="11580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691156" y="5454663"/>
            <a:ext cx="2196696" cy="1493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NLP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asella di testo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 di testo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204265" y="4841787"/>
            <a:ext cx="7668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D12D4BDE-9B4E-5243-D715-A03359C9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673" y="2325395"/>
            <a:ext cx="1431828" cy="1431826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Casella di testo 27">
            <a:extLst>
              <a:ext uri="{FF2B5EF4-FFF2-40B4-BE49-F238E27FC236}">
                <a16:creationId xmlns:a16="http://schemas.microsoft.com/office/drawing/2014/main" id="{198FC57D-D5E9-9483-191D-85AFC109EFF8}"/>
              </a:ext>
            </a:extLst>
          </p:cNvPr>
          <p:cNvSpPr txBox="1"/>
          <p:nvPr/>
        </p:nvSpPr>
        <p:spPr>
          <a:xfrm>
            <a:off x="1372805" y="2805087"/>
            <a:ext cx="4889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it-IT" sz="3200" b="1" dirty="0">
                <a:solidFill>
                  <a:schemeClr val="bg1"/>
                </a:solidFill>
                <a:latin typeface="+mj-lt"/>
              </a:rPr>
              <a:t>5%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651B7A1-E2D8-B89D-E4AA-CE95FDD21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673" y="2325394"/>
            <a:ext cx="1431827" cy="1431826"/>
          </a:xfrm>
          <a:prstGeom prst="arc">
            <a:avLst>
              <a:gd name="adj1" fmla="val 16200000"/>
              <a:gd name="adj2" fmla="val 17697579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2D2EE6A-FECB-91CF-1105-C8A2D39F10AF}"/>
              </a:ext>
            </a:extLst>
          </p:cNvPr>
          <p:cNvSpPr/>
          <p:nvPr/>
        </p:nvSpPr>
        <p:spPr>
          <a:xfrm>
            <a:off x="1846508" y="2326666"/>
            <a:ext cx="150473" cy="150473"/>
          </a:xfrm>
          <a:prstGeom prst="ellipse">
            <a:avLst/>
          </a:prstGeom>
          <a:solidFill>
            <a:srgbClr val="833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8F3E72DE-7822-22ED-DE15-0FFBC9091045}"/>
              </a:ext>
            </a:extLst>
          </p:cNvPr>
          <p:cNvSpPr txBox="1">
            <a:spLocks/>
          </p:cNvSpPr>
          <p:nvPr/>
        </p:nvSpPr>
        <p:spPr>
          <a:xfrm>
            <a:off x="6798890" y="5457880"/>
            <a:ext cx="2196696" cy="120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Clustering tendency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K-Means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DBScan</a:t>
            </a:r>
          </a:p>
          <a:p>
            <a:pPr marL="285750" indent="-285750" algn="ctr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39A7C6FE-FED7-F95D-9E92-D36FC4E23B05}"/>
              </a:ext>
            </a:extLst>
          </p:cNvPr>
          <p:cNvSpPr txBox="1">
            <a:spLocks/>
          </p:cNvSpPr>
          <p:nvPr/>
        </p:nvSpPr>
        <p:spPr>
          <a:xfrm>
            <a:off x="9922166" y="5436587"/>
            <a:ext cx="2196696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Salary Segmentation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Candidates Skills Profilation</a:t>
            </a:r>
          </a:p>
        </p:txBody>
      </p:sp>
    </p:spTree>
    <p:extLst>
      <p:ext uri="{BB962C8B-B14F-4D97-AF65-F5344CB8AC3E}">
        <p14:creationId xmlns:p14="http://schemas.microsoft.com/office/powerpoint/2010/main" val="14005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a 6">
            <a:extLst>
              <a:ext uri="{FF2B5EF4-FFF2-40B4-BE49-F238E27FC236}">
                <a16:creationId xmlns:a16="http://schemas.microsoft.com/office/drawing/2014/main" id="{71574192-825C-E552-0E98-10E3335A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50B65C-623B-1C1F-61A0-0BCA03E1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27" y="3129938"/>
            <a:ext cx="7558548" cy="34972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606EE27-698B-7584-C69F-C1D3BB84D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101" y="1409700"/>
            <a:ext cx="6724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a 6">
            <a:extLst>
              <a:ext uri="{FF2B5EF4-FFF2-40B4-BE49-F238E27FC236}">
                <a16:creationId xmlns:a16="http://schemas.microsoft.com/office/drawing/2014/main" id="{71574192-825C-E552-0E98-10E3335A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1CAE95-E2D0-7A00-852C-DE793536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376361"/>
            <a:ext cx="95821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a 6">
            <a:extLst>
              <a:ext uri="{FF2B5EF4-FFF2-40B4-BE49-F238E27FC236}">
                <a16:creationId xmlns:a16="http://schemas.microsoft.com/office/drawing/2014/main" id="{71574192-825C-E552-0E98-10E3335A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9525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BBB245-4339-BD42-3658-38019B46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519236"/>
            <a:ext cx="9448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8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10045994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CANDIDATES SKILLS PROFILATION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sella di testo 1">
            <a:extLst>
              <a:ext uri="{FF2B5EF4-FFF2-40B4-BE49-F238E27FC236}">
                <a16:creationId xmlns:a16="http://schemas.microsoft.com/office/drawing/2014/main" id="{AE731B72-3018-2171-C7BE-48CD88F9147F}"/>
              </a:ext>
            </a:extLst>
          </p:cNvPr>
          <p:cNvSpPr txBox="1"/>
          <p:nvPr/>
        </p:nvSpPr>
        <p:spPr>
          <a:xfrm>
            <a:off x="736990" y="1399254"/>
            <a:ext cx="821650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Attributes considered:  </a:t>
            </a:r>
            <a:r>
              <a:rPr lang="en-US" sz="2000" b="1" dirty="0"/>
              <a:t>language score </a:t>
            </a:r>
            <a:r>
              <a:rPr lang="en-US" sz="2000" b="1" i="0" dirty="0"/>
              <a:t>and </a:t>
            </a:r>
            <a:r>
              <a:rPr lang="en-US" sz="2000" b="1" dirty="0"/>
              <a:t>skill score</a:t>
            </a:r>
          </a:p>
        </p:txBody>
      </p:sp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378A2A95-1504-E692-1D5C-016697B59C41}"/>
              </a:ext>
            </a:extLst>
          </p:cNvPr>
          <p:cNvSpPr txBox="1"/>
          <p:nvPr/>
        </p:nvSpPr>
        <p:spPr>
          <a:xfrm>
            <a:off x="697108" y="4464563"/>
            <a:ext cx="5741792" cy="19883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Hopkins Statistic Test: 0.84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Clustering Algorithm: DBSCAN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Grid search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eps= 0.29 and minPoints = 3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Silhouette score: 0.50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8211C8A-4E92-0B62-D12B-5D5BA607C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1839460"/>
            <a:ext cx="6781800" cy="7905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BE413E2-25AB-1C43-8844-7FE476DC6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7" y="2506822"/>
            <a:ext cx="7172325" cy="8286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75C3F3B-48E1-D68E-EB5B-F0E3334D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397063"/>
            <a:ext cx="6124575" cy="116205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C1C3C177-91BF-A910-60E1-CF19C0EF5867}"/>
              </a:ext>
            </a:extLst>
          </p:cNvPr>
          <p:cNvSpPr/>
          <p:nvPr/>
        </p:nvSpPr>
        <p:spPr>
          <a:xfrm>
            <a:off x="7015162" y="4559113"/>
            <a:ext cx="4838700" cy="189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49BE4FE-26A4-F9FC-85E2-590423707A08}"/>
              </a:ext>
            </a:extLst>
          </p:cNvPr>
          <p:cNvSpPr/>
          <p:nvPr/>
        </p:nvSpPr>
        <p:spPr>
          <a:xfrm>
            <a:off x="7200900" y="4783875"/>
            <a:ext cx="4410075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algn="just" rtl="0"/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This analysis is focused on just two languages,</a:t>
            </a:r>
          </a:p>
          <a:p>
            <a:pPr algn="just" rtl="0"/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English and Spanish but the others still contribute to the language score.</a:t>
            </a:r>
          </a:p>
          <a:p>
            <a:pPr algn="just" rtl="0"/>
            <a:endParaRPr lang="en-US" sz="16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algn="just" rtl="0"/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This means that the MAX of 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nr.lang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spoken is 2.</a:t>
            </a:r>
          </a:p>
        </p:txBody>
      </p:sp>
      <p:sp>
        <p:nvSpPr>
          <p:cNvPr id="2" name="Figura a mano libera 12">
            <a:extLst>
              <a:ext uri="{FF2B5EF4-FFF2-40B4-BE49-F238E27FC236}">
                <a16:creationId xmlns:a16="http://schemas.microsoft.com/office/drawing/2014/main" id="{17EB7538-9A4A-42F1-FFDD-26AEA42E9C07}"/>
              </a:ext>
            </a:extLst>
          </p:cNvPr>
          <p:cNvSpPr>
            <a:spLocks/>
          </p:cNvSpPr>
          <p:nvPr/>
        </p:nvSpPr>
        <p:spPr bwMode="auto">
          <a:xfrm rot="7812577">
            <a:off x="10644026" y="-4560618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3E5BC5D7-7DBE-CA86-0D30-F6D10ADCF85C}"/>
              </a:ext>
            </a:extLst>
          </p:cNvPr>
          <p:cNvSpPr>
            <a:spLocks/>
          </p:cNvSpPr>
          <p:nvPr/>
        </p:nvSpPr>
        <p:spPr bwMode="auto">
          <a:xfrm rot="19895661">
            <a:off x="-5976342" y="1391476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0FB1216-F6E0-0927-3A93-6A3A75389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786" y="2542118"/>
            <a:ext cx="77628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90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58051A27-99D4-9D9F-81AB-890C2EA10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10045994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CANDIDATES SKILLS PROFILATION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558876C-966C-5360-1D61-3DA5D555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29" y="1266825"/>
            <a:ext cx="7957142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3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58051A27-99D4-9D9F-81AB-890C2EA10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280" y="0"/>
            <a:ext cx="12216279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10045994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CANDIDATES SKILLS PROFILATION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F2C229-5BF1-05E5-4F56-4D90A11A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65" y="2123122"/>
            <a:ext cx="9252610" cy="29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58051A27-99D4-9D9F-81AB-890C2EA10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10045994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CANDIDATES SKILLS PROFILATION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7FCB2-6686-0A6A-B863-F3FC2743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23" y="1440655"/>
            <a:ext cx="5637351" cy="23050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4A208E-81B7-40FE-4B1A-CE0499968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4" y="3919536"/>
            <a:ext cx="6000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63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igura a mano libera 22">
            <a:extLst>
              <a:ext uri="{FF2B5EF4-FFF2-40B4-BE49-F238E27FC236}">
                <a16:creationId xmlns:a16="http://schemas.microsoft.com/office/drawing/2014/main" id="{2890C43A-EB14-B6A2-CE78-D3B52A4FF5F9}"/>
              </a:ext>
            </a:extLst>
          </p:cNvPr>
          <p:cNvSpPr>
            <a:spLocks/>
          </p:cNvSpPr>
          <p:nvPr/>
        </p:nvSpPr>
        <p:spPr bwMode="auto">
          <a:xfrm>
            <a:off x="5264209" y="-10552"/>
            <a:ext cx="7957527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Tito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Risorse umane diapositiva 4</a:t>
            </a:r>
          </a:p>
        </p:txBody>
      </p:sp>
      <p:grpSp>
        <p:nvGrpSpPr>
          <p:cNvPr id="27" name="Gruppo 26" descr="Questa immagine rappresenta un uomo visto da dietro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6726784" y="3351587"/>
            <a:ext cx="2668588" cy="2679700"/>
            <a:chOff x="4832350" y="3127375"/>
            <a:chExt cx="2668588" cy="2679700"/>
          </a:xfrm>
        </p:grpSpPr>
        <p:sp>
          <p:nvSpPr>
            <p:cNvPr id="5" name="Figura a mano libera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" name="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1" name="Figura a mano libera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6" name="Figura a mano libera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0" name="Figura a mano libera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Casella di testo 2">
            <a:extLst>
              <a:ext uri="{FF2B5EF4-FFF2-40B4-BE49-F238E27FC236}">
                <a16:creationId xmlns:a16="http://schemas.microsoft.com/office/drawing/2014/main" id="{DA1769E8-875B-0CE4-95A4-64D6AB84655F}"/>
              </a:ext>
            </a:extLst>
          </p:cNvPr>
          <p:cNvSpPr txBox="1"/>
          <p:nvPr/>
        </p:nvSpPr>
        <p:spPr>
          <a:xfrm>
            <a:off x="726781" y="659447"/>
            <a:ext cx="40357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CONCLUSIONS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08A6F4CC-9FA7-1E6D-4B7A-7FC248002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9497" y="443786"/>
            <a:ext cx="2607885" cy="1953877"/>
          </a:xfrm>
          <a:prstGeom prst="rect">
            <a:avLst/>
          </a:prstGeom>
        </p:spPr>
      </p:pic>
      <p:pic>
        <p:nvPicPr>
          <p:cNvPr id="228" name="Immagine 227">
            <a:extLst>
              <a:ext uri="{FF2B5EF4-FFF2-40B4-BE49-F238E27FC236}">
                <a16:creationId xmlns:a16="http://schemas.microsoft.com/office/drawing/2014/main" id="{A09B2A54-1BF6-2AF6-0457-EF51D6BF0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01077" y="2764167"/>
            <a:ext cx="2435296" cy="1527594"/>
          </a:xfrm>
          <a:prstGeom prst="rect">
            <a:avLst/>
          </a:prstGeom>
        </p:spPr>
      </p:pic>
      <p:pic>
        <p:nvPicPr>
          <p:cNvPr id="230" name="Immagine 229">
            <a:extLst>
              <a:ext uri="{FF2B5EF4-FFF2-40B4-BE49-F238E27FC236}">
                <a16:creationId xmlns:a16="http://schemas.microsoft.com/office/drawing/2014/main" id="{0475C074-BDDF-5F0C-BFA6-4352FBC63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8369" y="3685753"/>
            <a:ext cx="4152730" cy="27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10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3762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129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3852" y="0"/>
            <a:ext cx="26377" cy="6718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531596"/>
            <a:ext cx="4218736" cy="3548132"/>
            <a:chOff x="518433" y="1783030"/>
            <a:chExt cx="4218736" cy="354813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83030"/>
              <a:ext cx="4209211" cy="307777"/>
              <a:chOff x="518433" y="1942107"/>
              <a:chExt cx="4209211" cy="307777"/>
            </a:xfrm>
          </p:grpSpPr>
          <p:sp>
            <p:nvSpPr>
              <p:cNvPr id="6" name="Rettangolo: Angoli arrotondati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91449" y="1942107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Minimum requirements check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56859"/>
              <a:ext cx="4218736" cy="307777"/>
              <a:chOff x="518433" y="2798997"/>
              <a:chExt cx="4218736" cy="307777"/>
            </a:xfrm>
          </p:grpSpPr>
          <p:sp>
            <p:nvSpPr>
              <p:cNvPr id="9" name="Rettangolo: Angoli arrotondati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200974" y="2798997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Additional skills analysis</a:t>
                </a:r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47454"/>
              <a:ext cx="4201583" cy="307777"/>
              <a:chOff x="518433" y="3686578"/>
              <a:chExt cx="4201583" cy="307777"/>
            </a:xfrm>
          </p:grpSpPr>
          <p:sp>
            <p:nvSpPr>
              <p:cNvPr id="11" name="Rettangolo: Angoli arrotondati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686578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it-IT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Candidate interview</a:t>
                </a:r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23385"/>
              <a:ext cx="4201583" cy="307777"/>
              <a:chOff x="518433" y="4559496"/>
              <a:chExt cx="4201583" cy="307777"/>
            </a:xfrm>
          </p:grpSpPr>
          <p:sp>
            <p:nvSpPr>
              <p:cNvPr id="13" name="Rettangolo: Angoli arrotondati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559496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Decision</a:t>
                </a:r>
                <a:r>
                  <a:rPr lang="it-IT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Making</a:t>
                </a:r>
              </a:p>
            </p:txBody>
          </p:sp>
        </p:grp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754" y="6584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" name="Figura a mano libera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" name="Figura a mano libera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" name="Figura a mano libera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" name="Figura a mano libera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" name="Figura a mano libera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igura a mano libera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53" name="Figura a mano libera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sp>
          <p:nvSpPr>
            <p:cNvPr id="54" name="Figura a mano libera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" name="Figura a mano libera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" name="Figura a mano libera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" name="Figura a mano libera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" name="Figura a mano libera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2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3026B83C-ADED-25A6-E946-6EA87FF9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838696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Casella di testo 1">
            <a:extLst>
              <a:ext uri="{FF2B5EF4-FFF2-40B4-BE49-F238E27FC236}">
                <a16:creationId xmlns:a16="http://schemas.microsoft.com/office/drawing/2014/main" id="{1B52EF28-E59A-4FF4-2199-F896505429A2}"/>
              </a:ext>
            </a:extLst>
          </p:cNvPr>
          <p:cNvSpPr txBox="1"/>
          <p:nvPr/>
        </p:nvSpPr>
        <p:spPr>
          <a:xfrm>
            <a:off x="1206287" y="1626847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How does it work?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AEF7600-7D04-7D86-F6F3-398C72A6637D}"/>
              </a:ext>
            </a:extLst>
          </p:cNvPr>
          <p:cNvSpPr/>
          <p:nvPr/>
        </p:nvSpPr>
        <p:spPr>
          <a:xfrm>
            <a:off x="3409950" y="4143374"/>
            <a:ext cx="4838700" cy="2514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 di testo 1">
            <a:extLst>
              <a:ext uri="{FF2B5EF4-FFF2-40B4-BE49-F238E27FC236}">
                <a16:creationId xmlns:a16="http://schemas.microsoft.com/office/drawing/2014/main" id="{53ACB8B1-E60E-59ED-9619-7B35B7B29EFD}"/>
              </a:ext>
            </a:extLst>
          </p:cNvPr>
          <p:cNvSpPr txBox="1"/>
          <p:nvPr/>
        </p:nvSpPr>
        <p:spPr>
          <a:xfrm>
            <a:off x="688974" y="679131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CA0CEF0-20D3-6BF3-0F53-CBAE873BC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98745"/>
            <a:ext cx="12192000" cy="2514602"/>
            <a:chOff x="-12700" y="2162907"/>
            <a:chExt cx="12192000" cy="2514602"/>
          </a:xfrm>
        </p:grpSpPr>
        <p:pic>
          <p:nvPicPr>
            <p:cNvPr id="31" name="Immagine 30" descr="Un gruppo di persone sedute a una scrivania&#10;">
              <a:extLst>
                <a:ext uri="{FF2B5EF4-FFF2-40B4-BE49-F238E27FC236}">
                  <a16:creationId xmlns:a16="http://schemas.microsoft.com/office/drawing/2014/main" id="{4A52F5F7-A5F4-F3B5-9B06-BD585FF06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2" name="Rettangolo 31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id="{DA3B9F68-FFE2-BEFC-889E-2F0A5C738474}"/>
                </a:ext>
              </a:extLst>
            </p:cNvPr>
            <p:cNvSpPr/>
            <p:nvPr/>
          </p:nvSpPr>
          <p:spPr>
            <a:xfrm>
              <a:off x="-1270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2822AE7-EDF2-1F01-2B81-44B7FDA72BF7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1D7AA496-8A54-4A07-3446-29E949995513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35" name="Casella di testo 12">
              <a:extLst>
                <a:ext uri="{FF2B5EF4-FFF2-40B4-BE49-F238E27FC236}">
                  <a16:creationId xmlns:a16="http://schemas.microsoft.com/office/drawing/2014/main" id="{FD488FC1-F844-85D7-97C9-829E68D0C3CC}"/>
                </a:ext>
              </a:extLst>
            </p:cNvPr>
            <p:cNvSpPr txBox="1"/>
            <p:nvPr/>
          </p:nvSpPr>
          <p:spPr>
            <a:xfrm>
              <a:off x="1568706" y="3189004"/>
              <a:ext cx="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algn="ctr" rtl="0"/>
              <a:endParaRPr lang="it-IT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Casella di testo 27">
              <a:extLst>
                <a:ext uri="{FF2B5EF4-FFF2-40B4-BE49-F238E27FC236}">
                  <a16:creationId xmlns:a16="http://schemas.microsoft.com/office/drawing/2014/main" id="{E6599357-89FA-4C1D-D08B-3AAA95B8842D}"/>
                </a:ext>
              </a:extLst>
            </p:cNvPr>
            <p:cNvSpPr txBox="1"/>
            <p:nvPr/>
          </p:nvSpPr>
          <p:spPr>
            <a:xfrm>
              <a:off x="4560957" y="3189005"/>
              <a:ext cx="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algn="ctr" rtl="0"/>
              <a:endParaRPr lang="it-IT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uppo 53" descr="Questa immagine è un'icona di una persona che interagisce con tre persone ">
            <a:extLst>
              <a:ext uri="{FF2B5EF4-FFF2-40B4-BE49-F238E27FC236}">
                <a16:creationId xmlns:a16="http://schemas.microsoft.com/office/drawing/2014/main" id="{CD48E2C5-E5D3-C711-6F51-DB0F63F7B75B}"/>
              </a:ext>
            </a:extLst>
          </p:cNvPr>
          <p:cNvGrpSpPr/>
          <p:nvPr/>
        </p:nvGrpSpPr>
        <p:grpSpPr>
          <a:xfrm>
            <a:off x="3713012" y="4391584"/>
            <a:ext cx="4165796" cy="739070"/>
            <a:chOff x="7999616" y="3639194"/>
            <a:chExt cx="2137622" cy="346075"/>
          </a:xfrm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F04FD32F-FF1E-5D73-B500-0349801E1C84}"/>
                </a:ext>
              </a:extLst>
            </p:cNvPr>
            <p:cNvSpPr/>
            <p:nvPr/>
          </p:nvSpPr>
          <p:spPr>
            <a:xfrm>
              <a:off x="8591418" y="3703407"/>
              <a:ext cx="1545820" cy="2017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rtl="0"/>
              <a:r>
                <a:rPr lang="it-IT" sz="28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TIME CONSUMING</a:t>
              </a:r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284382C9-D86A-19B8-C3CA-C6A9F91BA6E7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57" name="Ovale 309">
                <a:extLst>
                  <a:ext uri="{FF2B5EF4-FFF2-40B4-BE49-F238E27FC236}">
                    <a16:creationId xmlns:a16="http://schemas.microsoft.com/office/drawing/2014/main" id="{77533BE9-B9A4-7C9B-F788-93B116AEE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8" name="Figura a mano libera 310">
                <a:extLst>
                  <a:ext uri="{FF2B5EF4-FFF2-40B4-BE49-F238E27FC236}">
                    <a16:creationId xmlns:a16="http://schemas.microsoft.com/office/drawing/2014/main" id="{1D8992D2-E315-2B94-9B27-26A351FB5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Ovale 311">
                <a:extLst>
                  <a:ext uri="{FF2B5EF4-FFF2-40B4-BE49-F238E27FC236}">
                    <a16:creationId xmlns:a16="http://schemas.microsoft.com/office/drawing/2014/main" id="{762532A6-D38D-AD0B-B4EC-46ED2A019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0" name="Figura a mano libera 312">
                <a:extLst>
                  <a:ext uri="{FF2B5EF4-FFF2-40B4-BE49-F238E27FC236}">
                    <a16:creationId xmlns:a16="http://schemas.microsoft.com/office/drawing/2014/main" id="{8FA73F63-E96B-B3E7-05A7-8BCDB111A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1" name="Ovale 313">
                <a:extLst>
                  <a:ext uri="{FF2B5EF4-FFF2-40B4-BE49-F238E27FC236}">
                    <a16:creationId xmlns:a16="http://schemas.microsoft.com/office/drawing/2014/main" id="{319029AA-25C1-16C6-B69E-54FAEE18F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2" name="Figura a mano libera 314">
                <a:extLst>
                  <a:ext uri="{FF2B5EF4-FFF2-40B4-BE49-F238E27FC236}">
                    <a16:creationId xmlns:a16="http://schemas.microsoft.com/office/drawing/2014/main" id="{5007F7E4-7531-E7A5-5B3B-C1328301B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3" name="Ovale 315">
                <a:extLst>
                  <a:ext uri="{FF2B5EF4-FFF2-40B4-BE49-F238E27FC236}">
                    <a16:creationId xmlns:a16="http://schemas.microsoft.com/office/drawing/2014/main" id="{EBB8DDFA-6946-CE68-F4F1-389E08F8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4" name="Figura a mano libera 316">
                <a:extLst>
                  <a:ext uri="{FF2B5EF4-FFF2-40B4-BE49-F238E27FC236}">
                    <a16:creationId xmlns:a16="http://schemas.microsoft.com/office/drawing/2014/main" id="{A8637BF9-32A7-73AB-9D76-8821E1E5B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5" name="Ovale 317">
                <a:extLst>
                  <a:ext uri="{FF2B5EF4-FFF2-40B4-BE49-F238E27FC236}">
                    <a16:creationId xmlns:a16="http://schemas.microsoft.com/office/drawing/2014/main" id="{484602BB-75CB-BF3C-78BC-419AA6FD3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6" name="Figura a mano libera 318">
                <a:extLst>
                  <a:ext uri="{FF2B5EF4-FFF2-40B4-BE49-F238E27FC236}">
                    <a16:creationId xmlns:a16="http://schemas.microsoft.com/office/drawing/2014/main" id="{3AA6F51E-1331-AF6A-34F4-0901EBFCE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7" name="Figura a mano libera 319">
                <a:extLst>
                  <a:ext uri="{FF2B5EF4-FFF2-40B4-BE49-F238E27FC236}">
                    <a16:creationId xmlns:a16="http://schemas.microsoft.com/office/drawing/2014/main" id="{7B361F38-475C-F3D2-C588-640916E57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8" name="Linea 320">
                <a:extLst>
                  <a:ext uri="{FF2B5EF4-FFF2-40B4-BE49-F238E27FC236}">
                    <a16:creationId xmlns:a16="http://schemas.microsoft.com/office/drawing/2014/main" id="{12F0ADE3-D52C-E927-9DDA-A39721E49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69" name="Gruppo 68" descr="Questa immagine è un'icona di tre persone che interagiscono. ">
            <a:extLst>
              <a:ext uri="{FF2B5EF4-FFF2-40B4-BE49-F238E27FC236}">
                <a16:creationId xmlns:a16="http://schemas.microsoft.com/office/drawing/2014/main" id="{DFE887A5-9D16-00AB-568D-B58416C94E45}"/>
              </a:ext>
            </a:extLst>
          </p:cNvPr>
          <p:cNvGrpSpPr/>
          <p:nvPr/>
        </p:nvGrpSpPr>
        <p:grpSpPr>
          <a:xfrm>
            <a:off x="3786645" y="5586844"/>
            <a:ext cx="3603460" cy="680796"/>
            <a:chOff x="7991679" y="4627292"/>
            <a:chExt cx="2352775" cy="346075"/>
          </a:xfrm>
        </p:grpSpPr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C9723F38-FE0B-15B6-5A8B-4DBB4AB84BBD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72" name="Figura a mano libera 49">
                <a:extLst>
                  <a:ext uri="{FF2B5EF4-FFF2-40B4-BE49-F238E27FC236}">
                    <a16:creationId xmlns:a16="http://schemas.microsoft.com/office/drawing/2014/main" id="{FB686594-295C-61DE-5E9C-9CFE19CEB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3" name="Figura a mano libera 50">
                <a:extLst>
                  <a:ext uri="{FF2B5EF4-FFF2-40B4-BE49-F238E27FC236}">
                    <a16:creationId xmlns:a16="http://schemas.microsoft.com/office/drawing/2014/main" id="{557703F4-6A52-9CBA-C244-201B4342A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4" name="Ovale 51">
                <a:extLst>
                  <a:ext uri="{FF2B5EF4-FFF2-40B4-BE49-F238E27FC236}">
                    <a16:creationId xmlns:a16="http://schemas.microsoft.com/office/drawing/2014/main" id="{C49D8268-4922-38DF-02B8-E2E64AC2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5" name="Figura a mano libera 52">
                <a:extLst>
                  <a:ext uri="{FF2B5EF4-FFF2-40B4-BE49-F238E27FC236}">
                    <a16:creationId xmlns:a16="http://schemas.microsoft.com/office/drawing/2014/main" id="{12759AFC-A0AB-6DEF-5304-3655325B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6" name="Figura a mano libera 53">
                <a:extLst>
                  <a:ext uri="{FF2B5EF4-FFF2-40B4-BE49-F238E27FC236}">
                    <a16:creationId xmlns:a16="http://schemas.microsoft.com/office/drawing/2014/main" id="{B78C1514-B7F1-CEF9-3E1F-8B59D7E7D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7" name="Figura a mano libera 54">
                <a:extLst>
                  <a:ext uri="{FF2B5EF4-FFF2-40B4-BE49-F238E27FC236}">
                    <a16:creationId xmlns:a16="http://schemas.microsoft.com/office/drawing/2014/main" id="{66D97985-9717-AE5B-E217-3031CB50C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8" name="Ovale 55">
                <a:extLst>
                  <a:ext uri="{FF2B5EF4-FFF2-40B4-BE49-F238E27FC236}">
                    <a16:creationId xmlns:a16="http://schemas.microsoft.com/office/drawing/2014/main" id="{913CCC2E-0364-0093-DDD7-9C9D42F90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9" name="Figura a mano libera 56">
                <a:extLst>
                  <a:ext uri="{FF2B5EF4-FFF2-40B4-BE49-F238E27FC236}">
                    <a16:creationId xmlns:a16="http://schemas.microsoft.com/office/drawing/2014/main" id="{9E416065-F3D3-4EC1-4A69-DD6ACC54E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0" name="Figura a mano libera 57">
                <a:extLst>
                  <a:ext uri="{FF2B5EF4-FFF2-40B4-BE49-F238E27FC236}">
                    <a16:creationId xmlns:a16="http://schemas.microsoft.com/office/drawing/2014/main" id="{F2FE8F2F-354C-C3B8-B3DE-D234E36C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1" name="Figura a mano libera 58">
                <a:extLst>
                  <a:ext uri="{FF2B5EF4-FFF2-40B4-BE49-F238E27FC236}">
                    <a16:creationId xmlns:a16="http://schemas.microsoft.com/office/drawing/2014/main" id="{16584356-FAA4-B047-16BD-1B4FA6700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2" name="Ovale 59">
                <a:extLst>
                  <a:ext uri="{FF2B5EF4-FFF2-40B4-BE49-F238E27FC236}">
                    <a16:creationId xmlns:a16="http://schemas.microsoft.com/office/drawing/2014/main" id="{F9565F97-5C68-7C96-74F0-404444E06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3" name="Figura a mano libera 60">
                <a:extLst>
                  <a:ext uri="{FF2B5EF4-FFF2-40B4-BE49-F238E27FC236}">
                    <a16:creationId xmlns:a16="http://schemas.microsoft.com/office/drawing/2014/main" id="{5CC741D6-F905-F88B-7DD4-00944D97F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4" name="Linea 61">
                <a:extLst>
                  <a:ext uri="{FF2B5EF4-FFF2-40B4-BE49-F238E27FC236}">
                    <a16:creationId xmlns:a16="http://schemas.microsoft.com/office/drawing/2014/main" id="{72350A96-041C-E985-7622-E88303E5B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5" name="Linea 62">
                <a:extLst>
                  <a:ext uri="{FF2B5EF4-FFF2-40B4-BE49-F238E27FC236}">
                    <a16:creationId xmlns:a16="http://schemas.microsoft.com/office/drawing/2014/main" id="{0E47EC13-3769-42BF-2E66-7D361910A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89739F8-40E2-E4D2-7381-124D6F6B0D60}"/>
                </a:ext>
              </a:extLst>
            </p:cNvPr>
            <p:cNvSpPr/>
            <p:nvPr/>
          </p:nvSpPr>
          <p:spPr>
            <a:xfrm>
              <a:off x="8780515" y="4671058"/>
              <a:ext cx="1563939" cy="21903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rtl="0"/>
              <a:r>
                <a:rPr lang="it-IT" sz="28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HIRING 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9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PROJECT GOAL</a:t>
            </a:r>
          </a:p>
        </p:txBody>
      </p:sp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1419325"/>
            <a:ext cx="6224717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i="0" dirty="0"/>
              <a:t>Using artificial intelligence to speed up the first two phases.</a:t>
            </a:r>
            <a:endParaRPr lang="en-US" sz="2000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42390" y="2807220"/>
            <a:ext cx="425628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dirty="0">
                <a:latin typeface="Segoe UI" panose="020B0502040204020203" pitchFamily="34" charset="0"/>
              </a:rPr>
              <a:t>Answer to business questions</a:t>
            </a:r>
          </a:p>
        </p:txBody>
      </p:sp>
      <p:sp>
        <p:nvSpPr>
          <p:cNvPr id="5" name="Casella di testo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3480543"/>
            <a:ext cx="5715964" cy="203132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800" b="1" i="0" strike="noStrike" baseline="0" dirty="0">
                <a:latin typeface="LMRoman10-Bold-Identity-H"/>
              </a:rPr>
              <a:t>Salary Segmentation</a:t>
            </a:r>
            <a:r>
              <a:rPr lang="en-US" sz="1800" i="0" strike="noStrike" baseline="0" dirty="0">
                <a:latin typeface="LMRoman10-Bold-Identity-H"/>
              </a:rPr>
              <a:t>:  </a:t>
            </a:r>
            <a:r>
              <a:rPr lang="en-US" i="0" strike="noStrike" baseline="0" dirty="0"/>
              <a:t>identification of groups of similar people  considering year of experience and education level.</a:t>
            </a:r>
          </a:p>
          <a:p>
            <a:pPr marL="342900" indent="-342900">
              <a:buFont typeface="+mj-lt"/>
              <a:buAutoNum type="arabicPeriod"/>
            </a:pPr>
            <a:endParaRPr lang="en-US" i="0" strike="noStrike" baseline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i="0" strike="noStrike" baseline="0" dirty="0">
                <a:latin typeface="LMRoman10-Bold-Identity-H"/>
              </a:rPr>
              <a:t>Candidates Skills Profilation</a:t>
            </a:r>
            <a:r>
              <a:rPr lang="en-US" sz="1800" i="0" strike="noStrike" baseline="0" dirty="0">
                <a:latin typeface="LMRoman10-Bold-Identity-H"/>
              </a:rPr>
              <a:t>: </a:t>
            </a:r>
            <a:r>
              <a:rPr lang="en-US" i="0" strike="noStrike" baseline="0" dirty="0"/>
              <a:t>identification of groups of similar people considering versatility in known languages and technical skills.</a:t>
            </a:r>
          </a:p>
          <a:p>
            <a:pPr marL="342900" indent="-342900">
              <a:buFont typeface="+mj-lt"/>
              <a:buAutoNum type="arabicPeriod"/>
            </a:pPr>
            <a:endParaRPr lang="en-US" i="0" dirty="0"/>
          </a:p>
          <a:p>
            <a:pPr marL="342900" indent="-342900" rtl="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163" name="Immagine 162" descr="Questa immagine rappresenta due coppie di mani che uniscono le tessere di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992413" y="1848630"/>
            <a:ext cx="5959084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i="0" dirty="0"/>
              <a:t>Screening CVs.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i="0" dirty="0"/>
              <a:t>Selecting among bests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842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DATASET USED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26781" y="1857770"/>
            <a:ext cx="5959084" cy="135421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i="0" dirty="0"/>
              <a:t>10 000 USA LinkedIn profiles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24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i="0" dirty="0"/>
              <a:t>Job Postings found on Kaggle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6" name="Figura a mano libera 22">
            <a:extLst>
              <a:ext uri="{FF2B5EF4-FFF2-40B4-BE49-F238E27FC236}">
                <a16:creationId xmlns:a16="http://schemas.microsoft.com/office/drawing/2014/main" id="{0662C9B3-6054-E2AA-DE5F-22F1E08B95E8}"/>
              </a:ext>
            </a:extLst>
          </p:cNvPr>
          <p:cNvSpPr>
            <a:spLocks/>
          </p:cNvSpPr>
          <p:nvPr/>
        </p:nvSpPr>
        <p:spPr bwMode="auto">
          <a:xfrm>
            <a:off x="5264209" y="-10552"/>
            <a:ext cx="7957527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D639FE-D215-FF50-6205-4896EC8B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930" y="916787"/>
            <a:ext cx="2494840" cy="1309791"/>
          </a:xfrm>
          <a:prstGeom prst="rect">
            <a:avLst/>
          </a:prstGeom>
        </p:spPr>
      </p:pic>
      <p:sp>
        <p:nvSpPr>
          <p:cNvPr id="13" name="Casella di testo 4">
            <a:extLst>
              <a:ext uri="{FF2B5EF4-FFF2-40B4-BE49-F238E27FC236}">
                <a16:creationId xmlns:a16="http://schemas.microsoft.com/office/drawing/2014/main" id="{28645A5D-6780-4473-94B2-A6949A7DEE99}"/>
              </a:ext>
            </a:extLst>
          </p:cNvPr>
          <p:cNvSpPr txBox="1"/>
          <p:nvPr/>
        </p:nvSpPr>
        <p:spPr>
          <a:xfrm>
            <a:off x="9815395" y="2446031"/>
            <a:ext cx="810750" cy="141577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6000" b="1" i="0" strike="noStrike" baseline="0" dirty="0">
                <a:latin typeface="LMRoman10-Bold-Identity-H"/>
              </a:rPr>
              <a:t>&amp;</a:t>
            </a:r>
            <a:endParaRPr lang="en-US" sz="6000" i="0" strike="noStrike" baseline="0" dirty="0"/>
          </a:p>
          <a:p>
            <a:pPr marL="342900" indent="-342900">
              <a:buFont typeface="+mj-lt"/>
              <a:buAutoNum type="arabicPeriod"/>
            </a:pPr>
            <a:endParaRPr lang="en-US" i="0" dirty="0"/>
          </a:p>
          <a:p>
            <a:pPr marL="342900" indent="-342900" rtl="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E4611E-7CE1-48DF-F0E8-2FCECCAF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81" y="4170104"/>
            <a:ext cx="3967864" cy="1983932"/>
          </a:xfrm>
          <a:prstGeom prst="rect">
            <a:avLst/>
          </a:prstGeom>
        </p:spPr>
      </p:pic>
      <p:sp>
        <p:nvSpPr>
          <p:cNvPr id="16" name="Casella di testo 1">
            <a:extLst>
              <a:ext uri="{FF2B5EF4-FFF2-40B4-BE49-F238E27FC236}">
                <a16:creationId xmlns:a16="http://schemas.microsoft.com/office/drawing/2014/main" id="{010F78F2-65E5-21E3-6862-89432EBF3F01}"/>
              </a:ext>
            </a:extLst>
          </p:cNvPr>
          <p:cNvSpPr txBox="1"/>
          <p:nvPr/>
        </p:nvSpPr>
        <p:spPr>
          <a:xfrm>
            <a:off x="726780" y="3824666"/>
            <a:ext cx="3967864" cy="52322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800" i="0" dirty="0"/>
              <a:t>Considering only one job posting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E4BB213-11C0-4B9A-9963-74C7E1A56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447" y="3668938"/>
            <a:ext cx="3205163" cy="13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44D69008-664C-2D2F-264E-7946C4E8A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2899" y="0"/>
            <a:ext cx="6769101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PREPROCESSING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Data Extraction and Features Construction</a:t>
            </a:r>
            <a:endParaRPr lang="en-US" sz="2000" b="1" dirty="0"/>
          </a:p>
        </p:txBody>
      </p:sp>
      <p:sp>
        <p:nvSpPr>
          <p:cNvPr id="15" name="Casella di testo 1">
            <a:extLst>
              <a:ext uri="{FF2B5EF4-FFF2-40B4-BE49-F238E27FC236}">
                <a16:creationId xmlns:a16="http://schemas.microsoft.com/office/drawing/2014/main" id="{F9B54460-ECCD-DABC-49AE-7B9AA2039CE5}"/>
              </a:ext>
            </a:extLst>
          </p:cNvPr>
          <p:cNvSpPr txBox="1"/>
          <p:nvPr/>
        </p:nvSpPr>
        <p:spPr>
          <a:xfrm>
            <a:off x="746516" y="1999957"/>
            <a:ext cx="4120759" cy="43937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full name description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country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languages spoken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currently working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numbers of different working experiences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years of working experiences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university 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degrees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accomplishment projects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accomplishment courses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accomplishment patents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full skills descriptions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59252142-ED6C-1B1B-4285-7A70B9F9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09" y="3679100"/>
            <a:ext cx="5796941" cy="24296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5AB47B4-765C-0214-8837-5B8E4148B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68" y="983145"/>
            <a:ext cx="3615332" cy="20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4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0">
            <a:extLst>
              <a:ext uri="{FF2B5EF4-FFF2-40B4-BE49-F238E27FC236}">
                <a16:creationId xmlns:a16="http://schemas.microsoft.com/office/drawing/2014/main" id="{E9EF6FFA-1183-31AE-C9CA-58C3C69D5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7700" y="0"/>
            <a:ext cx="51943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PREPROCESSING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Data Cleaning and Data Reduction</a:t>
            </a:r>
            <a:endParaRPr lang="en-US" sz="2000" b="1" dirty="0"/>
          </a:p>
        </p:txBody>
      </p:sp>
      <p:sp>
        <p:nvSpPr>
          <p:cNvPr id="15" name="Casella di testo 1">
            <a:extLst>
              <a:ext uri="{FF2B5EF4-FFF2-40B4-BE49-F238E27FC236}">
                <a16:creationId xmlns:a16="http://schemas.microsoft.com/office/drawing/2014/main" id="{F9B54460-ECCD-DABC-49AE-7B9AA2039CE5}"/>
              </a:ext>
            </a:extLst>
          </p:cNvPr>
          <p:cNvSpPr txBox="1"/>
          <p:nvPr/>
        </p:nvSpPr>
        <p:spPr>
          <a:xfrm>
            <a:off x="736991" y="1931329"/>
            <a:ext cx="4120759" cy="10697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Cleaning of not real languages spoken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Reduction of foreign CVs data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061152-15F3-EBEF-5365-04DE7D07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401" y="586595"/>
            <a:ext cx="3558757" cy="23701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E7DB03-DDD2-B7FD-37E9-B0BDD2498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15" y="3227361"/>
            <a:ext cx="5959084" cy="31829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C2ED644-654A-D184-8E4A-88CC9F34D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948" y="3423431"/>
            <a:ext cx="3136454" cy="28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ma 8">
            <a:extLst>
              <a:ext uri="{FF2B5EF4-FFF2-40B4-BE49-F238E27FC236}">
                <a16:creationId xmlns:a16="http://schemas.microsoft.com/office/drawing/2014/main" id="{879D9C05-4616-66FB-BD61-22828E8FB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799" y="0"/>
            <a:ext cx="4648201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PREPROCESSING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Outlier Analysis: how to treat them? Valid data or noise?</a:t>
            </a:r>
            <a:endParaRPr lang="en-US" sz="20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D1C74B1-5ABB-B82A-5F16-A54A27C3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471" y="666488"/>
            <a:ext cx="3868967" cy="2259477"/>
          </a:xfrm>
          <a:prstGeom prst="rect">
            <a:avLst/>
          </a:prstGeom>
        </p:spPr>
      </p:pic>
      <p:sp>
        <p:nvSpPr>
          <p:cNvPr id="10" name="Casella di testo 1">
            <a:extLst>
              <a:ext uri="{FF2B5EF4-FFF2-40B4-BE49-F238E27FC236}">
                <a16:creationId xmlns:a16="http://schemas.microsoft.com/office/drawing/2014/main" id="{2BF2745C-9601-8C81-075F-0D3627FE8B18}"/>
              </a:ext>
            </a:extLst>
          </p:cNvPr>
          <p:cNvSpPr txBox="1"/>
          <p:nvPr/>
        </p:nvSpPr>
        <p:spPr>
          <a:xfrm>
            <a:off x="736991" y="3751727"/>
            <a:ext cx="4844659" cy="10697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years of working experience &gt; 40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degrees &gt; 10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numbers of different working experiences &gt; 30</a:t>
            </a:r>
          </a:p>
        </p:txBody>
      </p:sp>
      <p:sp>
        <p:nvSpPr>
          <p:cNvPr id="11" name="Casella di testo 1">
            <a:extLst>
              <a:ext uri="{FF2B5EF4-FFF2-40B4-BE49-F238E27FC236}">
                <a16:creationId xmlns:a16="http://schemas.microsoft.com/office/drawing/2014/main" id="{CDE1E47E-1B08-2128-3825-7457AA2E50F8}"/>
              </a:ext>
            </a:extLst>
          </p:cNvPr>
          <p:cNvSpPr txBox="1"/>
          <p:nvPr/>
        </p:nvSpPr>
        <p:spPr>
          <a:xfrm>
            <a:off x="736991" y="2299260"/>
            <a:ext cx="4120759" cy="70044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removing all CVs with years of experience greater the human life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DF0BD4E-60C1-B91C-E4B6-676D19E5F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86786" y="4141734"/>
            <a:ext cx="2950220" cy="155435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7B224C-50BF-9E5E-59BF-37D1816B95E3}"/>
              </a:ext>
            </a:extLst>
          </p:cNvPr>
          <p:cNvSpPr txBox="1"/>
          <p:nvPr/>
        </p:nvSpPr>
        <p:spPr>
          <a:xfrm>
            <a:off x="8286786" y="5696085"/>
            <a:ext cx="29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>
                <a:hlinkClick r:id="rId5" tooltip="http://stackoverflow.com/questions/6026067/outlier-detection-in-data-mining"/>
              </a:rPr>
              <a:t>Questa foto</a:t>
            </a:r>
            <a:r>
              <a:rPr lang="it-IT" sz="900"/>
              <a:t> di Autore sconosciuto è concesso in licenza da </a:t>
            </a:r>
            <a:r>
              <a:rPr lang="it-IT" sz="900">
                <a:hlinkClick r:id="rId6" tooltip="https://creativecommons.org/licenses/by-sa/3.0/"/>
              </a:rPr>
              <a:t>CC BY-SA</a:t>
            </a:r>
            <a:endParaRPr lang="it-IT" sz="90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9B22F2C-8E3C-29AA-EA4A-7FA5AC481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35470" y="3903213"/>
            <a:ext cx="386896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238_TF33668227_Win32" id="{D4374F8E-B0D6-4B92-A4B5-DA8CB895024A}" vid="{A8FA975C-7EB2-4F54-A8D9-942FCE10879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625</TotalTime>
  <Words>741</Words>
  <Application>Microsoft Office PowerPoint</Application>
  <PresentationFormat>Widescreen</PresentationFormat>
  <Paragraphs>191</Paragraphs>
  <Slides>28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LMRoman10-Bold-Identity-H</vt:lpstr>
      <vt:lpstr>LMRoman17-Regular-Identity-H</vt:lpstr>
      <vt:lpstr>Segoe UI</vt:lpstr>
      <vt:lpstr>Tema di Office</vt:lpstr>
      <vt:lpstr>Risorse umane diapositiva 1</vt:lpstr>
      <vt:lpstr>Risorse umane diapositiva 7</vt:lpstr>
      <vt:lpstr>Risorse umane diapositiva 2</vt:lpstr>
      <vt:lpstr>Presentazione standard di PowerPoint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4</vt:lpstr>
      <vt:lpstr>Risorse umane diapositiva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>Davide Vigna</dc:creator>
  <cp:lastModifiedBy>Davide Vigna</cp:lastModifiedBy>
  <cp:revision>24</cp:revision>
  <dcterms:created xsi:type="dcterms:W3CDTF">2023-07-09T12:49:22Z</dcterms:created>
  <dcterms:modified xsi:type="dcterms:W3CDTF">2023-08-02T09:11:34Z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