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7" r:id="rId5"/>
    <p:sldId id="271" r:id="rId6"/>
    <p:sldId id="258" r:id="rId7"/>
    <p:sldId id="268" r:id="rId8"/>
    <p:sldId id="269" r:id="rId9"/>
    <p:sldId id="270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3" r:id="rId20"/>
    <p:sldId id="284" r:id="rId21"/>
    <p:sldId id="285" r:id="rId22"/>
    <p:sldId id="286" r:id="rId23"/>
    <p:sldId id="287" r:id="rId24"/>
    <p:sldId id="290" r:id="rId25"/>
    <p:sldId id="291" r:id="rId26"/>
    <p:sldId id="288" r:id="rId27"/>
    <p:sldId id="289" r:id="rId28"/>
    <p:sldId id="293" r:id="rId29"/>
    <p:sldId id="292" r:id="rId30"/>
    <p:sldId id="260" r:id="rId31"/>
    <p:sldId id="266" r:id="rId32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2E1"/>
    <a:srgbClr val="7BEBD8"/>
    <a:srgbClr val="8335E5"/>
    <a:srgbClr val="6B8D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 autoAdjust="0"/>
  </p:normalViewPr>
  <p:slideViewPr>
    <p:cSldViewPr snapToGrid="0" showGuides="1">
      <p:cViewPr>
        <p:scale>
          <a:sx n="100" d="100"/>
          <a:sy n="100" d="100"/>
        </p:scale>
        <p:origin x="348" y="-24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28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AF506F9-91AB-457B-A321-BA32DFC45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E71BC67-B9B6-41AE-BB4E-51234F2098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2BD0C1A0-48AB-46A2-9DB3-50C1DD1F533C}" type="datetime1">
              <a:rPr lang="it-IT" smtClean="0"/>
              <a:t>11/07/2023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0E2BB79-F5ED-4C7F-A869-D9A323F2CA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40207CB-184F-4400-BBE4-E0B71DE06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4328996C-DF1E-45F4-80FD-86472FDB10B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16848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CE4E0239-3B87-47CD-94EA-3F4EA8D548B0}" type="datetime1">
              <a:rPr lang="it-IT" smtClean="0"/>
              <a:pPr/>
              <a:t>11/07/2023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6DF8F48A-6110-47DA-8521-A1D1FFD22FE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7909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242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4410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9260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1422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5124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8502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6226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2038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6576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2937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73454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88919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28167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0435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92525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40563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3119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98676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2007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2680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2075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7705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6870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88493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6DF8F48A-6110-47DA-8521-A1D1FFD22FEF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5791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lang="it-IT" sz="60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lang="it-IT" sz="2400"/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9C4250E-64E0-4EC5-9213-BD7F5096714B}" type="datetime1">
              <a:rPr lang="it-IT" smtClean="0"/>
              <a:t>11/07/2023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ED6580AB-5C3C-4B4F-8E2A-8B7A0A8CE69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E87AF9AB-A3C4-4A58-848E-CCA940ED1FEC}" type="datetime1">
              <a:rPr lang="it-IT" smtClean="0"/>
              <a:t>11/07/2023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ED6580AB-5C3C-4B4F-8E2A-8B7A0A8CE69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B0700696-E469-4430-92A7-74A06E196FEF}" type="datetime1">
              <a:rPr lang="it-IT" smtClean="0"/>
              <a:t>11/07/2023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ED6580AB-5C3C-4B4F-8E2A-8B7A0A8CE69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501DF7C0-CB4F-4166-9896-2E08801E7105}" type="datetime1">
              <a:rPr lang="it-IT" smtClean="0"/>
              <a:t>11/07/2023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ED6580AB-5C3C-4B4F-8E2A-8B7A0A8CE69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lang="it-IT" sz="6000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lang="it-IT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lang="it-IT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it-IT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1C37A476-6C85-410E-B777-333B8E74E898}" type="datetime1">
              <a:rPr lang="it-IT" smtClean="0"/>
              <a:t>11/07/2023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ED6580AB-5C3C-4B4F-8E2A-8B7A0A8CE69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3E050F36-CC87-4833-84CE-1784AB20E5C5}" type="datetime1">
              <a:rPr lang="it-IT" smtClean="0"/>
              <a:t>11/07/2023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ED6580AB-5C3C-4B4F-8E2A-8B7A0A8CE69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lang="it-IT" sz="2400" b="1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lang="it-IT" sz="2400" b="1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42326DD2-481D-43FC-9328-6B7AFF7F5383}" type="datetime1">
              <a:rPr lang="it-IT" smtClean="0"/>
              <a:t>11/07/2023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ED6580AB-5C3C-4B4F-8E2A-8B7A0A8CE69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F9A68A72-CC0A-4348-9DED-22D956DE44F6}" type="datetime1">
              <a:rPr lang="it-IT" smtClean="0"/>
              <a:t>11/07/2023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ED6580AB-5C3C-4B4F-8E2A-8B7A0A8CE69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BC6C72A8-E742-485B-937D-4D1041F1C0A0}" type="datetime1">
              <a:rPr lang="it-IT" smtClean="0"/>
              <a:t>11/07/2023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ED6580AB-5C3C-4B4F-8E2A-8B7A0A8CE69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it-IT" sz="3200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it-IT" sz="3200"/>
            </a:lvl1pPr>
            <a:lvl2pPr>
              <a:defRPr lang="it-IT" sz="2800"/>
            </a:lvl2pPr>
            <a:lvl3pPr>
              <a:defRPr lang="it-IT" sz="2400"/>
            </a:lvl3pPr>
            <a:lvl4pPr>
              <a:defRPr lang="it-IT" sz="2000"/>
            </a:lvl4pPr>
            <a:lvl5pPr>
              <a:defRPr lang="it-IT" sz="2000"/>
            </a:lvl5pPr>
            <a:lvl6pPr>
              <a:defRPr lang="it-IT" sz="2000"/>
            </a:lvl6pPr>
            <a:lvl7pPr>
              <a:defRPr lang="it-IT" sz="2000"/>
            </a:lvl7pPr>
            <a:lvl8pPr>
              <a:defRPr lang="it-IT" sz="2000"/>
            </a:lvl8pPr>
            <a:lvl9pPr>
              <a:defRPr lang="it-IT"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it-IT" sz="1600"/>
            </a:lvl1pPr>
            <a:lvl2pPr marL="457200" indent="0">
              <a:buNone/>
              <a:defRPr lang="it-IT" sz="1400"/>
            </a:lvl2pPr>
            <a:lvl3pPr marL="914400" indent="0">
              <a:buNone/>
              <a:defRPr lang="it-IT" sz="1200"/>
            </a:lvl3pPr>
            <a:lvl4pPr marL="1371600" indent="0">
              <a:buNone/>
              <a:defRPr lang="it-IT" sz="1000"/>
            </a:lvl4pPr>
            <a:lvl5pPr marL="1828800" indent="0">
              <a:buNone/>
              <a:defRPr lang="it-IT" sz="1000"/>
            </a:lvl5pPr>
            <a:lvl6pPr marL="2286000" indent="0">
              <a:buNone/>
              <a:defRPr lang="it-IT" sz="1000"/>
            </a:lvl6pPr>
            <a:lvl7pPr marL="2743200" indent="0">
              <a:buNone/>
              <a:defRPr lang="it-IT" sz="1000"/>
            </a:lvl7pPr>
            <a:lvl8pPr marL="3200400" indent="0">
              <a:buNone/>
              <a:defRPr lang="it-IT" sz="1000"/>
            </a:lvl8pPr>
            <a:lvl9pPr marL="3657600" indent="0">
              <a:buNone/>
              <a:defRPr lang="it-IT"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3F54ACDC-5125-40D7-A8C9-57C9B3849181}" type="datetime1">
              <a:rPr lang="it-IT" smtClean="0"/>
              <a:t>11/07/2023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ED6580AB-5C3C-4B4F-8E2A-8B7A0A8CE69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it-IT" sz="3200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it-IT" sz="3200"/>
            </a:lvl1pPr>
            <a:lvl2pPr marL="457200" indent="0">
              <a:buNone/>
              <a:defRPr lang="it-IT" sz="2800"/>
            </a:lvl2pPr>
            <a:lvl3pPr marL="914400" indent="0">
              <a:buNone/>
              <a:defRPr lang="it-IT" sz="2400"/>
            </a:lvl3pPr>
            <a:lvl4pPr marL="1371600" indent="0">
              <a:buNone/>
              <a:defRPr lang="it-IT" sz="2000"/>
            </a:lvl4pPr>
            <a:lvl5pPr marL="1828800" indent="0">
              <a:buNone/>
              <a:defRPr lang="it-IT" sz="2000"/>
            </a:lvl5pPr>
            <a:lvl6pPr marL="2286000" indent="0">
              <a:buNone/>
              <a:defRPr lang="it-IT" sz="2000"/>
            </a:lvl6pPr>
            <a:lvl7pPr marL="2743200" indent="0">
              <a:buNone/>
              <a:defRPr lang="it-IT" sz="2000"/>
            </a:lvl7pPr>
            <a:lvl8pPr marL="3200400" indent="0">
              <a:buNone/>
              <a:defRPr lang="it-IT" sz="2000"/>
            </a:lvl8pPr>
            <a:lvl9pPr marL="3657600" indent="0">
              <a:buNone/>
              <a:defRPr lang="it-IT" sz="2000"/>
            </a:lvl9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it-IT" sz="1600"/>
            </a:lvl1pPr>
            <a:lvl2pPr marL="457200" indent="0">
              <a:buNone/>
              <a:defRPr lang="it-IT" sz="1400"/>
            </a:lvl2pPr>
            <a:lvl3pPr marL="914400" indent="0">
              <a:buNone/>
              <a:defRPr lang="it-IT" sz="1200"/>
            </a:lvl3pPr>
            <a:lvl4pPr marL="1371600" indent="0">
              <a:buNone/>
              <a:defRPr lang="it-IT" sz="1000"/>
            </a:lvl4pPr>
            <a:lvl5pPr marL="1828800" indent="0">
              <a:buNone/>
              <a:defRPr lang="it-IT" sz="1000"/>
            </a:lvl5pPr>
            <a:lvl6pPr marL="2286000" indent="0">
              <a:buNone/>
              <a:defRPr lang="it-IT" sz="1000"/>
            </a:lvl6pPr>
            <a:lvl7pPr marL="2743200" indent="0">
              <a:buNone/>
              <a:defRPr lang="it-IT" sz="1000"/>
            </a:lvl7pPr>
            <a:lvl8pPr marL="3200400" indent="0">
              <a:buNone/>
              <a:defRPr lang="it-IT" sz="1000"/>
            </a:lvl8pPr>
            <a:lvl9pPr marL="3657600" indent="0">
              <a:buNone/>
              <a:defRPr lang="it-IT"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E891265B-DBAA-4D87-A94A-0E214B1F8F78}" type="datetime1">
              <a:rPr lang="it-IT" smtClean="0"/>
              <a:t>11/07/2023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ED6580AB-5C3C-4B4F-8E2A-8B7A0A8CE69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48C05A5-518F-4B2A-9C12-BB199F81A7AA}" type="datetime1">
              <a:rPr lang="it-IT" smtClean="0"/>
              <a:t>11/07/2023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publicdomainpictures.net/es/view-image.php?image=267226&amp;picture=liderazgo-sobresalir-entrenamiento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ublicdomainpictures.net/en/view-image.php?image=261577&amp;picture=career-hiringjob-search-boss" TargetMode="External"/><Relationship Id="rId3" Type="http://schemas.openxmlformats.org/officeDocument/2006/relationships/image" Target="../media/image40.jpg"/><Relationship Id="rId7" Type="http://schemas.openxmlformats.org/officeDocument/2006/relationships/image" Target="../media/image4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publicdomainpictures.net/view-image.php?image=241255&amp;picture=kutato" TargetMode="External"/><Relationship Id="rId5" Type="http://schemas.openxmlformats.org/officeDocument/2006/relationships/image" Target="../media/image41.jpg"/><Relationship Id="rId4" Type="http://schemas.openxmlformats.org/officeDocument/2006/relationships/hyperlink" Target="https://pixabay.com/de/illustrations/mieten-rekrutierung-job-arbeitgeber-1977803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mathematica.stackexchange.com/questions/81121/how-to-remove-outliers-from-data" TargetMode="External"/><Relationship Id="rId3" Type="http://schemas.openxmlformats.org/officeDocument/2006/relationships/image" Target="../media/image11.webp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://stackoverflow.com/questions/6026067/outlier-detection-in-data-mining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Risorse umane diapositiva 1</a:t>
            </a:r>
          </a:p>
        </p:txBody>
      </p:sp>
      <p:sp>
        <p:nvSpPr>
          <p:cNvPr id="24" name="Casella di testo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527814" y="2000974"/>
            <a:ext cx="4845708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</a:lstStyle>
          <a:p>
            <a:pPr rtl="0"/>
            <a:r>
              <a:rPr lang="en-US" sz="4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Screening and selection of candidates</a:t>
            </a:r>
            <a:endParaRPr lang="it-IT" sz="48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570818" y="4537997"/>
            <a:ext cx="353619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</a:lstStyle>
          <a:p>
            <a:pPr rtl="0"/>
            <a:r>
              <a:rPr lang="it-IT" sz="1800" b="0" i="0" u="none" strike="noStrike" baseline="0" dirty="0">
                <a:latin typeface="LMRoman17-Regular-Identity-H"/>
              </a:rPr>
              <a:t>Business and Project Management</a:t>
            </a:r>
            <a:endParaRPr lang="it-IT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8E504344-8563-476C-9EF9-4200B272F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igura a mano libera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9" name="Figura a mano libera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0" name="Figura a mano libera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4" name="Rettangolo 3">
            <a:extLst>
              <a:ext uri="{FF2B5EF4-FFF2-40B4-BE49-F238E27FC236}">
                <a16:creationId xmlns:a16="http://schemas.microsoft.com/office/drawing/2014/main" id="{D5FBA6A7-4663-6CB5-2400-E773543B714C}"/>
              </a:ext>
            </a:extLst>
          </p:cNvPr>
          <p:cNvSpPr/>
          <p:nvPr/>
        </p:nvSpPr>
        <p:spPr>
          <a:xfrm>
            <a:off x="567187" y="5546404"/>
            <a:ext cx="3536195" cy="80021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</a:lstStyle>
          <a:p>
            <a:pPr rtl="0"/>
            <a:r>
              <a:rPr lang="en-US" dirty="0">
                <a:solidFill>
                  <a:srgbClr val="002060"/>
                </a:solidFill>
                <a:latin typeface="LMRoman17-Regular-Identity-H"/>
                <a:cs typeface="Segoe UI" panose="020B0502040204020203" pitchFamily="34" charset="0"/>
              </a:rPr>
              <a:t>Student</a:t>
            </a:r>
            <a:r>
              <a:rPr lang="it-IT" dirty="0">
                <a:solidFill>
                  <a:srgbClr val="002060"/>
                </a:solidFill>
                <a:latin typeface="LMRoman17-Regular-Identity-H"/>
                <a:cs typeface="Segoe UI" panose="020B0502040204020203" pitchFamily="34" charset="0"/>
              </a:rPr>
              <a:t>:</a:t>
            </a:r>
          </a:p>
          <a:p>
            <a:pPr rtl="0"/>
            <a:endParaRPr lang="it-IT" dirty="0">
              <a:solidFill>
                <a:srgbClr val="002060"/>
              </a:solidFill>
              <a:latin typeface="LMRoman17-Regular-Identity-H"/>
              <a:cs typeface="Segoe UI" panose="020B0502040204020203" pitchFamily="34" charset="0"/>
            </a:endParaRPr>
          </a:p>
          <a:p>
            <a:pPr rtl="0"/>
            <a:r>
              <a:rPr lang="it-IT" sz="1600" i="1" dirty="0">
                <a:solidFill>
                  <a:srgbClr val="002060"/>
                </a:solidFill>
                <a:latin typeface="LMRoman17-Regular-Identity-H"/>
                <a:cs typeface="Segoe UI" panose="020B0502040204020203" pitchFamily="34" charset="0"/>
              </a:rPr>
              <a:t>Davide Vigna</a:t>
            </a:r>
            <a:endParaRPr lang="it-IT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044C520-2E7A-3543-AA0E-70BAE1853442}"/>
              </a:ext>
            </a:extLst>
          </p:cNvPr>
          <p:cNvSpPr/>
          <p:nvPr/>
        </p:nvSpPr>
        <p:spPr>
          <a:xfrm>
            <a:off x="884275" y="4987217"/>
            <a:ext cx="2636590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</a:lstStyle>
          <a:p>
            <a:pPr rtl="0"/>
            <a:r>
              <a:rPr lang="en-US" sz="1200" dirty="0">
                <a:effectLst/>
              </a:rPr>
              <a:t>Artificial Intelligence and Data Engineering</a:t>
            </a: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13">
            <a:extLst>
              <a:ext uri="{FF2B5EF4-FFF2-40B4-BE49-F238E27FC236}">
                <a16:creationId xmlns:a16="http://schemas.microsoft.com/office/drawing/2014/main" id="{B7B07F6A-60E7-2BC7-063D-9EB23AC0B526}"/>
              </a:ext>
            </a:extLst>
          </p:cNvPr>
          <p:cNvSpPr/>
          <p:nvPr/>
        </p:nvSpPr>
        <p:spPr>
          <a:xfrm>
            <a:off x="726781" y="1877299"/>
            <a:ext cx="4838700" cy="3130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Risorse umane diapositiva 8</a:t>
            </a:r>
          </a:p>
        </p:txBody>
      </p:sp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659447"/>
            <a:ext cx="8036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it-IT"/>
            </a:defPPr>
            <a:lvl1pPr>
              <a:lnSpc>
                <a:spcPts val="4000"/>
              </a:lnSpc>
              <a:defRPr lang="it-IT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it-IT" sz="3200" dirty="0"/>
              <a:t>NLP: Natural Language Processing</a:t>
            </a:r>
          </a:p>
        </p:txBody>
      </p:sp>
      <p:sp>
        <p:nvSpPr>
          <p:cNvPr id="51" name="Casella di testo 1">
            <a:extLst>
              <a:ext uri="{FF2B5EF4-FFF2-40B4-BE49-F238E27FC236}">
                <a16:creationId xmlns:a16="http://schemas.microsoft.com/office/drawing/2014/main" id="{4C66DBE1-5D10-266F-09A4-95E0115A474B}"/>
              </a:ext>
            </a:extLst>
          </p:cNvPr>
          <p:cNvSpPr txBox="1"/>
          <p:nvPr/>
        </p:nvSpPr>
        <p:spPr>
          <a:xfrm>
            <a:off x="736990" y="1399254"/>
            <a:ext cx="7479909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n-US" sz="2000" b="1" i="0" dirty="0"/>
              <a:t>Applied on textual data: full skills descriptions and single job posting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1AF3D46-0BC2-2E07-0D97-BF4618870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681" y="1877299"/>
            <a:ext cx="4697835" cy="3130667"/>
          </a:xfrm>
          <a:prstGeom prst="rect">
            <a:avLst/>
          </a:prstGeom>
        </p:spPr>
      </p:pic>
      <p:sp>
        <p:nvSpPr>
          <p:cNvPr id="5" name="Casella di testo 1">
            <a:extLst>
              <a:ext uri="{FF2B5EF4-FFF2-40B4-BE49-F238E27FC236}">
                <a16:creationId xmlns:a16="http://schemas.microsoft.com/office/drawing/2014/main" id="{92D28ECE-77BB-DB2A-3832-1028695EE2BB}"/>
              </a:ext>
            </a:extLst>
          </p:cNvPr>
          <p:cNvSpPr txBox="1"/>
          <p:nvPr/>
        </p:nvSpPr>
        <p:spPr>
          <a:xfrm>
            <a:off x="1092200" y="2003533"/>
            <a:ext cx="4241800" cy="277794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342900" indent="-342900" rtl="0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/>
              <a:t>Regular expression matches</a:t>
            </a:r>
          </a:p>
          <a:p>
            <a:pPr marL="342900" indent="-342900" rtl="0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/>
              <a:t>Tokenization</a:t>
            </a:r>
          </a:p>
          <a:p>
            <a:pPr marL="342900" indent="-342900" rtl="0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/>
              <a:t>Part of Speech (</a:t>
            </a:r>
            <a:r>
              <a:rPr lang="en-US" sz="1800" b="1" dirty="0" err="1"/>
              <a:t>PoS</a:t>
            </a:r>
            <a:r>
              <a:rPr lang="en-US" sz="1800" b="1" dirty="0"/>
              <a:t>) tagging</a:t>
            </a:r>
          </a:p>
          <a:p>
            <a:pPr marL="342900" indent="-342900" rtl="0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/>
              <a:t>Stopword removal</a:t>
            </a:r>
          </a:p>
          <a:p>
            <a:pPr marL="342900" indent="-342900" rtl="0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/>
              <a:t>Lemmatization</a:t>
            </a:r>
          </a:p>
          <a:p>
            <a:pPr marL="342900" indent="-342900" rtl="0">
              <a:lnSpc>
                <a:spcPct val="150000"/>
              </a:lnSpc>
              <a:buFont typeface="+mj-lt"/>
              <a:buAutoNum type="arabicPeriod"/>
            </a:pPr>
            <a:endParaRPr lang="en-US" b="1" dirty="0"/>
          </a:p>
          <a:p>
            <a:pPr marL="342900" indent="-342900" rtl="0">
              <a:lnSpc>
                <a:spcPct val="150000"/>
              </a:lnSpc>
              <a:buFont typeface="+mj-lt"/>
              <a:buAutoNum type="arabicPeriod"/>
            </a:pPr>
            <a:endParaRPr lang="en-US" b="1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9D88BD1-14AB-3D95-7DC1-C655C64AB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225" y="5134200"/>
            <a:ext cx="2886075" cy="1623417"/>
          </a:xfrm>
          <a:prstGeom prst="rect">
            <a:avLst/>
          </a:prstGeom>
        </p:spPr>
      </p:pic>
      <p:sp>
        <p:nvSpPr>
          <p:cNvPr id="2" name="Figura a mano libera 12">
            <a:extLst>
              <a:ext uri="{FF2B5EF4-FFF2-40B4-BE49-F238E27FC236}">
                <a16:creationId xmlns:a16="http://schemas.microsoft.com/office/drawing/2014/main" id="{99A84078-CA79-7D67-74DC-B3D33E2B5A90}"/>
              </a:ext>
            </a:extLst>
          </p:cNvPr>
          <p:cNvSpPr>
            <a:spLocks/>
          </p:cNvSpPr>
          <p:nvPr/>
        </p:nvSpPr>
        <p:spPr bwMode="auto">
          <a:xfrm rot="7812577">
            <a:off x="11169101" y="-4698851"/>
            <a:ext cx="7215208" cy="10122905"/>
          </a:xfrm>
          <a:custGeom>
            <a:avLst/>
            <a:gdLst>
              <a:gd name="T0" fmla="*/ 1896 w 2175"/>
              <a:gd name="T1" fmla="*/ 2283 h 2913"/>
              <a:gd name="T2" fmla="*/ 1467 w 2175"/>
              <a:gd name="T3" fmla="*/ 2913 h 2913"/>
              <a:gd name="T4" fmla="*/ 1250 w 2175"/>
              <a:gd name="T5" fmla="*/ 2849 h 2913"/>
              <a:gd name="T6" fmla="*/ 1016 w 2175"/>
              <a:gd name="T7" fmla="*/ 2168 h 2913"/>
              <a:gd name="T8" fmla="*/ 93 w 2175"/>
              <a:gd name="T9" fmla="*/ 661 h 2913"/>
              <a:gd name="T10" fmla="*/ 0 w 2175"/>
              <a:gd name="T11" fmla="*/ 238 h 2913"/>
              <a:gd name="T12" fmla="*/ 70 w 2175"/>
              <a:gd name="T13" fmla="*/ 195 h 2913"/>
              <a:gd name="T14" fmla="*/ 638 w 2175"/>
              <a:gd name="T15" fmla="*/ 648 h 2913"/>
              <a:gd name="T16" fmla="*/ 1127 w 2175"/>
              <a:gd name="T17" fmla="*/ 1052 h 2913"/>
              <a:gd name="T18" fmla="*/ 1896 w 2175"/>
              <a:gd name="T19" fmla="*/ 2283 h 2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75" h="2913">
                <a:moveTo>
                  <a:pt x="1896" y="2283"/>
                </a:moveTo>
                <a:cubicBezTo>
                  <a:pt x="1770" y="2651"/>
                  <a:pt x="1607" y="2829"/>
                  <a:pt x="1467" y="2913"/>
                </a:cubicBezTo>
                <a:cubicBezTo>
                  <a:pt x="1397" y="2909"/>
                  <a:pt x="1324" y="2889"/>
                  <a:pt x="1250" y="2849"/>
                </a:cubicBezTo>
                <a:cubicBezTo>
                  <a:pt x="858" y="2634"/>
                  <a:pt x="1016" y="2168"/>
                  <a:pt x="1016" y="2168"/>
                </a:cubicBezTo>
                <a:cubicBezTo>
                  <a:pt x="1354" y="1026"/>
                  <a:pt x="336" y="1282"/>
                  <a:pt x="93" y="661"/>
                </a:cubicBezTo>
                <a:cubicBezTo>
                  <a:pt x="28" y="495"/>
                  <a:pt x="1" y="354"/>
                  <a:pt x="0" y="238"/>
                </a:cubicBezTo>
                <a:cubicBezTo>
                  <a:pt x="20" y="222"/>
                  <a:pt x="44" y="208"/>
                  <a:pt x="70" y="195"/>
                </a:cubicBezTo>
                <a:cubicBezTo>
                  <a:pt x="481" y="0"/>
                  <a:pt x="491" y="389"/>
                  <a:pt x="638" y="648"/>
                </a:cubicBezTo>
                <a:cubicBezTo>
                  <a:pt x="785" y="907"/>
                  <a:pt x="850" y="945"/>
                  <a:pt x="1127" y="1052"/>
                </a:cubicBezTo>
                <a:cubicBezTo>
                  <a:pt x="1404" y="1159"/>
                  <a:pt x="2175" y="1472"/>
                  <a:pt x="1896" y="2283"/>
                </a:cubicBezTo>
                <a:close/>
              </a:path>
            </a:pathLst>
          </a:custGeom>
          <a:gradFill>
            <a:gsLst>
              <a:gs pos="100000">
                <a:srgbClr val="7CEFD8"/>
              </a:gs>
              <a:gs pos="19000">
                <a:srgbClr val="6672E4"/>
              </a:gs>
              <a:gs pos="0">
                <a:srgbClr val="882BE5"/>
              </a:gs>
            </a:gsLst>
            <a:lin ang="102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6" name="Figura a mano libera 12">
            <a:extLst>
              <a:ext uri="{FF2B5EF4-FFF2-40B4-BE49-F238E27FC236}">
                <a16:creationId xmlns:a16="http://schemas.microsoft.com/office/drawing/2014/main" id="{0521F3C1-45A7-A74D-B6D7-46A04FD64D0A}"/>
              </a:ext>
            </a:extLst>
          </p:cNvPr>
          <p:cNvSpPr>
            <a:spLocks/>
          </p:cNvSpPr>
          <p:nvPr/>
        </p:nvSpPr>
        <p:spPr bwMode="auto">
          <a:xfrm rot="9422666">
            <a:off x="-6811003" y="-164580"/>
            <a:ext cx="7215208" cy="10122905"/>
          </a:xfrm>
          <a:custGeom>
            <a:avLst/>
            <a:gdLst>
              <a:gd name="T0" fmla="*/ 1896 w 2175"/>
              <a:gd name="T1" fmla="*/ 2283 h 2913"/>
              <a:gd name="T2" fmla="*/ 1467 w 2175"/>
              <a:gd name="T3" fmla="*/ 2913 h 2913"/>
              <a:gd name="T4" fmla="*/ 1250 w 2175"/>
              <a:gd name="T5" fmla="*/ 2849 h 2913"/>
              <a:gd name="T6" fmla="*/ 1016 w 2175"/>
              <a:gd name="T7" fmla="*/ 2168 h 2913"/>
              <a:gd name="T8" fmla="*/ 93 w 2175"/>
              <a:gd name="T9" fmla="*/ 661 h 2913"/>
              <a:gd name="T10" fmla="*/ 0 w 2175"/>
              <a:gd name="T11" fmla="*/ 238 h 2913"/>
              <a:gd name="T12" fmla="*/ 70 w 2175"/>
              <a:gd name="T13" fmla="*/ 195 h 2913"/>
              <a:gd name="T14" fmla="*/ 638 w 2175"/>
              <a:gd name="T15" fmla="*/ 648 h 2913"/>
              <a:gd name="T16" fmla="*/ 1127 w 2175"/>
              <a:gd name="T17" fmla="*/ 1052 h 2913"/>
              <a:gd name="T18" fmla="*/ 1896 w 2175"/>
              <a:gd name="T19" fmla="*/ 2283 h 2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75" h="2913">
                <a:moveTo>
                  <a:pt x="1896" y="2283"/>
                </a:moveTo>
                <a:cubicBezTo>
                  <a:pt x="1770" y="2651"/>
                  <a:pt x="1607" y="2829"/>
                  <a:pt x="1467" y="2913"/>
                </a:cubicBezTo>
                <a:cubicBezTo>
                  <a:pt x="1397" y="2909"/>
                  <a:pt x="1324" y="2889"/>
                  <a:pt x="1250" y="2849"/>
                </a:cubicBezTo>
                <a:cubicBezTo>
                  <a:pt x="858" y="2634"/>
                  <a:pt x="1016" y="2168"/>
                  <a:pt x="1016" y="2168"/>
                </a:cubicBezTo>
                <a:cubicBezTo>
                  <a:pt x="1354" y="1026"/>
                  <a:pt x="336" y="1282"/>
                  <a:pt x="93" y="661"/>
                </a:cubicBezTo>
                <a:cubicBezTo>
                  <a:pt x="28" y="495"/>
                  <a:pt x="1" y="354"/>
                  <a:pt x="0" y="238"/>
                </a:cubicBezTo>
                <a:cubicBezTo>
                  <a:pt x="20" y="222"/>
                  <a:pt x="44" y="208"/>
                  <a:pt x="70" y="195"/>
                </a:cubicBezTo>
                <a:cubicBezTo>
                  <a:pt x="481" y="0"/>
                  <a:pt x="491" y="389"/>
                  <a:pt x="638" y="648"/>
                </a:cubicBezTo>
                <a:cubicBezTo>
                  <a:pt x="785" y="907"/>
                  <a:pt x="850" y="945"/>
                  <a:pt x="1127" y="1052"/>
                </a:cubicBezTo>
                <a:cubicBezTo>
                  <a:pt x="1404" y="1159"/>
                  <a:pt x="2175" y="1472"/>
                  <a:pt x="1896" y="2283"/>
                </a:cubicBezTo>
                <a:close/>
              </a:path>
            </a:pathLst>
          </a:custGeom>
          <a:gradFill>
            <a:gsLst>
              <a:gs pos="100000">
                <a:srgbClr val="7CEFD8"/>
              </a:gs>
              <a:gs pos="19000">
                <a:srgbClr val="6672E4"/>
              </a:gs>
              <a:gs pos="0">
                <a:srgbClr val="882BE5"/>
              </a:gs>
            </a:gsLst>
            <a:lin ang="102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1558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12">
            <a:extLst>
              <a:ext uri="{FF2B5EF4-FFF2-40B4-BE49-F238E27FC236}">
                <a16:creationId xmlns:a16="http://schemas.microsoft.com/office/drawing/2014/main" id="{79779D96-6B82-BE83-6272-DEB36FE85BB2}"/>
              </a:ext>
            </a:extLst>
          </p:cNvPr>
          <p:cNvSpPr>
            <a:spLocks/>
          </p:cNvSpPr>
          <p:nvPr/>
        </p:nvSpPr>
        <p:spPr bwMode="auto">
          <a:xfrm rot="19440578">
            <a:off x="-6080939" y="1840841"/>
            <a:ext cx="6856942" cy="9351128"/>
          </a:xfrm>
          <a:custGeom>
            <a:avLst/>
            <a:gdLst>
              <a:gd name="T0" fmla="*/ 1896 w 2175"/>
              <a:gd name="T1" fmla="*/ 2283 h 2913"/>
              <a:gd name="T2" fmla="*/ 1467 w 2175"/>
              <a:gd name="T3" fmla="*/ 2913 h 2913"/>
              <a:gd name="T4" fmla="*/ 1250 w 2175"/>
              <a:gd name="T5" fmla="*/ 2849 h 2913"/>
              <a:gd name="T6" fmla="*/ 1016 w 2175"/>
              <a:gd name="T7" fmla="*/ 2168 h 2913"/>
              <a:gd name="T8" fmla="*/ 93 w 2175"/>
              <a:gd name="T9" fmla="*/ 661 h 2913"/>
              <a:gd name="T10" fmla="*/ 0 w 2175"/>
              <a:gd name="T11" fmla="*/ 238 h 2913"/>
              <a:gd name="T12" fmla="*/ 70 w 2175"/>
              <a:gd name="T13" fmla="*/ 195 h 2913"/>
              <a:gd name="T14" fmla="*/ 638 w 2175"/>
              <a:gd name="T15" fmla="*/ 648 h 2913"/>
              <a:gd name="T16" fmla="*/ 1127 w 2175"/>
              <a:gd name="T17" fmla="*/ 1052 h 2913"/>
              <a:gd name="T18" fmla="*/ 1896 w 2175"/>
              <a:gd name="T19" fmla="*/ 2283 h 2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75" h="2913">
                <a:moveTo>
                  <a:pt x="1896" y="2283"/>
                </a:moveTo>
                <a:cubicBezTo>
                  <a:pt x="1770" y="2651"/>
                  <a:pt x="1607" y="2829"/>
                  <a:pt x="1467" y="2913"/>
                </a:cubicBezTo>
                <a:cubicBezTo>
                  <a:pt x="1397" y="2909"/>
                  <a:pt x="1324" y="2889"/>
                  <a:pt x="1250" y="2849"/>
                </a:cubicBezTo>
                <a:cubicBezTo>
                  <a:pt x="858" y="2634"/>
                  <a:pt x="1016" y="2168"/>
                  <a:pt x="1016" y="2168"/>
                </a:cubicBezTo>
                <a:cubicBezTo>
                  <a:pt x="1354" y="1026"/>
                  <a:pt x="336" y="1282"/>
                  <a:pt x="93" y="661"/>
                </a:cubicBezTo>
                <a:cubicBezTo>
                  <a:pt x="28" y="495"/>
                  <a:pt x="1" y="354"/>
                  <a:pt x="0" y="238"/>
                </a:cubicBezTo>
                <a:cubicBezTo>
                  <a:pt x="20" y="222"/>
                  <a:pt x="44" y="208"/>
                  <a:pt x="70" y="195"/>
                </a:cubicBezTo>
                <a:cubicBezTo>
                  <a:pt x="481" y="0"/>
                  <a:pt x="491" y="389"/>
                  <a:pt x="638" y="648"/>
                </a:cubicBezTo>
                <a:cubicBezTo>
                  <a:pt x="785" y="907"/>
                  <a:pt x="850" y="945"/>
                  <a:pt x="1127" y="1052"/>
                </a:cubicBezTo>
                <a:cubicBezTo>
                  <a:pt x="1404" y="1159"/>
                  <a:pt x="2175" y="1472"/>
                  <a:pt x="1896" y="2283"/>
                </a:cubicBezTo>
                <a:close/>
              </a:path>
            </a:pathLst>
          </a:custGeom>
          <a:gradFill>
            <a:gsLst>
              <a:gs pos="100000">
                <a:srgbClr val="7CEFD8"/>
              </a:gs>
              <a:gs pos="19000">
                <a:srgbClr val="6672E4"/>
              </a:gs>
              <a:gs pos="0">
                <a:srgbClr val="882BE5"/>
              </a:gs>
            </a:gsLst>
            <a:lin ang="102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3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Risorse umane diapositiva 8</a:t>
            </a:r>
          </a:p>
        </p:txBody>
      </p:sp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659447"/>
            <a:ext cx="8036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it-IT"/>
            </a:defPPr>
            <a:lvl1pPr>
              <a:lnSpc>
                <a:spcPts val="4000"/>
              </a:lnSpc>
              <a:defRPr lang="it-IT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>
              <a:lnSpc>
                <a:spcPct val="100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SCREENING OF CANDIDATES</a:t>
            </a:r>
            <a:endParaRPr 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Casella di testo 1">
            <a:extLst>
              <a:ext uri="{FF2B5EF4-FFF2-40B4-BE49-F238E27FC236}">
                <a16:creationId xmlns:a16="http://schemas.microsoft.com/office/drawing/2014/main" id="{4C66DBE1-5D10-266F-09A4-95E0115A474B}"/>
              </a:ext>
            </a:extLst>
          </p:cNvPr>
          <p:cNvSpPr txBox="1"/>
          <p:nvPr/>
        </p:nvSpPr>
        <p:spPr>
          <a:xfrm>
            <a:off x="736990" y="1364085"/>
            <a:ext cx="7111609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n-US" sz="2000" b="1" i="0" dirty="0"/>
              <a:t>Comparing skill description with job posting using word embeddings</a:t>
            </a:r>
          </a:p>
        </p:txBody>
      </p:sp>
      <p:sp>
        <p:nvSpPr>
          <p:cNvPr id="5" name="Casella di testo 1">
            <a:extLst>
              <a:ext uri="{FF2B5EF4-FFF2-40B4-BE49-F238E27FC236}">
                <a16:creationId xmlns:a16="http://schemas.microsoft.com/office/drawing/2014/main" id="{92D28ECE-77BB-DB2A-3832-1028695EE2BB}"/>
              </a:ext>
            </a:extLst>
          </p:cNvPr>
          <p:cNvSpPr txBox="1"/>
          <p:nvPr/>
        </p:nvSpPr>
        <p:spPr>
          <a:xfrm>
            <a:off x="736991" y="1777114"/>
            <a:ext cx="6768709" cy="157761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SpaCy document similarity: cosine similarity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Additional screening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From 10 000 to 483 CVs</a:t>
            </a:r>
          </a:p>
          <a:p>
            <a:pPr marL="342900" indent="-342900" rtl="0">
              <a:lnSpc>
                <a:spcPct val="150000"/>
              </a:lnSpc>
              <a:buFont typeface="+mj-lt"/>
              <a:buAutoNum type="arabicPeriod"/>
            </a:pPr>
            <a:endParaRPr lang="en-US" b="1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9FD5737-342C-901C-4ADE-05D7C9014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387" y="3095625"/>
            <a:ext cx="4123388" cy="342078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F155B49-D067-4042-3CB3-0182DC41A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991" y="3215993"/>
            <a:ext cx="4777348" cy="3228975"/>
          </a:xfrm>
          <a:prstGeom prst="rect">
            <a:avLst/>
          </a:prstGeom>
        </p:spPr>
      </p:pic>
      <p:sp>
        <p:nvSpPr>
          <p:cNvPr id="14" name="Figura a mano libera 12">
            <a:extLst>
              <a:ext uri="{FF2B5EF4-FFF2-40B4-BE49-F238E27FC236}">
                <a16:creationId xmlns:a16="http://schemas.microsoft.com/office/drawing/2014/main" id="{BB774E8E-B102-6E9B-E88D-E3005AF388AA}"/>
              </a:ext>
            </a:extLst>
          </p:cNvPr>
          <p:cNvSpPr>
            <a:spLocks/>
          </p:cNvSpPr>
          <p:nvPr/>
        </p:nvSpPr>
        <p:spPr bwMode="auto">
          <a:xfrm rot="7812577">
            <a:off x="10092484" y="-3697367"/>
            <a:ext cx="7215208" cy="10122905"/>
          </a:xfrm>
          <a:custGeom>
            <a:avLst/>
            <a:gdLst>
              <a:gd name="T0" fmla="*/ 1896 w 2175"/>
              <a:gd name="T1" fmla="*/ 2283 h 2913"/>
              <a:gd name="T2" fmla="*/ 1467 w 2175"/>
              <a:gd name="T3" fmla="*/ 2913 h 2913"/>
              <a:gd name="T4" fmla="*/ 1250 w 2175"/>
              <a:gd name="T5" fmla="*/ 2849 h 2913"/>
              <a:gd name="T6" fmla="*/ 1016 w 2175"/>
              <a:gd name="T7" fmla="*/ 2168 h 2913"/>
              <a:gd name="T8" fmla="*/ 93 w 2175"/>
              <a:gd name="T9" fmla="*/ 661 h 2913"/>
              <a:gd name="T10" fmla="*/ 0 w 2175"/>
              <a:gd name="T11" fmla="*/ 238 h 2913"/>
              <a:gd name="T12" fmla="*/ 70 w 2175"/>
              <a:gd name="T13" fmla="*/ 195 h 2913"/>
              <a:gd name="T14" fmla="*/ 638 w 2175"/>
              <a:gd name="T15" fmla="*/ 648 h 2913"/>
              <a:gd name="T16" fmla="*/ 1127 w 2175"/>
              <a:gd name="T17" fmla="*/ 1052 h 2913"/>
              <a:gd name="T18" fmla="*/ 1896 w 2175"/>
              <a:gd name="T19" fmla="*/ 2283 h 2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75" h="2913">
                <a:moveTo>
                  <a:pt x="1896" y="2283"/>
                </a:moveTo>
                <a:cubicBezTo>
                  <a:pt x="1770" y="2651"/>
                  <a:pt x="1607" y="2829"/>
                  <a:pt x="1467" y="2913"/>
                </a:cubicBezTo>
                <a:cubicBezTo>
                  <a:pt x="1397" y="2909"/>
                  <a:pt x="1324" y="2889"/>
                  <a:pt x="1250" y="2849"/>
                </a:cubicBezTo>
                <a:cubicBezTo>
                  <a:pt x="858" y="2634"/>
                  <a:pt x="1016" y="2168"/>
                  <a:pt x="1016" y="2168"/>
                </a:cubicBezTo>
                <a:cubicBezTo>
                  <a:pt x="1354" y="1026"/>
                  <a:pt x="336" y="1282"/>
                  <a:pt x="93" y="661"/>
                </a:cubicBezTo>
                <a:cubicBezTo>
                  <a:pt x="28" y="495"/>
                  <a:pt x="1" y="354"/>
                  <a:pt x="0" y="238"/>
                </a:cubicBezTo>
                <a:cubicBezTo>
                  <a:pt x="20" y="222"/>
                  <a:pt x="44" y="208"/>
                  <a:pt x="70" y="195"/>
                </a:cubicBezTo>
                <a:cubicBezTo>
                  <a:pt x="481" y="0"/>
                  <a:pt x="491" y="389"/>
                  <a:pt x="638" y="648"/>
                </a:cubicBezTo>
                <a:cubicBezTo>
                  <a:pt x="785" y="907"/>
                  <a:pt x="850" y="945"/>
                  <a:pt x="1127" y="1052"/>
                </a:cubicBezTo>
                <a:cubicBezTo>
                  <a:pt x="1404" y="1159"/>
                  <a:pt x="2175" y="1472"/>
                  <a:pt x="1896" y="2283"/>
                </a:cubicBezTo>
                <a:close/>
              </a:path>
            </a:pathLst>
          </a:custGeom>
          <a:gradFill>
            <a:gsLst>
              <a:gs pos="100000">
                <a:srgbClr val="7CEFD8"/>
              </a:gs>
              <a:gs pos="19000">
                <a:srgbClr val="6672E4"/>
              </a:gs>
              <a:gs pos="0">
                <a:srgbClr val="882BE5"/>
              </a:gs>
            </a:gsLst>
            <a:lin ang="102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8710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ma 1">
            <a:extLst>
              <a:ext uri="{FF2B5EF4-FFF2-40B4-BE49-F238E27FC236}">
                <a16:creationId xmlns:a16="http://schemas.microsoft.com/office/drawing/2014/main" id="{0E2A6DAB-78CA-2799-F018-7975DE87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2192000" cy="6857997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3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Risorse umane diapositiva 8</a:t>
            </a:r>
          </a:p>
        </p:txBody>
      </p:sp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659447"/>
            <a:ext cx="8036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it-IT"/>
            </a:defPPr>
            <a:lvl1pPr>
              <a:lnSpc>
                <a:spcPts val="4000"/>
              </a:lnSpc>
              <a:defRPr lang="it-IT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>
              <a:lnSpc>
                <a:spcPct val="100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SCREENING OF CANDIDATES</a:t>
            </a:r>
            <a:endParaRPr 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Casella di testo 1">
            <a:extLst>
              <a:ext uri="{FF2B5EF4-FFF2-40B4-BE49-F238E27FC236}">
                <a16:creationId xmlns:a16="http://schemas.microsoft.com/office/drawing/2014/main" id="{4C66DBE1-5D10-266F-09A4-95E0115A474B}"/>
              </a:ext>
            </a:extLst>
          </p:cNvPr>
          <p:cNvSpPr txBox="1"/>
          <p:nvPr/>
        </p:nvSpPr>
        <p:spPr>
          <a:xfrm>
            <a:off x="736991" y="1399254"/>
            <a:ext cx="5959084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n-US" sz="2000" b="1" i="0" dirty="0"/>
              <a:t>Some statistics on the final screened data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DF183A6-6167-DF55-8B8E-203EFB497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57" y="2943226"/>
            <a:ext cx="3492794" cy="264605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922171D-2FD3-1F44-91DD-52BEA5FCC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525" y="2943226"/>
            <a:ext cx="3361540" cy="264605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DAAE615-172A-45F6-0B89-AA9376C436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5339" y="2943226"/>
            <a:ext cx="3361540" cy="264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06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ma 1">
            <a:extLst>
              <a:ext uri="{FF2B5EF4-FFF2-40B4-BE49-F238E27FC236}">
                <a16:creationId xmlns:a16="http://schemas.microsoft.com/office/drawing/2014/main" id="{0E2A6DAB-78CA-2799-F018-7975DE87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2192000" cy="6857997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3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Risorse umane diapositiva 8</a:t>
            </a:r>
          </a:p>
        </p:txBody>
      </p:sp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659447"/>
            <a:ext cx="8036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it-IT"/>
            </a:defPPr>
            <a:lvl1pPr>
              <a:lnSpc>
                <a:spcPts val="4000"/>
              </a:lnSpc>
              <a:defRPr lang="it-IT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>
              <a:lnSpc>
                <a:spcPct val="100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SCREENING OF CANDIDATES</a:t>
            </a:r>
            <a:endParaRPr 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Casella di testo 1">
            <a:extLst>
              <a:ext uri="{FF2B5EF4-FFF2-40B4-BE49-F238E27FC236}">
                <a16:creationId xmlns:a16="http://schemas.microsoft.com/office/drawing/2014/main" id="{4C66DBE1-5D10-266F-09A4-95E0115A474B}"/>
              </a:ext>
            </a:extLst>
          </p:cNvPr>
          <p:cNvSpPr txBox="1"/>
          <p:nvPr/>
        </p:nvSpPr>
        <p:spPr>
          <a:xfrm>
            <a:off x="736991" y="1399254"/>
            <a:ext cx="5959084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n-US" sz="2000" b="1" i="0" dirty="0"/>
              <a:t>Some statistics on the final screened data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40812C0-B930-2E49-3D81-14638526C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525" y="2238542"/>
            <a:ext cx="6076950" cy="436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01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ma 1">
            <a:extLst>
              <a:ext uri="{FF2B5EF4-FFF2-40B4-BE49-F238E27FC236}">
                <a16:creationId xmlns:a16="http://schemas.microsoft.com/office/drawing/2014/main" id="{0E2A6DAB-78CA-2799-F018-7975DE87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2192000" cy="6857997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3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Risorse umane diapositiva 8</a:t>
            </a:r>
          </a:p>
        </p:txBody>
      </p:sp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659447"/>
            <a:ext cx="8036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it-IT"/>
            </a:defPPr>
            <a:lvl1pPr>
              <a:lnSpc>
                <a:spcPts val="4000"/>
              </a:lnSpc>
              <a:defRPr lang="it-IT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>
              <a:lnSpc>
                <a:spcPct val="100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SCREENING OF CANDIDATES</a:t>
            </a:r>
            <a:endParaRPr 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Casella di testo 1">
            <a:extLst>
              <a:ext uri="{FF2B5EF4-FFF2-40B4-BE49-F238E27FC236}">
                <a16:creationId xmlns:a16="http://schemas.microsoft.com/office/drawing/2014/main" id="{4C66DBE1-5D10-266F-09A4-95E0115A474B}"/>
              </a:ext>
            </a:extLst>
          </p:cNvPr>
          <p:cNvSpPr txBox="1"/>
          <p:nvPr/>
        </p:nvSpPr>
        <p:spPr>
          <a:xfrm>
            <a:off x="736991" y="1399254"/>
            <a:ext cx="5959084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n-US" sz="2000" b="1" i="0" dirty="0"/>
              <a:t>Some statistics on the final screened data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10675AF-D93D-576C-4164-79A5D15C1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053384"/>
            <a:ext cx="7746964" cy="414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11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Risorse umane diapositiva 8</a:t>
            </a:r>
          </a:p>
        </p:txBody>
      </p:sp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659447"/>
            <a:ext cx="8036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it-IT"/>
            </a:defPPr>
            <a:lvl1pPr>
              <a:lnSpc>
                <a:spcPts val="4000"/>
              </a:lnSpc>
              <a:defRPr lang="it-IT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>
              <a:lnSpc>
                <a:spcPct val="100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CLUSTERING</a:t>
            </a:r>
            <a:endParaRPr 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2" name="Immagine 121">
            <a:extLst>
              <a:ext uri="{FF2B5EF4-FFF2-40B4-BE49-F238E27FC236}">
                <a16:creationId xmlns:a16="http://schemas.microsoft.com/office/drawing/2014/main" id="{007571E2-66F7-28B9-C63E-9C0F91760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42291" y="3143740"/>
            <a:ext cx="4731046" cy="3163887"/>
          </a:xfrm>
          <a:prstGeom prst="rect">
            <a:avLst/>
          </a:prstGeom>
        </p:spPr>
      </p:pic>
      <p:sp>
        <p:nvSpPr>
          <p:cNvPr id="127" name="Parallelogramma 126">
            <a:extLst>
              <a:ext uri="{FF2B5EF4-FFF2-40B4-BE49-F238E27FC236}">
                <a16:creationId xmlns:a16="http://schemas.microsoft.com/office/drawing/2014/main" id="{A699D6E5-5B4D-8AE6-F825-F4EADA46A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56959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8" name="Casella di testo 13">
            <a:extLst>
              <a:ext uri="{FF2B5EF4-FFF2-40B4-BE49-F238E27FC236}">
                <a16:creationId xmlns:a16="http://schemas.microsoft.com/office/drawing/2014/main" id="{7D5C55DF-B30A-AF7D-A735-9CAD4D6B30A6}"/>
              </a:ext>
            </a:extLst>
          </p:cNvPr>
          <p:cNvSpPr txBox="1"/>
          <p:nvPr/>
        </p:nvSpPr>
        <p:spPr>
          <a:xfrm>
            <a:off x="8030837" y="667146"/>
            <a:ext cx="242797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</a:lstStyle>
          <a:p>
            <a:pPr rtl="0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CHARATERISTICS</a:t>
            </a:r>
          </a:p>
        </p:txBody>
      </p:sp>
      <p:grpSp>
        <p:nvGrpSpPr>
          <p:cNvPr id="129" name="Gruppo 128">
            <a:extLst>
              <a:ext uri="{FF2B5EF4-FFF2-40B4-BE49-F238E27FC236}">
                <a16:creationId xmlns:a16="http://schemas.microsoft.com/office/drawing/2014/main" id="{A7BBF284-D728-2D3F-B375-82FC6BF03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29959" y="1474127"/>
            <a:ext cx="3074541" cy="4438409"/>
            <a:chOff x="4712185" y="2128277"/>
            <a:chExt cx="3074540" cy="4438409"/>
          </a:xfrm>
        </p:grpSpPr>
        <p:grpSp>
          <p:nvGrpSpPr>
            <p:cNvPr id="130" name="Gruppo 129">
              <a:extLst>
                <a:ext uri="{FF2B5EF4-FFF2-40B4-BE49-F238E27FC236}">
                  <a16:creationId xmlns:a16="http://schemas.microsoft.com/office/drawing/2014/main" id="{E33BDAD3-3B89-8469-B16B-B9874C432C5C}"/>
                </a:ext>
              </a:extLst>
            </p:cNvPr>
            <p:cNvGrpSpPr/>
            <p:nvPr/>
          </p:nvGrpSpPr>
          <p:grpSpPr>
            <a:xfrm>
              <a:off x="4719329" y="2128277"/>
              <a:ext cx="2931207" cy="1477328"/>
              <a:chOff x="5063285" y="2131627"/>
              <a:chExt cx="2931207" cy="1477328"/>
            </a:xfrm>
          </p:grpSpPr>
          <p:sp>
            <p:nvSpPr>
              <p:cNvPr id="193" name="Rettangolo 192">
                <a:extLst>
                  <a:ext uri="{FF2B5EF4-FFF2-40B4-BE49-F238E27FC236}">
                    <a16:creationId xmlns:a16="http://schemas.microsoft.com/office/drawing/2014/main" id="{C2638894-3D57-72C0-C415-A8DF84CDAF67}"/>
                  </a:ext>
                </a:extLst>
              </p:cNvPr>
              <p:cNvSpPr/>
              <p:nvPr/>
            </p:nvSpPr>
            <p:spPr>
              <a:xfrm>
                <a:off x="5506198" y="2131627"/>
                <a:ext cx="2488294" cy="1477328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>
                <a:defPPr>
                  <a:defRPr lang="it-IT"/>
                </a:defPPr>
              </a:lstStyle>
              <a:p>
                <a:pPr rtl="0"/>
                <a:r>
                  <a:rPr lang="en-US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It is a technique in machine learning and data analysis used to group similar data points together based on their inherent characteristics or patterns</a:t>
                </a:r>
                <a:endParaRPr lang="it-IT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  <p:grpSp>
            <p:nvGrpSpPr>
              <p:cNvPr id="194" name="Gruppo 193">
                <a:extLst>
                  <a:ext uri="{FF2B5EF4-FFF2-40B4-BE49-F238E27FC236}">
                    <a16:creationId xmlns:a16="http://schemas.microsoft.com/office/drawing/2014/main" id="{AE75AC90-455E-CA5E-1CCA-A8E20C52A693}"/>
                  </a:ext>
                </a:extLst>
              </p:cNvPr>
              <p:cNvGrpSpPr/>
              <p:nvPr/>
            </p:nvGrpSpPr>
            <p:grpSpPr>
              <a:xfrm>
                <a:off x="5063285" y="2201597"/>
                <a:ext cx="330200" cy="346075"/>
                <a:chOff x="2686050" y="2895601"/>
                <a:chExt cx="330200" cy="346075"/>
              </a:xfrm>
            </p:grpSpPr>
            <p:sp>
              <p:nvSpPr>
                <p:cNvPr id="195" name="Ovale 309">
                  <a:extLst>
                    <a:ext uri="{FF2B5EF4-FFF2-40B4-BE49-F238E27FC236}">
                      <a16:creationId xmlns:a16="http://schemas.microsoft.com/office/drawing/2014/main" id="{61137FDF-7910-E6E6-1ACB-F75E1E6D49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196" name="Figura a mano libera 310">
                  <a:extLst>
                    <a:ext uri="{FF2B5EF4-FFF2-40B4-BE49-F238E27FC236}">
                      <a16:creationId xmlns:a16="http://schemas.microsoft.com/office/drawing/2014/main" id="{BC12D80E-5122-2716-3CAB-6FC8ACDAFA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197" name="Ovale 311">
                  <a:extLst>
                    <a:ext uri="{FF2B5EF4-FFF2-40B4-BE49-F238E27FC236}">
                      <a16:creationId xmlns:a16="http://schemas.microsoft.com/office/drawing/2014/main" id="{58FA14F4-3709-C73A-C347-1A7A0AD49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198" name="Figura a mano libera 312">
                  <a:extLst>
                    <a:ext uri="{FF2B5EF4-FFF2-40B4-BE49-F238E27FC236}">
                      <a16:creationId xmlns:a16="http://schemas.microsoft.com/office/drawing/2014/main" id="{34B06753-5CF4-5907-4208-E3970AC64A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199" name="Ovale 313">
                  <a:extLst>
                    <a:ext uri="{FF2B5EF4-FFF2-40B4-BE49-F238E27FC236}">
                      <a16:creationId xmlns:a16="http://schemas.microsoft.com/office/drawing/2014/main" id="{1DE73A60-72A4-8AE6-A2D8-E56B9BF16F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200" name="Figura a mano libera 314">
                  <a:extLst>
                    <a:ext uri="{FF2B5EF4-FFF2-40B4-BE49-F238E27FC236}">
                      <a16:creationId xmlns:a16="http://schemas.microsoft.com/office/drawing/2014/main" id="{7EAF5C71-35CC-A62F-29C0-1CA929E626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201" name="Ovale 315">
                  <a:extLst>
                    <a:ext uri="{FF2B5EF4-FFF2-40B4-BE49-F238E27FC236}">
                      <a16:creationId xmlns:a16="http://schemas.microsoft.com/office/drawing/2014/main" id="{CEA73E1E-F203-14DB-786A-C337B82670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202" name="Figura a mano libera 316">
                  <a:extLst>
                    <a:ext uri="{FF2B5EF4-FFF2-40B4-BE49-F238E27FC236}">
                      <a16:creationId xmlns:a16="http://schemas.microsoft.com/office/drawing/2014/main" id="{57A83223-DE89-2BEB-4479-A367FF2BB7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203" name="Ovale 317">
                  <a:extLst>
                    <a:ext uri="{FF2B5EF4-FFF2-40B4-BE49-F238E27FC236}">
                      <a16:creationId xmlns:a16="http://schemas.microsoft.com/office/drawing/2014/main" id="{B1E6479F-13ED-9F72-23E7-3DB2C35113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204" name="Figura a mano libera 318">
                  <a:extLst>
                    <a:ext uri="{FF2B5EF4-FFF2-40B4-BE49-F238E27FC236}">
                      <a16:creationId xmlns:a16="http://schemas.microsoft.com/office/drawing/2014/main" id="{8E507922-FD31-BB30-6A8F-7E1A50F861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205" name="Figura a mano libera 319">
                  <a:extLst>
                    <a:ext uri="{FF2B5EF4-FFF2-40B4-BE49-F238E27FC236}">
                      <a16:creationId xmlns:a16="http://schemas.microsoft.com/office/drawing/2014/main" id="{C3349418-7E7E-04C0-7CC4-3618C39A3B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206" name="Linea 320">
                  <a:extLst>
                    <a:ext uri="{FF2B5EF4-FFF2-40B4-BE49-F238E27FC236}">
                      <a16:creationId xmlns:a16="http://schemas.microsoft.com/office/drawing/2014/main" id="{4C14A6ED-0356-CD2C-5A90-BB1214DB0D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</p:grpSp>
        </p:grpSp>
        <p:grpSp>
          <p:nvGrpSpPr>
            <p:cNvPr id="132" name="Gruppo 131">
              <a:extLst>
                <a:ext uri="{FF2B5EF4-FFF2-40B4-BE49-F238E27FC236}">
                  <a16:creationId xmlns:a16="http://schemas.microsoft.com/office/drawing/2014/main" id="{7B39A043-F386-F708-39DB-6E8578982108}"/>
                </a:ext>
              </a:extLst>
            </p:cNvPr>
            <p:cNvGrpSpPr/>
            <p:nvPr/>
          </p:nvGrpSpPr>
          <p:grpSpPr>
            <a:xfrm>
              <a:off x="4719329" y="4101260"/>
              <a:ext cx="3067396" cy="738664"/>
              <a:chOff x="5063285" y="3639850"/>
              <a:chExt cx="3067396" cy="738664"/>
            </a:xfrm>
          </p:grpSpPr>
          <p:grpSp>
            <p:nvGrpSpPr>
              <p:cNvPr id="166" name="Gruppo 165">
                <a:extLst>
                  <a:ext uri="{FF2B5EF4-FFF2-40B4-BE49-F238E27FC236}">
                    <a16:creationId xmlns:a16="http://schemas.microsoft.com/office/drawing/2014/main" id="{1F3EF873-871A-0A72-91AA-366A5397D555}"/>
                  </a:ext>
                </a:extLst>
              </p:cNvPr>
              <p:cNvGrpSpPr/>
              <p:nvPr/>
            </p:nvGrpSpPr>
            <p:grpSpPr>
              <a:xfrm>
                <a:off x="5063285" y="3728115"/>
                <a:ext cx="330200" cy="315913"/>
                <a:chOff x="4127500" y="2909888"/>
                <a:chExt cx="330200" cy="315913"/>
              </a:xfrm>
            </p:grpSpPr>
            <p:sp>
              <p:nvSpPr>
                <p:cNvPr id="168" name="Ovale 268">
                  <a:extLst>
                    <a:ext uri="{FF2B5EF4-FFF2-40B4-BE49-F238E27FC236}">
                      <a16:creationId xmlns:a16="http://schemas.microsoft.com/office/drawing/2014/main" id="{181BD38D-7088-3934-BD0C-68383CB1EB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9725" y="3060701"/>
                  <a:ext cx="76200" cy="74613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169" name="Figura a mano libera 269">
                  <a:extLst>
                    <a:ext uri="{FF2B5EF4-FFF2-40B4-BE49-F238E27FC236}">
                      <a16:creationId xmlns:a16="http://schemas.microsoft.com/office/drawing/2014/main" id="{79C13A17-675B-8F8A-AC18-2D297F74E5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7500" y="3135313"/>
                  <a:ext cx="109538" cy="60325"/>
                </a:xfrm>
                <a:custGeom>
                  <a:avLst/>
                  <a:gdLst>
                    <a:gd name="T0" fmla="*/ 22 w 29"/>
                    <a:gd name="T1" fmla="*/ 16 h 16"/>
                    <a:gd name="T2" fmla="*/ 0 w 29"/>
                    <a:gd name="T3" fmla="*/ 16 h 16"/>
                    <a:gd name="T4" fmla="*/ 16 w 29"/>
                    <a:gd name="T5" fmla="*/ 0 h 16"/>
                    <a:gd name="T6" fmla="*/ 29 w 29"/>
                    <a:gd name="T7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16">
                      <a:moveTo>
                        <a:pt x="22" y="16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7"/>
                        <a:pt x="7" y="0"/>
                        <a:pt x="16" y="0"/>
                      </a:cubicBezTo>
                      <a:cubicBezTo>
                        <a:pt x="21" y="0"/>
                        <a:pt x="26" y="3"/>
                        <a:pt x="29" y="7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170" name="Ovale 270">
                  <a:extLst>
                    <a:ext uri="{FF2B5EF4-FFF2-40B4-BE49-F238E27FC236}">
                      <a16:creationId xmlns:a16="http://schemas.microsoft.com/office/drawing/2014/main" id="{5B2E8B0C-467A-C334-CC49-785770349A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0863" y="3060701"/>
                  <a:ext cx="74613" cy="74613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171" name="Figura a mano libera 271">
                  <a:extLst>
                    <a:ext uri="{FF2B5EF4-FFF2-40B4-BE49-F238E27FC236}">
                      <a16:creationId xmlns:a16="http://schemas.microsoft.com/office/drawing/2014/main" id="{E7C6360B-FD11-3CBD-C537-032194BBDB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9750" y="3135313"/>
                  <a:ext cx="107950" cy="60325"/>
                </a:xfrm>
                <a:custGeom>
                  <a:avLst/>
                  <a:gdLst>
                    <a:gd name="T0" fmla="*/ 0 w 29"/>
                    <a:gd name="T1" fmla="*/ 7 h 16"/>
                    <a:gd name="T2" fmla="*/ 13 w 29"/>
                    <a:gd name="T3" fmla="*/ 0 h 16"/>
                    <a:gd name="T4" fmla="*/ 29 w 29"/>
                    <a:gd name="T5" fmla="*/ 16 h 16"/>
                    <a:gd name="T6" fmla="*/ 7 w 29"/>
                    <a:gd name="T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16">
                      <a:moveTo>
                        <a:pt x="0" y="7"/>
                      </a:moveTo>
                      <a:cubicBezTo>
                        <a:pt x="3" y="3"/>
                        <a:pt x="8" y="0"/>
                        <a:pt x="13" y="0"/>
                      </a:cubicBezTo>
                      <a:cubicBezTo>
                        <a:pt x="22" y="0"/>
                        <a:pt x="29" y="7"/>
                        <a:pt x="29" y="16"/>
                      </a:cubicBezTo>
                      <a:cubicBezTo>
                        <a:pt x="7" y="16"/>
                        <a:pt x="7" y="16"/>
                        <a:pt x="7" y="16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172" name="Ovale 272">
                  <a:extLst>
                    <a:ext uri="{FF2B5EF4-FFF2-40B4-BE49-F238E27FC236}">
                      <a16:creationId xmlns:a16="http://schemas.microsoft.com/office/drawing/2014/main" id="{D6492B02-AAD4-D916-0A96-C7D8D406A9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0213" y="3030538"/>
                  <a:ext cx="104775" cy="1095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173" name="Figura a mano libera 273">
                  <a:extLst>
                    <a:ext uri="{FF2B5EF4-FFF2-40B4-BE49-F238E27FC236}">
                      <a16:creationId xmlns:a16="http://schemas.microsoft.com/office/drawing/2014/main" id="{E4EA7649-0E14-A750-557A-507AA9CBD7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4813" y="2986088"/>
                  <a:ext cx="157163" cy="36513"/>
                </a:xfrm>
                <a:custGeom>
                  <a:avLst/>
                  <a:gdLst>
                    <a:gd name="T0" fmla="*/ 0 w 42"/>
                    <a:gd name="T1" fmla="*/ 10 h 10"/>
                    <a:gd name="T2" fmla="*/ 21 w 42"/>
                    <a:gd name="T3" fmla="*/ 0 h 10"/>
                    <a:gd name="T4" fmla="*/ 42 w 42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" h="10">
                      <a:moveTo>
                        <a:pt x="0" y="10"/>
                      </a:moveTo>
                      <a:cubicBezTo>
                        <a:pt x="5" y="4"/>
                        <a:pt x="13" y="0"/>
                        <a:pt x="21" y="0"/>
                      </a:cubicBezTo>
                      <a:cubicBezTo>
                        <a:pt x="29" y="0"/>
                        <a:pt x="37" y="4"/>
                        <a:pt x="42" y="10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174" name="Figura a mano libera 274">
                  <a:extLst>
                    <a:ext uri="{FF2B5EF4-FFF2-40B4-BE49-F238E27FC236}">
                      <a16:creationId xmlns:a16="http://schemas.microsoft.com/office/drawing/2014/main" id="{AB3C6E22-6F73-1902-EB37-B7468766A0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7825" y="2947988"/>
                  <a:ext cx="211138" cy="49213"/>
                </a:xfrm>
                <a:custGeom>
                  <a:avLst/>
                  <a:gdLst>
                    <a:gd name="T0" fmla="*/ 0 w 56"/>
                    <a:gd name="T1" fmla="*/ 13 h 13"/>
                    <a:gd name="T2" fmla="*/ 28 w 56"/>
                    <a:gd name="T3" fmla="*/ 0 h 13"/>
                    <a:gd name="T4" fmla="*/ 56 w 56"/>
                    <a:gd name="T5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6" h="13">
                      <a:moveTo>
                        <a:pt x="0" y="13"/>
                      </a:moveTo>
                      <a:cubicBezTo>
                        <a:pt x="7" y="5"/>
                        <a:pt x="17" y="0"/>
                        <a:pt x="28" y="0"/>
                      </a:cubicBezTo>
                      <a:cubicBezTo>
                        <a:pt x="39" y="0"/>
                        <a:pt x="49" y="5"/>
                        <a:pt x="56" y="13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175" name="Figura a mano libera 275">
                  <a:extLst>
                    <a:ext uri="{FF2B5EF4-FFF2-40B4-BE49-F238E27FC236}">
                      <a16:creationId xmlns:a16="http://schemas.microsoft.com/office/drawing/2014/main" id="{5B0F9569-398F-8F97-C8C9-F67DD50DFE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57663" y="2909888"/>
                  <a:ext cx="269875" cy="63500"/>
                </a:xfrm>
                <a:custGeom>
                  <a:avLst/>
                  <a:gdLst>
                    <a:gd name="T0" fmla="*/ 0 w 72"/>
                    <a:gd name="T1" fmla="*/ 17 h 17"/>
                    <a:gd name="T2" fmla="*/ 36 w 72"/>
                    <a:gd name="T3" fmla="*/ 0 h 17"/>
                    <a:gd name="T4" fmla="*/ 72 w 72"/>
                    <a:gd name="T5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" h="17">
                      <a:moveTo>
                        <a:pt x="0" y="17"/>
                      </a:moveTo>
                      <a:cubicBezTo>
                        <a:pt x="8" y="7"/>
                        <a:pt x="21" y="0"/>
                        <a:pt x="36" y="0"/>
                      </a:cubicBezTo>
                      <a:cubicBezTo>
                        <a:pt x="51" y="0"/>
                        <a:pt x="64" y="7"/>
                        <a:pt x="72" y="17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176" name="Figura a mano libera 276">
                  <a:extLst>
                    <a:ext uri="{FF2B5EF4-FFF2-40B4-BE49-F238E27FC236}">
                      <a16:creationId xmlns:a16="http://schemas.microsoft.com/office/drawing/2014/main" id="{25534F53-2912-9A71-0B36-E58B61ADD4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6875" y="3140076"/>
                  <a:ext cx="173038" cy="85725"/>
                </a:xfrm>
                <a:custGeom>
                  <a:avLst/>
                  <a:gdLst>
                    <a:gd name="T0" fmla="*/ 46 w 46"/>
                    <a:gd name="T1" fmla="*/ 23 h 23"/>
                    <a:gd name="T2" fmla="*/ 0 w 46"/>
                    <a:gd name="T3" fmla="*/ 23 h 23"/>
                    <a:gd name="T4" fmla="*/ 23 w 46"/>
                    <a:gd name="T5" fmla="*/ 0 h 23"/>
                    <a:gd name="T6" fmla="*/ 46 w 46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23">
                      <a:moveTo>
                        <a:pt x="46" y="23"/>
                      </a:move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36" y="0"/>
                        <a:pt x="46" y="10"/>
                        <a:pt x="46" y="23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</p:grpSp>
          <p:sp>
            <p:nvSpPr>
              <p:cNvPr id="167" name="Rettangolo 166">
                <a:extLst>
                  <a:ext uri="{FF2B5EF4-FFF2-40B4-BE49-F238E27FC236}">
                    <a16:creationId xmlns:a16="http://schemas.microsoft.com/office/drawing/2014/main" id="{B08230F0-5614-3A0C-9BE8-5F8F7468816E}"/>
                  </a:ext>
                </a:extLst>
              </p:cNvPr>
              <p:cNvSpPr/>
              <p:nvPr/>
            </p:nvSpPr>
            <p:spPr>
              <a:xfrm>
                <a:off x="5506197" y="3639850"/>
                <a:ext cx="2624484" cy="738664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>
                <a:defPPr>
                  <a:defRPr lang="it-IT"/>
                </a:defPPr>
              </a:lstStyle>
              <a:p>
                <a:pPr rtl="0"/>
                <a:r>
                  <a:rPr lang="it-IT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I</a:t>
                </a:r>
                <a:r>
                  <a:rPr lang="en-US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t does not require labeled data for training: unsupervised learning.</a:t>
                </a:r>
                <a:endParaRPr lang="it-IT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3" name="Gruppo 132">
              <a:extLst>
                <a:ext uri="{FF2B5EF4-FFF2-40B4-BE49-F238E27FC236}">
                  <a16:creationId xmlns:a16="http://schemas.microsoft.com/office/drawing/2014/main" id="{5B9A4348-BEF1-3BC3-55B5-FF38031946A0}"/>
                </a:ext>
              </a:extLst>
            </p:cNvPr>
            <p:cNvGrpSpPr/>
            <p:nvPr/>
          </p:nvGrpSpPr>
          <p:grpSpPr>
            <a:xfrm>
              <a:off x="4712185" y="5089358"/>
              <a:ext cx="3074540" cy="1477328"/>
              <a:chOff x="5056141" y="4560242"/>
              <a:chExt cx="3074540" cy="1477328"/>
            </a:xfrm>
          </p:grpSpPr>
          <p:grpSp>
            <p:nvGrpSpPr>
              <p:cNvPr id="154" name="Gruppo 153">
                <a:extLst>
                  <a:ext uri="{FF2B5EF4-FFF2-40B4-BE49-F238E27FC236}">
                    <a16:creationId xmlns:a16="http://schemas.microsoft.com/office/drawing/2014/main" id="{27A3E2E2-9443-E1F4-E577-32A1A3D8D00B}"/>
                  </a:ext>
                </a:extLst>
              </p:cNvPr>
              <p:cNvGrpSpPr/>
              <p:nvPr/>
            </p:nvGrpSpPr>
            <p:grpSpPr>
              <a:xfrm>
                <a:off x="5056141" y="4633426"/>
                <a:ext cx="344488" cy="346075"/>
                <a:chOff x="4841875" y="2895601"/>
                <a:chExt cx="344488" cy="346075"/>
              </a:xfrm>
            </p:grpSpPr>
            <p:sp>
              <p:nvSpPr>
                <p:cNvPr id="156" name="Figura a mano libera 258">
                  <a:extLst>
                    <a:ext uri="{FF2B5EF4-FFF2-40B4-BE49-F238E27FC236}">
                      <a16:creationId xmlns:a16="http://schemas.microsoft.com/office/drawing/2014/main" id="{F5B0DCEF-E2E4-3EB1-B6D1-4AE57BCB70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157" name="Figura a mano libera 259">
                  <a:extLst>
                    <a:ext uri="{FF2B5EF4-FFF2-40B4-BE49-F238E27FC236}">
                      <a16:creationId xmlns:a16="http://schemas.microsoft.com/office/drawing/2014/main" id="{E28F9A12-9BC3-A14F-CC5D-DACD204984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158" name="Figura a mano libera 260">
                  <a:extLst>
                    <a:ext uri="{FF2B5EF4-FFF2-40B4-BE49-F238E27FC236}">
                      <a16:creationId xmlns:a16="http://schemas.microsoft.com/office/drawing/2014/main" id="{D5C9EC1F-BE11-4225-F746-36FC43306C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159" name="Linea 261">
                  <a:extLst>
                    <a:ext uri="{FF2B5EF4-FFF2-40B4-BE49-F238E27FC236}">
                      <a16:creationId xmlns:a16="http://schemas.microsoft.com/office/drawing/2014/main" id="{68EB4999-7BCE-8034-C234-0C6160D3F1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160" name="Linea 262">
                  <a:extLst>
                    <a:ext uri="{FF2B5EF4-FFF2-40B4-BE49-F238E27FC236}">
                      <a16:creationId xmlns:a16="http://schemas.microsoft.com/office/drawing/2014/main" id="{F8F06A2A-18B6-59CF-9957-8F8D082F9D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161" name="Linea 263">
                  <a:extLst>
                    <a:ext uri="{FF2B5EF4-FFF2-40B4-BE49-F238E27FC236}">
                      <a16:creationId xmlns:a16="http://schemas.microsoft.com/office/drawing/2014/main" id="{46C55F41-B846-E3A7-250C-7FCD84F5D0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162" name="Ovale 264">
                  <a:extLst>
                    <a:ext uri="{FF2B5EF4-FFF2-40B4-BE49-F238E27FC236}">
                      <a16:creationId xmlns:a16="http://schemas.microsoft.com/office/drawing/2014/main" id="{AF8260D5-E184-06DA-DBA5-B4BE474B74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163" name="Ovale 265">
                  <a:extLst>
                    <a:ext uri="{FF2B5EF4-FFF2-40B4-BE49-F238E27FC236}">
                      <a16:creationId xmlns:a16="http://schemas.microsoft.com/office/drawing/2014/main" id="{5C750B6B-3EBF-C967-BD3A-FF5F024A85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164" name="Ovale 266">
                  <a:extLst>
                    <a:ext uri="{FF2B5EF4-FFF2-40B4-BE49-F238E27FC236}">
                      <a16:creationId xmlns:a16="http://schemas.microsoft.com/office/drawing/2014/main" id="{97A29E44-657F-1474-BE36-63C87EEEBC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  <p:sp>
              <p:nvSpPr>
                <p:cNvPr id="165" name="Figura a mano libera 267">
                  <a:extLst>
                    <a:ext uri="{FF2B5EF4-FFF2-40B4-BE49-F238E27FC236}">
                      <a16:creationId xmlns:a16="http://schemas.microsoft.com/office/drawing/2014/main" id="{1005A1E8-C00B-5850-A9B4-916D2538C0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it-IT"/>
                  </a:defPPr>
                </a:lstStyle>
                <a:p>
                  <a:pPr rtl="0"/>
                  <a:endParaRPr lang="it-IT" dirty="0"/>
                </a:p>
              </p:txBody>
            </p:sp>
          </p:grpSp>
          <p:sp>
            <p:nvSpPr>
              <p:cNvPr id="155" name="Rettangolo 154">
                <a:extLst>
                  <a:ext uri="{FF2B5EF4-FFF2-40B4-BE49-F238E27FC236}">
                    <a16:creationId xmlns:a16="http://schemas.microsoft.com/office/drawing/2014/main" id="{7788D95A-E9E5-8BD4-290A-6DF12154F424}"/>
                  </a:ext>
                </a:extLst>
              </p:cNvPr>
              <p:cNvSpPr/>
              <p:nvPr/>
            </p:nvSpPr>
            <p:spPr>
              <a:xfrm>
                <a:off x="5506197" y="4560242"/>
                <a:ext cx="2624484" cy="1477328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>
                <a:defPPr>
                  <a:defRPr lang="it-IT"/>
                </a:defPPr>
              </a:lstStyle>
              <a:p>
                <a:pPr rtl="0"/>
                <a:r>
                  <a:rPr lang="en-US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The goal of clustering is to partition a dataset into subsets, or clusters, where data points within the same cluster are more similar to each other than to those in other clusters. </a:t>
                </a:r>
                <a:endParaRPr lang="it-IT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9" name="Rettangolo 138">
              <a:extLst>
                <a:ext uri="{FF2B5EF4-FFF2-40B4-BE49-F238E27FC236}">
                  <a16:creationId xmlns:a16="http://schemas.microsoft.com/office/drawing/2014/main" id="{30CF31C6-B35F-8CE1-9C54-51E90812B007}"/>
                </a:ext>
              </a:extLst>
            </p:cNvPr>
            <p:cNvSpPr/>
            <p:nvPr/>
          </p:nvSpPr>
          <p:spPr>
            <a:xfrm>
              <a:off x="4721542" y="5706518"/>
              <a:ext cx="44642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it-IT"/>
              </a:defPPr>
            </a:lstStyle>
            <a:p>
              <a:pPr rtl="0"/>
              <a:endParaRPr lang="it-IT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207" name="Casella di testo 1">
            <a:extLst>
              <a:ext uri="{FF2B5EF4-FFF2-40B4-BE49-F238E27FC236}">
                <a16:creationId xmlns:a16="http://schemas.microsoft.com/office/drawing/2014/main" id="{1E315AF8-F0A4-E59D-EB24-6D5D54F8324D}"/>
              </a:ext>
            </a:extLst>
          </p:cNvPr>
          <p:cNvSpPr txBox="1"/>
          <p:nvPr/>
        </p:nvSpPr>
        <p:spPr>
          <a:xfrm>
            <a:off x="742291" y="1474127"/>
            <a:ext cx="5959084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n-US" sz="2000" b="1" i="0" dirty="0"/>
              <a:t>What is it and why it is useful</a:t>
            </a:r>
            <a:endParaRPr lang="en-US" sz="2000" b="1" dirty="0"/>
          </a:p>
        </p:txBody>
      </p:sp>
      <p:sp>
        <p:nvSpPr>
          <p:cNvPr id="208" name="Casella di testo 1">
            <a:extLst>
              <a:ext uri="{FF2B5EF4-FFF2-40B4-BE49-F238E27FC236}">
                <a16:creationId xmlns:a16="http://schemas.microsoft.com/office/drawing/2014/main" id="{064DFEB0-ADA4-1231-BA36-736BA3144F8F}"/>
              </a:ext>
            </a:extLst>
          </p:cNvPr>
          <p:cNvSpPr txBox="1"/>
          <p:nvPr/>
        </p:nvSpPr>
        <p:spPr>
          <a:xfrm>
            <a:off x="742291" y="2748453"/>
            <a:ext cx="5959084" cy="29238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n-US" sz="1900" b="1" i="0" dirty="0"/>
              <a:t>It is a nice tool helping in selection of candidates</a:t>
            </a:r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1732299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Risorse umane diapositiva 8</a:t>
            </a:r>
          </a:p>
        </p:txBody>
      </p:sp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659447"/>
            <a:ext cx="59788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it-IT"/>
            </a:defPPr>
            <a:lvl1pPr>
              <a:lnSpc>
                <a:spcPts val="4000"/>
              </a:lnSpc>
              <a:defRPr lang="it-IT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>
              <a:lnSpc>
                <a:spcPct val="100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CLUSTERING</a:t>
            </a:r>
            <a:endParaRPr 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Casella di testo 1">
            <a:extLst>
              <a:ext uri="{FF2B5EF4-FFF2-40B4-BE49-F238E27FC236}">
                <a16:creationId xmlns:a16="http://schemas.microsoft.com/office/drawing/2014/main" id="{4C66DBE1-5D10-266F-09A4-95E0115A474B}"/>
              </a:ext>
            </a:extLst>
          </p:cNvPr>
          <p:cNvSpPr txBox="1"/>
          <p:nvPr/>
        </p:nvSpPr>
        <p:spPr>
          <a:xfrm>
            <a:off x="736991" y="1399254"/>
            <a:ext cx="5959084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n-US" sz="2000" b="1" i="0" dirty="0"/>
              <a:t>Preliminary considerations</a:t>
            </a:r>
            <a:endParaRPr lang="en-US" sz="2000" b="1" dirty="0"/>
          </a:p>
        </p:txBody>
      </p:sp>
      <p:sp>
        <p:nvSpPr>
          <p:cNvPr id="15" name="Casella di testo 1">
            <a:extLst>
              <a:ext uri="{FF2B5EF4-FFF2-40B4-BE49-F238E27FC236}">
                <a16:creationId xmlns:a16="http://schemas.microsoft.com/office/drawing/2014/main" id="{F9B54460-ECCD-DABC-49AE-7B9AA2039CE5}"/>
              </a:ext>
            </a:extLst>
          </p:cNvPr>
          <p:cNvSpPr txBox="1"/>
          <p:nvPr/>
        </p:nvSpPr>
        <p:spPr>
          <a:xfrm>
            <a:off x="746516" y="1999957"/>
            <a:ext cx="4120759" cy="268560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Hopkins Statistic Test: clustering tendency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Choosing of the algorithm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rgbClr val="002060"/>
                </a:solidFill>
                <a:latin typeface="+mj-lt"/>
              </a:rPr>
              <a:t>Partitioning:  </a:t>
            </a:r>
            <a:r>
              <a:rPr lang="en-US" sz="1600" b="1" i="1" dirty="0">
                <a:solidFill>
                  <a:srgbClr val="002060"/>
                </a:solidFill>
                <a:latin typeface="+mj-lt"/>
                <a:sym typeface="Wingdings" panose="05000000000000000000" pitchFamily="2" charset="2"/>
              </a:rPr>
              <a:t>K-Means (</a:t>
            </a:r>
            <a:r>
              <a:rPr lang="en-US" sz="1600" b="1" i="1" dirty="0" err="1">
                <a:solidFill>
                  <a:srgbClr val="002060"/>
                </a:solidFill>
                <a:latin typeface="+mj-lt"/>
                <a:sym typeface="Wingdings" panose="05000000000000000000" pitchFamily="2" charset="2"/>
              </a:rPr>
              <a:t>pro&amp;cons</a:t>
            </a:r>
            <a:r>
              <a:rPr lang="en-US" sz="1600" b="1" i="1" dirty="0">
                <a:solidFill>
                  <a:srgbClr val="002060"/>
                </a:solidFill>
                <a:latin typeface="+mj-lt"/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rgbClr val="002060"/>
                </a:solidFill>
                <a:latin typeface="+mj-lt"/>
                <a:sym typeface="Wingdings" panose="05000000000000000000" pitchFamily="2" charset="2"/>
              </a:rPr>
              <a:t>Density Based: DBSCAN (</a:t>
            </a:r>
            <a:r>
              <a:rPr lang="en-US" sz="1600" b="1" i="1" dirty="0" err="1">
                <a:solidFill>
                  <a:srgbClr val="002060"/>
                </a:solidFill>
                <a:latin typeface="+mj-lt"/>
                <a:sym typeface="Wingdings" panose="05000000000000000000" pitchFamily="2" charset="2"/>
              </a:rPr>
              <a:t>pro&amp;cons</a:t>
            </a:r>
            <a:r>
              <a:rPr lang="en-US" sz="1600" b="1" i="1" dirty="0">
                <a:solidFill>
                  <a:srgbClr val="002060"/>
                </a:solidFill>
                <a:latin typeface="+mj-lt"/>
                <a:sym typeface="Wingdings" panose="05000000000000000000" pitchFamily="2" charset="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Evaluation of the results: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rgbClr val="002060"/>
                </a:solidFill>
                <a:latin typeface="+mj-lt"/>
              </a:rPr>
              <a:t>Silhouette Index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i="1" dirty="0">
              <a:solidFill>
                <a:srgbClr val="0070C0"/>
              </a:solidFill>
              <a:latin typeface="+mj-lt"/>
              <a:sym typeface="Wingdings" panose="05000000000000000000" pitchFamily="2" charset="2"/>
            </a:endParaRPr>
          </a:p>
        </p:txBody>
      </p:sp>
      <p:sp>
        <p:nvSpPr>
          <p:cNvPr id="22" name="Parallelogramma 21">
            <a:extLst>
              <a:ext uri="{FF2B5EF4-FFF2-40B4-BE49-F238E27FC236}">
                <a16:creationId xmlns:a16="http://schemas.microsoft.com/office/drawing/2014/main" id="{9CD23868-E30E-3E36-E60B-7D663359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39195" y="2"/>
            <a:ext cx="5978818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ADC24233-4B54-4525-5C57-EE14980BA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064652"/>
            <a:ext cx="4991100" cy="1543050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751592A8-9D82-F645-1FB7-5A7D91C4C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5028842"/>
            <a:ext cx="4991100" cy="102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78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Risorse umane diapositiva 8</a:t>
            </a:r>
          </a:p>
        </p:txBody>
      </p:sp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659447"/>
            <a:ext cx="59788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it-IT"/>
            </a:defPPr>
            <a:lvl1pPr>
              <a:lnSpc>
                <a:spcPts val="4000"/>
              </a:lnSpc>
              <a:defRPr lang="it-IT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>
              <a:lnSpc>
                <a:spcPct val="100000"/>
              </a:lnSpc>
            </a:pPr>
            <a:r>
              <a:rPr lang="en-US" sz="3200" dirty="0"/>
              <a:t>RESULTS</a:t>
            </a:r>
            <a:endParaRPr 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asella di testo 1">
            <a:extLst>
              <a:ext uri="{FF2B5EF4-FFF2-40B4-BE49-F238E27FC236}">
                <a16:creationId xmlns:a16="http://schemas.microsoft.com/office/drawing/2014/main" id="{F9B54460-ECCD-DABC-49AE-7B9AA2039CE5}"/>
              </a:ext>
            </a:extLst>
          </p:cNvPr>
          <p:cNvSpPr txBox="1"/>
          <p:nvPr/>
        </p:nvSpPr>
        <p:spPr>
          <a:xfrm>
            <a:off x="726781" y="1667992"/>
            <a:ext cx="4120759" cy="105073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342900" indent="-342900" rtl="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Salary Segmentation</a:t>
            </a:r>
            <a:endParaRPr lang="en-US" sz="20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Candidates Skills Profilation</a:t>
            </a:r>
            <a:endParaRPr lang="en-US" sz="1800" b="1" dirty="0"/>
          </a:p>
        </p:txBody>
      </p:sp>
      <p:sp>
        <p:nvSpPr>
          <p:cNvPr id="2" name="Figura a mano libera 12">
            <a:extLst>
              <a:ext uri="{FF2B5EF4-FFF2-40B4-BE49-F238E27FC236}">
                <a16:creationId xmlns:a16="http://schemas.microsoft.com/office/drawing/2014/main" id="{5FC165D5-31B6-ECA4-17AA-9B3DA515D803}"/>
              </a:ext>
            </a:extLst>
          </p:cNvPr>
          <p:cNvSpPr>
            <a:spLocks/>
          </p:cNvSpPr>
          <p:nvPr/>
        </p:nvSpPr>
        <p:spPr bwMode="auto">
          <a:xfrm rot="7812577">
            <a:off x="10644026" y="-4560618"/>
            <a:ext cx="7215208" cy="10122905"/>
          </a:xfrm>
          <a:custGeom>
            <a:avLst/>
            <a:gdLst>
              <a:gd name="T0" fmla="*/ 1896 w 2175"/>
              <a:gd name="T1" fmla="*/ 2283 h 2913"/>
              <a:gd name="T2" fmla="*/ 1467 w 2175"/>
              <a:gd name="T3" fmla="*/ 2913 h 2913"/>
              <a:gd name="T4" fmla="*/ 1250 w 2175"/>
              <a:gd name="T5" fmla="*/ 2849 h 2913"/>
              <a:gd name="T6" fmla="*/ 1016 w 2175"/>
              <a:gd name="T7" fmla="*/ 2168 h 2913"/>
              <a:gd name="T8" fmla="*/ 93 w 2175"/>
              <a:gd name="T9" fmla="*/ 661 h 2913"/>
              <a:gd name="T10" fmla="*/ 0 w 2175"/>
              <a:gd name="T11" fmla="*/ 238 h 2913"/>
              <a:gd name="T12" fmla="*/ 70 w 2175"/>
              <a:gd name="T13" fmla="*/ 195 h 2913"/>
              <a:gd name="T14" fmla="*/ 638 w 2175"/>
              <a:gd name="T15" fmla="*/ 648 h 2913"/>
              <a:gd name="T16" fmla="*/ 1127 w 2175"/>
              <a:gd name="T17" fmla="*/ 1052 h 2913"/>
              <a:gd name="T18" fmla="*/ 1896 w 2175"/>
              <a:gd name="T19" fmla="*/ 2283 h 2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75" h="2913">
                <a:moveTo>
                  <a:pt x="1896" y="2283"/>
                </a:moveTo>
                <a:cubicBezTo>
                  <a:pt x="1770" y="2651"/>
                  <a:pt x="1607" y="2829"/>
                  <a:pt x="1467" y="2913"/>
                </a:cubicBezTo>
                <a:cubicBezTo>
                  <a:pt x="1397" y="2909"/>
                  <a:pt x="1324" y="2889"/>
                  <a:pt x="1250" y="2849"/>
                </a:cubicBezTo>
                <a:cubicBezTo>
                  <a:pt x="858" y="2634"/>
                  <a:pt x="1016" y="2168"/>
                  <a:pt x="1016" y="2168"/>
                </a:cubicBezTo>
                <a:cubicBezTo>
                  <a:pt x="1354" y="1026"/>
                  <a:pt x="336" y="1282"/>
                  <a:pt x="93" y="661"/>
                </a:cubicBezTo>
                <a:cubicBezTo>
                  <a:pt x="28" y="495"/>
                  <a:pt x="1" y="354"/>
                  <a:pt x="0" y="238"/>
                </a:cubicBezTo>
                <a:cubicBezTo>
                  <a:pt x="20" y="222"/>
                  <a:pt x="44" y="208"/>
                  <a:pt x="70" y="195"/>
                </a:cubicBezTo>
                <a:cubicBezTo>
                  <a:pt x="481" y="0"/>
                  <a:pt x="491" y="389"/>
                  <a:pt x="638" y="648"/>
                </a:cubicBezTo>
                <a:cubicBezTo>
                  <a:pt x="785" y="907"/>
                  <a:pt x="850" y="945"/>
                  <a:pt x="1127" y="1052"/>
                </a:cubicBezTo>
                <a:cubicBezTo>
                  <a:pt x="1404" y="1159"/>
                  <a:pt x="2175" y="1472"/>
                  <a:pt x="1896" y="2283"/>
                </a:cubicBezTo>
                <a:close/>
              </a:path>
            </a:pathLst>
          </a:custGeom>
          <a:gradFill>
            <a:gsLst>
              <a:gs pos="100000">
                <a:srgbClr val="7CEFD8"/>
              </a:gs>
              <a:gs pos="19000">
                <a:srgbClr val="6672E4"/>
              </a:gs>
              <a:gs pos="0">
                <a:srgbClr val="882BE5"/>
              </a:gs>
            </a:gsLst>
            <a:lin ang="102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Figura a mano libera 12">
            <a:extLst>
              <a:ext uri="{FF2B5EF4-FFF2-40B4-BE49-F238E27FC236}">
                <a16:creationId xmlns:a16="http://schemas.microsoft.com/office/drawing/2014/main" id="{67341821-DD94-05B7-C8F8-19D0D2A85249}"/>
              </a:ext>
            </a:extLst>
          </p:cNvPr>
          <p:cNvSpPr>
            <a:spLocks/>
          </p:cNvSpPr>
          <p:nvPr/>
        </p:nvSpPr>
        <p:spPr bwMode="auto">
          <a:xfrm rot="19895661">
            <a:off x="-4750626" y="1137100"/>
            <a:ext cx="7215208" cy="10122905"/>
          </a:xfrm>
          <a:custGeom>
            <a:avLst/>
            <a:gdLst>
              <a:gd name="T0" fmla="*/ 1896 w 2175"/>
              <a:gd name="T1" fmla="*/ 2283 h 2913"/>
              <a:gd name="T2" fmla="*/ 1467 w 2175"/>
              <a:gd name="T3" fmla="*/ 2913 h 2913"/>
              <a:gd name="T4" fmla="*/ 1250 w 2175"/>
              <a:gd name="T5" fmla="*/ 2849 h 2913"/>
              <a:gd name="T6" fmla="*/ 1016 w 2175"/>
              <a:gd name="T7" fmla="*/ 2168 h 2913"/>
              <a:gd name="T8" fmla="*/ 93 w 2175"/>
              <a:gd name="T9" fmla="*/ 661 h 2913"/>
              <a:gd name="T10" fmla="*/ 0 w 2175"/>
              <a:gd name="T11" fmla="*/ 238 h 2913"/>
              <a:gd name="T12" fmla="*/ 70 w 2175"/>
              <a:gd name="T13" fmla="*/ 195 h 2913"/>
              <a:gd name="T14" fmla="*/ 638 w 2175"/>
              <a:gd name="T15" fmla="*/ 648 h 2913"/>
              <a:gd name="T16" fmla="*/ 1127 w 2175"/>
              <a:gd name="T17" fmla="*/ 1052 h 2913"/>
              <a:gd name="T18" fmla="*/ 1896 w 2175"/>
              <a:gd name="T19" fmla="*/ 2283 h 2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75" h="2913">
                <a:moveTo>
                  <a:pt x="1896" y="2283"/>
                </a:moveTo>
                <a:cubicBezTo>
                  <a:pt x="1770" y="2651"/>
                  <a:pt x="1607" y="2829"/>
                  <a:pt x="1467" y="2913"/>
                </a:cubicBezTo>
                <a:cubicBezTo>
                  <a:pt x="1397" y="2909"/>
                  <a:pt x="1324" y="2889"/>
                  <a:pt x="1250" y="2849"/>
                </a:cubicBezTo>
                <a:cubicBezTo>
                  <a:pt x="858" y="2634"/>
                  <a:pt x="1016" y="2168"/>
                  <a:pt x="1016" y="2168"/>
                </a:cubicBezTo>
                <a:cubicBezTo>
                  <a:pt x="1354" y="1026"/>
                  <a:pt x="336" y="1282"/>
                  <a:pt x="93" y="661"/>
                </a:cubicBezTo>
                <a:cubicBezTo>
                  <a:pt x="28" y="495"/>
                  <a:pt x="1" y="354"/>
                  <a:pt x="0" y="238"/>
                </a:cubicBezTo>
                <a:cubicBezTo>
                  <a:pt x="20" y="222"/>
                  <a:pt x="44" y="208"/>
                  <a:pt x="70" y="195"/>
                </a:cubicBezTo>
                <a:cubicBezTo>
                  <a:pt x="481" y="0"/>
                  <a:pt x="491" y="389"/>
                  <a:pt x="638" y="648"/>
                </a:cubicBezTo>
                <a:cubicBezTo>
                  <a:pt x="785" y="907"/>
                  <a:pt x="850" y="945"/>
                  <a:pt x="1127" y="1052"/>
                </a:cubicBezTo>
                <a:cubicBezTo>
                  <a:pt x="1404" y="1159"/>
                  <a:pt x="2175" y="1472"/>
                  <a:pt x="1896" y="2283"/>
                </a:cubicBezTo>
                <a:close/>
              </a:path>
            </a:pathLst>
          </a:custGeom>
          <a:gradFill>
            <a:gsLst>
              <a:gs pos="100000">
                <a:srgbClr val="7CEFD8"/>
              </a:gs>
              <a:gs pos="19000">
                <a:srgbClr val="6672E4"/>
              </a:gs>
              <a:gs pos="0">
                <a:srgbClr val="882BE5"/>
              </a:gs>
            </a:gsLst>
            <a:lin ang="102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grpSp>
        <p:nvGrpSpPr>
          <p:cNvPr id="6" name="Gruppo 5" descr="Questa immagine rappresenta un uomo con la barba. ">
            <a:extLst>
              <a:ext uri="{FF2B5EF4-FFF2-40B4-BE49-F238E27FC236}">
                <a16:creationId xmlns:a16="http://schemas.microsoft.com/office/drawing/2014/main" id="{F92ED75C-14D2-F325-21F8-B36CCE71EC9B}"/>
              </a:ext>
            </a:extLst>
          </p:cNvPr>
          <p:cNvGrpSpPr/>
          <p:nvPr/>
        </p:nvGrpSpPr>
        <p:grpSpPr>
          <a:xfrm flipH="1">
            <a:off x="5650551" y="500834"/>
            <a:ext cx="5319800" cy="6043606"/>
            <a:chOff x="117404" y="1951388"/>
            <a:chExt cx="3810340" cy="5197917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E0D11CDD-6476-72D7-CCA8-593396997530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9072DCCD-C0C2-4996-7708-10134D7A9E0B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17" name="Figura a mano libera 5">
                <a:extLst>
                  <a:ext uri="{FF2B5EF4-FFF2-40B4-BE49-F238E27FC236}">
                    <a16:creationId xmlns:a16="http://schemas.microsoft.com/office/drawing/2014/main" id="{91F9FD1B-9DC8-4609-1068-1771B78AA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8" name="Figura a mano libera 6">
                <a:extLst>
                  <a:ext uri="{FF2B5EF4-FFF2-40B4-BE49-F238E27FC236}">
                    <a16:creationId xmlns:a16="http://schemas.microsoft.com/office/drawing/2014/main" id="{C872A084-289B-A70C-7C9F-D30B163F3F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9" name="Figura a mano libera 7">
                <a:extLst>
                  <a:ext uri="{FF2B5EF4-FFF2-40B4-BE49-F238E27FC236}">
                    <a16:creationId xmlns:a16="http://schemas.microsoft.com/office/drawing/2014/main" id="{E1877E8C-2614-7F82-4361-6D1B512CD8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20" name="Figura a mano libera 8">
                <a:extLst>
                  <a:ext uri="{FF2B5EF4-FFF2-40B4-BE49-F238E27FC236}">
                    <a16:creationId xmlns:a16="http://schemas.microsoft.com/office/drawing/2014/main" id="{D8A6D0DE-1AE3-C4A7-FB12-5A43E075E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21" name="Figura a mano libera 9">
                <a:extLst>
                  <a:ext uri="{FF2B5EF4-FFF2-40B4-BE49-F238E27FC236}">
                    <a16:creationId xmlns:a16="http://schemas.microsoft.com/office/drawing/2014/main" id="{33CEDE53-43EE-4C46-2BE9-828B8C568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22" name="Figura a mano libera 10">
                <a:extLst>
                  <a:ext uri="{FF2B5EF4-FFF2-40B4-BE49-F238E27FC236}">
                    <a16:creationId xmlns:a16="http://schemas.microsoft.com/office/drawing/2014/main" id="{4B9977FE-DCB6-5080-4527-1D25B0899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23" name="Figura a mano libera 11">
                <a:extLst>
                  <a:ext uri="{FF2B5EF4-FFF2-40B4-BE49-F238E27FC236}">
                    <a16:creationId xmlns:a16="http://schemas.microsoft.com/office/drawing/2014/main" id="{039E5674-EC92-35BE-8627-C982795E07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24" name="Figura a mano libera 12">
                <a:extLst>
                  <a:ext uri="{FF2B5EF4-FFF2-40B4-BE49-F238E27FC236}">
                    <a16:creationId xmlns:a16="http://schemas.microsoft.com/office/drawing/2014/main" id="{43C73A8B-9D5A-3107-6F12-FDA2410188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25" name="Figura a mano libera 13">
                <a:extLst>
                  <a:ext uri="{FF2B5EF4-FFF2-40B4-BE49-F238E27FC236}">
                    <a16:creationId xmlns:a16="http://schemas.microsoft.com/office/drawing/2014/main" id="{30DD04A8-A636-A12E-BF52-1FE5279B5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26" name="Figura a mano libera 14">
                <a:extLst>
                  <a:ext uri="{FF2B5EF4-FFF2-40B4-BE49-F238E27FC236}">
                    <a16:creationId xmlns:a16="http://schemas.microsoft.com/office/drawing/2014/main" id="{F93151C6-C957-D548-EFE5-B1F08D7BC7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27" name="Figura a mano libera 15">
                <a:extLst>
                  <a:ext uri="{FF2B5EF4-FFF2-40B4-BE49-F238E27FC236}">
                    <a16:creationId xmlns:a16="http://schemas.microsoft.com/office/drawing/2014/main" id="{5DFFF613-6561-02E9-3EC9-7BB7139262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28" name="Figura a mano libera 16">
                <a:extLst>
                  <a:ext uri="{FF2B5EF4-FFF2-40B4-BE49-F238E27FC236}">
                    <a16:creationId xmlns:a16="http://schemas.microsoft.com/office/drawing/2014/main" id="{04874DAD-0E9F-5B8F-F665-B817BC3548E6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29" name="Figura a mano libera 17">
                <a:extLst>
                  <a:ext uri="{FF2B5EF4-FFF2-40B4-BE49-F238E27FC236}">
                    <a16:creationId xmlns:a16="http://schemas.microsoft.com/office/drawing/2014/main" id="{EDB968D4-9231-CDB0-F193-53FF36D080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189D6A2D-F33D-94C7-BE4F-5BFC808EC8C2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2A21E498-4105-A039-E317-34B55354DF85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Rombo 12">
              <a:extLst>
                <a:ext uri="{FF2B5EF4-FFF2-40B4-BE49-F238E27FC236}">
                  <a16:creationId xmlns:a16="http://schemas.microsoft.com/office/drawing/2014/main" id="{A988E68B-F6FD-EE4F-F8A0-9B97E08064D3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14" name="Rombo 13">
              <a:extLst>
                <a:ext uri="{FF2B5EF4-FFF2-40B4-BE49-F238E27FC236}">
                  <a16:creationId xmlns:a16="http://schemas.microsoft.com/office/drawing/2014/main" id="{7021505A-EE4C-164C-C495-E6F408CACE7A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16" name="Rombo 15">
              <a:extLst>
                <a:ext uri="{FF2B5EF4-FFF2-40B4-BE49-F238E27FC236}">
                  <a16:creationId xmlns:a16="http://schemas.microsoft.com/office/drawing/2014/main" id="{55E52C77-57BB-1B12-A293-86D108BA4B3B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2393468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rallelogramma 13">
            <a:extLst>
              <a:ext uri="{FF2B5EF4-FFF2-40B4-BE49-F238E27FC236}">
                <a16:creationId xmlns:a16="http://schemas.microsoft.com/office/drawing/2014/main" id="{48428801-F310-0007-FE1F-6EC9CDA2C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95975" y="3204678"/>
            <a:ext cx="5867400" cy="3218723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3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Risorse umane diapositiva 8</a:t>
            </a:r>
          </a:p>
        </p:txBody>
      </p:sp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659447"/>
            <a:ext cx="5978819" cy="6073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it-IT"/>
            </a:defPPr>
            <a:lvl1pPr>
              <a:lnSpc>
                <a:spcPts val="4000"/>
              </a:lnSpc>
              <a:defRPr lang="it-IT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/>
              <a:t>SALARY SEGMENTATION</a:t>
            </a:r>
            <a:endParaRPr lang="en-US" sz="32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rtl="0">
              <a:lnSpc>
                <a:spcPct val="100000"/>
              </a:lnSpc>
            </a:pPr>
            <a:endParaRPr 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asella di testo 1">
            <a:extLst>
              <a:ext uri="{FF2B5EF4-FFF2-40B4-BE49-F238E27FC236}">
                <a16:creationId xmlns:a16="http://schemas.microsoft.com/office/drawing/2014/main" id="{AE731B72-3018-2171-C7BE-48CD88F9147F}"/>
              </a:ext>
            </a:extLst>
          </p:cNvPr>
          <p:cNvSpPr txBox="1"/>
          <p:nvPr/>
        </p:nvSpPr>
        <p:spPr>
          <a:xfrm>
            <a:off x="736990" y="1399254"/>
            <a:ext cx="8216509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n-US" sz="2000" b="1" i="0" dirty="0"/>
              <a:t>Attributes considered:  </a:t>
            </a:r>
            <a:r>
              <a:rPr lang="en-US" sz="2000" b="1" dirty="0"/>
              <a:t>years working experience </a:t>
            </a:r>
            <a:r>
              <a:rPr lang="en-US" sz="2000" b="1" i="0" dirty="0"/>
              <a:t>and </a:t>
            </a:r>
            <a:r>
              <a:rPr lang="en-US" sz="2000" b="1" dirty="0"/>
              <a:t>education score</a:t>
            </a:r>
          </a:p>
        </p:txBody>
      </p:sp>
      <p:sp>
        <p:nvSpPr>
          <p:cNvPr id="5" name="Casella di testo 1">
            <a:extLst>
              <a:ext uri="{FF2B5EF4-FFF2-40B4-BE49-F238E27FC236}">
                <a16:creationId xmlns:a16="http://schemas.microsoft.com/office/drawing/2014/main" id="{378A2A95-1504-E692-1D5C-016697B59C41}"/>
              </a:ext>
            </a:extLst>
          </p:cNvPr>
          <p:cNvSpPr txBox="1"/>
          <p:nvPr/>
        </p:nvSpPr>
        <p:spPr>
          <a:xfrm>
            <a:off x="736990" y="2733675"/>
            <a:ext cx="4120759" cy="19883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Hopkins Statistic Test: 0.89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Clustering Algorithm: K-Means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Elbow method: K = 3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Silhouette score: 0.47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1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9427F49-0913-04B6-2D36-F7AB66A6E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099" y="1850570"/>
            <a:ext cx="5867400" cy="63817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1C5B1971-A446-627B-B88E-F4DFDB8C7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5479904" cy="2821836"/>
          </a:xfrm>
          <a:prstGeom prst="rect">
            <a:avLst/>
          </a:prstGeom>
        </p:spPr>
      </p:pic>
      <p:sp>
        <p:nvSpPr>
          <p:cNvPr id="2" name="Figura a mano libera 12">
            <a:extLst>
              <a:ext uri="{FF2B5EF4-FFF2-40B4-BE49-F238E27FC236}">
                <a16:creationId xmlns:a16="http://schemas.microsoft.com/office/drawing/2014/main" id="{B0A5E31B-838F-B257-B6CF-6602F74466F1}"/>
              </a:ext>
            </a:extLst>
          </p:cNvPr>
          <p:cNvSpPr>
            <a:spLocks/>
          </p:cNvSpPr>
          <p:nvPr/>
        </p:nvSpPr>
        <p:spPr bwMode="auto">
          <a:xfrm rot="7812577">
            <a:off x="10644026" y="-4560618"/>
            <a:ext cx="7215208" cy="10122905"/>
          </a:xfrm>
          <a:custGeom>
            <a:avLst/>
            <a:gdLst>
              <a:gd name="T0" fmla="*/ 1896 w 2175"/>
              <a:gd name="T1" fmla="*/ 2283 h 2913"/>
              <a:gd name="T2" fmla="*/ 1467 w 2175"/>
              <a:gd name="T3" fmla="*/ 2913 h 2913"/>
              <a:gd name="T4" fmla="*/ 1250 w 2175"/>
              <a:gd name="T5" fmla="*/ 2849 h 2913"/>
              <a:gd name="T6" fmla="*/ 1016 w 2175"/>
              <a:gd name="T7" fmla="*/ 2168 h 2913"/>
              <a:gd name="T8" fmla="*/ 93 w 2175"/>
              <a:gd name="T9" fmla="*/ 661 h 2913"/>
              <a:gd name="T10" fmla="*/ 0 w 2175"/>
              <a:gd name="T11" fmla="*/ 238 h 2913"/>
              <a:gd name="T12" fmla="*/ 70 w 2175"/>
              <a:gd name="T13" fmla="*/ 195 h 2913"/>
              <a:gd name="T14" fmla="*/ 638 w 2175"/>
              <a:gd name="T15" fmla="*/ 648 h 2913"/>
              <a:gd name="T16" fmla="*/ 1127 w 2175"/>
              <a:gd name="T17" fmla="*/ 1052 h 2913"/>
              <a:gd name="T18" fmla="*/ 1896 w 2175"/>
              <a:gd name="T19" fmla="*/ 2283 h 2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75" h="2913">
                <a:moveTo>
                  <a:pt x="1896" y="2283"/>
                </a:moveTo>
                <a:cubicBezTo>
                  <a:pt x="1770" y="2651"/>
                  <a:pt x="1607" y="2829"/>
                  <a:pt x="1467" y="2913"/>
                </a:cubicBezTo>
                <a:cubicBezTo>
                  <a:pt x="1397" y="2909"/>
                  <a:pt x="1324" y="2889"/>
                  <a:pt x="1250" y="2849"/>
                </a:cubicBezTo>
                <a:cubicBezTo>
                  <a:pt x="858" y="2634"/>
                  <a:pt x="1016" y="2168"/>
                  <a:pt x="1016" y="2168"/>
                </a:cubicBezTo>
                <a:cubicBezTo>
                  <a:pt x="1354" y="1026"/>
                  <a:pt x="336" y="1282"/>
                  <a:pt x="93" y="661"/>
                </a:cubicBezTo>
                <a:cubicBezTo>
                  <a:pt x="28" y="495"/>
                  <a:pt x="1" y="354"/>
                  <a:pt x="0" y="238"/>
                </a:cubicBezTo>
                <a:cubicBezTo>
                  <a:pt x="20" y="222"/>
                  <a:pt x="44" y="208"/>
                  <a:pt x="70" y="195"/>
                </a:cubicBezTo>
                <a:cubicBezTo>
                  <a:pt x="481" y="0"/>
                  <a:pt x="491" y="389"/>
                  <a:pt x="638" y="648"/>
                </a:cubicBezTo>
                <a:cubicBezTo>
                  <a:pt x="785" y="907"/>
                  <a:pt x="850" y="945"/>
                  <a:pt x="1127" y="1052"/>
                </a:cubicBezTo>
                <a:cubicBezTo>
                  <a:pt x="1404" y="1159"/>
                  <a:pt x="2175" y="1472"/>
                  <a:pt x="1896" y="2283"/>
                </a:cubicBezTo>
                <a:close/>
              </a:path>
            </a:pathLst>
          </a:custGeom>
          <a:gradFill>
            <a:gsLst>
              <a:gs pos="100000">
                <a:srgbClr val="7CEFD8"/>
              </a:gs>
              <a:gs pos="19000">
                <a:srgbClr val="6672E4"/>
              </a:gs>
              <a:gs pos="0">
                <a:srgbClr val="882BE5"/>
              </a:gs>
            </a:gsLst>
            <a:lin ang="102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6" name="Figura a mano libera 12">
            <a:extLst>
              <a:ext uri="{FF2B5EF4-FFF2-40B4-BE49-F238E27FC236}">
                <a16:creationId xmlns:a16="http://schemas.microsoft.com/office/drawing/2014/main" id="{D12BF96E-AB48-E0EC-39BD-2DD827DC1C0B}"/>
              </a:ext>
            </a:extLst>
          </p:cNvPr>
          <p:cNvSpPr>
            <a:spLocks/>
          </p:cNvSpPr>
          <p:nvPr/>
        </p:nvSpPr>
        <p:spPr bwMode="auto">
          <a:xfrm rot="19895661">
            <a:off x="-4750626" y="1137100"/>
            <a:ext cx="7215208" cy="10122905"/>
          </a:xfrm>
          <a:custGeom>
            <a:avLst/>
            <a:gdLst>
              <a:gd name="T0" fmla="*/ 1896 w 2175"/>
              <a:gd name="T1" fmla="*/ 2283 h 2913"/>
              <a:gd name="T2" fmla="*/ 1467 w 2175"/>
              <a:gd name="T3" fmla="*/ 2913 h 2913"/>
              <a:gd name="T4" fmla="*/ 1250 w 2175"/>
              <a:gd name="T5" fmla="*/ 2849 h 2913"/>
              <a:gd name="T6" fmla="*/ 1016 w 2175"/>
              <a:gd name="T7" fmla="*/ 2168 h 2913"/>
              <a:gd name="T8" fmla="*/ 93 w 2175"/>
              <a:gd name="T9" fmla="*/ 661 h 2913"/>
              <a:gd name="T10" fmla="*/ 0 w 2175"/>
              <a:gd name="T11" fmla="*/ 238 h 2913"/>
              <a:gd name="T12" fmla="*/ 70 w 2175"/>
              <a:gd name="T13" fmla="*/ 195 h 2913"/>
              <a:gd name="T14" fmla="*/ 638 w 2175"/>
              <a:gd name="T15" fmla="*/ 648 h 2913"/>
              <a:gd name="T16" fmla="*/ 1127 w 2175"/>
              <a:gd name="T17" fmla="*/ 1052 h 2913"/>
              <a:gd name="T18" fmla="*/ 1896 w 2175"/>
              <a:gd name="T19" fmla="*/ 2283 h 2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75" h="2913">
                <a:moveTo>
                  <a:pt x="1896" y="2283"/>
                </a:moveTo>
                <a:cubicBezTo>
                  <a:pt x="1770" y="2651"/>
                  <a:pt x="1607" y="2829"/>
                  <a:pt x="1467" y="2913"/>
                </a:cubicBezTo>
                <a:cubicBezTo>
                  <a:pt x="1397" y="2909"/>
                  <a:pt x="1324" y="2889"/>
                  <a:pt x="1250" y="2849"/>
                </a:cubicBezTo>
                <a:cubicBezTo>
                  <a:pt x="858" y="2634"/>
                  <a:pt x="1016" y="2168"/>
                  <a:pt x="1016" y="2168"/>
                </a:cubicBezTo>
                <a:cubicBezTo>
                  <a:pt x="1354" y="1026"/>
                  <a:pt x="336" y="1282"/>
                  <a:pt x="93" y="661"/>
                </a:cubicBezTo>
                <a:cubicBezTo>
                  <a:pt x="28" y="495"/>
                  <a:pt x="1" y="354"/>
                  <a:pt x="0" y="238"/>
                </a:cubicBezTo>
                <a:cubicBezTo>
                  <a:pt x="20" y="222"/>
                  <a:pt x="44" y="208"/>
                  <a:pt x="70" y="195"/>
                </a:cubicBezTo>
                <a:cubicBezTo>
                  <a:pt x="481" y="0"/>
                  <a:pt x="491" y="389"/>
                  <a:pt x="638" y="648"/>
                </a:cubicBezTo>
                <a:cubicBezTo>
                  <a:pt x="785" y="907"/>
                  <a:pt x="850" y="945"/>
                  <a:pt x="1127" y="1052"/>
                </a:cubicBezTo>
                <a:cubicBezTo>
                  <a:pt x="1404" y="1159"/>
                  <a:pt x="2175" y="1472"/>
                  <a:pt x="1896" y="2283"/>
                </a:cubicBezTo>
                <a:close/>
              </a:path>
            </a:pathLst>
          </a:custGeom>
          <a:gradFill>
            <a:gsLst>
              <a:gs pos="100000">
                <a:srgbClr val="7CEFD8"/>
              </a:gs>
              <a:gs pos="19000">
                <a:srgbClr val="6672E4"/>
              </a:gs>
              <a:gs pos="0">
                <a:srgbClr val="882BE5"/>
              </a:gs>
            </a:gsLst>
            <a:lin ang="102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9239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ma 6">
            <a:extLst>
              <a:ext uri="{FF2B5EF4-FFF2-40B4-BE49-F238E27FC236}">
                <a16:creationId xmlns:a16="http://schemas.microsoft.com/office/drawing/2014/main" id="{71574192-825C-E552-0E98-10E3335AD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2192000" cy="6857997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3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Risorse umane diapositiva 8</a:t>
            </a:r>
          </a:p>
        </p:txBody>
      </p:sp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659447"/>
            <a:ext cx="5978819" cy="6073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it-IT"/>
            </a:defPPr>
            <a:lvl1pPr>
              <a:lnSpc>
                <a:spcPts val="4000"/>
              </a:lnSpc>
              <a:defRPr lang="it-IT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/>
              <a:t>SALARY SEGMENTATION</a:t>
            </a:r>
            <a:endParaRPr lang="en-US" sz="32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rtl="0">
              <a:lnSpc>
                <a:spcPct val="100000"/>
              </a:lnSpc>
            </a:pPr>
            <a:endParaRPr 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313A78B-2EE1-28DB-5375-79234BD1C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944" y="1395937"/>
            <a:ext cx="7758112" cy="533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Risorse umane diapositiva 7</a:t>
            </a:r>
          </a:p>
        </p:txBody>
      </p:sp>
      <p:sp>
        <p:nvSpPr>
          <p:cNvPr id="57" name="Casella di testo 56">
            <a:extLst>
              <a:ext uri="{FF2B5EF4-FFF2-40B4-BE49-F238E27FC236}">
                <a16:creationId xmlns:a16="http://schemas.microsoft.com/office/drawing/2014/main" id="{25264A13-2CF6-4653-9A8E-AE29B6F25F8E}"/>
              </a:ext>
            </a:extLst>
          </p:cNvPr>
          <p:cNvSpPr txBox="1"/>
          <p:nvPr/>
        </p:nvSpPr>
        <p:spPr>
          <a:xfrm>
            <a:off x="711200" y="698591"/>
            <a:ext cx="3803018" cy="5880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it-IT"/>
            </a:defPPr>
          </a:lstStyle>
          <a:p>
            <a:pPr rtl="0">
              <a:lnSpc>
                <a:spcPts val="4000"/>
              </a:lnSpc>
            </a:pPr>
            <a:r>
              <a:rPr lang="it-IT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CONTENTS</a:t>
            </a:r>
          </a:p>
        </p:txBody>
      </p: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A6D12FB3-2E0E-4392-B30A-8FABD559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2700" y="1794009"/>
            <a:ext cx="12204700" cy="2514602"/>
            <a:chOff x="-12700" y="2162907"/>
            <a:chExt cx="12204700" cy="2514602"/>
          </a:xfrm>
        </p:grpSpPr>
        <p:pic>
          <p:nvPicPr>
            <p:cNvPr id="2" name="Immagine 1" descr="Un gruppo di persone sedute a una scrivania&#10;">
              <a:extLst>
                <a:ext uri="{FF2B5EF4-FFF2-40B4-BE49-F238E27FC236}">
                  <a16:creationId xmlns:a16="http://schemas.microsoft.com/office/drawing/2014/main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Rettangolo 2" descr="Queste è un'immagine di una scrivania con computer portatili e persone che lavorano.">
              <a:extLst>
                <a:ext uri="{FF2B5EF4-FFF2-40B4-BE49-F238E27FC236}">
                  <a16:creationId xmlns:a16="http://schemas.microsoft.com/office/drawing/2014/main" id="{53AEFB1F-87BB-40C6-9BC7-E1CE0AC0AC1B}"/>
                </a:ext>
              </a:extLst>
            </p:cNvPr>
            <p:cNvSpPr/>
            <p:nvPr/>
          </p:nvSpPr>
          <p:spPr>
            <a:xfrm>
              <a:off x="0" y="2162907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B02FFA3-53E3-4FFD-922C-CCB9EFEA5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845077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CDD030F3-5250-4104-9D3A-3BDB421469D0}"/>
                </a:ext>
              </a:extLst>
            </p:cNvPr>
            <p:cNvSpPr/>
            <p:nvPr/>
          </p:nvSpPr>
          <p:spPr>
            <a:xfrm>
              <a:off x="5055957" y="3797898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28" name="Casella di testo 27">
              <a:extLst>
                <a:ext uri="{FF2B5EF4-FFF2-40B4-BE49-F238E27FC236}">
                  <a16:creationId xmlns:a16="http://schemas.microsoft.com/office/drawing/2014/main" id="{1CC8C601-FB40-4573-87B3-B1126A610542}"/>
                </a:ext>
              </a:extLst>
            </p:cNvPr>
            <p:cNvSpPr txBox="1"/>
            <p:nvPr/>
          </p:nvSpPr>
          <p:spPr>
            <a:xfrm>
              <a:off x="4214742" y="3189005"/>
              <a:ext cx="692497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it-IT"/>
              </a:defPPr>
            </a:lstStyle>
            <a:p>
              <a:pPr algn="ctr" rtl="0"/>
              <a:r>
                <a:rPr lang="it-IT" sz="3200" b="1" dirty="0">
                  <a:solidFill>
                    <a:schemeClr val="bg1"/>
                  </a:solidFill>
                  <a:latin typeface="+mj-lt"/>
                </a:rPr>
                <a:t>45%</a:t>
              </a:r>
            </a:p>
          </p:txBody>
        </p:sp>
        <p:sp>
          <p:nvSpPr>
            <p:cNvPr id="41" name="Ovale 40">
              <a:extLst>
                <a:ext uri="{FF2B5EF4-FFF2-40B4-BE49-F238E27FC236}">
                  <a16:creationId xmlns:a16="http://schemas.microsoft.com/office/drawing/2014/main" id="{9AA6EBCD-B27A-4FC4-87A8-ED6638C5545A}"/>
                </a:ext>
              </a:extLst>
            </p:cNvPr>
            <p:cNvSpPr/>
            <p:nvPr/>
          </p:nvSpPr>
          <p:spPr>
            <a:xfrm>
              <a:off x="6798890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42" name="Arco 41">
              <a:extLst>
                <a:ext uri="{FF2B5EF4-FFF2-40B4-BE49-F238E27FC236}">
                  <a16:creationId xmlns:a16="http://schemas.microsoft.com/office/drawing/2014/main" id="{63F2913C-4436-40AC-9048-54405BD23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98890" y="2719313"/>
              <a:ext cx="1431827" cy="1431826"/>
            </a:xfrm>
            <a:prstGeom prst="arc">
              <a:avLst>
                <a:gd name="adj1" fmla="val 16200000"/>
                <a:gd name="adj2" fmla="val 755116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7668F955-7C8C-4C69-AA19-CD562C2DFDCC}"/>
                </a:ext>
              </a:extLst>
            </p:cNvPr>
            <p:cNvSpPr/>
            <p:nvPr/>
          </p:nvSpPr>
          <p:spPr>
            <a:xfrm>
              <a:off x="8154725" y="3530557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40" name="Casella di testo 39">
              <a:extLst>
                <a:ext uri="{FF2B5EF4-FFF2-40B4-BE49-F238E27FC236}">
                  <a16:creationId xmlns:a16="http://schemas.microsoft.com/office/drawing/2014/main" id="{5C436978-7B84-4F27-8A32-574050B29AD0}"/>
                </a:ext>
              </a:extLst>
            </p:cNvPr>
            <p:cNvSpPr txBox="1"/>
            <p:nvPr/>
          </p:nvSpPr>
          <p:spPr>
            <a:xfrm>
              <a:off x="7216076" y="3189005"/>
              <a:ext cx="716542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it-IT"/>
              </a:defPPr>
            </a:lstStyle>
            <a:p>
              <a:pPr algn="ctr" rtl="0"/>
              <a:r>
                <a:rPr lang="it-IT" sz="3200" b="1">
                  <a:solidFill>
                    <a:schemeClr val="bg1"/>
                  </a:solidFill>
                  <a:latin typeface="+mj-lt"/>
                </a:rPr>
                <a:t>35%</a:t>
              </a:r>
            </a:p>
          </p:txBody>
        </p:sp>
        <p:grpSp>
          <p:nvGrpSpPr>
            <p:cNvPr id="46" name="Gruppo 45">
              <a:extLst>
                <a:ext uri="{FF2B5EF4-FFF2-40B4-BE49-F238E27FC236}">
                  <a16:creationId xmlns:a16="http://schemas.microsoft.com/office/drawing/2014/main" id="{65E89B9B-4C47-402B-9C75-47765E1F7593}"/>
                </a:ext>
              </a:extLst>
            </p:cNvPr>
            <p:cNvGrpSpPr/>
            <p:nvPr/>
          </p:nvGrpSpPr>
          <p:grpSpPr>
            <a:xfrm>
              <a:off x="9871788" y="2731848"/>
              <a:ext cx="1431828" cy="1431826"/>
              <a:chOff x="7168469" y="2702884"/>
              <a:chExt cx="1431828" cy="1431826"/>
            </a:xfrm>
          </p:grpSpPr>
          <p:grpSp>
            <p:nvGrpSpPr>
              <p:cNvPr id="51" name="Gruppo 50">
                <a:extLst>
                  <a:ext uri="{FF2B5EF4-FFF2-40B4-BE49-F238E27FC236}">
                    <a16:creationId xmlns:a16="http://schemas.microsoft.com/office/drawing/2014/main" id="{02C4BAC1-CFE0-4BB6-AB1E-3D97B9D3C37C}"/>
                  </a:ext>
                </a:extLst>
              </p:cNvPr>
              <p:cNvGrpSpPr/>
              <p:nvPr/>
            </p:nvGrpSpPr>
            <p:grpSpPr>
              <a:xfrm>
                <a:off x="7168469" y="2702884"/>
                <a:ext cx="1431828" cy="1431826"/>
                <a:chOff x="7168469" y="2702884"/>
                <a:chExt cx="1431828" cy="1431826"/>
              </a:xfrm>
            </p:grpSpPr>
            <p:sp>
              <p:nvSpPr>
                <p:cNvPr id="53" name="Ovale 52">
                  <a:extLst>
                    <a:ext uri="{FF2B5EF4-FFF2-40B4-BE49-F238E27FC236}">
                      <a16:creationId xmlns:a16="http://schemas.microsoft.com/office/drawing/2014/main" id="{52EBF013-87F7-4305-9CC9-737BE16F0D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8" cy="1431826"/>
                </a:xfrm>
                <a:prstGeom prst="ellipse">
                  <a:avLst/>
                </a:prstGeom>
                <a:solidFill>
                  <a:schemeClr val="bg1">
                    <a:alpha val="19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</a:lstStyle>
                <a:p>
                  <a:pPr algn="ctr" rtl="0"/>
                  <a:endParaRPr lang="it-IT" dirty="0"/>
                </a:p>
              </p:txBody>
            </p:sp>
            <p:sp>
              <p:nvSpPr>
                <p:cNvPr id="54" name="Arco 53">
                  <a:extLst>
                    <a:ext uri="{FF2B5EF4-FFF2-40B4-BE49-F238E27FC236}">
                      <a16:creationId xmlns:a16="http://schemas.microsoft.com/office/drawing/2014/main" id="{2CC348C5-CD52-4041-A9DC-8F47C9D04352}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7" cy="1431826"/>
                </a:xfrm>
                <a:prstGeom prst="arc">
                  <a:avLst>
                    <a:gd name="adj1" fmla="val 16200000"/>
                    <a:gd name="adj2" fmla="val 19056565"/>
                  </a:avLst>
                </a:prstGeom>
                <a:ln w="38100">
                  <a:gradFill>
                    <a:gsLst>
                      <a:gs pos="0">
                        <a:srgbClr val="7BEBD8"/>
                      </a:gs>
                      <a:gs pos="8000">
                        <a:srgbClr val="6B8DE1"/>
                      </a:gs>
                      <a:gs pos="100000">
                        <a:srgbClr val="8335E5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</a:lstStyle>
                <a:p>
                  <a:pPr algn="ctr" rtl="0"/>
                  <a:endParaRPr lang="it-IT" dirty="0"/>
                </a:p>
              </p:txBody>
            </p:sp>
            <p:sp>
              <p:nvSpPr>
                <p:cNvPr id="56" name="Ovale 55">
                  <a:extLst>
                    <a:ext uri="{FF2B5EF4-FFF2-40B4-BE49-F238E27FC236}">
                      <a16:creationId xmlns:a16="http://schemas.microsoft.com/office/drawing/2014/main" id="{43FCBFAE-6E88-440A-ACEC-41E289885112}"/>
                    </a:ext>
                  </a:extLst>
                </p:cNvPr>
                <p:cNvSpPr/>
                <p:nvPr/>
              </p:nvSpPr>
              <p:spPr>
                <a:xfrm>
                  <a:off x="8317195" y="2842265"/>
                  <a:ext cx="150473" cy="150473"/>
                </a:xfrm>
                <a:prstGeom prst="ellipse">
                  <a:avLst/>
                </a:prstGeom>
                <a:solidFill>
                  <a:srgbClr val="8335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it-IT"/>
                  </a:defPPr>
                </a:lstStyle>
                <a:p>
                  <a:pPr algn="ctr" rtl="0"/>
                  <a:endParaRPr lang="it-IT" dirty="0"/>
                </a:p>
              </p:txBody>
            </p:sp>
          </p:grpSp>
          <p:sp>
            <p:nvSpPr>
              <p:cNvPr id="52" name="Casella di testo 51">
                <a:extLst>
                  <a:ext uri="{FF2B5EF4-FFF2-40B4-BE49-F238E27FC236}">
                    <a16:creationId xmlns:a16="http://schemas.microsoft.com/office/drawing/2014/main" id="{38F4B3FC-E555-4F37-BC12-4940EF773A7E}"/>
                  </a:ext>
                </a:extLst>
              </p:cNvPr>
              <p:cNvSpPr txBox="1"/>
              <p:nvPr/>
            </p:nvSpPr>
            <p:spPr>
              <a:xfrm>
                <a:off x="7538134" y="3160041"/>
                <a:ext cx="6924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it-IT"/>
                </a:defPPr>
              </a:lstStyle>
              <a:p>
                <a:pPr algn="ctr" rtl="0"/>
                <a:r>
                  <a:rPr lang="it-IT" sz="3200" b="1" dirty="0">
                    <a:solidFill>
                      <a:schemeClr val="bg1"/>
                    </a:solidFill>
                    <a:latin typeface="+mj-lt"/>
                  </a:rPr>
                  <a:t>15%</a:t>
                </a:r>
              </a:p>
            </p:txBody>
          </p:sp>
        </p:grpSp>
        <p:sp>
          <p:nvSpPr>
            <p:cNvPr id="64" name="Arco 63">
              <a:extLst>
                <a:ext uri="{FF2B5EF4-FFF2-40B4-BE49-F238E27FC236}">
                  <a16:creationId xmlns:a16="http://schemas.microsoft.com/office/drawing/2014/main" id="{CAE87D92-1F07-49DE-BFD7-F74BD728BD31}"/>
                </a:ext>
              </a:extLst>
            </p:cNvPr>
            <p:cNvSpPr/>
            <p:nvPr/>
          </p:nvSpPr>
          <p:spPr>
            <a:xfrm>
              <a:off x="3843489" y="2720981"/>
              <a:ext cx="1431827" cy="1431826"/>
            </a:xfrm>
            <a:prstGeom prst="arc">
              <a:avLst>
                <a:gd name="adj1" fmla="val 16200000"/>
                <a:gd name="adj2" fmla="val 2179377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</p:grpSp>
      <p:sp>
        <p:nvSpPr>
          <p:cNvPr id="18" name="Casella di testo 17">
            <a:extLst>
              <a:ext uri="{FF2B5EF4-FFF2-40B4-BE49-F238E27FC236}">
                <a16:creationId xmlns:a16="http://schemas.microsoft.com/office/drawing/2014/main" id="{39929E06-4AB9-4598-A963-82CCC18A3FF2}"/>
              </a:ext>
            </a:extLst>
          </p:cNvPr>
          <p:cNvSpPr txBox="1"/>
          <p:nvPr/>
        </p:nvSpPr>
        <p:spPr>
          <a:xfrm>
            <a:off x="887113" y="4841786"/>
            <a:ext cx="136325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it-IT"/>
            </a:defPPr>
          </a:lstStyle>
          <a:p>
            <a:pPr algn="ctr" rtl="0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A258B9C9-A63C-4AE4-8EB4-544F3A70C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329338" y="5277685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9DF162EE-A4BE-4D4C-9A3C-51FC2F765D81}"/>
              </a:ext>
            </a:extLst>
          </p:cNvPr>
          <p:cNvSpPr txBox="1">
            <a:spLocks/>
          </p:cNvSpPr>
          <p:nvPr/>
        </p:nvSpPr>
        <p:spPr>
          <a:xfrm>
            <a:off x="595617" y="5454662"/>
            <a:ext cx="2299983" cy="1200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it-IT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it-IT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it-IT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it-IT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it-IT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Problem definition</a:t>
            </a:r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Challenges</a:t>
            </a:r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Project goal</a:t>
            </a:r>
          </a:p>
          <a:p>
            <a:pPr marL="285750" indent="-285750" algn="ctr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asella di testo 23">
            <a:extLst>
              <a:ext uri="{FF2B5EF4-FFF2-40B4-BE49-F238E27FC236}">
                <a16:creationId xmlns:a16="http://schemas.microsoft.com/office/drawing/2014/main" id="{AB0754C1-4097-4CDA-B3CB-7304331CBBB9}"/>
              </a:ext>
            </a:extLst>
          </p:cNvPr>
          <p:cNvSpPr txBox="1"/>
          <p:nvPr/>
        </p:nvSpPr>
        <p:spPr>
          <a:xfrm>
            <a:off x="3981955" y="4841787"/>
            <a:ext cx="11580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it-IT"/>
            </a:defPPr>
          </a:lstStyle>
          <a:p>
            <a:pPr algn="ctr" rtl="0"/>
            <a:r>
              <a:rPr lang="it-IT" b="1" dirty="0">
                <a:latin typeface="Segoe UI" panose="020B0502040204020203" pitchFamily="34" charset="0"/>
                <a:cs typeface="Segoe UI" panose="020B0502040204020203" pitchFamily="34" charset="0"/>
              </a:rPr>
              <a:t>Processing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EE30765C-622F-4015-90C6-297DE00B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21589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72AC3065-20B0-4A63-89FA-B10AD6D1363C}"/>
              </a:ext>
            </a:extLst>
          </p:cNvPr>
          <p:cNvSpPr txBox="1">
            <a:spLocks/>
          </p:cNvSpPr>
          <p:nvPr/>
        </p:nvSpPr>
        <p:spPr>
          <a:xfrm>
            <a:off x="3691156" y="5454663"/>
            <a:ext cx="2196696" cy="1493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it-IT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it-IT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it-IT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it-IT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it-IT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Dataset</a:t>
            </a:r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Preprocessing</a:t>
            </a:r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NLP</a:t>
            </a:r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Screening of candidates</a:t>
            </a:r>
            <a:endParaRPr lang="it-IT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ctr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asella di testo 35">
            <a:extLst>
              <a:ext uri="{FF2B5EF4-FFF2-40B4-BE49-F238E27FC236}">
                <a16:creationId xmlns:a16="http://schemas.microsoft.com/office/drawing/2014/main" id="{54005B0B-E5FC-472B-962B-C2258039F3B2}"/>
              </a:ext>
            </a:extLst>
          </p:cNvPr>
          <p:cNvSpPr txBox="1"/>
          <p:nvPr/>
        </p:nvSpPr>
        <p:spPr>
          <a:xfrm>
            <a:off x="6832606" y="4841787"/>
            <a:ext cx="14834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</a:lstStyle>
          <a:p>
            <a:pPr algn="ctr" rtl="0"/>
            <a:r>
              <a:rPr lang="it-IT" b="1" dirty="0">
                <a:latin typeface="Segoe UI" panose="020B0502040204020203" pitchFamily="34" charset="0"/>
                <a:cs typeface="Segoe UI" panose="020B0502040204020203" pitchFamily="34" charset="0"/>
              </a:rPr>
              <a:t>Clustering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8781AB32-AC63-443B-8ADA-AAB7C9723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334945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 di testo 47">
            <a:extLst>
              <a:ext uri="{FF2B5EF4-FFF2-40B4-BE49-F238E27FC236}">
                <a16:creationId xmlns:a16="http://schemas.microsoft.com/office/drawing/2014/main" id="{F7B6FBDF-4663-4A5D-A2B3-B90DCEBBA233}"/>
              </a:ext>
            </a:extLst>
          </p:cNvPr>
          <p:cNvSpPr txBox="1"/>
          <p:nvPr/>
        </p:nvSpPr>
        <p:spPr>
          <a:xfrm>
            <a:off x="10204265" y="4841787"/>
            <a:ext cx="76687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it-IT"/>
            </a:defPPr>
          </a:lstStyle>
          <a:p>
            <a:pPr algn="ctr" rtl="0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</a:p>
        </p:txBody>
      </p: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28F561C8-B2FA-4D2D-9122-39870DF54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348300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e 5">
            <a:extLst>
              <a:ext uri="{FF2B5EF4-FFF2-40B4-BE49-F238E27FC236}">
                <a16:creationId xmlns:a16="http://schemas.microsoft.com/office/drawing/2014/main" id="{D12D4BDE-9B4E-5243-D715-A03359C9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9673" y="2325395"/>
            <a:ext cx="1431828" cy="1431826"/>
          </a:xfrm>
          <a:prstGeom prst="ellipse">
            <a:avLst/>
          </a:prstGeom>
          <a:solidFill>
            <a:schemeClr val="bg1">
              <a:alpha val="19000"/>
            </a:schemeClr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8" name="Casella di testo 27">
            <a:extLst>
              <a:ext uri="{FF2B5EF4-FFF2-40B4-BE49-F238E27FC236}">
                <a16:creationId xmlns:a16="http://schemas.microsoft.com/office/drawing/2014/main" id="{198FC57D-D5E9-9483-191D-85AFC109EFF8}"/>
              </a:ext>
            </a:extLst>
          </p:cNvPr>
          <p:cNvSpPr txBox="1"/>
          <p:nvPr/>
        </p:nvSpPr>
        <p:spPr>
          <a:xfrm>
            <a:off x="1372805" y="2805087"/>
            <a:ext cx="48891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it-IT"/>
            </a:defPPr>
          </a:lstStyle>
          <a:p>
            <a:pPr algn="ctr" rtl="0"/>
            <a:r>
              <a:rPr lang="it-IT" sz="3200" b="1" dirty="0">
                <a:solidFill>
                  <a:schemeClr val="bg1"/>
                </a:solidFill>
                <a:latin typeface="+mj-lt"/>
              </a:rPr>
              <a:t>5%</a:t>
            </a:r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4651B7A1-E2D8-B89D-E4AA-CE95FDD21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9673" y="2325394"/>
            <a:ext cx="1431827" cy="1431826"/>
          </a:xfrm>
          <a:prstGeom prst="arc">
            <a:avLst>
              <a:gd name="adj1" fmla="val 16200000"/>
              <a:gd name="adj2" fmla="val 17697579"/>
            </a:avLst>
          </a:prstGeom>
          <a:ln w="38100">
            <a:gradFill>
              <a:gsLst>
                <a:gs pos="0">
                  <a:srgbClr val="7BEBD8"/>
                </a:gs>
                <a:gs pos="8000">
                  <a:srgbClr val="6B8DE1"/>
                </a:gs>
                <a:gs pos="100000">
                  <a:srgbClr val="8335E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72D2EE6A-FECB-91CF-1105-C8A2D39F10AF}"/>
              </a:ext>
            </a:extLst>
          </p:cNvPr>
          <p:cNvSpPr/>
          <p:nvPr/>
        </p:nvSpPr>
        <p:spPr>
          <a:xfrm>
            <a:off x="1846508" y="2326666"/>
            <a:ext cx="150473" cy="150473"/>
          </a:xfrm>
          <a:prstGeom prst="ellipse">
            <a:avLst/>
          </a:prstGeom>
          <a:solidFill>
            <a:srgbClr val="833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11" name="Segnaposto testo 2">
            <a:extLst>
              <a:ext uri="{FF2B5EF4-FFF2-40B4-BE49-F238E27FC236}">
                <a16:creationId xmlns:a16="http://schemas.microsoft.com/office/drawing/2014/main" id="{8F3E72DE-7822-22ED-DE15-0FFBC9091045}"/>
              </a:ext>
            </a:extLst>
          </p:cNvPr>
          <p:cNvSpPr txBox="1">
            <a:spLocks/>
          </p:cNvSpPr>
          <p:nvPr/>
        </p:nvSpPr>
        <p:spPr>
          <a:xfrm>
            <a:off x="6798890" y="5457880"/>
            <a:ext cx="2196696" cy="1200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it-IT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it-IT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it-IT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it-IT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it-IT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Clustering tendency</a:t>
            </a:r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K-Means</a:t>
            </a:r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DBScan</a:t>
            </a:r>
          </a:p>
          <a:p>
            <a:pPr marL="285750" indent="-285750" algn="ctr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39A7C6FE-FED7-F95D-9E92-D36FC4E23B05}"/>
              </a:ext>
            </a:extLst>
          </p:cNvPr>
          <p:cNvSpPr txBox="1">
            <a:spLocks/>
          </p:cNvSpPr>
          <p:nvPr/>
        </p:nvSpPr>
        <p:spPr>
          <a:xfrm>
            <a:off x="9922166" y="5436587"/>
            <a:ext cx="2196696" cy="72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it-IT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it-IT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it-IT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it-IT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it-IT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Salary Segmentation</a:t>
            </a:r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Candidates Skills Profilation</a:t>
            </a:r>
          </a:p>
        </p:txBody>
      </p:sp>
    </p:spTree>
    <p:extLst>
      <p:ext uri="{BB962C8B-B14F-4D97-AF65-F5344CB8AC3E}">
        <p14:creationId xmlns:p14="http://schemas.microsoft.com/office/powerpoint/2010/main" val="140057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ma 6">
            <a:extLst>
              <a:ext uri="{FF2B5EF4-FFF2-40B4-BE49-F238E27FC236}">
                <a16:creationId xmlns:a16="http://schemas.microsoft.com/office/drawing/2014/main" id="{71574192-825C-E552-0E98-10E3335AD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2192000" cy="6857997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3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Risorse umane diapositiva 8</a:t>
            </a:r>
          </a:p>
        </p:txBody>
      </p:sp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659447"/>
            <a:ext cx="5978819" cy="6073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it-IT"/>
            </a:defPPr>
            <a:lvl1pPr>
              <a:lnSpc>
                <a:spcPts val="4000"/>
              </a:lnSpc>
              <a:defRPr lang="it-IT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/>
              <a:t>SALARY SEGMENTATION</a:t>
            </a:r>
            <a:endParaRPr lang="en-US" sz="32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rtl="0">
              <a:lnSpc>
                <a:spcPct val="100000"/>
              </a:lnSpc>
            </a:pPr>
            <a:endParaRPr 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050B65C-623B-1C1F-61A0-0BCA03E13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627" y="3129938"/>
            <a:ext cx="7558548" cy="349723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606EE27-698B-7584-C69F-C1D3BB84D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1101" y="1409700"/>
            <a:ext cx="67246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88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ma 6">
            <a:extLst>
              <a:ext uri="{FF2B5EF4-FFF2-40B4-BE49-F238E27FC236}">
                <a16:creationId xmlns:a16="http://schemas.microsoft.com/office/drawing/2014/main" id="{71574192-825C-E552-0E98-10E3335AD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2192000" cy="6857997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3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Risorse umane diapositiva 8</a:t>
            </a:r>
          </a:p>
        </p:txBody>
      </p:sp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659447"/>
            <a:ext cx="5978819" cy="6073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it-IT"/>
            </a:defPPr>
            <a:lvl1pPr>
              <a:lnSpc>
                <a:spcPts val="4000"/>
              </a:lnSpc>
              <a:defRPr lang="it-IT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/>
              <a:t>SALARY SEGMENTATION</a:t>
            </a:r>
            <a:endParaRPr lang="en-US" sz="32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rtl="0">
              <a:lnSpc>
                <a:spcPct val="100000"/>
              </a:lnSpc>
            </a:pPr>
            <a:endParaRPr 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C1CAE95-E2D0-7A00-852C-DE7935363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1376361"/>
            <a:ext cx="958215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71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ma 6">
            <a:extLst>
              <a:ext uri="{FF2B5EF4-FFF2-40B4-BE49-F238E27FC236}">
                <a16:creationId xmlns:a16="http://schemas.microsoft.com/office/drawing/2014/main" id="{71574192-825C-E552-0E98-10E3335AD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-9525"/>
            <a:ext cx="12192000" cy="6857997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3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Risorse umane diapositiva 8</a:t>
            </a:r>
          </a:p>
        </p:txBody>
      </p:sp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659447"/>
            <a:ext cx="5978819" cy="6073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it-IT"/>
            </a:defPPr>
            <a:lvl1pPr>
              <a:lnSpc>
                <a:spcPts val="4000"/>
              </a:lnSpc>
              <a:defRPr lang="it-IT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/>
              <a:t>SALARY SEGMENTATION</a:t>
            </a:r>
            <a:endParaRPr lang="en-US" sz="32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rtl="0">
              <a:lnSpc>
                <a:spcPct val="100000"/>
              </a:lnSpc>
            </a:pPr>
            <a:endParaRPr 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8BBB245-4339-BD42-3658-38019B46A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5" y="1519236"/>
            <a:ext cx="94488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88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Risorse umane diapositiva 8</a:t>
            </a:r>
          </a:p>
        </p:txBody>
      </p:sp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659447"/>
            <a:ext cx="10045994" cy="6073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it-IT"/>
            </a:defPPr>
            <a:lvl1pPr>
              <a:lnSpc>
                <a:spcPts val="4000"/>
              </a:lnSpc>
              <a:defRPr lang="it-IT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/>
              <a:t>CANDIDATES SKILLS PROFILATION</a:t>
            </a:r>
            <a:endParaRPr 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asella di testo 1">
            <a:extLst>
              <a:ext uri="{FF2B5EF4-FFF2-40B4-BE49-F238E27FC236}">
                <a16:creationId xmlns:a16="http://schemas.microsoft.com/office/drawing/2014/main" id="{AE731B72-3018-2171-C7BE-48CD88F9147F}"/>
              </a:ext>
            </a:extLst>
          </p:cNvPr>
          <p:cNvSpPr txBox="1"/>
          <p:nvPr/>
        </p:nvSpPr>
        <p:spPr>
          <a:xfrm>
            <a:off x="736990" y="1399254"/>
            <a:ext cx="8216509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n-US" sz="2000" b="1" i="0" dirty="0"/>
              <a:t>Attributes considered:  </a:t>
            </a:r>
            <a:r>
              <a:rPr lang="en-US" sz="2000" b="1" dirty="0"/>
              <a:t>language score </a:t>
            </a:r>
            <a:r>
              <a:rPr lang="en-US" sz="2000" b="1" i="0" dirty="0"/>
              <a:t>and </a:t>
            </a:r>
            <a:r>
              <a:rPr lang="en-US" sz="2000" b="1" dirty="0"/>
              <a:t>skill score</a:t>
            </a:r>
          </a:p>
        </p:txBody>
      </p:sp>
      <p:sp>
        <p:nvSpPr>
          <p:cNvPr id="5" name="Casella di testo 1">
            <a:extLst>
              <a:ext uri="{FF2B5EF4-FFF2-40B4-BE49-F238E27FC236}">
                <a16:creationId xmlns:a16="http://schemas.microsoft.com/office/drawing/2014/main" id="{378A2A95-1504-E692-1D5C-016697B59C41}"/>
              </a:ext>
            </a:extLst>
          </p:cNvPr>
          <p:cNvSpPr txBox="1"/>
          <p:nvPr/>
        </p:nvSpPr>
        <p:spPr>
          <a:xfrm>
            <a:off x="697108" y="4464563"/>
            <a:ext cx="5741792" cy="19883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Hopkins Statistic Test: 0.84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Clustering Algorithm: DBSCAN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Grid search </a:t>
            </a:r>
            <a:r>
              <a:rPr lang="en-US" sz="1600" dirty="0">
                <a:solidFill>
                  <a:srgbClr val="002060"/>
                </a:solidFill>
                <a:sym typeface="Wingdings" panose="05000000000000000000" pitchFamily="2" charset="2"/>
              </a:rPr>
              <a:t> eps= 0.29 and minPoints = 3</a:t>
            </a:r>
            <a:endParaRPr lang="en-US" sz="1600" dirty="0">
              <a:solidFill>
                <a:srgbClr val="002060"/>
              </a:solidFill>
            </a:endParaRP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Silhouette score: 0.50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8211C8A-4E92-0B62-D12B-5D5BA607C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150" y="1839460"/>
            <a:ext cx="6781800" cy="79057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BE413E2-25AB-1C43-8844-7FE476DC6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887" y="2506822"/>
            <a:ext cx="7172325" cy="82867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75C3F3B-48E1-D68E-EB5B-F0E3334DB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937" y="3397063"/>
            <a:ext cx="6124575" cy="1162050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C1C3C177-91BF-A910-60E1-CF19C0EF5867}"/>
              </a:ext>
            </a:extLst>
          </p:cNvPr>
          <p:cNvSpPr/>
          <p:nvPr/>
        </p:nvSpPr>
        <p:spPr>
          <a:xfrm>
            <a:off x="7015162" y="4559113"/>
            <a:ext cx="4838700" cy="1893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49BE4FE-26A4-F9FC-85E2-590423707A08}"/>
              </a:ext>
            </a:extLst>
          </p:cNvPr>
          <p:cNvSpPr/>
          <p:nvPr/>
        </p:nvSpPr>
        <p:spPr>
          <a:xfrm>
            <a:off x="7200900" y="4783875"/>
            <a:ext cx="4410075" cy="123110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</a:lstStyle>
          <a:p>
            <a:pPr algn="just" rtl="0"/>
            <a:r>
              <a:rPr lang="en-US" sz="16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This analysis is focused on just two languages,</a:t>
            </a:r>
          </a:p>
          <a:p>
            <a:pPr algn="just" rtl="0"/>
            <a:r>
              <a:rPr lang="en-US" sz="16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English and Spanish but the others still contribute to the language score.</a:t>
            </a:r>
          </a:p>
          <a:p>
            <a:pPr algn="just" rtl="0"/>
            <a:endParaRPr lang="en-US" sz="1600" b="1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algn="just" rtl="0"/>
            <a:r>
              <a:rPr lang="en-US" sz="16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This means that the MAX of </a:t>
            </a:r>
            <a:r>
              <a:rPr lang="en-US" sz="16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nr.lang</a:t>
            </a:r>
            <a:r>
              <a:rPr lang="en-US" sz="16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spoken is 2.</a:t>
            </a:r>
          </a:p>
        </p:txBody>
      </p:sp>
      <p:sp>
        <p:nvSpPr>
          <p:cNvPr id="2" name="Figura a mano libera 12">
            <a:extLst>
              <a:ext uri="{FF2B5EF4-FFF2-40B4-BE49-F238E27FC236}">
                <a16:creationId xmlns:a16="http://schemas.microsoft.com/office/drawing/2014/main" id="{17EB7538-9A4A-42F1-FFDD-26AEA42E9C07}"/>
              </a:ext>
            </a:extLst>
          </p:cNvPr>
          <p:cNvSpPr>
            <a:spLocks/>
          </p:cNvSpPr>
          <p:nvPr/>
        </p:nvSpPr>
        <p:spPr bwMode="auto">
          <a:xfrm rot="7812577">
            <a:off x="10644026" y="-4560618"/>
            <a:ext cx="7215208" cy="10122905"/>
          </a:xfrm>
          <a:custGeom>
            <a:avLst/>
            <a:gdLst>
              <a:gd name="T0" fmla="*/ 1896 w 2175"/>
              <a:gd name="T1" fmla="*/ 2283 h 2913"/>
              <a:gd name="T2" fmla="*/ 1467 w 2175"/>
              <a:gd name="T3" fmla="*/ 2913 h 2913"/>
              <a:gd name="T4" fmla="*/ 1250 w 2175"/>
              <a:gd name="T5" fmla="*/ 2849 h 2913"/>
              <a:gd name="T6" fmla="*/ 1016 w 2175"/>
              <a:gd name="T7" fmla="*/ 2168 h 2913"/>
              <a:gd name="T8" fmla="*/ 93 w 2175"/>
              <a:gd name="T9" fmla="*/ 661 h 2913"/>
              <a:gd name="T10" fmla="*/ 0 w 2175"/>
              <a:gd name="T11" fmla="*/ 238 h 2913"/>
              <a:gd name="T12" fmla="*/ 70 w 2175"/>
              <a:gd name="T13" fmla="*/ 195 h 2913"/>
              <a:gd name="T14" fmla="*/ 638 w 2175"/>
              <a:gd name="T15" fmla="*/ 648 h 2913"/>
              <a:gd name="T16" fmla="*/ 1127 w 2175"/>
              <a:gd name="T17" fmla="*/ 1052 h 2913"/>
              <a:gd name="T18" fmla="*/ 1896 w 2175"/>
              <a:gd name="T19" fmla="*/ 2283 h 2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75" h="2913">
                <a:moveTo>
                  <a:pt x="1896" y="2283"/>
                </a:moveTo>
                <a:cubicBezTo>
                  <a:pt x="1770" y="2651"/>
                  <a:pt x="1607" y="2829"/>
                  <a:pt x="1467" y="2913"/>
                </a:cubicBezTo>
                <a:cubicBezTo>
                  <a:pt x="1397" y="2909"/>
                  <a:pt x="1324" y="2889"/>
                  <a:pt x="1250" y="2849"/>
                </a:cubicBezTo>
                <a:cubicBezTo>
                  <a:pt x="858" y="2634"/>
                  <a:pt x="1016" y="2168"/>
                  <a:pt x="1016" y="2168"/>
                </a:cubicBezTo>
                <a:cubicBezTo>
                  <a:pt x="1354" y="1026"/>
                  <a:pt x="336" y="1282"/>
                  <a:pt x="93" y="661"/>
                </a:cubicBezTo>
                <a:cubicBezTo>
                  <a:pt x="28" y="495"/>
                  <a:pt x="1" y="354"/>
                  <a:pt x="0" y="238"/>
                </a:cubicBezTo>
                <a:cubicBezTo>
                  <a:pt x="20" y="222"/>
                  <a:pt x="44" y="208"/>
                  <a:pt x="70" y="195"/>
                </a:cubicBezTo>
                <a:cubicBezTo>
                  <a:pt x="481" y="0"/>
                  <a:pt x="491" y="389"/>
                  <a:pt x="638" y="648"/>
                </a:cubicBezTo>
                <a:cubicBezTo>
                  <a:pt x="785" y="907"/>
                  <a:pt x="850" y="945"/>
                  <a:pt x="1127" y="1052"/>
                </a:cubicBezTo>
                <a:cubicBezTo>
                  <a:pt x="1404" y="1159"/>
                  <a:pt x="2175" y="1472"/>
                  <a:pt x="1896" y="2283"/>
                </a:cubicBezTo>
                <a:close/>
              </a:path>
            </a:pathLst>
          </a:custGeom>
          <a:gradFill>
            <a:gsLst>
              <a:gs pos="100000">
                <a:srgbClr val="7CEFD8"/>
              </a:gs>
              <a:gs pos="19000">
                <a:srgbClr val="6672E4"/>
              </a:gs>
              <a:gs pos="0">
                <a:srgbClr val="882BE5"/>
              </a:gs>
            </a:gsLst>
            <a:lin ang="102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7" name="Figura a mano libera 12">
            <a:extLst>
              <a:ext uri="{FF2B5EF4-FFF2-40B4-BE49-F238E27FC236}">
                <a16:creationId xmlns:a16="http://schemas.microsoft.com/office/drawing/2014/main" id="{3E5BC5D7-7DBE-CA86-0D30-F6D10ADCF85C}"/>
              </a:ext>
            </a:extLst>
          </p:cNvPr>
          <p:cNvSpPr>
            <a:spLocks/>
          </p:cNvSpPr>
          <p:nvPr/>
        </p:nvSpPr>
        <p:spPr bwMode="auto">
          <a:xfrm rot="19895661">
            <a:off x="-5976342" y="1391476"/>
            <a:ext cx="7215208" cy="10122905"/>
          </a:xfrm>
          <a:custGeom>
            <a:avLst/>
            <a:gdLst>
              <a:gd name="T0" fmla="*/ 1896 w 2175"/>
              <a:gd name="T1" fmla="*/ 2283 h 2913"/>
              <a:gd name="T2" fmla="*/ 1467 w 2175"/>
              <a:gd name="T3" fmla="*/ 2913 h 2913"/>
              <a:gd name="T4" fmla="*/ 1250 w 2175"/>
              <a:gd name="T5" fmla="*/ 2849 h 2913"/>
              <a:gd name="T6" fmla="*/ 1016 w 2175"/>
              <a:gd name="T7" fmla="*/ 2168 h 2913"/>
              <a:gd name="T8" fmla="*/ 93 w 2175"/>
              <a:gd name="T9" fmla="*/ 661 h 2913"/>
              <a:gd name="T10" fmla="*/ 0 w 2175"/>
              <a:gd name="T11" fmla="*/ 238 h 2913"/>
              <a:gd name="T12" fmla="*/ 70 w 2175"/>
              <a:gd name="T13" fmla="*/ 195 h 2913"/>
              <a:gd name="T14" fmla="*/ 638 w 2175"/>
              <a:gd name="T15" fmla="*/ 648 h 2913"/>
              <a:gd name="T16" fmla="*/ 1127 w 2175"/>
              <a:gd name="T17" fmla="*/ 1052 h 2913"/>
              <a:gd name="T18" fmla="*/ 1896 w 2175"/>
              <a:gd name="T19" fmla="*/ 2283 h 2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75" h="2913">
                <a:moveTo>
                  <a:pt x="1896" y="2283"/>
                </a:moveTo>
                <a:cubicBezTo>
                  <a:pt x="1770" y="2651"/>
                  <a:pt x="1607" y="2829"/>
                  <a:pt x="1467" y="2913"/>
                </a:cubicBezTo>
                <a:cubicBezTo>
                  <a:pt x="1397" y="2909"/>
                  <a:pt x="1324" y="2889"/>
                  <a:pt x="1250" y="2849"/>
                </a:cubicBezTo>
                <a:cubicBezTo>
                  <a:pt x="858" y="2634"/>
                  <a:pt x="1016" y="2168"/>
                  <a:pt x="1016" y="2168"/>
                </a:cubicBezTo>
                <a:cubicBezTo>
                  <a:pt x="1354" y="1026"/>
                  <a:pt x="336" y="1282"/>
                  <a:pt x="93" y="661"/>
                </a:cubicBezTo>
                <a:cubicBezTo>
                  <a:pt x="28" y="495"/>
                  <a:pt x="1" y="354"/>
                  <a:pt x="0" y="238"/>
                </a:cubicBezTo>
                <a:cubicBezTo>
                  <a:pt x="20" y="222"/>
                  <a:pt x="44" y="208"/>
                  <a:pt x="70" y="195"/>
                </a:cubicBezTo>
                <a:cubicBezTo>
                  <a:pt x="481" y="0"/>
                  <a:pt x="491" y="389"/>
                  <a:pt x="638" y="648"/>
                </a:cubicBezTo>
                <a:cubicBezTo>
                  <a:pt x="785" y="907"/>
                  <a:pt x="850" y="945"/>
                  <a:pt x="1127" y="1052"/>
                </a:cubicBezTo>
                <a:cubicBezTo>
                  <a:pt x="1404" y="1159"/>
                  <a:pt x="2175" y="1472"/>
                  <a:pt x="1896" y="2283"/>
                </a:cubicBezTo>
                <a:close/>
              </a:path>
            </a:pathLst>
          </a:custGeom>
          <a:gradFill>
            <a:gsLst>
              <a:gs pos="100000">
                <a:srgbClr val="7CEFD8"/>
              </a:gs>
              <a:gs pos="19000">
                <a:srgbClr val="6672E4"/>
              </a:gs>
              <a:gs pos="0">
                <a:srgbClr val="882BE5"/>
              </a:gs>
            </a:gsLst>
            <a:lin ang="102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5890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ma 1">
            <a:extLst>
              <a:ext uri="{FF2B5EF4-FFF2-40B4-BE49-F238E27FC236}">
                <a16:creationId xmlns:a16="http://schemas.microsoft.com/office/drawing/2014/main" id="{58051A27-99D4-9D9F-81AB-890C2EA10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2192000" cy="6857997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3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Risorse umane diapositiva 8</a:t>
            </a:r>
          </a:p>
        </p:txBody>
      </p:sp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659447"/>
            <a:ext cx="10045994" cy="6073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it-IT"/>
            </a:defPPr>
            <a:lvl1pPr>
              <a:lnSpc>
                <a:spcPts val="4000"/>
              </a:lnSpc>
              <a:defRPr lang="it-IT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/>
              <a:t>CANDIDATES SKILLS PROFILATION</a:t>
            </a:r>
            <a:endParaRPr 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558876C-966C-5360-1D61-3DA5D5559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429" y="1266825"/>
            <a:ext cx="7957142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31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ma 1">
            <a:extLst>
              <a:ext uri="{FF2B5EF4-FFF2-40B4-BE49-F238E27FC236}">
                <a16:creationId xmlns:a16="http://schemas.microsoft.com/office/drawing/2014/main" id="{58051A27-99D4-9D9F-81AB-890C2EA10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4280" y="0"/>
            <a:ext cx="12216279" cy="6857997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3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Risorse umane diapositiva 8</a:t>
            </a:r>
          </a:p>
        </p:txBody>
      </p:sp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659447"/>
            <a:ext cx="10045994" cy="6073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it-IT"/>
            </a:defPPr>
            <a:lvl1pPr>
              <a:lnSpc>
                <a:spcPts val="4000"/>
              </a:lnSpc>
              <a:defRPr lang="it-IT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/>
              <a:t>CANDIDATES SKILLS PROFILATION</a:t>
            </a:r>
            <a:endParaRPr 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5F2C229-5BF1-05E5-4F56-4D90A11A1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165" y="2123122"/>
            <a:ext cx="9252610" cy="296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64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ma 1">
            <a:extLst>
              <a:ext uri="{FF2B5EF4-FFF2-40B4-BE49-F238E27FC236}">
                <a16:creationId xmlns:a16="http://schemas.microsoft.com/office/drawing/2014/main" id="{58051A27-99D4-9D9F-81AB-890C2EA10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2192000" cy="6857997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3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Risorse umane diapositiva 8</a:t>
            </a:r>
          </a:p>
        </p:txBody>
      </p:sp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659447"/>
            <a:ext cx="10045994" cy="6073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it-IT"/>
            </a:defPPr>
            <a:lvl1pPr>
              <a:lnSpc>
                <a:spcPts val="4000"/>
              </a:lnSpc>
              <a:defRPr lang="it-IT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/>
              <a:t>CANDIDATES SKILLS PROFILATION</a:t>
            </a:r>
            <a:endParaRPr 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E77FCB2-6686-0A6A-B863-F3FC27437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323" y="1440655"/>
            <a:ext cx="5637351" cy="230505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54A208E-81B7-40FE-4B1A-CE0499968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624" y="3919536"/>
            <a:ext cx="60007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63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Figura a mano libera 22">
            <a:extLst>
              <a:ext uri="{FF2B5EF4-FFF2-40B4-BE49-F238E27FC236}">
                <a16:creationId xmlns:a16="http://schemas.microsoft.com/office/drawing/2014/main" id="{2890C43A-EB14-B6A2-CE78-D3B52A4FF5F9}"/>
              </a:ext>
            </a:extLst>
          </p:cNvPr>
          <p:cNvSpPr>
            <a:spLocks/>
          </p:cNvSpPr>
          <p:nvPr/>
        </p:nvSpPr>
        <p:spPr bwMode="auto">
          <a:xfrm>
            <a:off x="5264209" y="-10552"/>
            <a:ext cx="7957527" cy="7848790"/>
          </a:xfrm>
          <a:custGeom>
            <a:avLst/>
            <a:gdLst>
              <a:gd name="T0" fmla="*/ 2254 w 2254"/>
              <a:gd name="T1" fmla="*/ 0 h 2026"/>
              <a:gd name="T2" fmla="*/ 2254 w 2254"/>
              <a:gd name="T3" fmla="*/ 2026 h 2026"/>
              <a:gd name="T4" fmla="*/ 2091 w 2254"/>
              <a:gd name="T5" fmla="*/ 1927 h 2026"/>
              <a:gd name="T6" fmla="*/ 1829 w 2254"/>
              <a:gd name="T7" fmla="*/ 1867 h 2026"/>
              <a:gd name="T8" fmla="*/ 1784 w 2254"/>
              <a:gd name="T9" fmla="*/ 1860 h 2026"/>
              <a:gd name="T10" fmla="*/ 1025 w 2254"/>
              <a:gd name="T11" fmla="*/ 1812 h 2026"/>
              <a:gd name="T12" fmla="*/ 330 w 2254"/>
              <a:gd name="T13" fmla="*/ 1005 h 2026"/>
              <a:gd name="T14" fmla="*/ 662 w 2254"/>
              <a:gd name="T15" fmla="*/ 430 h 2026"/>
              <a:gd name="T16" fmla="*/ 770 w 2254"/>
              <a:gd name="T17" fmla="*/ 0 h 2026"/>
              <a:gd name="T18" fmla="*/ 2254 w 2254"/>
              <a:gd name="T19" fmla="*/ 0 h 2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54" h="2026">
                <a:moveTo>
                  <a:pt x="2254" y="0"/>
                </a:moveTo>
                <a:cubicBezTo>
                  <a:pt x="2254" y="2026"/>
                  <a:pt x="2254" y="2026"/>
                  <a:pt x="2254" y="2026"/>
                </a:cubicBezTo>
                <a:cubicBezTo>
                  <a:pt x="2243" y="2005"/>
                  <a:pt x="2206" y="1966"/>
                  <a:pt x="2091" y="1927"/>
                </a:cubicBezTo>
                <a:cubicBezTo>
                  <a:pt x="2029" y="1906"/>
                  <a:pt x="1944" y="1885"/>
                  <a:pt x="1829" y="1867"/>
                </a:cubicBezTo>
                <a:cubicBezTo>
                  <a:pt x="1814" y="1865"/>
                  <a:pt x="1800" y="1862"/>
                  <a:pt x="1784" y="1860"/>
                </a:cubicBezTo>
                <a:cubicBezTo>
                  <a:pt x="1606" y="1835"/>
                  <a:pt x="1361" y="1816"/>
                  <a:pt x="1025" y="1812"/>
                </a:cubicBezTo>
                <a:cubicBezTo>
                  <a:pt x="0" y="1800"/>
                  <a:pt x="66" y="1196"/>
                  <a:pt x="330" y="1005"/>
                </a:cubicBezTo>
                <a:cubicBezTo>
                  <a:pt x="580" y="825"/>
                  <a:pt x="686" y="680"/>
                  <a:pt x="662" y="430"/>
                </a:cubicBezTo>
                <a:cubicBezTo>
                  <a:pt x="638" y="181"/>
                  <a:pt x="770" y="0"/>
                  <a:pt x="770" y="0"/>
                </a:cubicBezTo>
                <a:lnTo>
                  <a:pt x="2254" y="0"/>
                </a:lnTo>
                <a:close/>
              </a:path>
            </a:pathLst>
          </a:custGeom>
          <a:gradFill>
            <a:gsLst>
              <a:gs pos="0">
                <a:srgbClr val="7CEFD8"/>
              </a:gs>
              <a:gs pos="55000">
                <a:srgbClr val="6672E4"/>
              </a:gs>
              <a:gs pos="100000">
                <a:srgbClr val="882BE5"/>
              </a:gs>
            </a:gsLst>
            <a:lin ang="4800000" scaled="0"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24" name="Titolo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Risorse umane diapositiva 4</a:t>
            </a:r>
          </a:p>
        </p:txBody>
      </p:sp>
      <p:grpSp>
        <p:nvGrpSpPr>
          <p:cNvPr id="27" name="Gruppo 26" descr="Questa immagine rappresenta un uomo visto da dietro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6726784" y="3351587"/>
            <a:ext cx="2668588" cy="2679700"/>
            <a:chOff x="4832350" y="3127375"/>
            <a:chExt cx="2668588" cy="2679700"/>
          </a:xfrm>
        </p:grpSpPr>
        <p:sp>
          <p:nvSpPr>
            <p:cNvPr id="5" name="Figura a mano libera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" name="Forma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" name="Figura a mano libera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" name="Figura a mano libera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" name="Figura a mano libera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9" name="Figura a mano libera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0" name="Figura a mano libera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2" name="Figura a mano libera: Forma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11" name="Figura a mano libera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5" name="Figura a mano libera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6" name="Figura a mano libera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7" name="Figura a mano libera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8" name="Figura a mano libera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9" name="Figura a mano libera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0" name="Figura a mano libera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5" name="Figura a mano libera: Forma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50" name="Figura a mano libera: Forma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Casella di testo 2">
            <a:extLst>
              <a:ext uri="{FF2B5EF4-FFF2-40B4-BE49-F238E27FC236}">
                <a16:creationId xmlns:a16="http://schemas.microsoft.com/office/drawing/2014/main" id="{DA1769E8-875B-0CE4-95A4-64D6AB84655F}"/>
              </a:ext>
            </a:extLst>
          </p:cNvPr>
          <p:cNvSpPr txBox="1"/>
          <p:nvPr/>
        </p:nvSpPr>
        <p:spPr>
          <a:xfrm>
            <a:off x="726781" y="659447"/>
            <a:ext cx="4035719" cy="6073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it-IT"/>
            </a:defPPr>
            <a:lvl1pPr>
              <a:lnSpc>
                <a:spcPts val="4000"/>
              </a:lnSpc>
              <a:defRPr lang="it-IT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/>
              <a:t>CONCLUSIONS</a:t>
            </a:r>
            <a:endParaRPr lang="it-IT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08A6F4CC-9FA7-1E6D-4B7A-7FC248002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09497" y="443786"/>
            <a:ext cx="2607885" cy="1953877"/>
          </a:xfrm>
          <a:prstGeom prst="rect">
            <a:avLst/>
          </a:prstGeom>
        </p:spPr>
      </p:pic>
      <p:pic>
        <p:nvPicPr>
          <p:cNvPr id="228" name="Immagine 227">
            <a:extLst>
              <a:ext uri="{FF2B5EF4-FFF2-40B4-BE49-F238E27FC236}">
                <a16:creationId xmlns:a16="http://schemas.microsoft.com/office/drawing/2014/main" id="{A09B2A54-1BF6-2AF6-0457-EF51D6BF05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601077" y="2764167"/>
            <a:ext cx="2435296" cy="1527594"/>
          </a:xfrm>
          <a:prstGeom prst="rect">
            <a:avLst/>
          </a:prstGeom>
        </p:spPr>
      </p:pic>
      <p:pic>
        <p:nvPicPr>
          <p:cNvPr id="230" name="Immagine 229">
            <a:extLst>
              <a:ext uri="{FF2B5EF4-FFF2-40B4-BE49-F238E27FC236}">
                <a16:creationId xmlns:a16="http://schemas.microsoft.com/office/drawing/2014/main" id="{0475C074-BDDF-5F0C-BFA6-4352FBC636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38369" y="3685753"/>
            <a:ext cx="4152730" cy="279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olo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Risorse umane diapositiva 10</a:t>
            </a:r>
          </a:p>
        </p:txBody>
      </p:sp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37626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</a:lstStyle>
          <a:p>
            <a:pPr rtl="0"/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</a:p>
        </p:txBody>
      </p:sp>
      <p:grpSp>
        <p:nvGrpSpPr>
          <p:cNvPr id="23" name="Gruppo 22" descr="Questa immagine è una forma astratta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igura a mano libera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1" name="Figura a mano libera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2" name="Figura a mano libera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 di testo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129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</a:lstStyle>
          <a:p>
            <a:pPr rtl="0"/>
            <a:r>
              <a:rPr lang="it-IT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13852" y="0"/>
            <a:ext cx="26377" cy="67183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o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8433" y="2531596"/>
            <a:ext cx="4218736" cy="3548132"/>
            <a:chOff x="518433" y="1783030"/>
            <a:chExt cx="4218736" cy="3548132"/>
          </a:xfrm>
        </p:grpSpPr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783030"/>
              <a:ext cx="4209211" cy="307777"/>
              <a:chOff x="518433" y="1942107"/>
              <a:chExt cx="4209211" cy="307777"/>
            </a:xfrm>
          </p:grpSpPr>
          <p:sp>
            <p:nvSpPr>
              <p:cNvPr id="6" name="Rettangolo: Angoli arrotondati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91449" y="1942107"/>
                <a:ext cx="3536195" cy="307777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>
                <a:defPPr>
                  <a:defRPr lang="it-IT"/>
                </a:defPPr>
              </a:lstStyle>
              <a:p>
                <a:pPr rtl="0"/>
                <a:r>
                  <a:rPr lang="en-US" sz="2000" b="1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Minimum requirements check</a:t>
                </a:r>
              </a:p>
            </p:txBody>
          </p:sp>
        </p:grpSp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856859"/>
              <a:ext cx="4218736" cy="307777"/>
              <a:chOff x="518433" y="2798997"/>
              <a:chExt cx="4218736" cy="307777"/>
            </a:xfrm>
          </p:grpSpPr>
          <p:sp>
            <p:nvSpPr>
              <p:cNvPr id="9" name="Rettangolo: Angoli arrotondati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200974" y="2798997"/>
                <a:ext cx="3536195" cy="307777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>
                <a:defPPr>
                  <a:defRPr lang="it-IT"/>
                </a:defPPr>
              </a:lstStyle>
              <a:p>
                <a:pPr rtl="0"/>
                <a:r>
                  <a:rPr lang="en-US" sz="2000" b="1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Additional skills analysis</a:t>
                </a:r>
              </a:p>
            </p:txBody>
          </p:sp>
        </p:grp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947454"/>
              <a:ext cx="4201583" cy="307777"/>
              <a:chOff x="518433" y="3686578"/>
              <a:chExt cx="4201583" cy="307777"/>
            </a:xfrm>
          </p:grpSpPr>
          <p:sp>
            <p:nvSpPr>
              <p:cNvPr id="11" name="Rettangolo: Angoli arrotondati 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83821" y="3686578"/>
                <a:ext cx="3536195" cy="307777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>
                <a:defPPr>
                  <a:defRPr lang="it-IT"/>
                </a:defPPr>
              </a:lstStyle>
              <a:p>
                <a:pPr rtl="0"/>
                <a:r>
                  <a:rPr lang="it-IT" sz="2000" b="1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Candidate interview</a:t>
                </a:r>
              </a:p>
            </p:txBody>
          </p:sp>
        </p:grp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5023385"/>
              <a:ext cx="4201583" cy="307777"/>
              <a:chOff x="518433" y="4559496"/>
              <a:chExt cx="4201583" cy="307777"/>
            </a:xfrm>
          </p:grpSpPr>
          <p:sp>
            <p:nvSpPr>
              <p:cNvPr id="13" name="Rettangolo: Angoli arrotondati 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83821" y="4559496"/>
                <a:ext cx="3536195" cy="307777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>
                <a:defPPr>
                  <a:defRPr lang="it-IT"/>
                </a:defPPr>
              </a:lstStyle>
              <a:p>
                <a:pPr rtl="0"/>
                <a:r>
                  <a:rPr lang="en-US" sz="2000" b="1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Decision</a:t>
                </a:r>
                <a:r>
                  <a:rPr lang="it-IT" sz="2000" b="1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Making</a:t>
                </a:r>
              </a:p>
            </p:txBody>
          </p:sp>
        </p:grpSp>
      </p:grpSp>
      <p:sp>
        <p:nvSpPr>
          <p:cNvPr id="22" name="Oval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754" y="6584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grpSp>
        <p:nvGrpSpPr>
          <p:cNvPr id="62" name="Gruppo 61" descr="Questa immagine è la mano di una donna che scrive su un foglio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igura a mano libera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6" name="Figura a mano libera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7" name="Figura a mano libera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8" name="Figura a mano libera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9" name="Figura a mano libera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0" name="Figura a mano libera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1" name="Figura a mano libera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grpSp>
          <p:nvGrpSpPr>
            <p:cNvPr id="60" name="Gruppo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igura a mano libera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53" name="Figura a mano libera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  <p:sp>
          <p:nvSpPr>
            <p:cNvPr id="54" name="Figura a mano libera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5" name="Figura a mano libera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6" name="Figura a mano libera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7" name="Figura a mano libera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8" name="Figura a mano libera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7" name="Figura a mano libera: Forma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</a:lstStyle>
            <a:p>
              <a:pPr rtl="0"/>
              <a:endParaRPr lang="it-IT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olo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Risorse umane diapositiva 2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3026B83C-ADED-25A6-E946-6EA87FF9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838696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7" name="Casella di testo 1">
            <a:extLst>
              <a:ext uri="{FF2B5EF4-FFF2-40B4-BE49-F238E27FC236}">
                <a16:creationId xmlns:a16="http://schemas.microsoft.com/office/drawing/2014/main" id="{1B52EF28-E59A-4FF4-2199-F896505429A2}"/>
              </a:ext>
            </a:extLst>
          </p:cNvPr>
          <p:cNvSpPr txBox="1"/>
          <p:nvPr/>
        </p:nvSpPr>
        <p:spPr>
          <a:xfrm>
            <a:off x="1206287" y="1626847"/>
            <a:ext cx="5959084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n-US" sz="2000" b="1" i="0" dirty="0"/>
              <a:t>How does it work?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FAEF7600-7D04-7D86-F6F3-398C72A6637D}"/>
              </a:ext>
            </a:extLst>
          </p:cNvPr>
          <p:cNvSpPr/>
          <p:nvPr/>
        </p:nvSpPr>
        <p:spPr>
          <a:xfrm>
            <a:off x="3409950" y="4143374"/>
            <a:ext cx="4838700" cy="2514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 di testo 1">
            <a:extLst>
              <a:ext uri="{FF2B5EF4-FFF2-40B4-BE49-F238E27FC236}">
                <a16:creationId xmlns:a16="http://schemas.microsoft.com/office/drawing/2014/main" id="{53ACB8B1-E60E-59ED-9619-7B35B7B29EFD}"/>
              </a:ext>
            </a:extLst>
          </p:cNvPr>
          <p:cNvSpPr txBox="1"/>
          <p:nvPr/>
        </p:nvSpPr>
        <p:spPr>
          <a:xfrm>
            <a:off x="688974" y="679131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</a:lstStyle>
          <a:p>
            <a:pPr rtl="0"/>
            <a:r>
              <a:rPr lang="it-IT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CHALLENGES</a:t>
            </a:r>
          </a:p>
        </p:txBody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8CA0CEF0-20D3-6BF3-0F53-CBAE873BC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98745"/>
            <a:ext cx="12192000" cy="2514602"/>
            <a:chOff x="-12700" y="2162907"/>
            <a:chExt cx="12192000" cy="2514602"/>
          </a:xfrm>
        </p:grpSpPr>
        <p:pic>
          <p:nvPicPr>
            <p:cNvPr id="31" name="Immagine 30" descr="Un gruppo di persone sedute a una scrivania&#10;">
              <a:extLst>
                <a:ext uri="{FF2B5EF4-FFF2-40B4-BE49-F238E27FC236}">
                  <a16:creationId xmlns:a16="http://schemas.microsoft.com/office/drawing/2014/main" id="{4A52F5F7-A5F4-F3B5-9B06-BD585FF063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2" name="Rettangolo 31" descr="Queste è un'immagine di una scrivania con computer portatili e persone che lavorano.">
              <a:extLst>
                <a:ext uri="{FF2B5EF4-FFF2-40B4-BE49-F238E27FC236}">
                  <a16:creationId xmlns:a16="http://schemas.microsoft.com/office/drawing/2014/main" id="{DA3B9F68-FFE2-BEFC-889E-2F0A5C738474}"/>
                </a:ext>
              </a:extLst>
            </p:cNvPr>
            <p:cNvSpPr/>
            <p:nvPr/>
          </p:nvSpPr>
          <p:spPr>
            <a:xfrm>
              <a:off x="-12700" y="2162907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33" name="Ovale 32">
              <a:extLst>
                <a:ext uri="{FF2B5EF4-FFF2-40B4-BE49-F238E27FC236}">
                  <a16:creationId xmlns:a16="http://schemas.microsoft.com/office/drawing/2014/main" id="{12822AE7-EDF2-1F01-2B81-44B7FDA72BF7}"/>
                </a:ext>
              </a:extLst>
            </p:cNvPr>
            <p:cNvSpPr/>
            <p:nvPr/>
          </p:nvSpPr>
          <p:spPr>
            <a:xfrm>
              <a:off x="1737814" y="3936470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34" name="Ovale 33">
              <a:extLst>
                <a:ext uri="{FF2B5EF4-FFF2-40B4-BE49-F238E27FC236}">
                  <a16:creationId xmlns:a16="http://schemas.microsoft.com/office/drawing/2014/main" id="{1D7AA496-8A54-4A07-3446-29E949995513}"/>
                </a:ext>
              </a:extLst>
            </p:cNvPr>
            <p:cNvSpPr/>
            <p:nvPr/>
          </p:nvSpPr>
          <p:spPr>
            <a:xfrm>
              <a:off x="1782422" y="3981078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35" name="Casella di testo 12">
              <a:extLst>
                <a:ext uri="{FF2B5EF4-FFF2-40B4-BE49-F238E27FC236}">
                  <a16:creationId xmlns:a16="http://schemas.microsoft.com/office/drawing/2014/main" id="{FD488FC1-F844-85D7-97C9-829E68D0C3CC}"/>
                </a:ext>
              </a:extLst>
            </p:cNvPr>
            <p:cNvSpPr txBox="1"/>
            <p:nvPr/>
          </p:nvSpPr>
          <p:spPr>
            <a:xfrm>
              <a:off x="1568706" y="3189004"/>
              <a:ext cx="6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it-IT"/>
              </a:defPPr>
            </a:lstStyle>
            <a:p>
              <a:pPr algn="ctr" rtl="0"/>
              <a:endParaRPr lang="it-IT" sz="32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9" name="Casella di testo 27">
              <a:extLst>
                <a:ext uri="{FF2B5EF4-FFF2-40B4-BE49-F238E27FC236}">
                  <a16:creationId xmlns:a16="http://schemas.microsoft.com/office/drawing/2014/main" id="{E6599357-89FA-4C1D-D08B-3AAA95B8842D}"/>
                </a:ext>
              </a:extLst>
            </p:cNvPr>
            <p:cNvSpPr txBox="1"/>
            <p:nvPr/>
          </p:nvSpPr>
          <p:spPr>
            <a:xfrm>
              <a:off x="4560957" y="3189005"/>
              <a:ext cx="6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it-IT"/>
              </a:defPPr>
            </a:lstStyle>
            <a:p>
              <a:pPr algn="ctr" rtl="0"/>
              <a:endParaRPr lang="it-IT" sz="3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54" name="Gruppo 53" descr="Questa immagine è un'icona di una persona che interagisce con tre persone ">
            <a:extLst>
              <a:ext uri="{FF2B5EF4-FFF2-40B4-BE49-F238E27FC236}">
                <a16:creationId xmlns:a16="http://schemas.microsoft.com/office/drawing/2014/main" id="{CD48E2C5-E5D3-C711-6F51-DB0F63F7B75B}"/>
              </a:ext>
            </a:extLst>
          </p:cNvPr>
          <p:cNvGrpSpPr/>
          <p:nvPr/>
        </p:nvGrpSpPr>
        <p:grpSpPr>
          <a:xfrm>
            <a:off x="3713012" y="4391584"/>
            <a:ext cx="4165796" cy="739070"/>
            <a:chOff x="7999616" y="3639194"/>
            <a:chExt cx="2137622" cy="346075"/>
          </a:xfrm>
        </p:grpSpPr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F04FD32F-FF1E-5D73-B500-0349801E1C84}"/>
                </a:ext>
              </a:extLst>
            </p:cNvPr>
            <p:cNvSpPr/>
            <p:nvPr/>
          </p:nvSpPr>
          <p:spPr>
            <a:xfrm>
              <a:off x="8591418" y="3703407"/>
              <a:ext cx="1545820" cy="2017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it-IT"/>
              </a:defPPr>
            </a:lstStyle>
            <a:p>
              <a:pPr rtl="0"/>
              <a:r>
                <a:rPr lang="it-IT" sz="2800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TIME CONSUMING</a:t>
              </a:r>
            </a:p>
          </p:txBody>
        </p:sp>
        <p:grpSp>
          <p:nvGrpSpPr>
            <p:cNvPr id="56" name="Gruppo 55">
              <a:extLst>
                <a:ext uri="{FF2B5EF4-FFF2-40B4-BE49-F238E27FC236}">
                  <a16:creationId xmlns:a16="http://schemas.microsoft.com/office/drawing/2014/main" id="{284382C9-D86A-19B8-C3CA-C6A9F91BA6E7}"/>
                </a:ext>
              </a:extLst>
            </p:cNvPr>
            <p:cNvGrpSpPr/>
            <p:nvPr/>
          </p:nvGrpSpPr>
          <p:grpSpPr>
            <a:xfrm>
              <a:off x="7999616" y="3639194"/>
              <a:ext cx="330200" cy="346075"/>
              <a:chOff x="2686050" y="2895601"/>
              <a:chExt cx="330200" cy="346075"/>
            </a:xfrm>
          </p:grpSpPr>
          <p:sp>
            <p:nvSpPr>
              <p:cNvPr id="57" name="Ovale 309">
                <a:extLst>
                  <a:ext uri="{FF2B5EF4-FFF2-40B4-BE49-F238E27FC236}">
                    <a16:creationId xmlns:a16="http://schemas.microsoft.com/office/drawing/2014/main" id="{77533BE9-B9A4-7C9B-F788-93B116AEE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8" name="Figura a mano libera 310">
                <a:extLst>
                  <a:ext uri="{FF2B5EF4-FFF2-40B4-BE49-F238E27FC236}">
                    <a16:creationId xmlns:a16="http://schemas.microsoft.com/office/drawing/2014/main" id="{1D8992D2-E315-2B94-9B27-26A351FB50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9" name="Ovale 311">
                <a:extLst>
                  <a:ext uri="{FF2B5EF4-FFF2-40B4-BE49-F238E27FC236}">
                    <a16:creationId xmlns:a16="http://schemas.microsoft.com/office/drawing/2014/main" id="{762532A6-D38D-AD0B-B4EC-46ED2A019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60" name="Figura a mano libera 312">
                <a:extLst>
                  <a:ext uri="{FF2B5EF4-FFF2-40B4-BE49-F238E27FC236}">
                    <a16:creationId xmlns:a16="http://schemas.microsoft.com/office/drawing/2014/main" id="{8FA73F63-E96B-B3E7-05A7-8BCDB111A5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61" name="Ovale 313">
                <a:extLst>
                  <a:ext uri="{FF2B5EF4-FFF2-40B4-BE49-F238E27FC236}">
                    <a16:creationId xmlns:a16="http://schemas.microsoft.com/office/drawing/2014/main" id="{319029AA-25C1-16C6-B69E-54FAEE18F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62" name="Figura a mano libera 314">
                <a:extLst>
                  <a:ext uri="{FF2B5EF4-FFF2-40B4-BE49-F238E27FC236}">
                    <a16:creationId xmlns:a16="http://schemas.microsoft.com/office/drawing/2014/main" id="{5007F7E4-7531-E7A5-5B3B-C1328301B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63" name="Ovale 315">
                <a:extLst>
                  <a:ext uri="{FF2B5EF4-FFF2-40B4-BE49-F238E27FC236}">
                    <a16:creationId xmlns:a16="http://schemas.microsoft.com/office/drawing/2014/main" id="{EBB8DDFA-6946-CE68-F4F1-389E08F81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64" name="Figura a mano libera 316">
                <a:extLst>
                  <a:ext uri="{FF2B5EF4-FFF2-40B4-BE49-F238E27FC236}">
                    <a16:creationId xmlns:a16="http://schemas.microsoft.com/office/drawing/2014/main" id="{A8637BF9-32A7-73AB-9D76-8821E1E5B8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65" name="Ovale 317">
                <a:extLst>
                  <a:ext uri="{FF2B5EF4-FFF2-40B4-BE49-F238E27FC236}">
                    <a16:creationId xmlns:a16="http://schemas.microsoft.com/office/drawing/2014/main" id="{484602BB-75CB-BF3C-78BC-419AA6FD3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66" name="Figura a mano libera 318">
                <a:extLst>
                  <a:ext uri="{FF2B5EF4-FFF2-40B4-BE49-F238E27FC236}">
                    <a16:creationId xmlns:a16="http://schemas.microsoft.com/office/drawing/2014/main" id="{3AA6F51E-1331-AF6A-34F4-0901EBFCE8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67" name="Figura a mano libera 319">
                <a:extLst>
                  <a:ext uri="{FF2B5EF4-FFF2-40B4-BE49-F238E27FC236}">
                    <a16:creationId xmlns:a16="http://schemas.microsoft.com/office/drawing/2014/main" id="{7B361F38-475C-F3D2-C588-640916E570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68" name="Linea 320">
                <a:extLst>
                  <a:ext uri="{FF2B5EF4-FFF2-40B4-BE49-F238E27FC236}">
                    <a16:creationId xmlns:a16="http://schemas.microsoft.com/office/drawing/2014/main" id="{12F0ADE3-D52C-E927-9DDA-A39721E49E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69" name="Gruppo 68" descr="Questa immagine è un'icona di tre persone che interagiscono. ">
            <a:extLst>
              <a:ext uri="{FF2B5EF4-FFF2-40B4-BE49-F238E27FC236}">
                <a16:creationId xmlns:a16="http://schemas.microsoft.com/office/drawing/2014/main" id="{DFE887A5-9D16-00AB-568D-B58416C94E45}"/>
              </a:ext>
            </a:extLst>
          </p:cNvPr>
          <p:cNvGrpSpPr/>
          <p:nvPr/>
        </p:nvGrpSpPr>
        <p:grpSpPr>
          <a:xfrm>
            <a:off x="3786645" y="5586844"/>
            <a:ext cx="3603460" cy="680796"/>
            <a:chOff x="7991679" y="4627292"/>
            <a:chExt cx="2352775" cy="346075"/>
          </a:xfrm>
        </p:grpSpPr>
        <p:grpSp>
          <p:nvGrpSpPr>
            <p:cNvPr id="70" name="Gruppo 69">
              <a:extLst>
                <a:ext uri="{FF2B5EF4-FFF2-40B4-BE49-F238E27FC236}">
                  <a16:creationId xmlns:a16="http://schemas.microsoft.com/office/drawing/2014/main" id="{C9723F38-FE0B-15B6-5A8B-4DBB4AB84BBD}"/>
                </a:ext>
              </a:extLst>
            </p:cNvPr>
            <p:cNvGrpSpPr/>
            <p:nvPr/>
          </p:nvGrpSpPr>
          <p:grpSpPr>
            <a:xfrm>
              <a:off x="7991679" y="4627292"/>
              <a:ext cx="346075" cy="346075"/>
              <a:chOff x="3398838" y="2895601"/>
              <a:chExt cx="346075" cy="346075"/>
            </a:xfrm>
          </p:grpSpPr>
          <p:sp>
            <p:nvSpPr>
              <p:cNvPr id="72" name="Figura a mano libera 49">
                <a:extLst>
                  <a:ext uri="{FF2B5EF4-FFF2-40B4-BE49-F238E27FC236}">
                    <a16:creationId xmlns:a16="http://schemas.microsoft.com/office/drawing/2014/main" id="{FB686594-295C-61DE-5E9C-9CFE19CEBD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3" name="Figura a mano libera 50">
                <a:extLst>
                  <a:ext uri="{FF2B5EF4-FFF2-40B4-BE49-F238E27FC236}">
                    <a16:creationId xmlns:a16="http://schemas.microsoft.com/office/drawing/2014/main" id="{557703F4-6A52-9CBA-C244-201B4342A6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4" name="Ovale 51">
                <a:extLst>
                  <a:ext uri="{FF2B5EF4-FFF2-40B4-BE49-F238E27FC236}">
                    <a16:creationId xmlns:a16="http://schemas.microsoft.com/office/drawing/2014/main" id="{C49D8268-4922-38DF-02B8-E2E64AC2A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5" name="Figura a mano libera 52">
                <a:extLst>
                  <a:ext uri="{FF2B5EF4-FFF2-40B4-BE49-F238E27FC236}">
                    <a16:creationId xmlns:a16="http://schemas.microsoft.com/office/drawing/2014/main" id="{12759AFC-A0AB-6DEF-5304-3655325BC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6" name="Figura a mano libera 53">
                <a:extLst>
                  <a:ext uri="{FF2B5EF4-FFF2-40B4-BE49-F238E27FC236}">
                    <a16:creationId xmlns:a16="http://schemas.microsoft.com/office/drawing/2014/main" id="{B78C1514-B7F1-CEF9-3E1F-8B59D7E7DA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7" name="Figura a mano libera 54">
                <a:extLst>
                  <a:ext uri="{FF2B5EF4-FFF2-40B4-BE49-F238E27FC236}">
                    <a16:creationId xmlns:a16="http://schemas.microsoft.com/office/drawing/2014/main" id="{66D97985-9717-AE5B-E217-3031CB50C8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8" name="Ovale 55">
                <a:extLst>
                  <a:ext uri="{FF2B5EF4-FFF2-40B4-BE49-F238E27FC236}">
                    <a16:creationId xmlns:a16="http://schemas.microsoft.com/office/drawing/2014/main" id="{913CCC2E-0364-0093-DDD7-9C9D42F90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9" name="Figura a mano libera 56">
                <a:extLst>
                  <a:ext uri="{FF2B5EF4-FFF2-40B4-BE49-F238E27FC236}">
                    <a16:creationId xmlns:a16="http://schemas.microsoft.com/office/drawing/2014/main" id="{9E416065-F3D3-4EC1-4A69-DD6ACC54E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80" name="Figura a mano libera 57">
                <a:extLst>
                  <a:ext uri="{FF2B5EF4-FFF2-40B4-BE49-F238E27FC236}">
                    <a16:creationId xmlns:a16="http://schemas.microsoft.com/office/drawing/2014/main" id="{F2FE8F2F-354C-C3B8-B3DE-D234E36C6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81" name="Figura a mano libera 58">
                <a:extLst>
                  <a:ext uri="{FF2B5EF4-FFF2-40B4-BE49-F238E27FC236}">
                    <a16:creationId xmlns:a16="http://schemas.microsoft.com/office/drawing/2014/main" id="{16584356-FAA4-B047-16BD-1B4FA6700E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82" name="Ovale 59">
                <a:extLst>
                  <a:ext uri="{FF2B5EF4-FFF2-40B4-BE49-F238E27FC236}">
                    <a16:creationId xmlns:a16="http://schemas.microsoft.com/office/drawing/2014/main" id="{F9565F97-5C68-7C96-74F0-404444E062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83" name="Figura a mano libera 60">
                <a:extLst>
                  <a:ext uri="{FF2B5EF4-FFF2-40B4-BE49-F238E27FC236}">
                    <a16:creationId xmlns:a16="http://schemas.microsoft.com/office/drawing/2014/main" id="{5CC741D6-F905-F88B-7DD4-00944D97F7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84" name="Linea 61">
                <a:extLst>
                  <a:ext uri="{FF2B5EF4-FFF2-40B4-BE49-F238E27FC236}">
                    <a16:creationId xmlns:a16="http://schemas.microsoft.com/office/drawing/2014/main" id="{72350A96-041C-E985-7622-E88303E5B1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85" name="Linea 62">
                <a:extLst>
                  <a:ext uri="{FF2B5EF4-FFF2-40B4-BE49-F238E27FC236}">
                    <a16:creationId xmlns:a16="http://schemas.microsoft.com/office/drawing/2014/main" id="{0E47EC13-3769-42BF-2E66-7D361910AB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189739F8-40E2-E4D2-7381-124D6F6B0D60}"/>
                </a:ext>
              </a:extLst>
            </p:cNvPr>
            <p:cNvSpPr/>
            <p:nvPr/>
          </p:nvSpPr>
          <p:spPr>
            <a:xfrm>
              <a:off x="8780515" y="4671058"/>
              <a:ext cx="1563939" cy="219037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it-IT"/>
              </a:defPPr>
            </a:lstStyle>
            <a:p>
              <a:pPr rtl="0"/>
              <a:r>
                <a:rPr lang="it-IT" sz="2800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HIRING QUALITY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597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Risorse umane diapositiva 8</a:t>
            </a:r>
          </a:p>
        </p:txBody>
      </p:sp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659447"/>
            <a:ext cx="59788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it-IT"/>
            </a:defPPr>
            <a:lvl1pPr>
              <a:lnSpc>
                <a:spcPts val="4000"/>
              </a:lnSpc>
              <a:defRPr lang="it-IT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it-IT" sz="3200" dirty="0"/>
              <a:t>PROJECT GOAL</a:t>
            </a:r>
          </a:p>
        </p:txBody>
      </p:sp>
      <p:sp>
        <p:nvSpPr>
          <p:cNvPr id="2" name="Casella di testo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726781" y="1419325"/>
            <a:ext cx="6224717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n-US" sz="2000" i="0" dirty="0"/>
              <a:t>Using artificial intelligence to speed up the first two phases.</a:t>
            </a:r>
            <a:endParaRPr lang="en-US" sz="2000" dirty="0"/>
          </a:p>
        </p:txBody>
      </p:sp>
      <p:sp>
        <p:nvSpPr>
          <p:cNvPr id="4" name="Casella di testo 3">
            <a:extLst>
              <a:ext uri="{FF2B5EF4-FFF2-40B4-BE49-F238E27FC236}">
                <a16:creationId xmlns:a16="http://schemas.microsoft.com/office/drawing/2014/main" id="{171A55DA-183A-4D18-85CD-0F3BC09D5269}"/>
              </a:ext>
            </a:extLst>
          </p:cNvPr>
          <p:cNvSpPr txBox="1"/>
          <p:nvPr/>
        </p:nvSpPr>
        <p:spPr>
          <a:xfrm>
            <a:off x="742390" y="2807220"/>
            <a:ext cx="4256280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n-US" sz="2000" b="1" dirty="0">
                <a:latin typeface="Segoe UI" panose="020B0502040204020203" pitchFamily="34" charset="0"/>
              </a:rPr>
              <a:t>Answer to business questions</a:t>
            </a:r>
          </a:p>
        </p:txBody>
      </p:sp>
      <p:sp>
        <p:nvSpPr>
          <p:cNvPr id="5" name="Casella di testo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726781" y="3480543"/>
            <a:ext cx="5715964" cy="203132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en-US" sz="1800" b="1" i="0" strike="noStrike" baseline="0" dirty="0">
                <a:latin typeface="LMRoman10-Bold-Identity-H"/>
              </a:rPr>
              <a:t>Salary Segmentation</a:t>
            </a:r>
            <a:r>
              <a:rPr lang="en-US" sz="1800" i="0" strike="noStrike" baseline="0" dirty="0">
                <a:latin typeface="LMRoman10-Bold-Identity-H"/>
              </a:rPr>
              <a:t>:  </a:t>
            </a:r>
            <a:r>
              <a:rPr lang="en-US" i="0" strike="noStrike" baseline="0" dirty="0"/>
              <a:t>identification of groups of similar people  considering year of experience and education level.</a:t>
            </a:r>
          </a:p>
          <a:p>
            <a:pPr marL="342900" indent="-342900">
              <a:buFont typeface="+mj-lt"/>
              <a:buAutoNum type="arabicPeriod"/>
            </a:pPr>
            <a:endParaRPr lang="en-US" i="0" strike="noStrike" baseline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1" i="0" strike="noStrike" baseline="0" dirty="0">
                <a:latin typeface="LMRoman10-Bold-Identity-H"/>
              </a:rPr>
              <a:t>Candidates Skills Profilation</a:t>
            </a:r>
            <a:r>
              <a:rPr lang="en-US" sz="1800" i="0" strike="noStrike" baseline="0" dirty="0">
                <a:latin typeface="LMRoman10-Bold-Identity-H"/>
              </a:rPr>
              <a:t>: </a:t>
            </a:r>
            <a:r>
              <a:rPr lang="en-US" i="0" strike="noStrike" baseline="0" dirty="0"/>
              <a:t>identification of groups of similar people considering versatility in known languages and technical skills.</a:t>
            </a:r>
          </a:p>
          <a:p>
            <a:pPr marL="342900" indent="-342900">
              <a:buFont typeface="+mj-lt"/>
              <a:buAutoNum type="arabicPeriod"/>
            </a:pPr>
            <a:endParaRPr lang="en-US" i="0" dirty="0"/>
          </a:p>
          <a:p>
            <a:pPr marL="342900" indent="-342900" rtl="0">
              <a:buFont typeface="+mj-lt"/>
              <a:buAutoNum type="arabicPeriod"/>
            </a:pPr>
            <a:endParaRPr lang="en-US" b="1" dirty="0"/>
          </a:p>
        </p:txBody>
      </p:sp>
      <p:pic>
        <p:nvPicPr>
          <p:cNvPr id="163" name="Immagine 162" descr="Questa immagine rappresenta due coppie di mani che uniscono le tessere di un puzzle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1" name="Casella di testo 1">
            <a:extLst>
              <a:ext uri="{FF2B5EF4-FFF2-40B4-BE49-F238E27FC236}">
                <a16:creationId xmlns:a16="http://schemas.microsoft.com/office/drawing/2014/main" id="{4C66DBE1-5D10-266F-09A4-95E0115A474B}"/>
              </a:ext>
            </a:extLst>
          </p:cNvPr>
          <p:cNvSpPr txBox="1"/>
          <p:nvPr/>
        </p:nvSpPr>
        <p:spPr>
          <a:xfrm>
            <a:off x="992413" y="1848630"/>
            <a:ext cx="5959084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800" i="0" dirty="0"/>
              <a:t>Screening CVs.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800" i="0" dirty="0"/>
              <a:t>Selecting among bests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9842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Risorse umane diapositiva 8</a:t>
            </a:r>
          </a:p>
        </p:txBody>
      </p:sp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659447"/>
            <a:ext cx="59788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it-IT"/>
            </a:defPPr>
            <a:lvl1pPr>
              <a:lnSpc>
                <a:spcPts val="4000"/>
              </a:lnSpc>
              <a:defRPr lang="it-IT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it-IT" sz="3200" dirty="0"/>
              <a:t>DATASET USED</a:t>
            </a:r>
          </a:p>
        </p:txBody>
      </p:sp>
      <p:sp>
        <p:nvSpPr>
          <p:cNvPr id="51" name="Casella di testo 1">
            <a:extLst>
              <a:ext uri="{FF2B5EF4-FFF2-40B4-BE49-F238E27FC236}">
                <a16:creationId xmlns:a16="http://schemas.microsoft.com/office/drawing/2014/main" id="{4C66DBE1-5D10-266F-09A4-95E0115A474B}"/>
              </a:ext>
            </a:extLst>
          </p:cNvPr>
          <p:cNvSpPr txBox="1"/>
          <p:nvPr/>
        </p:nvSpPr>
        <p:spPr>
          <a:xfrm>
            <a:off x="726781" y="1857770"/>
            <a:ext cx="5959084" cy="135421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400" i="0" dirty="0"/>
              <a:t>10 000 USA LinkedIn profiles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sz="2400" i="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400" i="0" dirty="0"/>
              <a:t>Job Postings found on Kaggle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i="0" dirty="0"/>
          </a:p>
        </p:txBody>
      </p:sp>
      <p:sp>
        <p:nvSpPr>
          <p:cNvPr id="6" name="Figura a mano libera 22">
            <a:extLst>
              <a:ext uri="{FF2B5EF4-FFF2-40B4-BE49-F238E27FC236}">
                <a16:creationId xmlns:a16="http://schemas.microsoft.com/office/drawing/2014/main" id="{0662C9B3-6054-E2AA-DE5F-22F1E08B95E8}"/>
              </a:ext>
            </a:extLst>
          </p:cNvPr>
          <p:cNvSpPr>
            <a:spLocks/>
          </p:cNvSpPr>
          <p:nvPr/>
        </p:nvSpPr>
        <p:spPr bwMode="auto">
          <a:xfrm>
            <a:off x="5264209" y="-10552"/>
            <a:ext cx="7957527" cy="7848790"/>
          </a:xfrm>
          <a:custGeom>
            <a:avLst/>
            <a:gdLst>
              <a:gd name="T0" fmla="*/ 2254 w 2254"/>
              <a:gd name="T1" fmla="*/ 0 h 2026"/>
              <a:gd name="T2" fmla="*/ 2254 w 2254"/>
              <a:gd name="T3" fmla="*/ 2026 h 2026"/>
              <a:gd name="T4" fmla="*/ 2091 w 2254"/>
              <a:gd name="T5" fmla="*/ 1927 h 2026"/>
              <a:gd name="T6" fmla="*/ 1829 w 2254"/>
              <a:gd name="T7" fmla="*/ 1867 h 2026"/>
              <a:gd name="T8" fmla="*/ 1784 w 2254"/>
              <a:gd name="T9" fmla="*/ 1860 h 2026"/>
              <a:gd name="T10" fmla="*/ 1025 w 2254"/>
              <a:gd name="T11" fmla="*/ 1812 h 2026"/>
              <a:gd name="T12" fmla="*/ 330 w 2254"/>
              <a:gd name="T13" fmla="*/ 1005 h 2026"/>
              <a:gd name="T14" fmla="*/ 662 w 2254"/>
              <a:gd name="T15" fmla="*/ 430 h 2026"/>
              <a:gd name="T16" fmla="*/ 770 w 2254"/>
              <a:gd name="T17" fmla="*/ 0 h 2026"/>
              <a:gd name="T18" fmla="*/ 2254 w 2254"/>
              <a:gd name="T19" fmla="*/ 0 h 2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54" h="2026">
                <a:moveTo>
                  <a:pt x="2254" y="0"/>
                </a:moveTo>
                <a:cubicBezTo>
                  <a:pt x="2254" y="2026"/>
                  <a:pt x="2254" y="2026"/>
                  <a:pt x="2254" y="2026"/>
                </a:cubicBezTo>
                <a:cubicBezTo>
                  <a:pt x="2243" y="2005"/>
                  <a:pt x="2206" y="1966"/>
                  <a:pt x="2091" y="1927"/>
                </a:cubicBezTo>
                <a:cubicBezTo>
                  <a:pt x="2029" y="1906"/>
                  <a:pt x="1944" y="1885"/>
                  <a:pt x="1829" y="1867"/>
                </a:cubicBezTo>
                <a:cubicBezTo>
                  <a:pt x="1814" y="1865"/>
                  <a:pt x="1800" y="1862"/>
                  <a:pt x="1784" y="1860"/>
                </a:cubicBezTo>
                <a:cubicBezTo>
                  <a:pt x="1606" y="1835"/>
                  <a:pt x="1361" y="1816"/>
                  <a:pt x="1025" y="1812"/>
                </a:cubicBezTo>
                <a:cubicBezTo>
                  <a:pt x="0" y="1800"/>
                  <a:pt x="66" y="1196"/>
                  <a:pt x="330" y="1005"/>
                </a:cubicBezTo>
                <a:cubicBezTo>
                  <a:pt x="580" y="825"/>
                  <a:pt x="686" y="680"/>
                  <a:pt x="662" y="430"/>
                </a:cubicBezTo>
                <a:cubicBezTo>
                  <a:pt x="638" y="181"/>
                  <a:pt x="770" y="0"/>
                  <a:pt x="770" y="0"/>
                </a:cubicBezTo>
                <a:lnTo>
                  <a:pt x="2254" y="0"/>
                </a:lnTo>
                <a:close/>
              </a:path>
            </a:pathLst>
          </a:custGeom>
          <a:gradFill>
            <a:gsLst>
              <a:gs pos="0">
                <a:srgbClr val="7CEFD8"/>
              </a:gs>
              <a:gs pos="55000">
                <a:srgbClr val="6672E4"/>
              </a:gs>
              <a:gs pos="100000">
                <a:srgbClr val="882BE5"/>
              </a:gs>
            </a:gsLst>
            <a:lin ang="4800000" scaled="0"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7D639FE-D215-FF50-6205-4896EC8BC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930" y="916787"/>
            <a:ext cx="2494840" cy="1309791"/>
          </a:xfrm>
          <a:prstGeom prst="rect">
            <a:avLst/>
          </a:prstGeom>
        </p:spPr>
      </p:pic>
      <p:sp>
        <p:nvSpPr>
          <p:cNvPr id="13" name="Casella di testo 4">
            <a:extLst>
              <a:ext uri="{FF2B5EF4-FFF2-40B4-BE49-F238E27FC236}">
                <a16:creationId xmlns:a16="http://schemas.microsoft.com/office/drawing/2014/main" id="{28645A5D-6780-4473-94B2-A6949A7DEE99}"/>
              </a:ext>
            </a:extLst>
          </p:cNvPr>
          <p:cNvSpPr txBox="1"/>
          <p:nvPr/>
        </p:nvSpPr>
        <p:spPr>
          <a:xfrm>
            <a:off x="9815395" y="2446031"/>
            <a:ext cx="810750" cy="141577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sz="6000" b="1" i="0" strike="noStrike" baseline="0" dirty="0">
                <a:latin typeface="LMRoman10-Bold-Identity-H"/>
              </a:rPr>
              <a:t>&amp;</a:t>
            </a:r>
            <a:endParaRPr lang="en-US" sz="6000" i="0" strike="noStrike" baseline="0" dirty="0"/>
          </a:p>
          <a:p>
            <a:pPr marL="342900" indent="-342900">
              <a:buFont typeface="+mj-lt"/>
              <a:buAutoNum type="arabicPeriod"/>
            </a:pPr>
            <a:endParaRPr lang="en-US" i="0" dirty="0"/>
          </a:p>
          <a:p>
            <a:pPr marL="342900" indent="-342900" rtl="0">
              <a:buFont typeface="+mj-lt"/>
              <a:buAutoNum type="arabicPeriod"/>
            </a:pPr>
            <a:endParaRPr lang="en-US" b="1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15E4611E-7CE1-48DF-F0E8-2FCECCAF1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81" y="4170104"/>
            <a:ext cx="3967864" cy="1983932"/>
          </a:xfrm>
          <a:prstGeom prst="rect">
            <a:avLst/>
          </a:prstGeom>
        </p:spPr>
      </p:pic>
      <p:sp>
        <p:nvSpPr>
          <p:cNvPr id="16" name="Casella di testo 1">
            <a:extLst>
              <a:ext uri="{FF2B5EF4-FFF2-40B4-BE49-F238E27FC236}">
                <a16:creationId xmlns:a16="http://schemas.microsoft.com/office/drawing/2014/main" id="{010F78F2-65E5-21E3-6862-89432EBF3F01}"/>
              </a:ext>
            </a:extLst>
          </p:cNvPr>
          <p:cNvSpPr txBox="1"/>
          <p:nvPr/>
        </p:nvSpPr>
        <p:spPr>
          <a:xfrm>
            <a:off x="726780" y="3824666"/>
            <a:ext cx="3967864" cy="52322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en-US" sz="1800" i="0" dirty="0"/>
              <a:t>Considering only one job posting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i="0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3E4BB213-11C0-4B9A-9963-74C7E1A56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3447" y="3668938"/>
            <a:ext cx="3205163" cy="135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2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arallelogramma 33">
            <a:extLst>
              <a:ext uri="{FF2B5EF4-FFF2-40B4-BE49-F238E27FC236}">
                <a16:creationId xmlns:a16="http://schemas.microsoft.com/office/drawing/2014/main" id="{44D69008-664C-2D2F-264E-7946C4E8A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22899" y="0"/>
            <a:ext cx="6769101" cy="6857997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3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Risorse umane diapositiva 8</a:t>
            </a:r>
          </a:p>
        </p:txBody>
      </p:sp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659447"/>
            <a:ext cx="59788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it-IT"/>
            </a:defPPr>
            <a:lvl1pPr>
              <a:lnSpc>
                <a:spcPts val="4000"/>
              </a:lnSpc>
              <a:defRPr lang="it-IT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it-IT" sz="3200" dirty="0"/>
              <a:t>PREPROCESSING</a:t>
            </a:r>
          </a:p>
        </p:txBody>
      </p:sp>
      <p:sp>
        <p:nvSpPr>
          <p:cNvPr id="51" name="Casella di testo 1">
            <a:extLst>
              <a:ext uri="{FF2B5EF4-FFF2-40B4-BE49-F238E27FC236}">
                <a16:creationId xmlns:a16="http://schemas.microsoft.com/office/drawing/2014/main" id="{4C66DBE1-5D10-266F-09A4-95E0115A474B}"/>
              </a:ext>
            </a:extLst>
          </p:cNvPr>
          <p:cNvSpPr txBox="1"/>
          <p:nvPr/>
        </p:nvSpPr>
        <p:spPr>
          <a:xfrm>
            <a:off x="736991" y="1399254"/>
            <a:ext cx="5959084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n-US" sz="2000" b="1" i="0" dirty="0"/>
              <a:t>Data Extraction and Features Construction</a:t>
            </a:r>
            <a:endParaRPr lang="en-US" sz="2000" b="1" dirty="0"/>
          </a:p>
        </p:txBody>
      </p:sp>
      <p:sp>
        <p:nvSpPr>
          <p:cNvPr id="15" name="Casella di testo 1">
            <a:extLst>
              <a:ext uri="{FF2B5EF4-FFF2-40B4-BE49-F238E27FC236}">
                <a16:creationId xmlns:a16="http://schemas.microsoft.com/office/drawing/2014/main" id="{F9B54460-ECCD-DABC-49AE-7B9AA2039CE5}"/>
              </a:ext>
            </a:extLst>
          </p:cNvPr>
          <p:cNvSpPr txBox="1"/>
          <p:nvPr/>
        </p:nvSpPr>
        <p:spPr>
          <a:xfrm>
            <a:off x="746516" y="1999957"/>
            <a:ext cx="4120759" cy="43937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full name description 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country  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languages spoken  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currently working  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numbers of different working experiences 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years of working experiences  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university   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number of degrees  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number of accomplishment projects  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number of accomplishment courses  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number of accomplishment patents  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full skills descriptions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59252142-ED6C-1B1B-4285-7A70B9F92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809" y="3679100"/>
            <a:ext cx="5796941" cy="2429600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65AB47B4-765C-0214-8837-5B8E4148B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268" y="983145"/>
            <a:ext cx="3615332" cy="203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40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ma 10">
            <a:extLst>
              <a:ext uri="{FF2B5EF4-FFF2-40B4-BE49-F238E27FC236}">
                <a16:creationId xmlns:a16="http://schemas.microsoft.com/office/drawing/2014/main" id="{E9EF6FFA-1183-31AE-C9CA-58C3C69D5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97700" y="0"/>
            <a:ext cx="5194300" cy="6857997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3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Risorse umane diapositiva 8</a:t>
            </a:r>
          </a:p>
        </p:txBody>
      </p:sp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659447"/>
            <a:ext cx="59788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it-IT"/>
            </a:defPPr>
            <a:lvl1pPr>
              <a:lnSpc>
                <a:spcPts val="4000"/>
              </a:lnSpc>
              <a:defRPr lang="it-IT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it-IT" sz="3200" dirty="0"/>
              <a:t>PREPROCESSING</a:t>
            </a:r>
          </a:p>
        </p:txBody>
      </p:sp>
      <p:sp>
        <p:nvSpPr>
          <p:cNvPr id="51" name="Casella di testo 1">
            <a:extLst>
              <a:ext uri="{FF2B5EF4-FFF2-40B4-BE49-F238E27FC236}">
                <a16:creationId xmlns:a16="http://schemas.microsoft.com/office/drawing/2014/main" id="{4C66DBE1-5D10-266F-09A4-95E0115A474B}"/>
              </a:ext>
            </a:extLst>
          </p:cNvPr>
          <p:cNvSpPr txBox="1"/>
          <p:nvPr/>
        </p:nvSpPr>
        <p:spPr>
          <a:xfrm>
            <a:off x="736991" y="1399254"/>
            <a:ext cx="5959084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n-US" sz="2000" b="1" i="0" dirty="0"/>
              <a:t>Data Cleaning and Data Reduction</a:t>
            </a:r>
            <a:endParaRPr lang="en-US" sz="2000" b="1" dirty="0"/>
          </a:p>
        </p:txBody>
      </p:sp>
      <p:sp>
        <p:nvSpPr>
          <p:cNvPr id="15" name="Casella di testo 1">
            <a:extLst>
              <a:ext uri="{FF2B5EF4-FFF2-40B4-BE49-F238E27FC236}">
                <a16:creationId xmlns:a16="http://schemas.microsoft.com/office/drawing/2014/main" id="{F9B54460-ECCD-DABC-49AE-7B9AA2039CE5}"/>
              </a:ext>
            </a:extLst>
          </p:cNvPr>
          <p:cNvSpPr txBox="1"/>
          <p:nvPr/>
        </p:nvSpPr>
        <p:spPr>
          <a:xfrm>
            <a:off x="736991" y="1931329"/>
            <a:ext cx="4120759" cy="106978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Cleaning of not real languages spoken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Reduction of foreign CVs data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2061152-15F3-EBEF-5365-04DE7D079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401" y="586595"/>
            <a:ext cx="3558757" cy="237013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5E7DB03-DDD2-B7FD-37E9-B0BDD2498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515" y="3227361"/>
            <a:ext cx="5959084" cy="318296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C2ED644-654A-D184-8E4A-88CC9F34D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3948" y="3423431"/>
            <a:ext cx="3136454" cy="284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1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ma 8">
            <a:extLst>
              <a:ext uri="{FF2B5EF4-FFF2-40B4-BE49-F238E27FC236}">
                <a16:creationId xmlns:a16="http://schemas.microsoft.com/office/drawing/2014/main" id="{879D9C05-4616-66FB-BD61-22828E8FB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43799" y="0"/>
            <a:ext cx="4648201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</a:lstStyle>
          <a:p>
            <a:pPr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3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Risorse umane diapositiva 8</a:t>
            </a:r>
          </a:p>
        </p:txBody>
      </p:sp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659447"/>
            <a:ext cx="59788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it-IT"/>
            </a:defPPr>
            <a:lvl1pPr>
              <a:lnSpc>
                <a:spcPts val="4000"/>
              </a:lnSpc>
              <a:defRPr lang="it-IT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it-IT" sz="3200" dirty="0"/>
              <a:t>PREPROCESSING</a:t>
            </a:r>
          </a:p>
        </p:txBody>
      </p:sp>
      <p:sp>
        <p:nvSpPr>
          <p:cNvPr id="51" name="Casella di testo 1">
            <a:extLst>
              <a:ext uri="{FF2B5EF4-FFF2-40B4-BE49-F238E27FC236}">
                <a16:creationId xmlns:a16="http://schemas.microsoft.com/office/drawing/2014/main" id="{4C66DBE1-5D10-266F-09A4-95E0115A474B}"/>
              </a:ext>
            </a:extLst>
          </p:cNvPr>
          <p:cNvSpPr txBox="1"/>
          <p:nvPr/>
        </p:nvSpPr>
        <p:spPr>
          <a:xfrm>
            <a:off x="736991" y="1399254"/>
            <a:ext cx="5959084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n-US" sz="2000" b="1" i="0" dirty="0"/>
              <a:t>Outlier Analysis: how to treat them? Valid data or noise?</a:t>
            </a:r>
            <a:endParaRPr lang="en-US" sz="2000" b="1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D1C74B1-5ABB-B82A-5F16-A54A27C34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471" y="666488"/>
            <a:ext cx="3868967" cy="2259477"/>
          </a:xfrm>
          <a:prstGeom prst="rect">
            <a:avLst/>
          </a:prstGeom>
        </p:spPr>
      </p:pic>
      <p:sp>
        <p:nvSpPr>
          <p:cNvPr id="10" name="Casella di testo 1">
            <a:extLst>
              <a:ext uri="{FF2B5EF4-FFF2-40B4-BE49-F238E27FC236}">
                <a16:creationId xmlns:a16="http://schemas.microsoft.com/office/drawing/2014/main" id="{2BF2745C-9601-8C81-075F-0D3627FE8B18}"/>
              </a:ext>
            </a:extLst>
          </p:cNvPr>
          <p:cNvSpPr txBox="1"/>
          <p:nvPr/>
        </p:nvSpPr>
        <p:spPr>
          <a:xfrm>
            <a:off x="736991" y="3751727"/>
            <a:ext cx="4844659" cy="106978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years of working experience &gt; 40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number of degrees &gt; 10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numbers of different working experiences &gt; 30</a:t>
            </a:r>
          </a:p>
        </p:txBody>
      </p:sp>
      <p:sp>
        <p:nvSpPr>
          <p:cNvPr id="11" name="Casella di testo 1">
            <a:extLst>
              <a:ext uri="{FF2B5EF4-FFF2-40B4-BE49-F238E27FC236}">
                <a16:creationId xmlns:a16="http://schemas.microsoft.com/office/drawing/2014/main" id="{CDE1E47E-1B08-2128-3825-7457AA2E50F8}"/>
              </a:ext>
            </a:extLst>
          </p:cNvPr>
          <p:cNvSpPr txBox="1"/>
          <p:nvPr/>
        </p:nvSpPr>
        <p:spPr>
          <a:xfrm>
            <a:off x="736991" y="2299260"/>
            <a:ext cx="4120759" cy="70044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it-IT"/>
            </a:defPPr>
            <a:lvl1pPr>
              <a:def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removing all CVs with years of experience greater the human life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FDF0BD4E-60C1-B91C-E4B6-676D19E5FA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286786" y="4141734"/>
            <a:ext cx="2950220" cy="1554351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57B224C-50BF-9E5E-59BF-37D1816B95E3}"/>
              </a:ext>
            </a:extLst>
          </p:cNvPr>
          <p:cNvSpPr txBox="1"/>
          <p:nvPr/>
        </p:nvSpPr>
        <p:spPr>
          <a:xfrm>
            <a:off x="8286786" y="5696085"/>
            <a:ext cx="295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>
                <a:hlinkClick r:id="rId5" tooltip="http://stackoverflow.com/questions/6026067/outlier-detection-in-data-mining"/>
              </a:rPr>
              <a:t>Questa foto</a:t>
            </a:r>
            <a:r>
              <a:rPr lang="it-IT" sz="900"/>
              <a:t> di Autore sconosciuto è concesso in licenza da </a:t>
            </a:r>
            <a:r>
              <a:rPr lang="it-IT" sz="900">
                <a:hlinkClick r:id="rId6" tooltip="https://creativecommons.org/licenses/by-sa/3.0/"/>
              </a:rPr>
              <a:t>CC BY-SA</a:t>
            </a:r>
            <a:endParaRPr lang="it-IT" sz="90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C9B22F2C-8E3C-29AA-EA4A-7FA5AC4816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35470" y="3903213"/>
            <a:ext cx="3868967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88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3067238_TF33668227_Win32" id="{D4374F8E-B0D6-4B92-A4B5-DA8CB895024A}" vid="{A8FA975C-7EB2-4F54-A8D9-942FCE10879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AA17EA8-7A9B-4350-B9C2-AA100F76C2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16AB37-D7B9-4507-B21E-5D459905C6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40622C-5D03-4258-98D9-CB4F18C7FAD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Risorse umane, da 24Slides</Template>
  <TotalTime>615</TotalTime>
  <Words>741</Words>
  <Application>Microsoft Office PowerPoint</Application>
  <PresentationFormat>Widescreen</PresentationFormat>
  <Paragraphs>191</Paragraphs>
  <Slides>28</Slides>
  <Notes>27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LMRoman10-Bold-Identity-H</vt:lpstr>
      <vt:lpstr>LMRoman17-Regular-Identity-H</vt:lpstr>
      <vt:lpstr>Segoe UI</vt:lpstr>
      <vt:lpstr>Tema di Office</vt:lpstr>
      <vt:lpstr>Risorse umane diapositiva 1</vt:lpstr>
      <vt:lpstr>Risorse umane diapositiva 7</vt:lpstr>
      <vt:lpstr>Risorse umane diapositiva 2</vt:lpstr>
      <vt:lpstr>Presentazione standard di PowerPoint</vt:lpstr>
      <vt:lpstr>Risorse umane diapositiva 8</vt:lpstr>
      <vt:lpstr>Risorse umane diapositiva 8</vt:lpstr>
      <vt:lpstr>Risorse umane diapositiva 8</vt:lpstr>
      <vt:lpstr>Risorse umane diapositiva 8</vt:lpstr>
      <vt:lpstr>Risorse umane diapositiva 8</vt:lpstr>
      <vt:lpstr>Risorse umane diapositiva 8</vt:lpstr>
      <vt:lpstr>Risorse umane diapositiva 8</vt:lpstr>
      <vt:lpstr>Risorse umane diapositiva 8</vt:lpstr>
      <vt:lpstr>Risorse umane diapositiva 8</vt:lpstr>
      <vt:lpstr>Risorse umane diapositiva 8</vt:lpstr>
      <vt:lpstr>Risorse umane diapositiva 8</vt:lpstr>
      <vt:lpstr>Risorse umane diapositiva 8</vt:lpstr>
      <vt:lpstr>Risorse umane diapositiva 8</vt:lpstr>
      <vt:lpstr>Risorse umane diapositiva 8</vt:lpstr>
      <vt:lpstr>Risorse umane diapositiva 8</vt:lpstr>
      <vt:lpstr>Risorse umane diapositiva 8</vt:lpstr>
      <vt:lpstr>Risorse umane diapositiva 8</vt:lpstr>
      <vt:lpstr>Risorse umane diapositiva 8</vt:lpstr>
      <vt:lpstr>Risorse umane diapositiva 8</vt:lpstr>
      <vt:lpstr>Risorse umane diapositiva 8</vt:lpstr>
      <vt:lpstr>Risorse umane diapositiva 8</vt:lpstr>
      <vt:lpstr>Risorse umane diapositiva 8</vt:lpstr>
      <vt:lpstr>Risorse umane diapositiva 4</vt:lpstr>
      <vt:lpstr>Risorse umane diapositiva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Risorse umane diapositiva 1</dc:title>
  <dc:creator>Davide Vigna</dc:creator>
  <cp:lastModifiedBy>Davide Vigna</cp:lastModifiedBy>
  <cp:revision>23</cp:revision>
  <dcterms:created xsi:type="dcterms:W3CDTF">2023-07-09T12:49:22Z</dcterms:created>
  <dcterms:modified xsi:type="dcterms:W3CDTF">2023-07-11T22:05:46Z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