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1" r:id="rId4"/>
    <p:sldId id="260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0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76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67116-19BE-4B4D-8097-2C02BB0EFF0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6F861-79E5-476A-803F-10CB114B0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48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828B6-EE3A-4FA7-8414-401EE76281E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8383C-E7EF-4DB0-B5E6-E8890533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00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830033" y="2655767"/>
            <a:ext cx="65320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6133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6133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6133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6133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6133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6133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6133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6133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6133">
                <a:solidFill>
                  <a:schemeClr val="dk1"/>
                </a:solidFill>
              </a:defRPr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" name="Google Shape;12;p2"/>
          <p:cNvGrpSpPr/>
          <p:nvPr/>
        </p:nvGrpSpPr>
        <p:grpSpPr>
          <a:xfrm>
            <a:off x="743929" y="-12"/>
            <a:ext cx="2086112" cy="37667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9675158" y="-540737"/>
            <a:ext cx="1390929" cy="3642753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703135" y="3690821"/>
            <a:ext cx="1852856" cy="3258923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9159335" y="3216091"/>
            <a:ext cx="2358211" cy="3641927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17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3273067" y="0"/>
            <a:ext cx="564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4"/>
          <p:cNvSpPr/>
          <p:nvPr/>
        </p:nvSpPr>
        <p:spPr>
          <a:xfrm rot="-5400000">
            <a:off x="5871933" y="6026600"/>
            <a:ext cx="448000" cy="121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3797979" y="1100567"/>
            <a:ext cx="4596000" cy="46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07987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1219170" lvl="1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828754" lvl="2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2438339" lvl="3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3047924" lvl="4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3657509" lvl="5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4267093" lvl="6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4876678" lvl="7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5486263" lvl="8" indent="-50798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3" name="Google Shape;63;p4"/>
          <p:cNvSpPr txBox="1"/>
          <p:nvPr/>
        </p:nvSpPr>
        <p:spPr>
          <a:xfrm>
            <a:off x="4791200" y="258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96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5488533" y="6410000"/>
            <a:ext cx="1214800" cy="4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18DE1C8-1F2E-4578-AE2B-EF173E9BB020}" type="slidenum">
              <a:rPr lang="en-US" smtClean="0"/>
              <a:t>‹#›</a:t>
            </a:fld>
            <a:endParaRPr lang="en-US"/>
          </a:p>
        </p:txBody>
      </p:sp>
      <p:grpSp>
        <p:nvGrpSpPr>
          <p:cNvPr id="65" name="Google Shape;65;p4"/>
          <p:cNvGrpSpPr/>
          <p:nvPr/>
        </p:nvGrpSpPr>
        <p:grpSpPr>
          <a:xfrm>
            <a:off x="9169267" y="4453501"/>
            <a:ext cx="3022733" cy="2404500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3022584" cy="2338933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84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8128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609600" y="782633"/>
            <a:ext cx="6851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609600" y="2229733"/>
            <a:ext cx="3325600" cy="4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4135536" y="2229733"/>
            <a:ext cx="3325600" cy="4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18DE1C8-1F2E-4578-AE2B-EF173E9BB020}" type="slidenum">
              <a:rPr lang="en-US" smtClean="0"/>
              <a:t>‹#›</a:t>
            </a:fld>
            <a:endParaRPr lang="en-US"/>
          </a:p>
        </p:txBody>
      </p:sp>
      <p:grpSp>
        <p:nvGrpSpPr>
          <p:cNvPr id="118" name="Google Shape;118;p6"/>
          <p:cNvGrpSpPr/>
          <p:nvPr/>
        </p:nvGrpSpPr>
        <p:grpSpPr>
          <a:xfrm>
            <a:off x="8652201" y="0"/>
            <a:ext cx="2510300" cy="32616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8651933" y="4375184"/>
            <a:ext cx="2865851" cy="24828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87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8128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609600" y="782633"/>
            <a:ext cx="6851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609600" y="2215433"/>
            <a:ext cx="2208400" cy="4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▹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931133" y="2215433"/>
            <a:ext cx="2208400" cy="4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▹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5252667" y="2215433"/>
            <a:ext cx="2208400" cy="4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▹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18DE1C8-1F2E-4578-AE2B-EF173E9BB020}" type="slidenum">
              <a:rPr lang="en-US" smtClean="0"/>
              <a:t>‹#›</a:t>
            </a:fld>
            <a:endParaRPr lang="en-US"/>
          </a:p>
        </p:txBody>
      </p:sp>
      <p:grpSp>
        <p:nvGrpSpPr>
          <p:cNvPr id="150" name="Google Shape;150;p7"/>
          <p:cNvGrpSpPr/>
          <p:nvPr/>
        </p:nvGrpSpPr>
        <p:grpSpPr>
          <a:xfrm>
            <a:off x="8541218" y="-16"/>
            <a:ext cx="3130533" cy="3026867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8943918" y="3930667"/>
            <a:ext cx="2309433" cy="2927317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197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8128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609600" y="782633"/>
            <a:ext cx="6851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18DE1C8-1F2E-4578-AE2B-EF173E9BB020}" type="slidenum">
              <a:rPr lang="en-US" smtClean="0"/>
              <a:t>‹#›</a:t>
            </a:fld>
            <a:endParaRPr lang="en-US"/>
          </a:p>
        </p:txBody>
      </p:sp>
      <p:grpSp>
        <p:nvGrpSpPr>
          <p:cNvPr id="188" name="Google Shape;188;p8"/>
          <p:cNvGrpSpPr/>
          <p:nvPr/>
        </p:nvGrpSpPr>
        <p:grpSpPr>
          <a:xfrm>
            <a:off x="8943918" y="3930667"/>
            <a:ext cx="2309433" cy="2927317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8691851" y="-15"/>
            <a:ext cx="2068116" cy="3291500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49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8128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" name="Google Shape;222;p9"/>
          <p:cNvSpPr txBox="1">
            <a:spLocks noGrp="1"/>
          </p:cNvSpPr>
          <p:nvPr>
            <p:ph type="body" idx="1"/>
          </p:nvPr>
        </p:nvSpPr>
        <p:spPr>
          <a:xfrm>
            <a:off x="8521000" y="586000"/>
            <a:ext cx="2830000" cy="56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3" name="Google Shape;223;p9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18DE1C8-1F2E-4578-AE2B-EF173E9BB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9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 half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6088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18DE1C8-1F2E-4578-AE2B-EF173E9BB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 third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406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718DE1C8-1F2E-4578-AE2B-EF173E9BB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6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5871933" y="6026600"/>
            <a:ext cx="448000" cy="121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5488533" y="6409833"/>
            <a:ext cx="1214800" cy="4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718DE1C8-1F2E-4578-AE2B-EF173E9BB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7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782633"/>
            <a:ext cx="6851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2209800"/>
            <a:ext cx="6851600" cy="4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33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333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333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333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333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333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333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333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333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fld id="{718DE1C8-1F2E-4578-AE2B-EF173E9BB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5670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 smtClean="0">
                <a:latin typeface="OCR A Extended" panose="02010509020102010303" pitchFamily="50" charset="0"/>
              </a:rPr>
              <a:t>ALTERNATIVE</a:t>
            </a:r>
            <a:endParaRPr lang="en-US" dirty="0">
              <a:latin typeface="OCR A Extended" panose="02010509020102010303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75520" y="3594100"/>
            <a:ext cx="7754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 smtClean="0">
              <a:latin typeface="Miriam Libre"/>
            </a:endParaRPr>
          </a:p>
          <a:p>
            <a:endParaRPr lang="en-US" sz="1600" dirty="0" smtClean="0">
              <a:latin typeface="Miriam Libre"/>
            </a:endParaRPr>
          </a:p>
          <a:p>
            <a:endParaRPr lang="uk-UA" sz="1600" dirty="0" smtClean="0">
              <a:latin typeface="Miriam Libre"/>
            </a:endParaRPr>
          </a:p>
        </p:txBody>
      </p:sp>
    </p:spTree>
    <p:extLst>
      <p:ext uri="{BB962C8B-B14F-4D97-AF65-F5344CB8AC3E}">
        <p14:creationId xmlns:p14="http://schemas.microsoft.com/office/powerpoint/2010/main" val="73790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598" indent="0" algn="l">
              <a:buNone/>
            </a:pPr>
            <a:r>
              <a:rPr lang="en-US" i="0" dirty="0" smtClean="0">
                <a:latin typeface="OCR A Extended" panose="02010509020102010303" pitchFamily="50" charset="0"/>
              </a:rPr>
              <a:t>  </a:t>
            </a:r>
            <a:r>
              <a:rPr lang="en-US" sz="3200" i="0" dirty="0" smtClean="0">
                <a:solidFill>
                  <a:srgbClr val="A5B0FE"/>
                </a:solidFill>
                <a:latin typeface="OCR A Extended" panose="02010509020102010303" pitchFamily="50" charset="0"/>
              </a:rPr>
              <a:t>Team:</a:t>
            </a:r>
            <a:endParaRPr lang="en-US" i="0" dirty="0" smtClean="0">
              <a:solidFill>
                <a:srgbClr val="A5B0FE"/>
              </a:solidFill>
              <a:latin typeface="OCR A Extended" panose="02010509020102010303" pitchFamily="50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i="0" dirty="0" smtClean="0">
                <a:latin typeface="OCR A Extended" panose="02010509020102010303" pitchFamily="50" charset="0"/>
              </a:rPr>
              <a:t>Vanda </a:t>
            </a:r>
            <a:r>
              <a:rPr lang="en-US" i="0" dirty="0">
                <a:latin typeface="OCR A Extended" panose="02010509020102010303" pitchFamily="50" charset="0"/>
              </a:rPr>
              <a:t>Maxim      </a:t>
            </a:r>
            <a:endParaRPr lang="en-US" i="0" dirty="0" smtClean="0">
              <a:latin typeface="OCR A Extended" panose="02010509020102010303" pitchFamily="50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i="0" dirty="0" err="1" smtClean="0">
                <a:latin typeface="OCR A Extended" panose="02010509020102010303" pitchFamily="50" charset="0"/>
              </a:rPr>
              <a:t>Nosov</a:t>
            </a:r>
            <a:r>
              <a:rPr lang="en-US" i="0" dirty="0" smtClean="0">
                <a:latin typeface="OCR A Extended" panose="02010509020102010303" pitchFamily="50" charset="0"/>
              </a:rPr>
              <a:t> </a:t>
            </a:r>
            <a:r>
              <a:rPr lang="en-US" i="0" dirty="0">
                <a:latin typeface="OCR A Extended" panose="02010509020102010303" pitchFamily="50" charset="0"/>
              </a:rPr>
              <a:t>Alexey</a:t>
            </a:r>
            <a:r>
              <a:rPr lang="en-US" b="1" i="0" dirty="0">
                <a:latin typeface="OCR A Extended" panose="02010509020102010303" pitchFamily="50" charset="0"/>
              </a:rPr>
              <a:t>       </a:t>
            </a:r>
            <a:endParaRPr lang="en-US" b="1" i="0" dirty="0" smtClean="0">
              <a:latin typeface="OCR A Extended" panose="02010509020102010303" pitchFamily="50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i="0" dirty="0" err="1" smtClean="0">
                <a:latin typeface="OCR A Extended" panose="02010509020102010303" pitchFamily="50" charset="0"/>
              </a:rPr>
              <a:t>Peretiaha</a:t>
            </a:r>
            <a:r>
              <a:rPr lang="en-US" i="0" dirty="0" smtClean="0">
                <a:latin typeface="OCR A Extended" panose="02010509020102010303" pitchFamily="50" charset="0"/>
              </a:rPr>
              <a:t> </a:t>
            </a:r>
            <a:r>
              <a:rPr lang="en-US" i="0" dirty="0">
                <a:latin typeface="OCR A Extended" panose="02010509020102010303" pitchFamily="50" charset="0"/>
              </a:rPr>
              <a:t>Maxim 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i="0" dirty="0" err="1" smtClean="0">
                <a:latin typeface="OCR A Extended" panose="02010509020102010303" pitchFamily="50" charset="0"/>
              </a:rPr>
              <a:t>Poltavets</a:t>
            </a:r>
            <a:r>
              <a:rPr lang="en-US" i="0" dirty="0" smtClean="0">
                <a:latin typeface="OCR A Extended" panose="02010509020102010303" pitchFamily="50" charset="0"/>
              </a:rPr>
              <a:t> </a:t>
            </a:r>
            <a:r>
              <a:rPr lang="en-US" i="0" dirty="0" err="1">
                <a:latin typeface="OCR A Extended" panose="02010509020102010303" pitchFamily="50" charset="0"/>
              </a:rPr>
              <a:t>Mykyta</a:t>
            </a:r>
            <a:r>
              <a:rPr lang="en-US" i="0" dirty="0">
                <a:latin typeface="OCR A Extended" panose="02010509020102010303" pitchFamily="50" charset="0"/>
              </a:rPr>
              <a:t>     </a:t>
            </a:r>
            <a:endParaRPr lang="en-US" i="0" dirty="0" smtClean="0">
              <a:latin typeface="OCR A Extended" panose="02010509020102010303" pitchFamily="50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i="0" dirty="0" err="1" smtClean="0">
                <a:latin typeface="OCR A Extended" panose="02010509020102010303" pitchFamily="50" charset="0"/>
              </a:rPr>
              <a:t>Lazariev</a:t>
            </a:r>
            <a:r>
              <a:rPr lang="en-US" i="0" dirty="0" smtClean="0">
                <a:latin typeface="OCR A Extended" panose="02010509020102010303" pitchFamily="50" charset="0"/>
              </a:rPr>
              <a:t> </a:t>
            </a:r>
            <a:r>
              <a:rPr lang="en-US" i="0" dirty="0">
                <a:latin typeface="OCR A Extended" panose="02010509020102010303" pitchFamily="50" charset="0"/>
              </a:rPr>
              <a:t>Bohdan</a:t>
            </a:r>
          </a:p>
          <a:p>
            <a:pPr marL="101598" indent="0" algn="l">
              <a:buNone/>
            </a:pPr>
            <a:r>
              <a:rPr lang="en-US" i="0" dirty="0" smtClean="0">
                <a:latin typeface="OCR A Extended" panose="02010509020102010303" pitchFamily="50" charset="0"/>
              </a:rPr>
              <a:t>       </a:t>
            </a:r>
            <a:endParaRPr lang="en-US" i="0" dirty="0">
              <a:latin typeface="OCR A Extended" panose="02010509020102010303" pitchFamily="50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i="0" dirty="0" err="1" smtClean="0">
                <a:latin typeface="OCR A Extended" panose="02010509020102010303" pitchFamily="50" charset="0"/>
              </a:rPr>
              <a:t>Gennadiy</a:t>
            </a:r>
            <a:r>
              <a:rPr lang="en-US" i="0" dirty="0" smtClean="0">
                <a:latin typeface="OCR A Extended" panose="02010509020102010303" pitchFamily="50" charset="0"/>
              </a:rPr>
              <a:t> </a:t>
            </a:r>
            <a:r>
              <a:rPr lang="en-US" i="0" dirty="0" err="1">
                <a:latin typeface="OCR A Extended" panose="02010509020102010303" pitchFamily="50" charset="0"/>
              </a:rPr>
              <a:t>Sakhnyuk</a:t>
            </a:r>
            <a:endParaRPr lang="en-US" i="0" dirty="0">
              <a:latin typeface="OCR A Extended" panose="02010509020102010303" pitchFamily="50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i="0" dirty="0">
              <a:latin typeface="OCR A Extended" panose="02010509020102010303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86400" y="63881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OCR A Extended" panose="02010509020102010303" pitchFamily="50" charset="0"/>
              </a:rPr>
              <a:t>2</a:t>
            </a:r>
            <a:endParaRPr lang="en-US" sz="2800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67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391218" y="50800"/>
            <a:ext cx="5968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A5B0FE"/>
                </a:solidFill>
                <a:latin typeface="OCR A Extended" panose="02010509020102010303" pitchFamily="50" charset="0"/>
              </a:rPr>
              <a:t>Functional</a:t>
            </a:r>
            <a:r>
              <a:rPr lang="en-US" sz="3200" b="1" dirty="0">
                <a:latin typeface="OCR A Extended" panose="02010509020102010303" pitchFamily="50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OCR A Extended" panose="02010509020102010303" pitchFamily="50" charset="0"/>
              </a:rPr>
              <a:t>requirements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60200" y="3162300"/>
            <a:ext cx="43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OCR A Extended" panose="02010509020102010303" pitchFamily="50" charset="0"/>
              </a:rPr>
              <a:t>3</a:t>
            </a:r>
            <a:endParaRPr lang="en-US" sz="2800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485492" y="3162300"/>
            <a:ext cx="12747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OCR A Extended" panose="02010509020102010303" pitchFamily="50" charset="0"/>
              </a:rPr>
              <a:t>Add </a:t>
            </a:r>
            <a:endParaRPr lang="en-US" b="1" dirty="0" smtClean="0">
              <a:solidFill>
                <a:schemeClr val="bg1"/>
              </a:solidFill>
              <a:latin typeface="OCR A Extended" panose="02010509020102010303" pitchFamily="50" charset="0"/>
            </a:endParaRPr>
          </a:p>
          <a:p>
            <a:pPr algn="r"/>
            <a:r>
              <a:rPr lang="en-US" b="1" dirty="0" smtClean="0">
                <a:solidFill>
                  <a:schemeClr val="bg1"/>
                </a:solidFill>
                <a:latin typeface="OCR A Extended" panose="02010509020102010303" pitchFamily="50" charset="0"/>
              </a:rPr>
              <a:t>discipline</a:t>
            </a:r>
            <a:endParaRPr lang="en-US" b="1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739409" y="3162300"/>
            <a:ext cx="1383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CR A Extended" panose="02010509020102010303" pitchFamily="50" charset="0"/>
              </a:rPr>
              <a:t>Edit </a:t>
            </a:r>
            <a:endParaRPr lang="en-US" b="1" dirty="0" smtClean="0">
              <a:solidFill>
                <a:schemeClr val="bg1"/>
              </a:solidFill>
              <a:latin typeface="OCR A Extended" panose="02010509020102010303" pitchFamily="50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OCR A Extended" panose="02010509020102010303" pitchFamily="50" charset="0"/>
              </a:rPr>
              <a:t>Disciplines</a:t>
            </a:r>
            <a:endParaRPr lang="en-US" b="1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585614" y="4925995"/>
            <a:ext cx="1383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OCR A Extended" panose="02010509020102010303" pitchFamily="50" charset="0"/>
              </a:rPr>
              <a:t>Delete </a:t>
            </a:r>
            <a:endParaRPr lang="en-US" b="1" dirty="0" smtClean="0">
              <a:solidFill>
                <a:schemeClr val="bg1"/>
              </a:solidFill>
              <a:latin typeface="OCR A Extended" panose="02010509020102010303" pitchFamily="50" charset="0"/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OCR A Extended" panose="02010509020102010303" pitchFamily="50" charset="0"/>
              </a:rPr>
              <a:t>disciplines</a:t>
            </a:r>
            <a:endParaRPr lang="en-US" b="1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394213" y="1172719"/>
            <a:ext cx="16017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OCR A Extended" panose="02010509020102010303" pitchFamily="50" charset="0"/>
              </a:rPr>
              <a:t>Log </a:t>
            </a:r>
            <a:r>
              <a:rPr lang="en-US" b="1" dirty="0">
                <a:solidFill>
                  <a:schemeClr val="bg1"/>
                </a:solidFill>
                <a:latin typeface="OCR A Extended" panose="02010509020102010303" pitchFamily="50" charset="0"/>
              </a:rPr>
              <a:t>in as </a:t>
            </a:r>
            <a:endParaRPr lang="en-US" b="1" dirty="0" smtClean="0">
              <a:solidFill>
                <a:schemeClr val="bg1"/>
              </a:solidFill>
              <a:latin typeface="OCR A Extended" panose="02010509020102010303" pitchFamily="50" charset="0"/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OCR A Extended" panose="02010509020102010303" pitchFamily="50" charset="0"/>
              </a:rPr>
              <a:t>Administrator</a:t>
            </a:r>
            <a:endParaRPr lang="en-US" b="1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8" t="23540" r="18600" b="23612"/>
          <a:stretch/>
        </p:blipFill>
        <p:spPr>
          <a:xfrm>
            <a:off x="1253039" y="1533210"/>
            <a:ext cx="3384745" cy="3781395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38100" y="2288884"/>
            <a:ext cx="1819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A5B0FE"/>
                </a:solidFill>
                <a:latin typeface="OCR A Extended" panose="02010509020102010303" pitchFamily="50" charset="0"/>
              </a:rPr>
              <a:t>View a list </a:t>
            </a:r>
            <a:r>
              <a:rPr lang="en-US" b="1" dirty="0" smtClean="0">
                <a:solidFill>
                  <a:srgbClr val="A5B0FE"/>
                </a:solidFill>
                <a:latin typeface="OCR A Extended" panose="02010509020102010303" pitchFamily="50" charset="0"/>
              </a:rPr>
              <a:t>of </a:t>
            </a:r>
          </a:p>
          <a:p>
            <a:r>
              <a:rPr lang="en-US" b="1" dirty="0" smtClean="0">
                <a:solidFill>
                  <a:srgbClr val="A5B0FE"/>
                </a:solidFill>
                <a:latin typeface="OCR A Extended" panose="02010509020102010303" pitchFamily="50" charset="0"/>
              </a:rPr>
              <a:t>alternatives</a:t>
            </a:r>
            <a:endParaRPr lang="en-US" b="1" dirty="0">
              <a:solidFill>
                <a:srgbClr val="A5B0FE"/>
              </a:solidFill>
              <a:latin typeface="OCR A Extended" panose="02010509020102010303" pitchFamily="50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629150" y="1232800"/>
            <a:ext cx="26917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A5B0FE"/>
                </a:solidFill>
                <a:latin typeface="OCR A Extended" panose="02010509020102010303" pitchFamily="50" charset="0"/>
              </a:rPr>
              <a:t>Opportunity </a:t>
            </a:r>
            <a:r>
              <a:rPr lang="en-US" b="1" dirty="0">
                <a:solidFill>
                  <a:srgbClr val="A5B0FE"/>
                </a:solidFill>
                <a:latin typeface="OCR A Extended" panose="02010509020102010303" pitchFamily="50" charset="0"/>
              </a:rPr>
              <a:t>to </a:t>
            </a:r>
            <a:endParaRPr lang="en-US" b="1" dirty="0" smtClean="0">
              <a:solidFill>
                <a:srgbClr val="A5B0FE"/>
              </a:solidFill>
              <a:latin typeface="OCR A Extended" panose="02010509020102010303" pitchFamily="50" charset="0"/>
            </a:endParaRPr>
          </a:p>
          <a:p>
            <a:pPr algn="ctr"/>
            <a:r>
              <a:rPr lang="en-US" b="1" dirty="0" smtClean="0">
                <a:solidFill>
                  <a:srgbClr val="A5B0FE"/>
                </a:solidFill>
                <a:latin typeface="OCR A Extended" panose="02010509020102010303" pitchFamily="50" charset="0"/>
              </a:rPr>
              <a:t>prioritize </a:t>
            </a:r>
            <a:r>
              <a:rPr lang="en-US" b="1" dirty="0">
                <a:solidFill>
                  <a:srgbClr val="A5B0FE"/>
                </a:solidFill>
                <a:latin typeface="OCR A Extended" panose="02010509020102010303" pitchFamily="50" charset="0"/>
              </a:rPr>
              <a:t>alternatives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3973990" y="2288884"/>
            <a:ext cx="2037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>
                <a:solidFill>
                  <a:srgbClr val="A5B0FE"/>
                </a:solidFill>
                <a:latin typeface="OCR A Extended" panose="02010509020102010303" pitchFamily="50" charset="0"/>
              </a:rPr>
              <a:t> View </a:t>
            </a:r>
            <a:r>
              <a:rPr lang="en-US" b="1" dirty="0">
                <a:solidFill>
                  <a:srgbClr val="A5B0FE"/>
                </a:solidFill>
                <a:latin typeface="OCR A Extended" panose="02010509020102010303" pitchFamily="50" charset="0"/>
              </a:rPr>
              <a:t>discipline </a:t>
            </a:r>
          </a:p>
          <a:p>
            <a:pPr algn="r"/>
            <a:r>
              <a:rPr lang="en-US" b="1" dirty="0" smtClean="0">
                <a:solidFill>
                  <a:srgbClr val="A5B0FE"/>
                </a:solidFill>
                <a:latin typeface="OCR A Extended" panose="02010509020102010303" pitchFamily="50" charset="0"/>
              </a:rPr>
              <a:t>description</a:t>
            </a:r>
            <a:endParaRPr lang="en-US" b="1" dirty="0">
              <a:solidFill>
                <a:srgbClr val="A5B0FE"/>
              </a:solidFill>
              <a:latin typeface="OCR A Extended" panose="02010509020102010303" pitchFamily="50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320913" y="4115258"/>
            <a:ext cx="1492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>
                <a:solidFill>
                  <a:srgbClr val="A5B0FE"/>
                </a:solidFill>
                <a:latin typeface="OCR A Extended" panose="02010509020102010303" pitchFamily="50" charset="0"/>
              </a:rPr>
              <a:t>Login </a:t>
            </a:r>
            <a:r>
              <a:rPr lang="en-US" b="1" dirty="0">
                <a:solidFill>
                  <a:srgbClr val="A5B0FE"/>
                </a:solidFill>
                <a:latin typeface="OCR A Extended" panose="02010509020102010303" pitchFamily="50" charset="0"/>
              </a:rPr>
              <a:t>using </a:t>
            </a:r>
            <a:endParaRPr lang="en-US" b="1" dirty="0" smtClean="0">
              <a:solidFill>
                <a:srgbClr val="A5B0FE"/>
              </a:solidFill>
              <a:latin typeface="OCR A Extended" panose="02010509020102010303" pitchFamily="50" charset="0"/>
            </a:endParaRPr>
          </a:p>
          <a:p>
            <a:pPr algn="r"/>
            <a:r>
              <a:rPr lang="en-US" b="1" dirty="0">
                <a:solidFill>
                  <a:srgbClr val="A5B0FE"/>
                </a:solidFill>
                <a:latin typeface="OCR A Extended" panose="02010509020102010303" pitchFamily="50" charset="0"/>
              </a:rPr>
              <a:t>G</a:t>
            </a:r>
            <a:r>
              <a:rPr lang="en-US" b="1" dirty="0" smtClean="0">
                <a:solidFill>
                  <a:srgbClr val="A5B0FE"/>
                </a:solidFill>
                <a:latin typeface="OCR A Extended" panose="02010509020102010303" pitchFamily="50" charset="0"/>
              </a:rPr>
              <a:t>oogle </a:t>
            </a:r>
            <a:r>
              <a:rPr lang="en-US" b="1" dirty="0">
                <a:solidFill>
                  <a:srgbClr val="A5B0FE"/>
                </a:solidFill>
                <a:latin typeface="OCR A Extended" panose="02010509020102010303" pitchFamily="50" charset="0"/>
              </a:rPr>
              <a:t>mail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1765710" y="5052995"/>
            <a:ext cx="25827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A5B0FE"/>
                </a:solidFill>
                <a:latin typeface="OCR A Extended" panose="02010509020102010303" pitchFamily="50" charset="0"/>
              </a:rPr>
              <a:t>Opportunity </a:t>
            </a:r>
            <a:r>
              <a:rPr lang="en-US" b="1" dirty="0">
                <a:solidFill>
                  <a:srgbClr val="A5B0FE"/>
                </a:solidFill>
                <a:latin typeface="OCR A Extended" panose="02010509020102010303" pitchFamily="50" charset="0"/>
              </a:rPr>
              <a:t>to choose </a:t>
            </a:r>
            <a:endParaRPr lang="en-US" b="1" dirty="0" smtClean="0">
              <a:solidFill>
                <a:srgbClr val="A5B0FE"/>
              </a:solidFill>
              <a:latin typeface="OCR A Extended" panose="02010509020102010303" pitchFamily="50" charset="0"/>
            </a:endParaRPr>
          </a:p>
          <a:p>
            <a:r>
              <a:rPr lang="en-US" b="1" dirty="0" smtClean="0">
                <a:solidFill>
                  <a:srgbClr val="A5B0FE"/>
                </a:solidFill>
                <a:latin typeface="OCR A Extended" panose="02010509020102010303" pitchFamily="50" charset="0"/>
              </a:rPr>
              <a:t>a </a:t>
            </a:r>
            <a:r>
              <a:rPr lang="en-US" b="1" dirty="0">
                <a:solidFill>
                  <a:srgbClr val="A5B0FE"/>
                </a:solidFill>
                <a:latin typeface="OCR A Extended" panose="02010509020102010303" pitchFamily="50" charset="0"/>
              </a:rPr>
              <a:t>course and semester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-51458" y="4116445"/>
            <a:ext cx="2425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A5B0FE"/>
                </a:solidFill>
                <a:latin typeface="OCR A Extended" panose="02010509020102010303" pitchFamily="50" charset="0"/>
              </a:rPr>
              <a:t>Opportunity </a:t>
            </a:r>
            <a:r>
              <a:rPr lang="en-US" b="1" dirty="0">
                <a:solidFill>
                  <a:srgbClr val="A5B0FE"/>
                </a:solidFill>
                <a:latin typeface="OCR A Extended" panose="02010509020102010303" pitchFamily="50" charset="0"/>
              </a:rPr>
              <a:t>to choose a specialty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55" y="-381045"/>
            <a:ext cx="5380740" cy="760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4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00" y="63881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OCR A Extended" panose="02010509020102010303" pitchFamily="50" charset="0"/>
              </a:rPr>
              <a:t>4</a:t>
            </a:r>
            <a:endParaRPr lang="en-US" sz="2800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8150" y="1041112"/>
            <a:ext cx="6235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OCR A Extended" panose="02010509020102010303" pitchFamily="50" charset="0"/>
              </a:rPr>
              <a:t>Architecture </a:t>
            </a:r>
            <a:r>
              <a:rPr lang="en-US" sz="4000" b="1" dirty="0" smtClean="0">
                <a:latin typeface="OCR A Extended" panose="02010509020102010303" pitchFamily="50" charset="0"/>
              </a:rPr>
              <a:t>design</a:t>
            </a:r>
          </a:p>
          <a:p>
            <a:pPr algn="ctr"/>
            <a:r>
              <a:rPr lang="en-US" sz="4000" b="1" dirty="0" smtClean="0">
                <a:latin typeface="OCR A Extended" panose="02010509020102010303" pitchFamily="50" charset="0"/>
              </a:rPr>
              <a:t>(UML diagrams)</a:t>
            </a:r>
            <a:endParaRPr lang="en-US" sz="4000" b="1" dirty="0">
              <a:latin typeface="OCR A Extended" panose="02010509020102010303" pitchFamily="50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093" y="1982007"/>
            <a:ext cx="5420008" cy="766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6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OCR A Extended" panose="02010509020102010303" pitchFamily="50" charset="0"/>
              </a:rPr>
              <a:t>ER-diagram for our project</a:t>
            </a:r>
            <a:endParaRPr lang="en-US" dirty="0">
              <a:latin typeface="OCR A Extended" panose="02010509020102010303" pitchFamily="50" charset="0"/>
            </a:endParaRPr>
          </a:p>
        </p:txBody>
      </p:sp>
      <p:pic>
        <p:nvPicPr>
          <p:cNvPr id="1026" name="Picture 2" descr="https://camo.githubusercontent.com/97bd99602781f681cf3d2951c8e9bc2a1b6626ea/68747470733a2f2f7472656c6c6f2d6174746163686d656e74732e73332e616d617a6f6e6177732e636f6d2f3564653135316430373839346266303664323836306634652f353932783432312f64663138323731336533316637336266613838396231373331633331646266372f696d616765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558800"/>
            <a:ext cx="8089868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760200" y="3124200"/>
            <a:ext cx="44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OCR A Extended" panose="02010509020102010303" pitchFamily="50" charset="0"/>
              </a:rPr>
              <a:t>5</a:t>
            </a:r>
            <a:endParaRPr lang="en-US" sz="2800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32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OCR A Extended" panose="02010509020102010303" pitchFamily="50" charset="0"/>
              </a:rPr>
              <a:t>Use-case</a:t>
            </a:r>
          </a:p>
          <a:p>
            <a:r>
              <a:rPr lang="en-US" dirty="0" smtClean="0">
                <a:latin typeface="OCR A Extended" panose="02010509020102010303" pitchFamily="50" charset="0"/>
              </a:rPr>
              <a:t>diagram for</a:t>
            </a:r>
          </a:p>
          <a:p>
            <a:r>
              <a:rPr lang="en-US" dirty="0" smtClean="0">
                <a:latin typeface="OCR A Extended" panose="02010509020102010303" pitchFamily="50" charset="0"/>
              </a:rPr>
              <a:t>our </a:t>
            </a:r>
            <a:r>
              <a:rPr lang="en-US" dirty="0">
                <a:latin typeface="OCR A Extended" panose="02010509020102010303" pitchFamily="50" charset="0"/>
              </a:rPr>
              <a:t>project</a:t>
            </a:r>
          </a:p>
          <a:p>
            <a:endParaRPr lang="en-US" dirty="0">
              <a:latin typeface="OCR A Extended" panose="02010509020102010303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60200" y="3124200"/>
            <a:ext cx="44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OCR A Extended" panose="02010509020102010303" pitchFamily="50" charset="0"/>
              </a:rPr>
              <a:t>6</a:t>
            </a:r>
            <a:endParaRPr lang="en-US" sz="2800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"/>
            <a:ext cx="8111800" cy="686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0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8521000" y="814600"/>
            <a:ext cx="2830000" cy="5685600"/>
          </a:xfrm>
        </p:spPr>
        <p:txBody>
          <a:bodyPr/>
          <a:lstStyle/>
          <a:p>
            <a:r>
              <a:rPr lang="en-US" dirty="0" smtClean="0">
                <a:latin typeface="OCR A Extended" panose="02010509020102010303" pitchFamily="50" charset="0"/>
              </a:rPr>
              <a:t>Sequence</a:t>
            </a:r>
          </a:p>
          <a:p>
            <a:r>
              <a:rPr lang="en-US" dirty="0" smtClean="0">
                <a:latin typeface="OCR A Extended" panose="02010509020102010303" pitchFamily="50" charset="0"/>
              </a:rPr>
              <a:t>diagram </a:t>
            </a:r>
            <a:r>
              <a:rPr lang="en-US" dirty="0">
                <a:latin typeface="OCR A Extended" panose="02010509020102010303" pitchFamily="50" charset="0"/>
              </a:rPr>
              <a:t>for</a:t>
            </a:r>
          </a:p>
          <a:p>
            <a:r>
              <a:rPr lang="en-US" dirty="0">
                <a:latin typeface="OCR A Extended" panose="02010509020102010303" pitchFamily="50" charset="0"/>
              </a:rPr>
              <a:t>our project</a:t>
            </a:r>
          </a:p>
          <a:p>
            <a:endParaRPr lang="en-US" dirty="0">
              <a:latin typeface="OCR A Extended" panose="02010509020102010303" pitchFamily="50" charset="0"/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60200" y="3124200"/>
            <a:ext cx="44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OCR A Extended" panose="02010509020102010303" pitchFamily="50" charset="0"/>
              </a:rPr>
              <a:t>7</a:t>
            </a:r>
            <a:endParaRPr lang="en-US" sz="2800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63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1"/>
          <p:cNvSpPr txBox="1">
            <a:spLocks/>
          </p:cNvSpPr>
          <p:nvPr/>
        </p:nvSpPr>
        <p:spPr>
          <a:xfrm>
            <a:off x="8521000" y="814600"/>
            <a:ext cx="2830000" cy="56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304792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Light"/>
              <a:buNone/>
              <a:defRPr sz="2400" b="0" i="0" u="none" strike="noStrike" cap="non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US" dirty="0" smtClean="0">
                <a:latin typeface="OCR A Extended" panose="02010509020102010303" pitchFamily="50" charset="0"/>
              </a:rPr>
              <a:t>Deployment</a:t>
            </a:r>
          </a:p>
          <a:p>
            <a:r>
              <a:rPr lang="en-US" dirty="0" smtClean="0">
                <a:latin typeface="OCR A Extended" panose="02010509020102010303" pitchFamily="50" charset="0"/>
              </a:rPr>
              <a:t>diagram for</a:t>
            </a:r>
          </a:p>
          <a:p>
            <a:r>
              <a:rPr lang="en-US" dirty="0" smtClean="0">
                <a:latin typeface="OCR A Extended" panose="02010509020102010303" pitchFamily="50" charset="0"/>
              </a:rPr>
              <a:t>our project</a:t>
            </a:r>
          </a:p>
          <a:p>
            <a:endParaRPr lang="en-US" dirty="0" smtClean="0">
              <a:latin typeface="OCR A Extended" panose="02010509020102010303" pitchFamily="50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60200" y="3124200"/>
            <a:ext cx="44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OCR A Extended" panose="02010509020102010303" pitchFamily="50" charset="0"/>
              </a:rPr>
              <a:t>8</a:t>
            </a:r>
            <a:endParaRPr lang="en-US" sz="2800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20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</TotalTime>
  <Words>90</Words>
  <Application>Microsoft Office PowerPoint</Application>
  <PresentationFormat>Широкоэкранный</PresentationFormat>
  <Paragraphs>49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Arial</vt:lpstr>
      <vt:lpstr>Barlow</vt:lpstr>
      <vt:lpstr>Barlow Light</vt:lpstr>
      <vt:lpstr>Calibri</vt:lpstr>
      <vt:lpstr>Miriam Libre</vt:lpstr>
      <vt:lpstr>OCR A Extended</vt:lpstr>
      <vt:lpstr>Wingdings</vt:lpstr>
      <vt:lpstr>Work Sans</vt:lpstr>
      <vt:lpstr>Roderigo template</vt:lpstr>
      <vt:lpstr>ALTERNATIVE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ALTERNATIVE</dc:title>
  <dc:creator>Макс Ванда</dc:creator>
  <cp:lastModifiedBy>Макс Ванда</cp:lastModifiedBy>
  <cp:revision>23</cp:revision>
  <dcterms:created xsi:type="dcterms:W3CDTF">2019-12-04T15:55:07Z</dcterms:created>
  <dcterms:modified xsi:type="dcterms:W3CDTF">2019-12-06T14:46:18Z</dcterms:modified>
</cp:coreProperties>
</file>