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596150-6BCC-46FA-9BDD-45F01D848AE6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5: Сборка геномов и транскриптомов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OLC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Графы и пути в них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и сложности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Сначала надо нарезать риды на пересекающиеся на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-1 подстроки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ACGT, CGTA, GTAT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k-меры длины 2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AC, CG, GT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CG, GT, TA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GT, TA, AT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Одновременно с нарезкой создаем ребра идущие из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 k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i+1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(AC, CG), (CG, GT)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(CG, GT), (GT, TA)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(GT, TA), (TA, AT)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656000" y="1368000"/>
            <a:ext cx="77040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AGCTACAGTATGC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AGCTA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GCTAC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CTACA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TACAG, ACAGT, CAGTA, AGTAT, GTATG, TATGC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2088000" y="1224000"/>
            <a:ext cx="1008000" cy="504000"/>
          </a:xfrm>
          <a:prstGeom prst="rect">
            <a:avLst/>
          </a:prstGeom>
          <a:noFill/>
          <a:ln w="381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2304000" y="1224000"/>
            <a:ext cx="1008000" cy="504000"/>
          </a:xfrm>
          <a:prstGeom prst="rect">
            <a:avLst/>
          </a:prstGeom>
          <a:noFill/>
          <a:ln w="381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2520000" y="1224000"/>
            <a:ext cx="1008000" cy="504000"/>
          </a:xfrm>
          <a:prstGeom prst="rect">
            <a:avLst/>
          </a:prstGeom>
          <a:noFill/>
          <a:ln w="3816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73" name=""/>
              <p:cNvSpPr txBox="1"/>
              <p:nvPr/>
            </p:nvSpPr>
            <p:spPr>
              <a:xfrm>
                <a:off x="6520320" y="948240"/>
                <a:ext cx="1895040" cy="608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l</m:t>
                        </m:r>
                        <m:r>
                          <m:t xml:space="preserve">+</m:t>
                        </m:r>
                        <m:r>
                          <m:t xml:space="preserve">1</m:t>
                        </m:r>
                      </m:e>
                    </m:d>
                    <m:r>
                      <m:t xml:space="preserve">−</m:t>
                    </m:r>
                    <m:r>
                      <m:t xml:space="preserve">k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656000" y="1080000"/>
            <a:ext cx="7704000" cy="10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AGCTACAG</a:t>
            </a:r>
            <a:r>
              <a:rPr b="0" lang="ru-RU" sz="2400" spc="-1" strike="noStrike">
                <a:solidFill>
                  <a:srgbClr val="00a933"/>
                </a:solidFill>
                <a:latin typeface="Times New Roman"/>
              </a:rPr>
              <a:t>TATGC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</a:t>
            </a:r>
            <a:r>
              <a:rPr b="0" lang="ru-RU" sz="2400" spc="-1" strike="noStrike">
                <a:solidFill>
                  <a:srgbClr val="00a933"/>
                </a:solidFill>
                <a:latin typeface="Times New Roman"/>
              </a:rPr>
              <a:t>TATGC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TTATCTGA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944000" y="2149200"/>
            <a:ext cx="6688080" cy="32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0520" y="864000"/>
            <a:ext cx="6603480" cy="45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32200" y="1031760"/>
            <a:ext cx="5959800" cy="43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940400" y="936000"/>
            <a:ext cx="6213960" cy="43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56000" y="936000"/>
            <a:ext cx="5929200" cy="468000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7344000" y="1080000"/>
            <a:ext cx="2592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Сравнительно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небольшой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реальный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128000" y="4536000"/>
            <a:ext cx="2952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[http://bioinformatics.org.au/ws13/wp-content/uploads/ws13/sites/3/FullPresentations/Torsten-Seemann_2013-Winter-School-presentation.pdf]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создание графа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344000" y="1080000"/>
            <a:ext cx="2592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Сравнительно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небольшой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реальный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128000" y="4536000"/>
            <a:ext cx="295200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[Kingsford C. et al. Assembly complexity of prokaryotic genomes using short reads. BMC Bioinformatics. 2010 Jan 12;11:21]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904040" y="936000"/>
            <a:ext cx="5182200" cy="44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реализации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Реализаций ассемблеров, использующих графы де Брюйна очень много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Spades — питерский, хороший очень, поддерживает много вариантов сборки, больше под небольшие геномы (&lt;200 Mb), транскриптомы, метагеномные кучи.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Trinity — только для rna-seq, жуткая помойка скриптов, жрет немало ресурсов, но содержит скрипты для пост-процессинга сборки — аннотации, оценки экспрессии, генерации красивых картинок и прочее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Masurca — для гибридной сборки больших геномов — illumina и pacbio/nanopore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50505"/>
                </a:solidFill>
                <a:latin typeface="Times New Roman"/>
              </a:rPr>
              <a:t>Кроме больших затрат на память и время мы имеем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могут повторяться, но принадлежать разным участкам генома (повторы — сателлиты, дупликации, транспозоны)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Плоидность — даже диплоидные усложняют граф так, что в нем есть несколько путей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Реально риды всегда имеют вероятность ошибки — формат fastq — которая к концу заметно увеличивается до ~0.3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Риды имеют разную длину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Содержат зачастую часть или целую техническую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Почти всегда есть риды не относящиеся к целевому геному (бактерии, вирусы, паразиты, молекулярщик плевал в пробирку, таракан пробежал и т. д.)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случае с транскриптомом транскрипты могут иметь варианты (аллели), которые в идеале надо получить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Никогда не получить большой геном целиком, часть его не будет давать ридов совсем или почти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Проблема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656000" y="5184000"/>
            <a:ext cx="7704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[http://cseweb.ucsd.edu/~ppevzner/B4B/excerpts/Compeau-Pevzner.pdf]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06480" y="783000"/>
            <a:ext cx="6467400" cy="41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656000" y="864000"/>
            <a:ext cx="7704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Повторы сливаются в один контиг, а остальное в другом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44000" y="1656000"/>
            <a:ext cx="7043760" cy="31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656000" y="864000"/>
            <a:ext cx="3816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Слияние тандемных повторов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844280" y="1296000"/>
            <a:ext cx="2979720" cy="12862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1656000" y="2808000"/>
            <a:ext cx="68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Участок между повторами выносится в другой контиг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688000" y="864000"/>
            <a:ext cx="3816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Перестановка повторов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529600" y="1229400"/>
            <a:ext cx="4046400" cy="15066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1911960" y="3240000"/>
            <a:ext cx="371412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проблемы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656000" y="864000"/>
            <a:ext cx="7344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50505"/>
                </a:solidFill>
                <a:latin typeface="Times New Roman"/>
              </a:rPr>
              <a:t>Невозможно разрешить повтор длиной L, пока нет рида длиной больше L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50505"/>
                </a:solidFill>
                <a:latin typeface="Times New Roman"/>
              </a:rPr>
              <a:t>Проблема решается: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Парными ридами — обычные помогают не сильно, но есть парные с длинной вставкой, порядка нескольких килобаз. Есть технические проблемы, спросите </a:t>
            </a:r>
            <a:r>
              <a:rPr b="1" lang="ru-RU" sz="2000" spc="-1" strike="noStrike">
                <a:solidFill>
                  <a:srgbClr val="050505"/>
                </a:solidFill>
                <a:latin typeface="Times New Roman"/>
              </a:rPr>
              <a:t>почему</a:t>
            </a: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?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50505"/>
                </a:solidFill>
                <a:latin typeface="Times New Roman"/>
              </a:rPr>
              <a:t>Длинными ридами третьего поколения — Oxford Nanopore, PacBio</a:t>
            </a:r>
            <a:endParaRPr b="0" lang="ru-RU" sz="20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контиги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656000" y="864000"/>
            <a:ext cx="7344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Однозначные фрагменты собираемой ДНК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Концы контигов соответствуют: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Реально существующим концам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Dead ends (провалы покрытия)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Точки бифуркации. Узлы в графе, в которые входит/выходит больше одного ребра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скаффолды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656000" y="864000"/>
            <a:ext cx="734400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 счет парных прочтений, длинных ридов или хромосомной карты (оптическая, по сиквенсу (топ!))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79320" y="2163960"/>
            <a:ext cx="6268680" cy="34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оценка качества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656000" y="864000"/>
            <a:ext cx="734400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Контигов чем меньше, тем лучше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N50 — типа медиана, чем больше, тем выше целостность сборки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Обратное картирование ридов — чем больше, тем полнее сборка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82800" y="2880000"/>
            <a:ext cx="4165200" cy="26665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 txBox="1"/>
          <p:nvPr/>
        </p:nvSpPr>
        <p:spPr>
          <a:xfrm>
            <a:off x="6192000" y="2664000"/>
            <a:ext cx="381600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QUAST — от тех же, что и SPAdes, комплексная оценка, включая проверку числа реконструированных коровых генов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оценка качества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656000" y="864000"/>
            <a:ext cx="7344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Проверка самосогласованности сборки — отсутствие химерных скаффолдов, ошибок, провалов покрытия - ALE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46160" y="2160000"/>
            <a:ext cx="3165840" cy="337752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173200" y="2447640"/>
            <a:ext cx="3106800" cy="308988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8352000" y="2448000"/>
            <a:ext cx="1368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Scott C. Clark et al. ALE: a generic assembly likelihood evaluation framework for assessing the accuracy of genome and metagenome assemblies. Bioinformatics (2013) 29 (4): 435-443.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финализация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656000" y="864000"/>
            <a:ext cx="7344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Скаффолдинг по транскриптому — L_RNA_scaffolder, BESST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Скаффолдинг вручную (например по ПЦР) — Bandage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Скаффолдинг с помощью генетических карт — мало знаю о вариантах, есть оптические способы и на основе секвенирования, последний шикарен, но дороговаст — надо двух родителей и 100-150 потомков отсеквенировать с малым покрытием, потом строятся генкарты на основе Моргановского расщепления вроде как. Потом на такую карту малого разрешения выравнивают контиги сборки и усе, пьем чай и радуемся.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Пример такого скаффолдинга, применение и далее описание процедуры построения карты: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Li, Y., Wang, R., Xun, X. et al. Sea cucumber genome provides insights into saponin biosynthesis and aestivation regulation. Cell Discov 4, 29 (2018). https://doi.org/10.1038/s41421-018-0030-5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Tian, M. et al. Construction of a high-density genetic map and quantitative trait locus mapping in the sea cucumber Apostichopus japonicus. Sci. Rep. 5, 14852 (2015).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советы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656000" y="864000"/>
            <a:ext cx="7344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 надо делать свой сборщик — ваш препод не всегда слушает советы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идеале — выделяйте максимум материала, да храните на -80, может пригодится для улучшения сборки ресеквенированием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Используйте наборы для выделения типа NEB 3050T, сохраняющие целостность ДНК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Перед сиквеном чего-либо — сделайте пробник, отсеквенируйте с малым покрытием и посмотрите с помощью kraken, нет ли загрязнений (рРНК, другие виды), цена порядка 30 тыс будет всего.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сборка занимает больше 2 месяцев — шлите шефа в пешее и говорите, что что-то пошло не по плану.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de novo транскриптом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656000" y="864000"/>
            <a:ext cx="7344000" cy="417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Это всегда дешевле и проще генома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Геном тяжело аннотировать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Транскриптом все равно нужен для аннотации генома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Можно получить быстро инфу о генах и их экспрессии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Все равно лучше использовать длинные риды — сборщики без них на транскриптомах часто дают кучу странных транскриптов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Пушкиномика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656000" y="1008000"/>
            <a:ext cx="39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 лукоморья дуб зеленый,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Златая цепь на дубе том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56000" y="2376000"/>
            <a:ext cx="396000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50505"/>
                </a:solidFill>
                <a:latin typeface="Times New Roman"/>
              </a:rPr>
              <a:t>Прочтения: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 лукоморья ду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морья дуб зеле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зуб зеленый, З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леный, Златая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Златая цепь н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я цепь на дубе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пь на дубе том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Сборка: de novo транскриптом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656000" y="864000"/>
            <a:ext cx="7344000" cy="16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 опыту — если делать длинные риды, то дешевле пулировать всю вашу РНК, сделать кДНК и затем ферментативную нормализацию, потому что покрытие!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Ибо 20% генов дают 80% РНК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019240" y="2304000"/>
            <a:ext cx="554076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1692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Дальнейшая работа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656000" y="864000"/>
            <a:ext cx="7704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есть референсный геном-транскриптом, то сборка не требуется)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Аннотация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транскриптомом проще — поиск доменов, поиск гомологов, классификация белков (interpro, blast), GO и KEGG аннотация (процессы, пути, расположение в клетке, blast2go, GSEA, Cytoscape)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Геномы — аннотация сложная, так как надо найти гены, экзоны-интроны (rna-seq), промотеры, энхансеры, спейсеры, CpG-островки, НТР и многое другое, но это основное.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Анализ экспрессии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Многовариантная процедура, обычно выравниваем риды, считаем на ген, нормализуем, применяем deseq2, пороги дифф. Экспрессии — &lt;0,05padj-value, &gt;2 logfc value (&gt;4x)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Также можно смотреть корреляцию экспрессии, сверхпредставленность сигнальных путей и процессов и т. д.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Анализ открытого хроматина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Обычно соотносят с данными rna-seq, дает информацию о наличии регуляции в cys-элементе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Пушкиномика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56000" y="1008000"/>
            <a:ext cx="39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 лукоморья дуб зеленый,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Златая цепь на дубе том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656000" y="1872000"/>
            <a:ext cx="7128000" cy="26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50505"/>
                </a:solidFill>
                <a:latin typeface="Times New Roman"/>
              </a:rPr>
              <a:t>Перекрытия: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 лукоморья </a:t>
            </a:r>
            <a:r>
              <a:rPr b="0" lang="ru-RU" sz="2400" spc="-1" strike="noStrike">
                <a:solidFill>
                  <a:srgbClr val="00a933"/>
                </a:solidFill>
                <a:latin typeface="Times New Roman"/>
              </a:rPr>
              <a:t>д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морья </a:t>
            </a:r>
            <a:r>
              <a:rPr b="0" lang="ru-RU" sz="2400" spc="-1" strike="noStrike">
                <a:solidFill>
                  <a:srgbClr val="00a933"/>
                </a:solidFill>
                <a:latin typeface="Times New Roman"/>
              </a:rPr>
              <a:t>д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уб зеле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 </a:t>
            </a:r>
            <a:r>
              <a:rPr b="0" lang="ru-RU" sz="2400" spc="-1" strike="noStrike">
                <a:solidFill>
                  <a:srgbClr val="c9211e"/>
                </a:solidFill>
                <a:latin typeface="Times New Roman"/>
              </a:rPr>
              <a:t>з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уб зеленый, З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           леный, Златая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                        Златая цепь н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                                 я цепь на дубе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                                                             пь на дубе том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656000" y="4536000"/>
            <a:ext cx="712800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50505"/>
                </a:solidFill>
                <a:latin typeface="Times New Roman"/>
              </a:rPr>
              <a:t>Консенсус:</a:t>
            </a:r>
            <a:br/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 лукоморья дуб зеленый, Златая цепь на дубе том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656000" y="2183760"/>
            <a:ext cx="5364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способа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OLC (overlap-layout-consensus) — мало длинных ридов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Графы де Брёйна — много коротких ридов ~100bp*40*10</a:t>
            </a:r>
            <a:r>
              <a:rPr b="0" lang="ru-RU" sz="2800" spc="-1" strike="noStrike" baseline="33000">
                <a:solidFill>
                  <a:srgbClr val="050505"/>
                </a:solidFill>
                <a:latin typeface="Times New Roman"/>
              </a:rPr>
              <a:t>6</a:t>
            </a:r>
            <a:endParaRPr b="0" lang="ru-RU" sz="28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6330600" y="5400"/>
            <a:ext cx="3749400" cy="23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56000" y="1008000"/>
            <a:ext cx="7632000" cy="44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OLC — overlap-layout-consensus — cap3 и его потомки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Overlap — для каждого рида ищем перекрытия с другими и создаем граф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Layout — упрощение графа и поиск пути в нем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Consensus — находим итоговую строку, исправляя при этом ошибки, если где-то есть позиции, в разных ридах разные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Жрет много места — за счет использования нативных ридов, граф получается огромным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Родоначальник — Леонард Эйлер, 1736. Задача о кенигсбергских мостах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G=(R, A), где A — множество ребер, а R — вершин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Неориентированный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Эйлеров путь — такой путь через ребра графа, который проходит через все ребра ровно один раз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Граф должен быть полуэйлеровым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вершины имеют равную исходящую и входящую степени, кроме двух имеющих 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1 и 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+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-deg</a:t>
            </a:r>
            <a:r>
              <a:rPr b="0" lang="ru-RU" sz="3200" spc="-1" strike="noStrike" baseline="33000">
                <a:solidFill>
                  <a:srgbClr val="050505"/>
                </a:solidFill>
                <a:latin typeface="Times New Roman"/>
              </a:rPr>
              <a:t>-</a:t>
            </a: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 = -1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Все компоненты слабой связности, кроме возможно одной, не имеют ребер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Графы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Графом де Брёйна является ориентированный граф G(V, E), где V — множество слов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алфавита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n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 и 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∈E⇔∃ слово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длины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l+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такое, что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u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=префикс(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и 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v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=суффикс(</a:t>
            </a:r>
            <a:r>
              <a:rPr b="0" i="1" lang="ru-RU" sz="2400" spc="-1" strike="noStrike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сборки строится подграф графа, так как не обязательно содержит все 4</a:t>
            </a:r>
            <a:r>
              <a:rPr b="0" i="1" lang="ru-RU" sz="3200" spc="-1" strike="noStrike" baseline="33000">
                <a:solidFill>
                  <a:srgbClr val="050505"/>
                </a:solidFill>
                <a:latin typeface="Times New Roman"/>
              </a:rPr>
              <a:t>l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вершины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16000" y="3808440"/>
            <a:ext cx="719100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Сборка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Сборкой в биоинформатике называют процесс получения строки из множества подстрок.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Подстроки называют прочтениями, ридами, reads, которые физически получены в результате работы секвенатора.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Строкой может быть геном, транскрипт, другие РНК или участки перечисленного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>Алексей  Бойко</cp:lastModifiedBy>
  <dcterms:modified xsi:type="dcterms:W3CDTF">2021-09-16T21:18:20Z</dcterms:modified>
  <cp:revision>119</cp:revision>
  <dc:subject/>
  <dc:title>DNA</dc:title>
</cp:coreProperties>
</file>