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5.png" ContentType="image/png"/>
  <Override PartName="/ppt/media/image19.png" ContentType="image/png"/>
  <Override PartName="/ppt/media/image1.png" ContentType="image/png"/>
  <Override PartName="/ppt/media/image2.png" ContentType="image/png"/>
  <Override PartName="/ppt/media/image22.png" ContentType="image/png"/>
  <Override PartName="/ppt/media/image7.png" ContentType="image/png"/>
  <Override PartName="/ppt/media/image21.png" ContentType="image/png"/>
  <Override PartName="/ppt/media/image6.png" ContentType="image/png"/>
  <Override PartName="/ppt/media/image26.png" ContentType="image/png"/>
  <Override PartName="/ppt/media/image11.png" ContentType="image/png"/>
  <Override PartName="/ppt/media/image25.png" ContentType="image/png"/>
  <Override PartName="/ppt/media/image4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3.png" ContentType="image/png"/>
  <Override PartName="/ppt/media/image23.png" ContentType="image/png"/>
  <Override PartName="/ppt/media/image8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Второй уровень структуры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Третий уровень структуры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Четвёртый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Пятый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Шестой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Седьмой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AA2B402-8FDB-4C2B-8741-5B5F929BDB66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Занятие 3: HMM в биологии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Немного о гетерогенности и консервативности последовательностей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Как распознавать мотивы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Кратко об ММ и HMM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Оценка параметров HMM (CpG-островки и Баум-Уэлч)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Другие применения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Проблемы HMM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По обучающей выборке: пример CpG островков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1620000" y="1368000"/>
            <a:ext cx="630000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2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Дана последовательность с размеченными островками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Считаем вероятность начать в определенном состоянии, только для «-»-состояний.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Эмиссионные вероятности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Переходные вероятности. Вычисляются для любых вариантов переходов.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Где: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A — аденин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N — любой нуклеотид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 — от count, число случаев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CG — нуклеотиды цитозин и гуанин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CN — цитозин и любой нуклеотид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5" name="Formula 3"/>
              <p:cNvSpPr txBox="1"/>
              <p:nvPr/>
            </p:nvSpPr>
            <p:spPr>
              <a:xfrm>
                <a:off x="8136000" y="1512000"/>
                <a:ext cx="1400400" cy="747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0</m:t>
                        </m:r>
                        <m:sSup>
                          <m:e>
                            <m:r>
                              <m:t xml:space="preserve">A</m:t>
                            </m:r>
                          </m:e>
                          <m:sup>
                            <m:r>
                              <m:rPr>
                                <m:lit/>
                                <m:nor/>
                              </m:rPr>
                              <m:t xml:space="preserve">-</m:t>
                            </m:r>
                          </m:sup>
                        </m:sSup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C</m:t>
                            </m:r>
                          </m:e>
                          <m:sub>
                            <m:sSup>
                              <m:e>
                                <m:r>
                                  <m:t xml:space="preserve">A</m:t>
                                </m:r>
                              </m:e>
                              <m:sup>
                                <m:r>
                                  <m:rPr>
                                    <m:lit/>
                                    <m:nor/>
                                  </m:rPr>
                                  <m:t xml:space="preserve">-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b>
                              <m:e>
                                <m:r>
                                  <m:t xml:space="preserve">C</m:t>
                                </m:r>
                              </m:e>
                              <m:sub>
                                <m:sSup>
                                  <m:e>
                                    <m:r>
                                      <m:t xml:space="preserve">N</m:t>
                                    </m:r>
                                  </m:e>
                                  <m:sup>
                                    <m:r>
                                      <m:rPr>
                                        <m:lit/>
                                        <m:nor/>
                                      </m:rPr>
                                      <m:t xml:space="preserve">-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6" name="Formula 4"/>
              <p:cNvSpPr txBox="1"/>
              <p:nvPr/>
            </p:nvSpPr>
            <p:spPr>
              <a:xfrm>
                <a:off x="8105040" y="2341440"/>
                <a:ext cx="13269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s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b</m:t>
                        </m:r>
                      </m:e>
                    </m:d>
                    <m:r>
                      <m:t xml:space="preserve">∈</m:t>
                    </m:r>
                    <m:d>
                      <m:dPr>
                        <m:begChr m:val="{"/>
                        <m:endChr m:val="}"/>
                      </m:dPr>
                      <m:e>
                        <m:r>
                          <m:t xml:space="preserve">0,1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7" name="Formula 5"/>
              <p:cNvSpPr txBox="1"/>
              <p:nvPr/>
            </p:nvSpPr>
            <p:spPr>
              <a:xfrm>
                <a:off x="8070480" y="2698200"/>
                <a:ext cx="1649520" cy="829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CG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C</m:t>
                            </m:r>
                          </m:e>
                          <m:sub>
                            <m:r>
                              <m:t xml:space="preserve">CG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b>
                              <m:e>
                                <m:r>
                                  <m:t xml:space="preserve">C</m:t>
                                </m:r>
                              </m:e>
                              <m:sub>
                                <m:r>
                                  <m:t xml:space="preserve">CN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По обучающей выборке: пример CpG островков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620000" y="1368000"/>
            <a:ext cx="543600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Сама HMM распознающая островки в последовательности будет иметь вид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Зеленым указаны состояния, стрелочки — возможные переходы между ними, блоки снизу отображают эмиссионные вероятности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Модель не отображает начальные и конечные состояния.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Осталось только понять как распознать этой моделью островки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7128000" y="680400"/>
            <a:ext cx="2952000" cy="442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Дешифровка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Определение пути через состояния во время генерации последовательности наблюдений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Апостериорное дешифрование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Работает на множестве путей и по сути с каждым состоянием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Алгоритм Витерби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Рассматривает только наиболее вероятный путь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" y="36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Алгоритм Витерби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620000" y="936360"/>
            <a:ext cx="2988000" cy="371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4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S=GGCACTGAA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Тогда вероятность что HMM сгенерировала последовательность S по пути X, равна p(S,X)=p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(0)*p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(G)*p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LL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*p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(G)*p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LH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*p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H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(C)*…. или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то время как вероятность генерации нуклеотида A в позиции  4 в состоянии H равна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rcRect l="2343" t="10292" r="7" b="3780"/>
          <a:stretch/>
        </p:blipFill>
        <p:spPr>
          <a:xfrm>
            <a:off x="5040000" y="720000"/>
            <a:ext cx="5039640" cy="179964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86" name="Formula 3"/>
              <p:cNvSpPr txBox="1"/>
              <p:nvPr/>
            </p:nvSpPr>
            <p:spPr>
              <a:xfrm>
                <a:off x="1944000" y="2952000"/>
                <a:ext cx="4263120" cy="678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  <m:r>
                          <m:t xml:space="preserve">|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  <m:r>
                      <m:t xml:space="preserve">×</m:t>
                    </m:r>
                    <m:nary>
                      <m:naryPr>
                        <m:chr m:val="∏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L</m:t>
                        </m:r>
                      </m:sup>
                      <m:e>
                        <m:r>
                          <m:t xml:space="preserve">p</m:t>
                        </m:r>
                      </m:e>
                    </m:nary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|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  <m:r>
                      <m:t xml:space="preserve">×</m:t>
                    </m:r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6480000" y="3723480"/>
            <a:ext cx="3252240" cy="59652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88" name="Formula 4"/>
              <p:cNvSpPr txBox="1"/>
              <p:nvPr/>
            </p:nvSpPr>
            <p:spPr>
              <a:xfrm>
                <a:off x="1944000" y="4752000"/>
                <a:ext cx="583308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H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A</m:t>
                        </m:r>
                        <m:r>
                          <m:t xml:space="preserve">,4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H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A</m:t>
                        </m:r>
                      </m:e>
                    </m:d>
                    <m:r>
                      <m:t xml:space="preserve">×</m:t>
                    </m:r>
                    <m:r>
                      <m:t xml:space="preserve">max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L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C</m:t>
                            </m:r>
                            <m:r>
                              <m:t xml:space="preserve">,3</m:t>
                            </m:r>
                          </m:e>
                        </m:d>
                        <m:r>
                          <m:t xml:space="preserve">×</m:t>
                        </m:r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LH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H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C</m:t>
                            </m:r>
                            <m:r>
                              <m:t xml:space="preserve">,3</m:t>
                            </m:r>
                          </m:e>
                        </m:d>
                        <m:r>
                          <m:t xml:space="preserve">×</m:t>
                        </m:r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HH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" y="36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Алгоритм Витерби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620000" y="936360"/>
            <a:ext cx="3204000" cy="39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S=GGCACTGAA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Перемножать много малых вероятностей опасно, потому проще вычислять в логарифмическом пространстве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Например вероятность генерации G в состоянии H в позиции 2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Или то же, но состояние L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1" name="Formula 3"/>
              <p:cNvSpPr txBox="1"/>
              <p:nvPr/>
            </p:nvSpPr>
            <p:spPr>
              <a:xfrm>
                <a:off x="4036680" y="3528000"/>
                <a:ext cx="5899320" cy="291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H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G</m:t>
                        </m:r>
                        <m:r>
                          <m:t xml:space="preserve">,2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1,737</m:t>
                    </m:r>
                    <m:r>
                      <m:t xml:space="preserve">+</m:t>
                    </m:r>
                    <m:r>
                      <m:t xml:space="preserve">max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−</m:t>
                        </m:r>
                        <m:r>
                          <m:t xml:space="preserve">2,737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  <m:r>
                          <m:t xml:space="preserve">,</m:t>
                        </m:r>
                        <m:r>
                          <m:t xml:space="preserve">−</m:t>
                        </m:r>
                        <m:r>
                          <m:t xml:space="preserve">3,322</m:t>
                        </m:r>
                        <m:r>
                          <m:t xml:space="preserve">−</m:t>
                        </m:r>
                        <m:r>
                          <m:t xml:space="preserve">1,322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5,474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785480" y="720000"/>
            <a:ext cx="5294520" cy="188532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93" name="Formula 4"/>
              <p:cNvSpPr txBox="1"/>
              <p:nvPr/>
            </p:nvSpPr>
            <p:spPr>
              <a:xfrm>
                <a:off x="3814560" y="4680000"/>
                <a:ext cx="6265440" cy="291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L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G</m:t>
                        </m:r>
                        <m:r>
                          <m:t xml:space="preserve">,2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2,322</m:t>
                    </m:r>
                    <m:r>
                      <m:t xml:space="preserve">+</m:t>
                    </m:r>
                    <m:r>
                      <m:t xml:space="preserve">max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−</m:t>
                        </m:r>
                        <m:r>
                          <m:t xml:space="preserve">2,737</m:t>
                        </m:r>
                        <m:r>
                          <m:t xml:space="preserve">−</m:t>
                        </m:r>
                        <m:r>
                          <m:t xml:space="preserve">1,322</m:t>
                        </m:r>
                        <m:r>
                          <m:t xml:space="preserve">,</m:t>
                        </m:r>
                        <m:r>
                          <m:t xml:space="preserve">−</m:t>
                        </m:r>
                        <m:r>
                          <m:t xml:space="preserve">3,322</m:t>
                        </m:r>
                        <m:r>
                          <m:t xml:space="preserve">−</m:t>
                        </m:r>
                        <m:r>
                          <m:t xml:space="preserve">0,373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r>
                      <m:t xml:space="preserve">6,059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" y="36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Алгоритм Витерби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620000" y="936360"/>
            <a:ext cx="3204000" cy="39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S=GGCACTGAA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конечном счете то же ДП, ищем максимальный путь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785480" y="720000"/>
            <a:ext cx="5294520" cy="18853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690200" y="3648960"/>
            <a:ext cx="8389800" cy="124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" y="36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Алгоритм Витерби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620000" y="936360"/>
            <a:ext cx="6228000" cy="39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Инициализация, i=0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u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0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=1, u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k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=0, для всех k &gt;0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Итерации по i = 1 … L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u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(i) = e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(x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) + max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k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 u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k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(i-1) + a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kl 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Ptr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(l) = argmax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k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 u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k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(i-1) + a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kl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Завершение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P(S, X) = max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k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 u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k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(L) 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x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= argmax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k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 u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k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(L) 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Обратный ход по i = L … 1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x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i-1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= ptr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(x</a:t>
            </a:r>
            <a:r>
              <a:rPr b="0" lang="ru-RU" sz="2089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Обучение по Бауму-Уэлчу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Есть последовательность наблюдений, путь через состояния для которой неизвестен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Найти такие параметры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Θ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, при которых P(X |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Θ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) максимальна.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Проблемы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Выбор начальные параметры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В непрерывной функции ожидания обычно несколько локальных максимумов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Выбор терминальных условий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Обучение по Бауму-Уэлчу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620000" y="1368000"/>
            <a:ext cx="8100000" cy="38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Инициализация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Задаем эмиссионные (e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  <a:ea typeface="Times New Roman"/>
              </a:rPr>
              <a:t>k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(b)) и переходные вероятности (a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  <a:ea typeface="Times New Roman"/>
              </a:rPr>
              <a:t>kl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Рекурсия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Идем по всем последовательностям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С помощью алгоритмов просмотра вперед и назад вычисляем f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  <a:ea typeface="Times New Roman"/>
              </a:rPr>
              <a:t>k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(i) и b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  <a:ea typeface="Times New Roman"/>
              </a:rPr>
              <a:t>k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(i)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Вычисляем A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  <a:ea typeface="Times New Roman"/>
              </a:rPr>
              <a:t>kl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 и E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  <a:ea typeface="Times New Roman"/>
              </a:rPr>
              <a:t>k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(b)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Вычисляем новые e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  <a:ea typeface="Times New Roman"/>
              </a:rPr>
              <a:t>k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(b) и a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  <a:ea typeface="Times New Roman"/>
              </a:rPr>
              <a:t>kl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Вычисляем новое значение логарифма правдоподобия модели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Завершение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Если изменение логарифма ML меньше заданного или количество шагов превышено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795000" y="936000"/>
            <a:ext cx="1125000" cy="6271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8270640" y="936000"/>
            <a:ext cx="1609560" cy="64800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4592520" y="3009600"/>
            <a:ext cx="3759480" cy="4464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4"/>
          <a:stretch/>
        </p:blipFill>
        <p:spPr>
          <a:xfrm>
            <a:off x="6840000" y="3384000"/>
            <a:ext cx="2736000" cy="52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Другие применения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Поиск доменов/гомологов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Выравнивание последовательности на HMM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Множественное выравнивание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Гетерогенность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20000" y="1008000"/>
            <a:ext cx="3852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Биологические последовательности не являются случайными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Гены и межгенные участки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Повторы (тандемные и диспергированные)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Экзоны и интроны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Регуляторные участки генов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Повторы генов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Псевдогены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Всего лишь HMM представляющее множественное выравнивание в вероятностном пространстве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Нужно всего лишь сообразить на скорую руку позиционную матрицу замен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 если она есть, а выравнивание будем делать без делеций, то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736000" y="3644280"/>
            <a:ext cx="2468160" cy="53172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736000" y="4176000"/>
            <a:ext cx="4237560" cy="52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620000" y="1368000"/>
            <a:ext cx="81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Задаем состояния совпадения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Считаем эмиссионные вероятности по каждой позиции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809360" y="2808000"/>
            <a:ext cx="7694640" cy="5994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8928000" y="15480"/>
            <a:ext cx="1152000" cy="185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620000" y="1368000"/>
            <a:ext cx="81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Если хотим вставки, то немного сложнее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Просто задаем дополнительные состояния, имеющие эмиссионные вероятности, вычисленные из фонового распределения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944000" y="2420280"/>
            <a:ext cx="6696000" cy="323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620000" y="1368000"/>
            <a:ext cx="81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 если совсем хорошо, то можно еще и делеции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Но случайные делеции нельзя, потому что слишком много переходов будет, так что просто вводим «молчащие» состояния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773720" y="2455920"/>
            <a:ext cx="6722280" cy="32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620000" y="1368000"/>
            <a:ext cx="3996000" cy="42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 помощью такой HMM уже можно вышеперечисленное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Поиск гомологов или доменов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Используем Витерби или проход вперед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Выравнивание на профиль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Только Витерби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Множественное выравнивание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Опять Баум-Уэлч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743080" y="1296000"/>
            <a:ext cx="4336920" cy="11440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5760000" y="2520000"/>
            <a:ext cx="4320000" cy="15462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5760000" y="4032000"/>
            <a:ext cx="4320000" cy="110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Три проблемы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Сверхобучение — когда количество некоторых событий мало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Выбор параметров при обучении по Бауму-Уэлчу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Перемножение множества малых вероятностей — решается в логарифмическом пространстве, что для алгоритма просмотра вперед и назад плохо подходит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-36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Консервативность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620000" y="1008000"/>
            <a:ext cx="8172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Давление отбора выражается в малой изменчивости функциональных участков ДНК и белков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rcRect l="13074" t="26087" r="33351" b="14222"/>
          <a:stretch/>
        </p:blipFill>
        <p:spPr>
          <a:xfrm>
            <a:off x="4680000" y="1728360"/>
            <a:ext cx="5399640" cy="3383640"/>
          </a:xfrm>
          <a:prstGeom prst="rect">
            <a:avLst/>
          </a:prstGeom>
          <a:ln>
            <a:noFill/>
          </a:ln>
        </p:spPr>
      </p:pic>
      <p:sp>
        <p:nvSpPr>
          <p:cNvPr id="49" name="TextShape 3"/>
          <p:cNvSpPr txBox="1"/>
          <p:nvPr/>
        </p:nvSpPr>
        <p:spPr>
          <a:xfrm>
            <a:off x="1044000" y="2232000"/>
            <a:ext cx="3636000" cy="33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ДНК это выражается в консервативности белок-кодирующих и регуляторных участков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белках — образование консервативных доменов, крайне схожих от вида к виду.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800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Как нам распознавать такие участки?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620000" y="1008000"/>
            <a:ext cx="4932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Регулярные выражения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Множественное выравнивание с последующим его анализом (нужно знать где искать)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Расчет модели Маркова на основе множественных выравниваний, затем использовать ее для ответа на вопрос «принадлежит ли учаток домену»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Модели Маркова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1620000" y="1152000"/>
            <a:ext cx="550800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Последовательность переменных в которых значение следующей зависит только от значения предыдущей.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Иначе P(x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| 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i-1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,..,x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1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 = P(x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| 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i-1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Тогда вероятность x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где a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— вероятность перейти от i-1 к i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7128000" y="901080"/>
            <a:ext cx="2942280" cy="277092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55" name="Formula 3"/>
              <p:cNvSpPr txBox="1"/>
              <p:nvPr/>
            </p:nvSpPr>
            <p:spPr>
              <a:xfrm>
                <a:off x="4730040" y="268740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6" name="Formula 4"/>
              <p:cNvSpPr txBox="1"/>
              <p:nvPr/>
            </p:nvSpPr>
            <p:spPr>
              <a:xfrm>
                <a:off x="4702320" y="2604600"/>
                <a:ext cx="2521800" cy="749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2</m:t>
                        </m:r>
                      </m:sub>
                      <m:sup>
                        <m:r>
                          <m:t xml:space="preserve">L</m:t>
                        </m:r>
                      </m:sup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Модели Маркова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620000" y="1368000"/>
            <a:ext cx="4140000" cy="27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Посчитав частоты, с которыми за одним нуклеотидом следует другой, мы можем сгенерировать реалистичную нуклеотидную последовательность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7056000" y="0"/>
            <a:ext cx="2989800" cy="29707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6798600" y="2970720"/>
            <a:ext cx="3247200" cy="195192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61" name="Formula 3"/>
              <p:cNvSpPr txBox="1"/>
              <p:nvPr/>
            </p:nvSpPr>
            <p:spPr>
              <a:xfrm>
                <a:off x="5649120" y="2247120"/>
                <a:ext cx="1499760" cy="829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cg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C</m:t>
                            </m:r>
                          </m:e>
                          <m:sub>
                            <m:r>
                              <m:t xml:space="preserve">cg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b>
                              <m:e>
                                <m:r>
                                  <m:t xml:space="preserve">C</m:t>
                                </m:r>
                              </m:e>
                              <m:sub>
                                <m:r>
                                  <m:t xml:space="preserve">cn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36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Скрытые модели Маркова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1620000" y="1368000"/>
            <a:ext cx="514800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«Скрытость» состоит в отсутствии возможности наблюдать в каком состоянии сгенерировано наблюдение.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Каждое из состояний может генерировать наблюдение из некого распределения.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Формально у нас известно: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Набор состояний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Набор наблюдений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Вероятности перехода из одного состояний в другое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Эмиссионные вероятности, то есть вероятность в состоянии S «испустить» наблюдение x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Тогда вероятность пройти путь X по состояниям S будет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rcRect l="4216" t="0" r="4434" b="0"/>
          <a:stretch/>
        </p:blipFill>
        <p:spPr>
          <a:xfrm>
            <a:off x="6264000" y="1872000"/>
            <a:ext cx="3816000" cy="145944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65" name="Formula 3"/>
              <p:cNvSpPr txBox="1"/>
              <p:nvPr/>
            </p:nvSpPr>
            <p:spPr>
              <a:xfrm>
                <a:off x="7045920" y="3744000"/>
                <a:ext cx="216504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t</m:t>
                        </m:r>
                        <m:r>
                          <m:t xml:space="preserve">|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st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66" name="Formula 4"/>
              <p:cNvSpPr txBox="1"/>
              <p:nvPr/>
            </p:nvSpPr>
            <p:spPr>
              <a:xfrm>
                <a:off x="7056000" y="4176000"/>
                <a:ext cx="23619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b</m:t>
                        </m:r>
                        <m:r>
                          <m:t xml:space="preserve">|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s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b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67" name="Formula 5"/>
              <p:cNvSpPr txBox="1"/>
              <p:nvPr/>
            </p:nvSpPr>
            <p:spPr>
              <a:xfrm>
                <a:off x="2880000" y="4968000"/>
                <a:ext cx="3271320" cy="678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nary>
                      <m:naryPr>
                        <m:chr m:val="∏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L</m:t>
                        </m:r>
                      </m:sup>
                      <m:e>
                        <m:r>
                          <m:t xml:space="preserve">p</m:t>
                        </m:r>
                      </m:e>
                    </m:nary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|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  <m:r>
                      <m:t xml:space="preserve">×</m:t>
                    </m:r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Оценка параметров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Два пути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По обучающей выборке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Алгоритмы оптимизации для непрерывных функций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Обучение по Бауму-Уэлчу — частный случай максимизации ожидания (EM)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Итерации по Витерби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По обучающей выборке: пример CpG островков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1620000" y="1368000"/>
            <a:ext cx="493200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8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С-G — нуклеотиды цитозин и гуанин из разных цепей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CpG — те же нуклеотиды из одной цепи, подряд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Метилирование — добавление CH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3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к нуклеотидам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 высокой вероятностью метилцитозин в mCpG мутирует в тимин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Иногда это предотвращается, в результате чего образуются CpG островки, последовательности с длиной от 200 до 2-3 тыс. нуклеотидов.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6912000" y="716400"/>
            <a:ext cx="3168000" cy="395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2020-02-26T04:04:55Z</dcterms:created>
  <dc:creator/>
  <dc:description/>
  <dc:language>ru-RU</dc:language>
  <cp:lastModifiedBy/>
  <dcterms:modified xsi:type="dcterms:W3CDTF">2020-03-13T05:48:51Z</dcterms:modified>
  <cp:revision>77</cp:revision>
  <dc:subject/>
  <dc:title>DNA</dc:title>
</cp:coreProperties>
</file>