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1" r:id="rId2"/>
    <p:sldId id="273" r:id="rId3"/>
    <p:sldId id="283" r:id="rId4"/>
    <p:sldId id="257" r:id="rId5"/>
    <p:sldId id="284" r:id="rId6"/>
    <p:sldId id="285" r:id="rId7"/>
    <p:sldId id="286" r:id="rId8"/>
    <p:sldId id="259" r:id="rId9"/>
    <p:sldId id="288" r:id="rId10"/>
    <p:sldId id="280" r:id="rId11"/>
    <p:sldId id="289" r:id="rId12"/>
    <p:sldId id="278" r:id="rId13"/>
    <p:sldId id="279" r:id="rId14"/>
    <p:sldId id="281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4F726-97CA-904B-AB0D-D4DA677D20CB}" v="44" dt="2024-05-20T07:55:40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2" autoAdjust="0"/>
    <p:restoredTop sz="87472"/>
  </p:normalViewPr>
  <p:slideViewPr>
    <p:cSldViewPr snapToGrid="0">
      <p:cViewPr varScale="1">
        <p:scale>
          <a:sx n="137" d="100"/>
          <a:sy n="137" d="100"/>
        </p:scale>
        <p:origin x="85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B877F-B45E-4EE5-9839-93BF9D652DF0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DF099-E69D-479E-A4F8-A48A9C09466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95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26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31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9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A_rref.row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(i)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retrieves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i-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vector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matrix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 in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range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A_rref.nrows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())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iterates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each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index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matrix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A_rref.row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(i).norm() != 0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checks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norm (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length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i-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vector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not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equal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zero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[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A_rref.row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(i)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 in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range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A_rref.nrows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())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A_rref.row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(i).norm() != 0]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constructs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list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comprehension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that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list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containing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all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row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vectors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A_rref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that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have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de-D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nonzero</a:t>
            </a:r>
            <a:r>
              <a:rPr lang="de-D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norm.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67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496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not </a:t>
            </a:r>
            <a:r>
              <a:rPr lang="de-DE" dirty="0" err="1"/>
              <a:t>contain</a:t>
            </a:r>
            <a:r>
              <a:rPr lang="de-DE" dirty="0"/>
              <a:t> a 0 and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diagonal,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Laplace’s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nonzero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a11,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determinant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minor A11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Laplace -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nonzero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a22 and so on.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determinant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triangular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diagonal, </a:t>
            </a:r>
            <a:r>
              <a:rPr lang="de-DE" dirty="0" err="1"/>
              <a:t>det</a:t>
            </a:r>
            <a:r>
              <a:rPr lang="de-DE" dirty="0"/>
              <a:t> A = a11a22a33 . . . </a:t>
            </a:r>
            <a:r>
              <a:rPr lang="de-DE" dirty="0" err="1"/>
              <a:t>ann</a:t>
            </a:r>
            <a:r>
              <a:rPr lang="de-DE" dirty="0"/>
              <a:t> 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15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DF099-E69D-479E-A4F8-A48A9C09466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0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5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53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2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25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75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09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5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48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94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9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B72F-FEAD-42E6-BEC8-46261A9DD987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C88-60ED-44D0-9A4B-5C23097F349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26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6B72F-FEAD-42E6-BEC8-46261A9DD987}" type="datetimeFigureOut">
              <a:rPr lang="ru-RU" smtClean="0"/>
              <a:t>20.05.2024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85C88-60ED-44D0-9A4B-5C23097F349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13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7744-07B2-5A78-6940-D2E2B9B75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30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Gaussian elimination and its applications in </a:t>
            </a:r>
            <a:r>
              <a:rPr lang="en-US" i="1" dirty="0" err="1"/>
              <a:t>SageMath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F2986-E4F0-992F-E927-7E565849D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0610"/>
            <a:ext cx="9144000" cy="1655762"/>
          </a:xfrm>
        </p:spPr>
        <p:txBody>
          <a:bodyPr/>
          <a:lstStyle/>
          <a:p>
            <a:r>
              <a:rPr lang="en-US" dirty="0"/>
              <a:t>Proseminar on computer-assisted mathematics, </a:t>
            </a:r>
          </a:p>
          <a:p>
            <a:r>
              <a:rPr lang="en-US" dirty="0"/>
              <a:t>Petr </a:t>
            </a:r>
            <a:r>
              <a:rPr lang="en-US" dirty="0" err="1"/>
              <a:t>Samodelkin</a:t>
            </a:r>
            <a:r>
              <a:rPr lang="en-US" dirty="0"/>
              <a:t> and Elias </a:t>
            </a:r>
            <a:r>
              <a:rPr lang="de-DE" dirty="0"/>
              <a:t>Köhnlein</a:t>
            </a:r>
            <a:endParaRPr lang="ru-RU" dirty="0"/>
          </a:p>
        </p:txBody>
      </p:sp>
      <p:pic>
        <p:nvPicPr>
          <p:cNvPr id="1026" name="Picture 2" descr="Algorithms">
            <a:extLst>
              <a:ext uri="{FF2B5EF4-FFF2-40B4-BE49-F238E27FC236}">
                <a16:creationId xmlns:a16="http://schemas.microsoft.com/office/drawing/2014/main" id="{8BCB3AE7-4638-8EBE-3BE5-2FC6C1F1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90213"/>
            <a:ext cx="9105768" cy="253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5EDC01-86AF-11FE-E208-78F57A332B63}"/>
              </a:ext>
            </a:extLst>
          </p:cNvPr>
          <p:cNvCxnSpPr>
            <a:cxnSpLocks/>
          </p:cNvCxnSpPr>
          <p:nvPr/>
        </p:nvCxnSpPr>
        <p:spPr>
          <a:xfrm>
            <a:off x="2813002" y="5257637"/>
            <a:ext cx="0" cy="7119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17BD3-3761-5FB6-7AB0-1BB0F68D0E40}"/>
              </a:ext>
            </a:extLst>
          </p:cNvPr>
          <p:cNvSpPr txBox="1"/>
          <p:nvPr/>
        </p:nvSpPr>
        <p:spPr>
          <a:xfrm>
            <a:off x="1870681" y="6062671"/>
            <a:ext cx="201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Gauss</a:t>
            </a:r>
            <a:r>
              <a:rPr lang="de-DE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algorithm</a:t>
            </a:r>
            <a:endParaRPr lang="ru-RU" dirty="0">
              <a:solidFill>
                <a:srgbClr val="FF0000"/>
              </a:solidFill>
              <a:latin typeface="Grandview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9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C04CC04-2BDA-11F8-1111-2AC67B0E4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0" r="21798" b="25988"/>
          <a:stretch/>
        </p:blipFill>
        <p:spPr>
          <a:xfrm>
            <a:off x="216904" y="1198033"/>
            <a:ext cx="7754774" cy="4461934"/>
          </a:xfrm>
          <a:prstGeom prst="rect">
            <a:avLst/>
          </a:prstGeom>
        </p:spPr>
      </p:pic>
      <p:pic>
        <p:nvPicPr>
          <p:cNvPr id="7" name="Grafik 6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D6934A71-EDBC-0E8B-DD4F-A317097D9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142" y="741437"/>
            <a:ext cx="3929186" cy="4713515"/>
          </a:xfrm>
          <a:prstGeom prst="rect">
            <a:avLst/>
          </a:prstGeom>
        </p:spPr>
      </p:pic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6072DACE-71D2-1CF3-284B-AEF57E8DC035}"/>
              </a:ext>
            </a:extLst>
          </p:cNvPr>
          <p:cNvSpPr/>
          <p:nvPr/>
        </p:nvSpPr>
        <p:spPr>
          <a:xfrm>
            <a:off x="2709111" y="2663240"/>
            <a:ext cx="1299421" cy="43164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Ein Bild, das Text, Schrift, weiß, Design enthält.&#10;&#10;Automatisch generierte Beschreibung">
            <a:extLst>
              <a:ext uri="{FF2B5EF4-FFF2-40B4-BE49-F238E27FC236}">
                <a16:creationId xmlns:a16="http://schemas.microsoft.com/office/drawing/2014/main" id="{8DB82F24-1111-077B-5E3F-DD332A990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24" y="3143380"/>
            <a:ext cx="3168670" cy="999513"/>
          </a:xfrm>
          <a:prstGeom prst="rect">
            <a:avLst/>
          </a:prstGeom>
        </p:spPr>
      </p:pic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70D33526-2700-6544-CC8B-9A2B1CF3E45D}"/>
              </a:ext>
            </a:extLst>
          </p:cNvPr>
          <p:cNvSpPr/>
          <p:nvPr/>
        </p:nvSpPr>
        <p:spPr>
          <a:xfrm>
            <a:off x="4209861" y="3739081"/>
            <a:ext cx="667379" cy="26255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 descr="Ein Bild, das Text, Schrift, weiß, Screenshot enthält.&#10;&#10;Automatisch generierte Beschreibung">
            <a:extLst>
              <a:ext uri="{FF2B5EF4-FFF2-40B4-BE49-F238E27FC236}">
                <a16:creationId xmlns:a16="http://schemas.microsoft.com/office/drawing/2014/main" id="{3EEC1928-AF02-FBD3-6F5F-F3D3DC8E8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62" y="5399459"/>
            <a:ext cx="2997200" cy="1028700"/>
          </a:xfrm>
          <a:prstGeom prst="rect">
            <a:avLst/>
          </a:prstGeom>
        </p:spPr>
      </p:pic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8EC6152B-BC2D-932D-7C78-615836A93BF6}"/>
              </a:ext>
            </a:extLst>
          </p:cNvPr>
          <p:cNvSpPr/>
          <p:nvPr/>
        </p:nvSpPr>
        <p:spPr>
          <a:xfrm>
            <a:off x="1709530" y="5744817"/>
            <a:ext cx="1692171" cy="34342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Uhr, Schrift, Zahl, Symbol enthält.&#10;&#10;Automatisch generierte Beschreibung">
            <a:extLst>
              <a:ext uri="{FF2B5EF4-FFF2-40B4-BE49-F238E27FC236}">
                <a16:creationId xmlns:a16="http://schemas.microsoft.com/office/drawing/2014/main" id="{7DF74C1D-98AA-A35B-3650-432DC5ABC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32" y="2375188"/>
            <a:ext cx="934909" cy="8310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428C12F-6358-3DCB-D9DF-22C976A1BE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8" y="3226131"/>
            <a:ext cx="3514164" cy="4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6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D6934A71-EDBC-0E8B-DD4F-A317097D9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142" y="741437"/>
            <a:ext cx="3929186" cy="4713515"/>
          </a:xfrm>
          <a:prstGeom prst="rect">
            <a:avLst/>
          </a:prstGeom>
        </p:spPr>
      </p:pic>
      <p:pic>
        <p:nvPicPr>
          <p:cNvPr id="8" name="Grafik 7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459AF1C5-972F-B8F2-DDD8-2C5151A2A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4" y="1884782"/>
            <a:ext cx="7772400" cy="1213412"/>
          </a:xfrm>
          <a:prstGeom prst="rect">
            <a:avLst/>
          </a:prstGeom>
        </p:spPr>
      </p:pic>
      <p:pic>
        <p:nvPicPr>
          <p:cNvPr id="11" name="Grafik 10" descr="Ein Bild, das Text, Schrift, weiß, Typografie enthält.&#10;&#10;Automatisch generierte Beschreibung">
            <a:extLst>
              <a:ext uri="{FF2B5EF4-FFF2-40B4-BE49-F238E27FC236}">
                <a16:creationId xmlns:a16="http://schemas.microsoft.com/office/drawing/2014/main" id="{E87BE921-8C42-8FC0-1536-52722BFD1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03" y="3569063"/>
            <a:ext cx="7023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4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B5F78BB-7DD0-8088-12FA-9AFD3E6B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Determinant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Matrix </a:t>
            </a:r>
          </a:p>
        </p:txBody>
      </p:sp>
      <p:pic>
        <p:nvPicPr>
          <p:cNvPr id="10" name="Inhaltsplatzhalter 9" descr="Ein Bild, das Text, Screenshot, Schrift, Algebra enthält.&#10;&#10;Automatisch generierte Beschreibung">
            <a:extLst>
              <a:ext uri="{FF2B5EF4-FFF2-40B4-BE49-F238E27FC236}">
                <a16:creationId xmlns:a16="http://schemas.microsoft.com/office/drawing/2014/main" id="{DC225002-62E7-CFBC-7BA4-2BE0A0DC5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890424" cy="4351338"/>
          </a:xfrm>
        </p:spPr>
      </p:pic>
    </p:spTree>
    <p:extLst>
      <p:ext uri="{BB962C8B-B14F-4D97-AF65-F5344CB8AC3E}">
        <p14:creationId xmlns:p14="http://schemas.microsoft.com/office/powerpoint/2010/main" val="200763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377A-08B1-675C-B96A-0BC83AD8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Determinant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Matrix </a:t>
            </a:r>
          </a:p>
        </p:txBody>
      </p:sp>
      <p:pic>
        <p:nvPicPr>
          <p:cNvPr id="4" name="Grafik 3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8E705094-F50D-E002-5E0B-85888144AE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07"/>
          <a:stretch/>
        </p:blipFill>
        <p:spPr>
          <a:xfrm>
            <a:off x="368547" y="1690688"/>
            <a:ext cx="6697346" cy="4285356"/>
          </a:xfrm>
          <a:prstGeom prst="rect">
            <a:avLst/>
          </a:prstGeom>
        </p:spPr>
      </p:pic>
      <p:pic>
        <p:nvPicPr>
          <p:cNvPr id="10" name="Grafik 9" descr="Ein Bild, das Text, Schrift, Screenshot, Diagramm enthält.&#10;&#10;Automatisch generierte Beschreibung">
            <a:extLst>
              <a:ext uri="{FF2B5EF4-FFF2-40B4-BE49-F238E27FC236}">
                <a16:creationId xmlns:a16="http://schemas.microsoft.com/office/drawing/2014/main" id="{E41137CE-13F7-3589-AF77-DB00B4380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16" y="2183443"/>
            <a:ext cx="4082860" cy="32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2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377A-08B1-675C-B96A-0BC83AD8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Determinant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Matrix </a:t>
            </a:r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518D38CE-07A5-D8DE-F738-8969E5C9D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9" y="1690688"/>
            <a:ext cx="6148129" cy="4590105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BA90B38-FB25-29B8-3C24-5C8698C8281B}"/>
              </a:ext>
            </a:extLst>
          </p:cNvPr>
          <p:cNvCxnSpPr/>
          <p:nvPr/>
        </p:nvCxnSpPr>
        <p:spPr>
          <a:xfrm flipH="1">
            <a:off x="2701319" y="2282510"/>
            <a:ext cx="8655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236AAAD-E2F8-4B46-7342-B3EC74C16D45}"/>
              </a:ext>
            </a:extLst>
          </p:cNvPr>
          <p:cNvCxnSpPr/>
          <p:nvPr/>
        </p:nvCxnSpPr>
        <p:spPr>
          <a:xfrm flipH="1">
            <a:off x="2469811" y="2923521"/>
            <a:ext cx="8655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197674F-7DCE-2C2C-0E19-6A5CBC505AED}"/>
              </a:ext>
            </a:extLst>
          </p:cNvPr>
          <p:cNvCxnSpPr/>
          <p:nvPr/>
        </p:nvCxnSpPr>
        <p:spPr>
          <a:xfrm flipH="1">
            <a:off x="4996626" y="5226971"/>
            <a:ext cx="8655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1C6E22C-E3A7-08DB-628F-65EEB077D89B}"/>
              </a:ext>
            </a:extLst>
          </p:cNvPr>
          <p:cNvCxnSpPr/>
          <p:nvPr/>
        </p:nvCxnSpPr>
        <p:spPr>
          <a:xfrm flipH="1">
            <a:off x="4319551" y="6099490"/>
            <a:ext cx="8655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Text, Schrift, Screenshot, Diagramm enthält.&#10;&#10;Automatisch generierte Beschreibung">
            <a:extLst>
              <a:ext uri="{FF2B5EF4-FFF2-40B4-BE49-F238E27FC236}">
                <a16:creationId xmlns:a16="http://schemas.microsoft.com/office/drawing/2014/main" id="{13BAA80E-36A1-505D-4A61-ACCD1C1F4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16" y="2183443"/>
            <a:ext cx="4082860" cy="32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5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1F3-480E-4D9E-011A-222FA005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attention!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12394A-2B7A-AE18-CC0E-29A87DA6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2" descr="Algorithms">
            <a:extLst>
              <a:ext uri="{FF2B5EF4-FFF2-40B4-BE49-F238E27FC236}">
                <a16:creationId xmlns:a16="http://schemas.microsoft.com/office/drawing/2014/main" id="{F3FB6018-C870-2432-AC52-755A8415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336166"/>
            <a:ext cx="10515600" cy="29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F32E27-F363-06B7-3060-F1F5118D860C}"/>
              </a:ext>
            </a:extLst>
          </p:cNvPr>
          <p:cNvCxnSpPr>
            <a:cxnSpLocks/>
          </p:cNvCxnSpPr>
          <p:nvPr/>
        </p:nvCxnSpPr>
        <p:spPr>
          <a:xfrm>
            <a:off x="2089103" y="3733129"/>
            <a:ext cx="0" cy="8141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89FD37-6060-E2F9-F2E7-93CA7E92EB03}"/>
              </a:ext>
            </a:extLst>
          </p:cNvPr>
          <p:cNvSpPr txBox="1"/>
          <p:nvPr/>
        </p:nvSpPr>
        <p:spPr>
          <a:xfrm>
            <a:off x="1184881" y="4408623"/>
            <a:ext cx="199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Gauss</a:t>
            </a:r>
            <a:r>
              <a:rPr lang="de-DE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algorithm</a:t>
            </a:r>
            <a:endParaRPr lang="ru-RU" dirty="0">
              <a:solidFill>
                <a:srgbClr val="FF0000"/>
              </a:solidFill>
              <a:latin typeface="Grandview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1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E75D-06F0-D16A-C2E2-E0AF8FEE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Structure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4A2E-53A7-FDF5-FF24-8A75D2B6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 Method</a:t>
            </a:r>
          </a:p>
          <a:p>
            <a:pPr lvl="1"/>
            <a:r>
              <a:rPr lang="en-US" dirty="0"/>
              <a:t>Introduction to necessity of the algorithm</a:t>
            </a:r>
          </a:p>
          <a:p>
            <a:pPr lvl="1"/>
            <a:r>
              <a:rPr lang="en-US" dirty="0"/>
              <a:t>Explanation of the code</a:t>
            </a:r>
          </a:p>
          <a:p>
            <a:r>
              <a:rPr lang="en-US" dirty="0"/>
              <a:t>Coded Applications and Comparisons to In-Built </a:t>
            </a:r>
            <a:r>
              <a:rPr lang="en-US" i="1" dirty="0"/>
              <a:t>Sage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Linear equations</a:t>
            </a:r>
          </a:p>
          <a:p>
            <a:pPr lvl="1"/>
            <a:r>
              <a:rPr lang="en-US" dirty="0"/>
              <a:t>Inverting matrices</a:t>
            </a:r>
          </a:p>
          <a:p>
            <a:pPr lvl="1"/>
            <a:r>
              <a:rPr lang="en-US" dirty="0"/>
              <a:t>Row span</a:t>
            </a:r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9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D61DE-3F23-2BB4-26D5-6DDE7F4A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Solving</a:t>
            </a:r>
            <a:r>
              <a:rPr lang="de-DE" dirty="0"/>
              <a:t> a Linear </a:t>
            </a:r>
            <a:r>
              <a:rPr lang="de-DE" dirty="0" err="1"/>
              <a:t>Equations</a:t>
            </a:r>
            <a:r>
              <a:rPr lang="de-DE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0E30-42B4-5BB5-2B24-6C4B8A5363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02C8-EEB7-C507-ADE5-9F5620F6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1532"/>
            <a:ext cx="6562215" cy="50624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0136B2-798E-CDD1-779C-09F47CBFCAB8}"/>
              </a:ext>
            </a:extLst>
          </p:cNvPr>
          <p:cNvCxnSpPr>
            <a:cxnSpLocks/>
          </p:cNvCxnSpPr>
          <p:nvPr/>
        </p:nvCxnSpPr>
        <p:spPr>
          <a:xfrm>
            <a:off x="4192996" y="6054510"/>
            <a:ext cx="9373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F47FCF-381B-4270-49BB-BFFFEEDB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71" y="5454656"/>
            <a:ext cx="2714772" cy="1373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467680-D1C1-7C01-D050-D7951761E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437" y="5535757"/>
            <a:ext cx="3124529" cy="11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A14B-7FFF-04AB-76D0-1EC40BB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Gauss method: code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BED35D-9D4F-F7D0-C675-84C9C7A081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9753" y="1690687"/>
            <a:ext cx="4835309" cy="5024243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21B0D4A-CC2D-C61F-8BD4-9F7B4CA69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250563"/>
            <a:ext cx="5181600" cy="350146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165DB4-F630-D18A-B9D3-D55F352AFE39}"/>
              </a:ext>
            </a:extLst>
          </p:cNvPr>
          <p:cNvCxnSpPr>
            <a:cxnSpLocks/>
          </p:cNvCxnSpPr>
          <p:nvPr/>
        </p:nvCxnSpPr>
        <p:spPr>
          <a:xfrm flipV="1">
            <a:off x="4055469" y="2910724"/>
            <a:ext cx="2268549" cy="572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D88E40-B9FF-03C9-3DDA-ECF13B4F209A}"/>
              </a:ext>
            </a:extLst>
          </p:cNvPr>
          <p:cNvCxnSpPr>
            <a:cxnSpLocks/>
          </p:cNvCxnSpPr>
          <p:nvPr/>
        </p:nvCxnSpPr>
        <p:spPr>
          <a:xfrm flipV="1">
            <a:off x="5249075" y="4143257"/>
            <a:ext cx="1074943" cy="1747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827577-41AD-578A-D4C1-5ABEDE7E1FA2}"/>
              </a:ext>
            </a:extLst>
          </p:cNvPr>
          <p:cNvCxnSpPr>
            <a:cxnSpLocks/>
          </p:cNvCxnSpPr>
          <p:nvPr/>
        </p:nvCxnSpPr>
        <p:spPr>
          <a:xfrm flipV="1">
            <a:off x="3713441" y="3699481"/>
            <a:ext cx="3029386" cy="1348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9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E75D-06F0-D16A-C2E2-E0AF8FEE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Structure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4A2E-53A7-FDF5-FF24-8A75D2B6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Gauss Method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necessity of the algorithm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Explanation of the code</a:t>
            </a:r>
          </a:p>
          <a:p>
            <a:r>
              <a:rPr lang="en-US" dirty="0"/>
              <a:t>Coded Applications and Comparisons to In-Built </a:t>
            </a:r>
            <a:r>
              <a:rPr lang="en-US" i="1" dirty="0"/>
              <a:t>Sage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Linear equations</a:t>
            </a:r>
          </a:p>
          <a:p>
            <a:pPr lvl="1"/>
            <a:r>
              <a:rPr lang="en-US" dirty="0"/>
              <a:t>Inverting matrices</a:t>
            </a:r>
          </a:p>
          <a:p>
            <a:pPr lvl="1"/>
            <a:r>
              <a:rPr lang="en-US" dirty="0"/>
              <a:t>Row span</a:t>
            </a:r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9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DC53-30F4-CBCE-0B26-355B6602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equations: code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FAA08-8A4A-2A4D-ECE9-AEC7F89F9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78536-73AD-B102-5705-695307FBBD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have a truly marvelous piece of code that this slide or </a:t>
            </a:r>
            <a:r>
              <a:rPr lang="en-US" dirty="0" err="1"/>
              <a:t>Jupyter</a:t>
            </a:r>
            <a:r>
              <a:rPr lang="en-US" dirty="0"/>
              <a:t> notebook is too narrow to contain. </a:t>
            </a:r>
          </a:p>
          <a:p>
            <a:pPr marL="0" indent="0">
              <a:buNone/>
            </a:pPr>
            <a:r>
              <a:rPr lang="en-US" strike="sngStrike" dirty="0"/>
              <a:t>Pierre de Fermat</a:t>
            </a:r>
            <a:r>
              <a:rPr lang="en-US" dirty="0"/>
              <a:t> Elias and Petr</a:t>
            </a:r>
            <a:endParaRPr lang="en-US" strike="sngStrik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C34EA-C5EC-BDA0-B4C3-3BF4F591E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Sage’s “solve”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E55D3-7F73-921F-10AA-F9EC3500F0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Vastly superior to our method, as it solves any system of equations, but handles the linear ones too: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2F93B7-01D5-477D-A447-BC76D73F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49" y="4347369"/>
            <a:ext cx="4172532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0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DE138F-6F20-D8C9-B6BD-94627765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matrices: Theory</a:t>
            </a:r>
            <a:endParaRPr lang="ru-R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C8BA77-EDFD-C501-067A-7EB520B82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398" y="1667223"/>
            <a:ext cx="11210371" cy="3756355"/>
          </a:xfrm>
        </p:spPr>
      </p:pic>
    </p:spTree>
    <p:extLst>
      <p:ext uri="{BB962C8B-B14F-4D97-AF65-F5344CB8AC3E}">
        <p14:creationId xmlns:p14="http://schemas.microsoft.com/office/powerpoint/2010/main" val="351034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23A45-FED7-4687-77C7-306325E3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matrices: The code</a:t>
            </a:r>
            <a:endParaRPr lang="ru-RU" dirty="0"/>
          </a:p>
        </p:txBody>
      </p:sp>
      <p:pic>
        <p:nvPicPr>
          <p:cNvPr id="10" name="Grafik 9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CCDB8730-D25E-9A89-0405-8F390AFF2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" y="1337502"/>
            <a:ext cx="6501348" cy="5232878"/>
          </a:xfrm>
          <a:prstGeom prst="rect">
            <a:avLst/>
          </a:prstGeom>
        </p:spPr>
      </p:pic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8C12ECE-81D5-67BE-069E-F03883EFBA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53"/>
          <a:stretch/>
        </p:blipFill>
        <p:spPr>
          <a:xfrm>
            <a:off x="6753498" y="1541775"/>
            <a:ext cx="5330044" cy="3731264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8FBFBFCA-7CAD-F104-BAEB-9C5C95AF901C}"/>
              </a:ext>
            </a:extLst>
          </p:cNvPr>
          <p:cNvSpPr/>
          <p:nvPr/>
        </p:nvSpPr>
        <p:spPr>
          <a:xfrm>
            <a:off x="176230" y="5643153"/>
            <a:ext cx="3072067" cy="383177"/>
          </a:xfrm>
          <a:prstGeom prst="rect">
            <a:avLst/>
          </a:prstGeom>
          <a:noFill/>
          <a:ln w="47625">
            <a:solidFill>
              <a:srgbClr val="FF0000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C42120-7D2B-83FB-2A66-33508BB82D39}"/>
              </a:ext>
            </a:extLst>
          </p:cNvPr>
          <p:cNvSpPr txBox="1"/>
          <p:nvPr/>
        </p:nvSpPr>
        <p:spPr>
          <a:xfrm>
            <a:off x="6256020" y="5520497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B^x</a:t>
            </a:r>
            <a:r>
              <a:rPr lang="en-US" sz="2400" dirty="0"/>
              <a:t> also allows you to raise B to any power!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9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2E1C7-8949-E0F8-0312-747A6751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Row span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7722607-3A0D-50EA-3AB6-7DC733D35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099" y="3265625"/>
            <a:ext cx="3797536" cy="2555505"/>
          </a:xfrm>
          <a:prstGeom prst="rect">
            <a:avLst/>
          </a:prstGeom>
        </p:spPr>
      </p:pic>
      <p:pic>
        <p:nvPicPr>
          <p:cNvPr id="4" name="Grafik 3" descr="Ein Bild, das Reihe, Screenshot, Design, stationär enthält.&#10;&#10;Automatisch generierte Beschreibung">
            <a:extLst>
              <a:ext uri="{FF2B5EF4-FFF2-40B4-BE49-F238E27FC236}">
                <a16:creationId xmlns:a16="http://schemas.microsoft.com/office/drawing/2014/main" id="{E3AA4813-F23E-6742-225F-B24A7EC8E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7" y="3295769"/>
            <a:ext cx="3797536" cy="2525361"/>
          </a:xfrm>
          <a:prstGeom prst="rect">
            <a:avLst/>
          </a:prstGeom>
        </p:spPr>
      </p:pic>
      <p:pic>
        <p:nvPicPr>
          <p:cNvPr id="11" name="Grafik 10" descr="Ein Bild, das Screenshot, Reihe, parallel enthält.&#10;&#10;Automatisch generierte Beschreibung">
            <a:extLst>
              <a:ext uri="{FF2B5EF4-FFF2-40B4-BE49-F238E27FC236}">
                <a16:creationId xmlns:a16="http://schemas.microsoft.com/office/drawing/2014/main" id="{7335F63A-6780-5C4E-1303-749312BB7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757" y="3399369"/>
            <a:ext cx="3797536" cy="2288015"/>
          </a:xfrm>
          <a:prstGeom prst="rect">
            <a:avLst/>
          </a:prstGeom>
        </p:spPr>
      </p:pic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51F309D-1AC9-F78A-C279-021DE0A5C212}"/>
              </a:ext>
            </a:extLst>
          </p:cNvPr>
          <p:cNvCxnSpPr/>
          <p:nvPr/>
        </p:nvCxnSpPr>
        <p:spPr>
          <a:xfrm>
            <a:off x="4143737" y="3265625"/>
            <a:ext cx="0" cy="3274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FB291E38-822B-3120-212F-97568533EE9E}"/>
              </a:ext>
            </a:extLst>
          </p:cNvPr>
          <p:cNvCxnSpPr/>
          <p:nvPr/>
        </p:nvCxnSpPr>
        <p:spPr>
          <a:xfrm>
            <a:off x="8335701" y="3265624"/>
            <a:ext cx="0" cy="3274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9B865-C29F-C4B5-40B5-DD21548B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5" y="19494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Elementary row operations don’t change the </a:t>
            </a:r>
            <a:r>
              <a:rPr lang="en-US" b="1" dirty="0"/>
              <a:t>linear dependence </a:t>
            </a:r>
            <a:r>
              <a:rPr lang="en-US" dirty="0"/>
              <a:t>of the row vectors!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6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445</Words>
  <Application>Microsoft Macintosh PowerPoint</Application>
  <PresentationFormat>Breitbild</PresentationFormat>
  <Paragraphs>53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Arial Rounded MT Bold</vt:lpstr>
      <vt:lpstr>Grandview Display</vt:lpstr>
      <vt:lpstr>Söhne</vt:lpstr>
      <vt:lpstr>Office Theme</vt:lpstr>
      <vt:lpstr>The Gaussian elimination and its applications in SageMath</vt:lpstr>
      <vt:lpstr>Presentation Structure</vt:lpstr>
      <vt:lpstr>Solving a Linear Equations System</vt:lpstr>
      <vt:lpstr>The Gauss method: code</vt:lpstr>
      <vt:lpstr>Presentation Structure</vt:lpstr>
      <vt:lpstr>Linear equations: code</vt:lpstr>
      <vt:lpstr>Inverting matrices: Theory</vt:lpstr>
      <vt:lpstr>Inverting matrices: The code</vt:lpstr>
      <vt:lpstr>Row span</vt:lpstr>
      <vt:lpstr>PowerPoint-Präsentation</vt:lpstr>
      <vt:lpstr>PowerPoint-Präsentation</vt:lpstr>
      <vt:lpstr>Calculating the Determinant of a Matrix </vt:lpstr>
      <vt:lpstr>Code to calculate the Determinant of a Matrix </vt:lpstr>
      <vt:lpstr>Code to calculate the Determinant of a Matrix 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equations</dc:title>
  <dc:creator>lalala lalala</dc:creator>
  <cp:lastModifiedBy>Elias Koehnlein</cp:lastModifiedBy>
  <cp:revision>28</cp:revision>
  <dcterms:created xsi:type="dcterms:W3CDTF">2024-05-04T09:46:56Z</dcterms:created>
  <dcterms:modified xsi:type="dcterms:W3CDTF">2024-05-20T14:31:11Z</dcterms:modified>
</cp:coreProperties>
</file>