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embeddedFontLst>
    <p:embeddedFont>
      <p:font typeface="Averia Sans Libr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AveriaSansLibre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AveriaSansLibre-italic.fntdata"/><Relationship Id="rId47" Type="http://schemas.openxmlformats.org/officeDocument/2006/relationships/font" Target="fonts/AveriaSansLibre-bold.fntdata"/><Relationship Id="rId49" Type="http://schemas.openxmlformats.org/officeDocument/2006/relationships/font" Target="fonts/AveriaSansLibr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c322e8d8c10fca11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c322e8d8c10fca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c322e8d8c10fca12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c322e8d8c10fca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c322e8d8c10fca12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c322e8d8c10fca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c322e8d8c10fca13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c322e8d8c10fca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c322e8d8c10fca13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c322e8d8c10fca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c322e8d8c10fca14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c322e8d8c10fca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07662cc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07662cc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07662cc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07662c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c322e8d8c10fca14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c322e8d8c10fca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c322e8d8c10fca15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c322e8d8c10fca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07662cc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07662c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6c322e8d8c10fca15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6c322e8d8c10fca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S3# 2015/1/4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c322e8d8c10fca16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c322e8d8c10fca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c322e8d8c10fca16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6c322e8d8c10fca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c322e8d8c10fca17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c322e8d8c10fca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c322e8d8c10fca17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c322e8d8c10fca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c322e8d8c10fca18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c322e8d8c10fca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a19c0a5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a19c0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a19c0a5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a19c0a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a19c0a58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a19c0a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a19c0a58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a19c0a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c322e8d8c10fca8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c322e8d8c10fca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a19c0a58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a19c0a5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eea14087_0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eea14087_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eea14087_0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eea14087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eea14087_0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eea14087_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eea14087_0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eea14087_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eea14087_0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eea14087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eea14087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eea14087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eea14087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eea14087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eea14087_0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eea14087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eea14087_0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eea14087_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c322e8d8c10fca8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c322e8d8c10fca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eea14087_0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eea14087_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c322e8d8c10fca9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c322e8d8c10fca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c322e8d8c10fca9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c322e8d8c10fca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c322e8d8c10fca10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c322e8d8c10fca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c322e8d8c10fca10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c322e8d8c10fca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S3# 2015 3 25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c322e8d8c10fca11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c322e8d8c10fca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754025" y="5037838"/>
            <a:ext cx="7772400" cy="1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718748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78442" y="3465697"/>
            <a:ext cx="1923574" cy="137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  <a:defRPr/>
            </a:lvl1pPr>
            <a:lvl2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812"/>
            <a:ext cx="986962" cy="70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457200" y="274648"/>
            <a:ext cx="82296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0" y="1230150"/>
            <a:ext cx="44517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4692275" y="1230150"/>
            <a:ext cx="4451700" cy="45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812"/>
            <a:ext cx="986962" cy="70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812"/>
            <a:ext cx="986962" cy="70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pic>
        <p:nvPicPr>
          <p:cNvPr id="56" name="Google Shape;5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812"/>
            <a:ext cx="986962" cy="70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812"/>
            <a:ext cx="986962" cy="70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b="1" sz="4600"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812"/>
            <a:ext cx="986962" cy="70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just">
              <a:spcBef>
                <a:spcPts val="0"/>
              </a:spcBef>
              <a:spcAft>
                <a:spcPts val="0"/>
              </a:spcAft>
              <a:buSzPts val="3000"/>
              <a:buChar char="➢"/>
              <a:defRPr/>
            </a:lvl1pPr>
            <a:lvl2pPr indent="-304800" lvl="1" marL="91440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807"/>
            <a:ext cx="1297401" cy="92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74648"/>
            <a:ext cx="82296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4875" y="1230150"/>
            <a:ext cx="4372200" cy="45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➢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66931" y="1230150"/>
            <a:ext cx="4372200" cy="45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➢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806"/>
            <a:ext cx="1297401" cy="92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807"/>
            <a:ext cx="1297401" cy="92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pic>
        <p:nvPicPr>
          <p:cNvPr id="26" name="Google Shape;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806"/>
            <a:ext cx="1297401" cy="92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806"/>
            <a:ext cx="1297401" cy="92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rikingPhrase">
  <p:cSld name="CUS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76300" y="934050"/>
            <a:ext cx="8591400" cy="49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1000"/>
              </a:spcBef>
              <a:spcAft>
                <a:spcPts val="0"/>
              </a:spcAft>
              <a:buNone/>
              <a:defRPr b="0" sz="3600"/>
            </a:lvl2pPr>
            <a:lvl3pPr lvl="2" rtl="0" algn="ctr">
              <a:spcBef>
                <a:spcPts val="1000"/>
              </a:spcBef>
              <a:spcAft>
                <a:spcPts val="0"/>
              </a:spcAft>
              <a:buNone/>
              <a:defRPr b="0" sz="3600"/>
            </a:lvl3pPr>
            <a:lvl4pPr lvl="3" rtl="0" algn="ctr">
              <a:spcBef>
                <a:spcPts val="1000"/>
              </a:spcBef>
              <a:spcAft>
                <a:spcPts val="0"/>
              </a:spcAft>
              <a:buNone/>
              <a:defRPr b="0" sz="3600"/>
            </a:lvl4pPr>
            <a:lvl5pPr lvl="4" rtl="0" algn="ctr">
              <a:spcBef>
                <a:spcPts val="1000"/>
              </a:spcBef>
              <a:spcAft>
                <a:spcPts val="0"/>
              </a:spcAft>
              <a:buNone/>
              <a:defRPr b="0" sz="3600"/>
            </a:lvl5pPr>
            <a:lvl6pPr lvl="5" rtl="0" algn="ctr">
              <a:spcBef>
                <a:spcPts val="1000"/>
              </a:spcBef>
              <a:spcAft>
                <a:spcPts val="0"/>
              </a:spcAft>
              <a:buNone/>
              <a:defRPr b="0" sz="3600"/>
            </a:lvl6pPr>
            <a:lvl7pPr lvl="6" rtl="0" algn="ctr">
              <a:spcBef>
                <a:spcPts val="1000"/>
              </a:spcBef>
              <a:spcAft>
                <a:spcPts val="0"/>
              </a:spcAft>
              <a:buNone/>
              <a:defRPr b="0" sz="3600"/>
            </a:lvl7pPr>
            <a:lvl8pPr lvl="7" rtl="0" algn="ctr">
              <a:spcBef>
                <a:spcPts val="1000"/>
              </a:spcBef>
              <a:spcAft>
                <a:spcPts val="0"/>
              </a:spcAft>
              <a:buNone/>
              <a:defRPr b="0" sz="3600"/>
            </a:lvl8pPr>
            <a:lvl9pPr lvl="8" algn="ctr">
              <a:spcBef>
                <a:spcPts val="1000"/>
              </a:spcBef>
              <a:spcAft>
                <a:spcPts val="1000"/>
              </a:spcAft>
              <a:buNone/>
              <a:defRPr b="0" sz="3600"/>
            </a:lvl9pPr>
          </a:lstStyle>
          <a:p/>
        </p:txBody>
      </p:sp>
      <p:pic>
        <p:nvPicPr>
          <p:cNvPr id="31" name="Google Shape;3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806"/>
            <a:ext cx="1297401" cy="92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BLANK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b="1" sz="4600"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4" name="Google Shape;3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9400" y="5606806"/>
            <a:ext cx="1297401" cy="92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754025" y="5037838"/>
            <a:ext cx="7772400" cy="1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type="ctrTitle"/>
          </p:nvPr>
        </p:nvSpPr>
        <p:spPr>
          <a:xfrm>
            <a:off x="685800" y="1718748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49600" y="3493802"/>
            <a:ext cx="1844799" cy="131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veria Sans Libre"/>
              <a:buNone/>
              <a:defRPr b="1" sz="420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17650"/>
            <a:ext cx="8229600" cy="44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Font typeface="Averia Sans Libre"/>
              <a:buChar char="➢"/>
              <a:defRPr sz="3000">
                <a:latin typeface="Averia Sans Libre"/>
                <a:ea typeface="Averia Sans Libre"/>
                <a:cs typeface="Averia Sans Libre"/>
                <a:sym typeface="Averia Sans Libr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Averia Sans Libre"/>
              <a:buChar char="●"/>
              <a:defRPr sz="2400">
                <a:latin typeface="Averia Sans Libre"/>
                <a:ea typeface="Averia Sans Libre"/>
                <a:cs typeface="Averia Sans Libre"/>
                <a:sym typeface="Averia Sans Libr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Averia Sans Libre"/>
              <a:buChar char="■"/>
              <a:defRPr sz="2400">
                <a:latin typeface="Averia Sans Libre"/>
                <a:ea typeface="Averia Sans Libre"/>
                <a:cs typeface="Averia Sans Libre"/>
                <a:sym typeface="Averia Sans Libre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Averia Sans Libre"/>
              <a:buChar char="●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Averia Sans Libre"/>
              <a:buChar char="●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Averia Sans Libre"/>
              <a:buChar char="■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Averia Sans Libre"/>
              <a:buChar char="●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Averia Sans Libre"/>
              <a:buChar char="○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Averia Sans Libre"/>
              <a:buChar char="■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veria Sans Libre"/>
              <a:buNone/>
              <a:defRPr b="1" sz="4200">
                <a:solidFill>
                  <a:schemeClr val="dk1"/>
                </a:solidFill>
                <a:latin typeface="Averia Sans Libre"/>
                <a:ea typeface="Averia Sans Libre"/>
                <a:cs typeface="Averia Sans Libre"/>
                <a:sym typeface="Averia Sans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417650"/>
            <a:ext cx="8229600" cy="44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Averia Sans Libre"/>
              <a:buChar char="➢"/>
              <a:defRPr sz="3000">
                <a:latin typeface="Averia Sans Libre"/>
                <a:ea typeface="Averia Sans Libre"/>
                <a:cs typeface="Averia Sans Libre"/>
                <a:sym typeface="Averia Sans Libr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veria Sans Libre"/>
              <a:buChar char="○"/>
              <a:defRPr sz="2400">
                <a:latin typeface="Averia Sans Libre"/>
                <a:ea typeface="Averia Sans Libre"/>
                <a:cs typeface="Averia Sans Libre"/>
                <a:sym typeface="Averia Sans Libr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veria Sans Libre"/>
              <a:buChar char="■"/>
              <a:defRPr sz="2400">
                <a:latin typeface="Averia Sans Libre"/>
                <a:ea typeface="Averia Sans Libre"/>
                <a:cs typeface="Averia Sans Libre"/>
                <a:sym typeface="Averia Sans Libre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Averia Sans Libre"/>
              <a:buChar char="●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Averia Sans Libre"/>
              <a:buChar char="○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Averia Sans Libre"/>
              <a:buChar char="■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Averia Sans Libre"/>
              <a:buChar char="●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Averia Sans Libre"/>
              <a:buChar char="○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Averia Sans Libre"/>
              <a:buChar char="■"/>
              <a:defRPr sz="1800">
                <a:latin typeface="Averia Sans Libre"/>
                <a:ea typeface="Averia Sans Libre"/>
                <a:cs typeface="Averia Sans Libre"/>
                <a:sym typeface="Averia Sans Libr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ctrTitle"/>
          </p:nvPr>
        </p:nvSpPr>
        <p:spPr>
          <a:xfrm>
            <a:off x="685800" y="1718748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EPITA - Practical Programming</a:t>
            </a:r>
            <a:endParaRPr sz="4000"/>
          </a:p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754025" y="5037838"/>
            <a:ext cx="7772400" cy="1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03 - Structures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Through a Pointer</a:t>
            </a:r>
            <a:endParaRPr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1351800" y="1543950"/>
            <a:ext cx="6440400" cy="37701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display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my_struct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"{\n"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  a = %d;\n"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  b = %d;\n"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  c = %g;\n"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  d = %g;\n"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"}\n"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Fields may be aligned, leaving gaps in the struct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Alignment depends on data size and word size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Char char="➢"/>
            </a:pPr>
            <a:r>
              <a:rPr b="1" lang="en"/>
              <a:t>Basic rule: a field start on an address multiple of its size.</a:t>
            </a:r>
            <a:endParaRPr b="1"/>
          </a:p>
        </p:txBody>
      </p:sp>
      <p:sp>
        <p:nvSpPr>
          <p:cNvPr id="127" name="Google Shape;127;p28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Layout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Layout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1277850" y="1265850"/>
            <a:ext cx="6588300" cy="45735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&lt;stddef.h&gt;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&lt;stdint.h&gt;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&lt;stdio.h&gt;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&lt;stdlib.h&gt;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demo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uint8_t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f1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uint64_t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f8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uint32_t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f4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"sizeof (struct demo) = %zu\n"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demo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"Layout:\n"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  f1: %zu\n"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offsetof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demo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f1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  f8: %zu\n"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offsetof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demo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f8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  f4: %zu\n"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offsetof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demo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f4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rgbClr val="204A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512400" y="1265850"/>
            <a:ext cx="4704000" cy="50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In 64bit: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sizeof (struct demo) = 24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Layout: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f1: 0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f8: 8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f4: 16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</a:rPr>
              <a:t>In 32bit: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sizeof (struct demo) = 16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Layout: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f1: 0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f8: 4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f4: 12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30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Layout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In Struct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909600" y="1265850"/>
            <a:ext cx="7324800" cy="45735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s_user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uid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gid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login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" sz="2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s_user         u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"u.login:\t%p\n"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"&amp;(u.login):\t%p\n"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login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In Struct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1273950" y="2218200"/>
            <a:ext cx="6596100" cy="24216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u.login:        0x7fffed0045b0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&amp;(u.login):     0x7fffed0045b0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137250" y="1265850"/>
            <a:ext cx="8869500" cy="4162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uid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gid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login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" sz="18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/* arrays of structs */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find_user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 users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uid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users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users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len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uid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uid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2743050" y="1265850"/>
            <a:ext cx="3657900" cy="45735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/* vectors */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vector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capacity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/* matrix */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matrix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Structure</a:t>
            </a:r>
            <a:endParaRPr/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1170600" y="1920900"/>
            <a:ext cx="6802800" cy="3016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       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value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word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malloc(3)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2337000" y="1265850"/>
            <a:ext cx="4470000" cy="52125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&lt;err.h&gt;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&lt;stdlib.h&gt;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malloc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handle error !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err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"malloc failed"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calloc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err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"calloc failed"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p3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realloc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free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err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"realloc failed"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p2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p3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free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free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Classical data structure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Easy to implement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Heavily use pointers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Char char="➢"/>
            </a:pPr>
            <a:r>
              <a:rPr lang="en"/>
              <a:t>Base structure for queues and stacks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793650" y="1293600"/>
            <a:ext cx="7556700" cy="42708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        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value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empty_list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list_is_empty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Elements</a:t>
            </a:r>
            <a:endParaRPr/>
          </a:p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916800" y="1587450"/>
            <a:ext cx="7310400" cy="36831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        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2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Size DOES matter !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  tmp </a:t>
            </a:r>
            <a:r>
              <a:rPr b="1" lang="en" sz="2400">
                <a:solidFill>
                  <a:srgbClr val="CE5C00"/>
                </a:solidFill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chemeClr val="dk1"/>
                </a:solidFill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 malloc</a:t>
            </a:r>
            <a:r>
              <a:rPr b="1" lang="en" sz="2400">
                <a:solidFill>
                  <a:schemeClr val="dk1"/>
                </a:solidFill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204A87"/>
                </a:solidFill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 sz="2400">
                <a:solidFill>
                  <a:schemeClr val="dk1"/>
                </a:solidFill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204A87"/>
                </a:solidFill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b="1" lang="en" sz="2400">
                <a:solidFill>
                  <a:schemeClr val="dk1"/>
                </a:solidFill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tmp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tmp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tmp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Altering The Head</a:t>
            </a:r>
            <a:endParaRPr/>
          </a:p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1163250" y="1543950"/>
            <a:ext cx="6817500" cy="37701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Note the double * on l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addin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        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tmp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malloc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tmp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tmp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tmp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Loop On List</a:t>
            </a:r>
            <a:endParaRPr/>
          </a:p>
        </p:txBody>
      </p:sp>
      <p:sp>
        <p:nvSpPr>
          <p:cNvPr id="204" name="Google Shape;204;p41"/>
          <p:cNvSpPr txBox="1"/>
          <p:nvPr>
            <p:ph idx="1" type="body"/>
          </p:nvPr>
        </p:nvSpPr>
        <p:spPr>
          <a:xfrm>
            <a:off x="1699800" y="2015100"/>
            <a:ext cx="5744400" cy="28278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 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work on element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Length</a:t>
            </a:r>
            <a:endParaRPr/>
          </a:p>
        </p:txBody>
      </p:sp>
      <p:sp>
        <p:nvSpPr>
          <p:cNvPr id="210" name="Google Shape;210;p42"/>
          <p:cNvSpPr txBox="1"/>
          <p:nvPr>
            <p:ph idx="1" type="body"/>
          </p:nvPr>
        </p:nvSpPr>
        <p:spPr>
          <a:xfrm>
            <a:off x="989250" y="1659900"/>
            <a:ext cx="7165500" cy="35382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list_len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len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 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len </a:t>
            </a:r>
            <a:r>
              <a:rPr b="1" lang="en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len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Sentinel</a:t>
            </a:r>
            <a:endParaRPr/>
          </a:p>
        </p:txBody>
      </p:sp>
      <p:sp>
        <p:nvSpPr>
          <p:cNvPr id="216" name="Google Shape;216;p43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r>
              <a:rPr lang="en"/>
              <a:t> remove corner cases and double pointers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add a fake node at the beginning of the list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Sentinel</a:t>
            </a:r>
            <a:endParaRPr/>
          </a:p>
        </p:txBody>
      </p:sp>
      <p:sp>
        <p:nvSpPr>
          <p:cNvPr id="222" name="Google Shape;222;p44"/>
          <p:cNvSpPr/>
          <p:nvPr/>
        </p:nvSpPr>
        <p:spPr>
          <a:xfrm>
            <a:off x="975225" y="2957125"/>
            <a:ext cx="1281900" cy="841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44"/>
          <p:cNvSpPr/>
          <p:nvPr/>
        </p:nvSpPr>
        <p:spPr>
          <a:xfrm>
            <a:off x="2669108" y="2957125"/>
            <a:ext cx="1281900" cy="841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4"/>
          <p:cNvSpPr/>
          <p:nvPr/>
        </p:nvSpPr>
        <p:spPr>
          <a:xfrm>
            <a:off x="4362992" y="2957125"/>
            <a:ext cx="1281900" cy="841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4"/>
          <p:cNvSpPr/>
          <p:nvPr/>
        </p:nvSpPr>
        <p:spPr>
          <a:xfrm>
            <a:off x="6056875" y="2957125"/>
            <a:ext cx="1281900" cy="841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44"/>
          <p:cNvCxnSpPr>
            <a:stCxn id="222" idx="3"/>
            <a:endCxn id="223" idx="1"/>
          </p:cNvCxnSpPr>
          <p:nvPr/>
        </p:nvCxnSpPr>
        <p:spPr>
          <a:xfrm>
            <a:off x="2257125" y="3377875"/>
            <a:ext cx="4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7" name="Google Shape;227;p44"/>
          <p:cNvCxnSpPr>
            <a:stCxn id="223" idx="3"/>
            <a:endCxn id="224" idx="1"/>
          </p:cNvCxnSpPr>
          <p:nvPr/>
        </p:nvCxnSpPr>
        <p:spPr>
          <a:xfrm>
            <a:off x="3951008" y="3377875"/>
            <a:ext cx="4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8" name="Google Shape;228;p44"/>
          <p:cNvCxnSpPr>
            <a:stCxn id="224" idx="3"/>
            <a:endCxn id="225" idx="1"/>
          </p:cNvCxnSpPr>
          <p:nvPr/>
        </p:nvCxnSpPr>
        <p:spPr>
          <a:xfrm>
            <a:off x="5644892" y="3377875"/>
            <a:ext cx="4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9" name="Google Shape;229;p44"/>
          <p:cNvCxnSpPr>
            <a:stCxn id="225" idx="3"/>
          </p:cNvCxnSpPr>
          <p:nvPr/>
        </p:nvCxnSpPr>
        <p:spPr>
          <a:xfrm>
            <a:off x="7338775" y="3377875"/>
            <a:ext cx="3057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457200" y="274648"/>
            <a:ext cx="82296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5" name="Google Shape;235;p45"/>
          <p:cNvSpPr txBox="1"/>
          <p:nvPr>
            <p:ph idx="1" type="body"/>
          </p:nvPr>
        </p:nvSpPr>
        <p:spPr>
          <a:xfrm>
            <a:off x="457200" y="1458750"/>
            <a:ext cx="8229600" cy="22224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list_remove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elm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prev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elm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prev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prev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prev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45"/>
          <p:cNvSpPr txBox="1"/>
          <p:nvPr>
            <p:ph idx="2" type="body"/>
          </p:nvPr>
        </p:nvSpPr>
        <p:spPr>
          <a:xfrm>
            <a:off x="457200" y="3767175"/>
            <a:ext cx="8229600" cy="21786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list_remove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elm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elm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elm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elm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cur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elm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204A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type="title"/>
          </p:nvPr>
        </p:nvSpPr>
        <p:spPr>
          <a:xfrm>
            <a:off x="457200" y="274648"/>
            <a:ext cx="82296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Sentinel - example</a:t>
            </a:r>
            <a:endParaRPr/>
          </a:p>
        </p:txBody>
      </p:sp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457200" y="1458750"/>
            <a:ext cx="8229600" cy="22224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list_remove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elm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prev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elm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prev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prev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prev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46"/>
          <p:cNvSpPr txBox="1"/>
          <p:nvPr>
            <p:ph idx="2" type="body"/>
          </p:nvPr>
        </p:nvSpPr>
        <p:spPr>
          <a:xfrm>
            <a:off x="457200" y="3980875"/>
            <a:ext cx="8229600" cy="14754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list_remove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elm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elm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elm</a:t>
            </a:r>
            <a:r>
              <a:rPr b="1" lang="en" sz="12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solution</a:t>
            </a:r>
            <a:endParaRPr/>
          </a:p>
        </p:txBody>
      </p:sp>
      <p:sp>
        <p:nvSpPr>
          <p:cNvPr id="249" name="Google Shape;249;p47"/>
          <p:cNvSpPr txBox="1"/>
          <p:nvPr>
            <p:ph idx="1" type="body"/>
          </p:nvPr>
        </p:nvSpPr>
        <p:spPr>
          <a:xfrm>
            <a:off x="535200" y="2430150"/>
            <a:ext cx="8073600" cy="19977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list_remove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elm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elm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ref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elm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Queue</a:t>
            </a:r>
            <a:endParaRPr/>
          </a:p>
        </p:txBody>
      </p:sp>
      <p:sp>
        <p:nvSpPr>
          <p:cNvPr id="260" name="Google Shape;260;p49"/>
          <p:cNvSpPr txBox="1"/>
          <p:nvPr>
            <p:ph idx="1" type="body"/>
          </p:nvPr>
        </p:nvSpPr>
        <p:spPr>
          <a:xfrm>
            <a:off x="853050" y="1805100"/>
            <a:ext cx="7437900" cy="32478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queue_empty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queue_is_empty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Lists as Queue</a:t>
            </a:r>
            <a:endParaRPr/>
          </a:p>
        </p:txBody>
      </p:sp>
      <p:sp>
        <p:nvSpPr>
          <p:cNvPr id="266" name="Google Shape;266;p50"/>
          <p:cNvSpPr/>
          <p:nvPr/>
        </p:nvSpPr>
        <p:spPr>
          <a:xfrm>
            <a:off x="2175725" y="3343050"/>
            <a:ext cx="1112400" cy="781500"/>
          </a:xfrm>
          <a:prstGeom prst="rect">
            <a:avLst/>
          </a:prstGeom>
          <a:solidFill>
            <a:srgbClr val="1C458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ia Sans Libre"/>
                <a:ea typeface="Averia Sans Libre"/>
                <a:cs typeface="Averia Sans Libre"/>
                <a:sym typeface="Averia Sans Libre"/>
              </a:rPr>
              <a:t>Newest</a:t>
            </a:r>
            <a:endParaRPr sz="1800">
              <a:solidFill>
                <a:srgbClr val="FFFFFF"/>
              </a:solidFill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267" name="Google Shape;267;p50"/>
          <p:cNvSpPr/>
          <p:nvPr/>
        </p:nvSpPr>
        <p:spPr>
          <a:xfrm>
            <a:off x="3440525" y="4708950"/>
            <a:ext cx="1112400" cy="781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ia Sans Libre"/>
                <a:ea typeface="Averia Sans Libre"/>
                <a:cs typeface="Averia Sans Libre"/>
                <a:sym typeface="Averia Sans Libre"/>
              </a:rPr>
              <a:t>Oldest</a:t>
            </a:r>
            <a:endParaRPr sz="1800">
              <a:latin typeface="Averia Sans Libre"/>
              <a:ea typeface="Averia Sans Libre"/>
              <a:cs typeface="Averia Sans Libre"/>
              <a:sym typeface="Averia Sans Libre"/>
            </a:endParaRPr>
          </a:p>
        </p:txBody>
      </p:sp>
      <p:sp>
        <p:nvSpPr>
          <p:cNvPr id="268" name="Google Shape;268;p50"/>
          <p:cNvSpPr/>
          <p:nvPr/>
        </p:nvSpPr>
        <p:spPr>
          <a:xfrm>
            <a:off x="5335675" y="4708950"/>
            <a:ext cx="1112400" cy="781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6600475" y="3343050"/>
            <a:ext cx="1112400" cy="7815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5335675" y="1977150"/>
            <a:ext cx="1112400" cy="7815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0"/>
          <p:cNvSpPr/>
          <p:nvPr/>
        </p:nvSpPr>
        <p:spPr>
          <a:xfrm>
            <a:off x="3440525" y="1977150"/>
            <a:ext cx="1112400" cy="781500"/>
          </a:xfrm>
          <a:prstGeom prst="rect">
            <a:avLst/>
          </a:prstGeom>
          <a:solidFill>
            <a:srgbClr val="1155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50"/>
          <p:cNvCxnSpPr>
            <a:stCxn id="266" idx="2"/>
            <a:endCxn id="267" idx="1"/>
          </p:cNvCxnSpPr>
          <p:nvPr/>
        </p:nvCxnSpPr>
        <p:spPr>
          <a:xfrm>
            <a:off x="2731925" y="4124550"/>
            <a:ext cx="708600" cy="97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3" name="Google Shape;273;p50"/>
          <p:cNvCxnSpPr>
            <a:stCxn id="267" idx="3"/>
            <a:endCxn id="268" idx="1"/>
          </p:cNvCxnSpPr>
          <p:nvPr/>
        </p:nvCxnSpPr>
        <p:spPr>
          <a:xfrm>
            <a:off x="4552925" y="5099700"/>
            <a:ext cx="78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4" name="Google Shape;274;p50"/>
          <p:cNvCxnSpPr>
            <a:stCxn id="268" idx="3"/>
            <a:endCxn id="269" idx="2"/>
          </p:cNvCxnSpPr>
          <p:nvPr/>
        </p:nvCxnSpPr>
        <p:spPr>
          <a:xfrm flipH="1" rot="10800000">
            <a:off x="6448075" y="4124700"/>
            <a:ext cx="708600" cy="97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5" name="Google Shape;275;p50"/>
          <p:cNvCxnSpPr>
            <a:stCxn id="269" idx="0"/>
            <a:endCxn id="270" idx="3"/>
          </p:cNvCxnSpPr>
          <p:nvPr/>
        </p:nvCxnSpPr>
        <p:spPr>
          <a:xfrm rot="10800000">
            <a:off x="6448075" y="2368050"/>
            <a:ext cx="708600" cy="97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6" name="Google Shape;276;p50"/>
          <p:cNvCxnSpPr>
            <a:stCxn id="270" idx="1"/>
            <a:endCxn id="271" idx="3"/>
          </p:cNvCxnSpPr>
          <p:nvPr/>
        </p:nvCxnSpPr>
        <p:spPr>
          <a:xfrm rot="10800000">
            <a:off x="4552975" y="2367900"/>
            <a:ext cx="78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7" name="Google Shape;277;p50"/>
          <p:cNvCxnSpPr>
            <a:stCxn id="271" idx="1"/>
            <a:endCxn id="266" idx="0"/>
          </p:cNvCxnSpPr>
          <p:nvPr/>
        </p:nvCxnSpPr>
        <p:spPr>
          <a:xfrm flipH="1">
            <a:off x="2731925" y="2367900"/>
            <a:ext cx="708600" cy="97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8" name="Google Shape;278;p50"/>
          <p:cNvCxnSpPr>
            <a:endCxn id="266" idx="1"/>
          </p:cNvCxnSpPr>
          <p:nvPr/>
        </p:nvCxnSpPr>
        <p:spPr>
          <a:xfrm>
            <a:off x="1431125" y="3733800"/>
            <a:ext cx="74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1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Push</a:t>
            </a:r>
            <a:endParaRPr/>
          </a:p>
        </p:txBody>
      </p:sp>
      <p:sp>
        <p:nvSpPr>
          <p:cNvPr id="284" name="Google Shape;284;p51"/>
          <p:cNvSpPr txBox="1"/>
          <p:nvPr>
            <p:ph idx="1" type="body"/>
          </p:nvPr>
        </p:nvSpPr>
        <p:spPr>
          <a:xfrm>
            <a:off x="1161000" y="1529250"/>
            <a:ext cx="6822000" cy="37995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queue_push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tmp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malloc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tmp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tmp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q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tmp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tmp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tmp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tmp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Pop</a:t>
            </a:r>
            <a:endParaRPr/>
          </a:p>
        </p:txBody>
      </p:sp>
      <p:sp>
        <p:nvSpPr>
          <p:cNvPr id="290" name="Google Shape;290;p52"/>
          <p:cNvSpPr txBox="1"/>
          <p:nvPr>
            <p:ph idx="1" type="body"/>
          </p:nvPr>
        </p:nvSpPr>
        <p:spPr>
          <a:xfrm>
            <a:off x="2201550" y="1660950"/>
            <a:ext cx="4740900" cy="35361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queue_pop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 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tmp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tmp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tmp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free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204A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Trees</a:t>
            </a:r>
            <a:endParaRPr/>
          </a:p>
        </p:txBody>
      </p:sp>
      <p:sp>
        <p:nvSpPr>
          <p:cNvPr id="301" name="Google Shape;301;p54"/>
          <p:cNvSpPr txBox="1"/>
          <p:nvPr>
            <p:ph idx="1" type="body"/>
          </p:nvPr>
        </p:nvSpPr>
        <p:spPr>
          <a:xfrm>
            <a:off x="1156500" y="1927500"/>
            <a:ext cx="6831000" cy="30030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tree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2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Children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tree         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2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Content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key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</a:t>
            </a:r>
            <a:endParaRPr/>
          </a:p>
        </p:txBody>
      </p:sp>
      <p:sp>
        <p:nvSpPr>
          <p:cNvPr id="307" name="Google Shape;307;p55"/>
          <p:cNvSpPr txBox="1"/>
          <p:nvPr>
            <p:ph idx="1" type="body"/>
          </p:nvPr>
        </p:nvSpPr>
        <p:spPr>
          <a:xfrm>
            <a:off x="549750" y="1265850"/>
            <a:ext cx="8044500" cy="45735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Compute size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tree_size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tree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tree_size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tree_size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8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Compute height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inline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tree_height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tree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8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tree_height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tree_height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8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</a:t>
            </a:r>
            <a:endParaRPr/>
          </a:p>
        </p:txBody>
      </p:sp>
      <p:sp>
        <p:nvSpPr>
          <p:cNvPr id="313" name="Google Shape;313;p56"/>
          <p:cNvSpPr txBox="1"/>
          <p:nvPr>
            <p:ph idx="1" type="body"/>
          </p:nvPr>
        </p:nvSpPr>
        <p:spPr>
          <a:xfrm>
            <a:off x="1293750" y="1732200"/>
            <a:ext cx="6556500" cy="33936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Prefix print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prefix_print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tree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"%d; ",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t-&gt;key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prefix_print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prefix_print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2400">
              <a:solidFill>
                <a:srgbClr val="8F590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good program is first </a:t>
            </a:r>
            <a:r>
              <a:rPr b="1" lang="en"/>
              <a:t>good data structures</a:t>
            </a:r>
            <a:r>
              <a:rPr lang="en"/>
              <a:t> and then, </a:t>
            </a:r>
            <a:r>
              <a:rPr i="1" lang="en"/>
              <a:t>eventually good code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7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</a:t>
            </a:r>
            <a:endParaRPr/>
          </a:p>
        </p:txBody>
      </p:sp>
      <p:sp>
        <p:nvSpPr>
          <p:cNvPr id="319" name="Google Shape;319;p57"/>
          <p:cNvSpPr txBox="1"/>
          <p:nvPr>
            <p:ph idx="1" type="body"/>
          </p:nvPr>
        </p:nvSpPr>
        <p:spPr>
          <a:xfrm>
            <a:off x="2307000" y="1265850"/>
            <a:ext cx="4530000" cy="49080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Breadth first print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breadth_print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tree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      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queue_empty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q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queue_push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q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queue_push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queue_pop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printf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queue_is_empty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q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queue_push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printf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"%d "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q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queue_push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q 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queue_push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queue_is_empty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903900" y="2667150"/>
            <a:ext cx="7336200" cy="15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Struct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137250" y="1265850"/>
            <a:ext cx="88695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C struct are basic block of data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Fields accesses are resolved at compile-time</a:t>
            </a:r>
            <a:endParaRPr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Char char="➢"/>
            </a:pPr>
            <a:r>
              <a:rPr lang="en"/>
              <a:t>Layout and size are as important as field names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Struct</a:t>
            </a:r>
            <a:endParaRPr/>
          </a:p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1250250" y="1265850"/>
            <a:ext cx="6643500" cy="45735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2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No need for type definitions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1" lang="en" sz="2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1.414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"a = %d\n"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"b = %d\n"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"c = %g\n"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4E9A06"/>
                </a:solidFill>
                <a:latin typeface="Consolas"/>
                <a:ea typeface="Consolas"/>
                <a:cs typeface="Consolas"/>
                <a:sym typeface="Consolas"/>
              </a:rPr>
              <a:t>"d = %g\n"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Struct</a:t>
            </a:r>
            <a:endParaRPr/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1656300" y="1319250"/>
            <a:ext cx="5831400" cy="42195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Fake struct definition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my_struct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2400">
                <a:solidFill>
                  <a:srgbClr val="8F5902"/>
                </a:solidFill>
                <a:latin typeface="Consolas"/>
                <a:ea typeface="Consolas"/>
                <a:cs typeface="Consolas"/>
                <a:sym typeface="Consolas"/>
              </a:rPr>
              <a:t>// struct def is now known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my_struct s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4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b="1" lang="en" sz="24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457200" y="274648"/>
            <a:ext cx="82296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As Argument Or Result</a:t>
            </a:r>
            <a:endParaRPr/>
          </a:p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137250" y="1265850"/>
            <a:ext cx="8869500" cy="17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A struct is a block of data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When passed without pointer, struct are copied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/>
              <a:t>When returned without pointer, they are copied</a:t>
            </a:r>
            <a:endParaRPr/>
          </a:p>
        </p:txBody>
      </p:sp>
      <p:sp>
        <p:nvSpPr>
          <p:cNvPr id="114" name="Google Shape;114;p26"/>
          <p:cNvSpPr txBox="1"/>
          <p:nvPr/>
        </p:nvSpPr>
        <p:spPr>
          <a:xfrm>
            <a:off x="307825" y="3267100"/>
            <a:ext cx="4244400" cy="2218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my_struct build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my_struct s </a:t>
            </a:r>
            <a:r>
              <a:rPr b="1" lang="en" sz="20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rgbClr val="0000CF"/>
                </a:solidFill>
                <a:latin typeface="Consolas"/>
                <a:ea typeface="Consolas"/>
                <a:cs typeface="Consolas"/>
                <a:sym typeface="Consolas"/>
              </a:rPr>
              <a:t>1.414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4827575" y="3267100"/>
            <a:ext cx="4008600" cy="2218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my_struct s1, s2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s1 </a:t>
            </a:r>
            <a:r>
              <a:rPr b="1" lang="en" sz="20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build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s2 </a:t>
            </a:r>
            <a:r>
              <a:rPr b="1" lang="en" sz="2000">
                <a:solidFill>
                  <a:srgbClr val="CE5C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s1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204A87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s2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