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</p:sldIdLst>
  <p:sldSz cy="6858000" cx="9144000"/>
  <p:notesSz cx="6858000" cy="9144000"/>
  <p:embeddedFontLst>
    <p:embeddedFont>
      <p:font typeface="Averia Sans Libre"/>
      <p:regular r:id="rId66"/>
      <p:bold r:id="rId67"/>
      <p:italic r:id="rId68"/>
      <p:boldItalic r:id="rId6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20" Type="http://schemas.openxmlformats.org/officeDocument/2006/relationships/slide" Target="slides/slide16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22" Type="http://schemas.openxmlformats.org/officeDocument/2006/relationships/slide" Target="slides/slide18.xml"/><Relationship Id="rId66" Type="http://schemas.openxmlformats.org/officeDocument/2006/relationships/font" Target="fonts/AveriaSansLibre-regular.fntdata"/><Relationship Id="rId21" Type="http://schemas.openxmlformats.org/officeDocument/2006/relationships/slide" Target="slides/slide17.xml"/><Relationship Id="rId65" Type="http://schemas.openxmlformats.org/officeDocument/2006/relationships/slide" Target="slides/slide61.xml"/><Relationship Id="rId24" Type="http://schemas.openxmlformats.org/officeDocument/2006/relationships/slide" Target="slides/slide20.xml"/><Relationship Id="rId68" Type="http://schemas.openxmlformats.org/officeDocument/2006/relationships/font" Target="fonts/AveriaSansLibre-italic.fntdata"/><Relationship Id="rId23" Type="http://schemas.openxmlformats.org/officeDocument/2006/relationships/slide" Target="slides/slide19.xml"/><Relationship Id="rId67" Type="http://schemas.openxmlformats.org/officeDocument/2006/relationships/font" Target="fonts/AveriaSansLibre-bold.fntdata"/><Relationship Id="rId60" Type="http://schemas.openxmlformats.org/officeDocument/2006/relationships/slide" Target="slides/slide56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69" Type="http://schemas.openxmlformats.org/officeDocument/2006/relationships/font" Target="fonts/AveriaSansLibre-boldItalic.fntdata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slide" Target="slides/slide53.xml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15" Type="http://schemas.openxmlformats.org/officeDocument/2006/relationships/slide" Target="slides/slide11.xml"/><Relationship Id="rId59" Type="http://schemas.openxmlformats.org/officeDocument/2006/relationships/slide" Target="slides/slide55.xml"/><Relationship Id="rId14" Type="http://schemas.openxmlformats.org/officeDocument/2006/relationships/slide" Target="slides/slide10.xml"/><Relationship Id="rId58" Type="http://schemas.openxmlformats.org/officeDocument/2006/relationships/slide" Target="slides/slide5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71475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:notes"/>
          <p:cNvSpPr/>
          <p:nvPr>
            <p:ph idx="2" type="sldImg"/>
          </p:nvPr>
        </p:nvSpPr>
        <p:spPr>
          <a:xfrm>
            <a:off x="171475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" name="Google Shape;3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9f4f6ace_05:notes"/>
          <p:cNvSpPr/>
          <p:nvPr>
            <p:ph idx="2" type="sldImg"/>
          </p:nvPr>
        </p:nvSpPr>
        <p:spPr>
          <a:xfrm>
            <a:off x="171475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9f4f6ace_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683d5615_069:notes"/>
          <p:cNvSpPr/>
          <p:nvPr>
            <p:ph idx="2" type="sldImg"/>
          </p:nvPr>
        </p:nvSpPr>
        <p:spPr>
          <a:xfrm>
            <a:off x="171475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683d5615_0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9f4f6ace_010:notes"/>
          <p:cNvSpPr/>
          <p:nvPr>
            <p:ph idx="2" type="sldImg"/>
          </p:nvPr>
        </p:nvSpPr>
        <p:spPr>
          <a:xfrm>
            <a:off x="171475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9f4f6ace_0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683d5615_0109:notes"/>
          <p:cNvSpPr/>
          <p:nvPr>
            <p:ph idx="2" type="sldImg"/>
          </p:nvPr>
        </p:nvSpPr>
        <p:spPr>
          <a:xfrm>
            <a:off x="171475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683d5615_0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683d5615_0113:notes"/>
          <p:cNvSpPr/>
          <p:nvPr>
            <p:ph idx="2" type="sldImg"/>
          </p:nvPr>
        </p:nvSpPr>
        <p:spPr>
          <a:xfrm>
            <a:off x="171475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683d5615_0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683d5615_0118:notes"/>
          <p:cNvSpPr/>
          <p:nvPr>
            <p:ph idx="2" type="sldImg"/>
          </p:nvPr>
        </p:nvSpPr>
        <p:spPr>
          <a:xfrm>
            <a:off x="171475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683d5615_0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683d5615_0144:notes"/>
          <p:cNvSpPr/>
          <p:nvPr>
            <p:ph idx="2" type="sldImg"/>
          </p:nvPr>
        </p:nvSpPr>
        <p:spPr>
          <a:xfrm>
            <a:off x="171475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683d5615_0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683d5615_0149:notes"/>
          <p:cNvSpPr/>
          <p:nvPr>
            <p:ph idx="2" type="sldImg"/>
          </p:nvPr>
        </p:nvSpPr>
        <p:spPr>
          <a:xfrm>
            <a:off x="171475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683d5615_0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683d5615_0158:notes"/>
          <p:cNvSpPr/>
          <p:nvPr>
            <p:ph idx="2" type="sldImg"/>
          </p:nvPr>
        </p:nvSpPr>
        <p:spPr>
          <a:xfrm>
            <a:off x="171475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683d5615_0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683d5615_0164:notes"/>
          <p:cNvSpPr/>
          <p:nvPr>
            <p:ph idx="2" type="sldImg"/>
          </p:nvPr>
        </p:nvSpPr>
        <p:spPr>
          <a:xfrm>
            <a:off x="171475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683d5615_0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2683d5615_027:notes"/>
          <p:cNvSpPr/>
          <p:nvPr>
            <p:ph idx="2" type="sldImg"/>
          </p:nvPr>
        </p:nvSpPr>
        <p:spPr>
          <a:xfrm>
            <a:off x="171475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2683d5615_0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683d5615_0172:notes"/>
          <p:cNvSpPr/>
          <p:nvPr>
            <p:ph idx="2" type="sldImg"/>
          </p:nvPr>
        </p:nvSpPr>
        <p:spPr>
          <a:xfrm>
            <a:off x="171475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683d5615_0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683d5615_0140:notes"/>
          <p:cNvSpPr/>
          <p:nvPr>
            <p:ph idx="2" type="sldImg"/>
          </p:nvPr>
        </p:nvSpPr>
        <p:spPr>
          <a:xfrm>
            <a:off x="171475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683d5615_0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683d5615_0183:notes"/>
          <p:cNvSpPr/>
          <p:nvPr>
            <p:ph idx="2" type="sldImg"/>
          </p:nvPr>
        </p:nvSpPr>
        <p:spPr>
          <a:xfrm>
            <a:off x="171475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683d5615_0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683d5615_0191:notes"/>
          <p:cNvSpPr/>
          <p:nvPr>
            <p:ph idx="2" type="sldImg"/>
          </p:nvPr>
        </p:nvSpPr>
        <p:spPr>
          <a:xfrm>
            <a:off x="171475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683d5615_0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683d5615_0196:notes"/>
          <p:cNvSpPr/>
          <p:nvPr>
            <p:ph idx="2" type="sldImg"/>
          </p:nvPr>
        </p:nvSpPr>
        <p:spPr>
          <a:xfrm>
            <a:off x="171475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683d5615_0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683d5615_0201:notes"/>
          <p:cNvSpPr/>
          <p:nvPr>
            <p:ph idx="2" type="sldImg"/>
          </p:nvPr>
        </p:nvSpPr>
        <p:spPr>
          <a:xfrm>
            <a:off x="171475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2683d5615_0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683d5615_0227:notes"/>
          <p:cNvSpPr/>
          <p:nvPr>
            <p:ph idx="2" type="sldImg"/>
          </p:nvPr>
        </p:nvSpPr>
        <p:spPr>
          <a:xfrm>
            <a:off x="171475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2683d5615_0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683d5615_0235:notes"/>
          <p:cNvSpPr/>
          <p:nvPr>
            <p:ph idx="2" type="sldImg"/>
          </p:nvPr>
        </p:nvSpPr>
        <p:spPr>
          <a:xfrm>
            <a:off x="171475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2683d5615_0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683d5615_0241:notes"/>
          <p:cNvSpPr/>
          <p:nvPr>
            <p:ph idx="2" type="sldImg"/>
          </p:nvPr>
        </p:nvSpPr>
        <p:spPr>
          <a:xfrm>
            <a:off x="171475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2683d5615_0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683d5615_0246:notes"/>
          <p:cNvSpPr/>
          <p:nvPr>
            <p:ph idx="2" type="sldImg"/>
          </p:nvPr>
        </p:nvSpPr>
        <p:spPr>
          <a:xfrm>
            <a:off x="171475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2683d5615_0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2683d5615_037:notes"/>
          <p:cNvSpPr/>
          <p:nvPr>
            <p:ph idx="2" type="sldImg"/>
          </p:nvPr>
        </p:nvSpPr>
        <p:spPr>
          <a:xfrm>
            <a:off x="171475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Google Shape;46;g2683d5615_0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683d5615_0251:notes"/>
          <p:cNvSpPr/>
          <p:nvPr>
            <p:ph idx="2" type="sldImg"/>
          </p:nvPr>
        </p:nvSpPr>
        <p:spPr>
          <a:xfrm>
            <a:off x="171475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2683d5615_0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683d5615_0256:notes"/>
          <p:cNvSpPr/>
          <p:nvPr>
            <p:ph idx="2" type="sldImg"/>
          </p:nvPr>
        </p:nvSpPr>
        <p:spPr>
          <a:xfrm>
            <a:off x="171475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2683d5615_0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9f4f6ace_10:notes"/>
          <p:cNvSpPr/>
          <p:nvPr>
            <p:ph idx="2" type="sldImg"/>
          </p:nvPr>
        </p:nvSpPr>
        <p:spPr>
          <a:xfrm>
            <a:off x="171475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29f4f6ace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9f4f6ace_16:notes"/>
          <p:cNvSpPr/>
          <p:nvPr>
            <p:ph idx="2" type="sldImg"/>
          </p:nvPr>
        </p:nvSpPr>
        <p:spPr>
          <a:xfrm>
            <a:off x="171475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29f4f6ace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9f4f6ace_118:notes"/>
          <p:cNvSpPr/>
          <p:nvPr>
            <p:ph idx="2" type="sldImg"/>
          </p:nvPr>
        </p:nvSpPr>
        <p:spPr>
          <a:xfrm>
            <a:off x="171475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29f4f6ace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9f4f6ace_36:notes"/>
          <p:cNvSpPr/>
          <p:nvPr>
            <p:ph idx="2" type="sldImg"/>
          </p:nvPr>
        </p:nvSpPr>
        <p:spPr>
          <a:xfrm>
            <a:off x="171475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29f4f6ace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9f4f6ace_233:notes"/>
          <p:cNvSpPr/>
          <p:nvPr>
            <p:ph idx="2" type="sldImg"/>
          </p:nvPr>
        </p:nvSpPr>
        <p:spPr>
          <a:xfrm>
            <a:off x="171475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9f4f6ace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29f4f6ace_20:notes"/>
          <p:cNvSpPr/>
          <p:nvPr>
            <p:ph idx="2" type="sldImg"/>
          </p:nvPr>
        </p:nvSpPr>
        <p:spPr>
          <a:xfrm>
            <a:off x="171475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29f4f6ace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29f4f6ace_219:notes"/>
          <p:cNvSpPr/>
          <p:nvPr>
            <p:ph idx="2" type="sldImg"/>
          </p:nvPr>
        </p:nvSpPr>
        <p:spPr>
          <a:xfrm>
            <a:off x="171475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29f4f6ace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29f4f6ace_226:notes"/>
          <p:cNvSpPr/>
          <p:nvPr>
            <p:ph idx="2" type="sldImg"/>
          </p:nvPr>
        </p:nvSpPr>
        <p:spPr>
          <a:xfrm>
            <a:off x="171475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29f4f6ace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2683d5615_041:notes"/>
          <p:cNvSpPr/>
          <p:nvPr>
            <p:ph idx="2" type="sldImg"/>
          </p:nvPr>
        </p:nvSpPr>
        <p:spPr>
          <a:xfrm>
            <a:off x="171475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Google Shape;51;g2683d5615_0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29f4f6ace_244:notes"/>
          <p:cNvSpPr/>
          <p:nvPr>
            <p:ph idx="2" type="sldImg"/>
          </p:nvPr>
        </p:nvSpPr>
        <p:spPr>
          <a:xfrm>
            <a:off x="171475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29f4f6ace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29f4f6ace_251:notes"/>
          <p:cNvSpPr/>
          <p:nvPr>
            <p:ph idx="2" type="sldImg"/>
          </p:nvPr>
        </p:nvSpPr>
        <p:spPr>
          <a:xfrm>
            <a:off x="171475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29f4f6ace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29f4f6ace_256:notes"/>
          <p:cNvSpPr/>
          <p:nvPr>
            <p:ph idx="2" type="sldImg"/>
          </p:nvPr>
        </p:nvSpPr>
        <p:spPr>
          <a:xfrm>
            <a:off x="171475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29f4f6ace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2892c3e1b6_0_2:notes"/>
          <p:cNvSpPr/>
          <p:nvPr>
            <p:ph idx="2" type="sldImg"/>
          </p:nvPr>
        </p:nvSpPr>
        <p:spPr>
          <a:xfrm>
            <a:off x="171475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2892c3e1b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29f4f6ace_264:notes"/>
          <p:cNvSpPr/>
          <p:nvPr>
            <p:ph idx="2" type="sldImg"/>
          </p:nvPr>
        </p:nvSpPr>
        <p:spPr>
          <a:xfrm>
            <a:off x="171475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29f4f6ace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29f4f6ace_268:notes"/>
          <p:cNvSpPr/>
          <p:nvPr>
            <p:ph idx="2" type="sldImg"/>
          </p:nvPr>
        </p:nvSpPr>
        <p:spPr>
          <a:xfrm>
            <a:off x="171475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29f4f6ace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29f4f6ace_273:notes"/>
          <p:cNvSpPr/>
          <p:nvPr>
            <p:ph idx="2" type="sldImg"/>
          </p:nvPr>
        </p:nvSpPr>
        <p:spPr>
          <a:xfrm>
            <a:off x="171475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29f4f6ace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29f4f6ace_2102:notes"/>
          <p:cNvSpPr/>
          <p:nvPr>
            <p:ph idx="2" type="sldImg"/>
          </p:nvPr>
        </p:nvSpPr>
        <p:spPr>
          <a:xfrm>
            <a:off x="171475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29f4f6ace_2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29f4f6ace_2107:notes"/>
          <p:cNvSpPr/>
          <p:nvPr>
            <p:ph idx="2" type="sldImg"/>
          </p:nvPr>
        </p:nvSpPr>
        <p:spPr>
          <a:xfrm>
            <a:off x="171475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29f4f6ace_2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29f4f6ace_2112:notes"/>
          <p:cNvSpPr/>
          <p:nvPr>
            <p:ph idx="2" type="sldImg"/>
          </p:nvPr>
        </p:nvSpPr>
        <p:spPr>
          <a:xfrm>
            <a:off x="171475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29f4f6ace_2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683d5615_047:notes"/>
          <p:cNvSpPr/>
          <p:nvPr>
            <p:ph idx="2" type="sldImg"/>
          </p:nvPr>
        </p:nvSpPr>
        <p:spPr>
          <a:xfrm>
            <a:off x="171475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683d5615_0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29f4f6ace_2117:notes"/>
          <p:cNvSpPr/>
          <p:nvPr>
            <p:ph idx="2" type="sldImg"/>
          </p:nvPr>
        </p:nvSpPr>
        <p:spPr>
          <a:xfrm>
            <a:off x="171475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29f4f6ace_2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29f4f6ace_2137:notes"/>
          <p:cNvSpPr/>
          <p:nvPr>
            <p:ph idx="2" type="sldImg"/>
          </p:nvPr>
        </p:nvSpPr>
        <p:spPr>
          <a:xfrm>
            <a:off x="171475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29f4f6ace_2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29f4f6ace_2167:notes"/>
          <p:cNvSpPr/>
          <p:nvPr>
            <p:ph idx="2" type="sldImg"/>
          </p:nvPr>
        </p:nvSpPr>
        <p:spPr>
          <a:xfrm>
            <a:off x="171475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29f4f6ace_2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29f4f6ace_2172:notes"/>
          <p:cNvSpPr/>
          <p:nvPr>
            <p:ph idx="2" type="sldImg"/>
          </p:nvPr>
        </p:nvSpPr>
        <p:spPr>
          <a:xfrm>
            <a:off x="171475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29f4f6ace_2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29f4f6ace_2180:notes"/>
          <p:cNvSpPr/>
          <p:nvPr>
            <p:ph idx="2" type="sldImg"/>
          </p:nvPr>
        </p:nvSpPr>
        <p:spPr>
          <a:xfrm>
            <a:off x="171475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29f4f6ace_2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29f4f6ace_2185:notes"/>
          <p:cNvSpPr/>
          <p:nvPr>
            <p:ph idx="2" type="sldImg"/>
          </p:nvPr>
        </p:nvSpPr>
        <p:spPr>
          <a:xfrm>
            <a:off x="171475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29f4f6ace_2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29f4f6ace_2190:notes"/>
          <p:cNvSpPr/>
          <p:nvPr>
            <p:ph idx="2" type="sldImg"/>
          </p:nvPr>
        </p:nvSpPr>
        <p:spPr>
          <a:xfrm>
            <a:off x="171475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29f4f6ace_2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29f4f6ace_2214:notes"/>
          <p:cNvSpPr/>
          <p:nvPr>
            <p:ph idx="2" type="sldImg"/>
          </p:nvPr>
        </p:nvSpPr>
        <p:spPr>
          <a:xfrm>
            <a:off x="171475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29f4f6ace_2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29f4f6ace_2209:notes"/>
          <p:cNvSpPr/>
          <p:nvPr>
            <p:ph idx="2" type="sldImg"/>
          </p:nvPr>
        </p:nvSpPr>
        <p:spPr>
          <a:xfrm>
            <a:off x="171475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29f4f6ace_2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29f4f6ace_2229:notes"/>
          <p:cNvSpPr/>
          <p:nvPr>
            <p:ph idx="2" type="sldImg"/>
          </p:nvPr>
        </p:nvSpPr>
        <p:spPr>
          <a:xfrm>
            <a:off x="171475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29f4f6ace_2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683d5615_052:notes"/>
          <p:cNvSpPr/>
          <p:nvPr>
            <p:ph idx="2" type="sldImg"/>
          </p:nvPr>
        </p:nvSpPr>
        <p:spPr>
          <a:xfrm>
            <a:off x="171475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683d5615_0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29f4f6ace_2234:notes"/>
          <p:cNvSpPr/>
          <p:nvPr>
            <p:ph idx="2" type="sldImg"/>
          </p:nvPr>
        </p:nvSpPr>
        <p:spPr>
          <a:xfrm>
            <a:off x="171475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29f4f6ace_2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29f4f6ace_2243:notes"/>
          <p:cNvSpPr/>
          <p:nvPr>
            <p:ph idx="2" type="sldImg"/>
          </p:nvPr>
        </p:nvSpPr>
        <p:spPr>
          <a:xfrm>
            <a:off x="171475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29f4f6ace_2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683d5615_059:notes"/>
          <p:cNvSpPr/>
          <p:nvPr>
            <p:ph idx="2" type="sldImg"/>
          </p:nvPr>
        </p:nvSpPr>
        <p:spPr>
          <a:xfrm>
            <a:off x="171475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683d5615_0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683d5615_064:notes"/>
          <p:cNvSpPr/>
          <p:nvPr>
            <p:ph idx="2" type="sldImg"/>
          </p:nvPr>
        </p:nvSpPr>
        <p:spPr>
          <a:xfrm>
            <a:off x="171475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683d5615_0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9f4f6ace_00:notes"/>
          <p:cNvSpPr/>
          <p:nvPr>
            <p:ph idx="2" type="sldImg"/>
          </p:nvPr>
        </p:nvSpPr>
        <p:spPr>
          <a:xfrm>
            <a:off x="171475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9f4f6ace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idx="1" type="subTitle"/>
          </p:nvPr>
        </p:nvSpPr>
        <p:spPr>
          <a:xfrm>
            <a:off x="754025" y="5037838"/>
            <a:ext cx="7772400" cy="104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type="ctrTitle"/>
          </p:nvPr>
        </p:nvSpPr>
        <p:spPr>
          <a:xfrm>
            <a:off x="685800" y="1718748"/>
            <a:ext cx="7772400" cy="154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pic>
        <p:nvPicPr>
          <p:cNvPr id="11" name="Google Shape;11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625138" y="3476333"/>
            <a:ext cx="1893736" cy="1350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title"/>
          </p:nvPr>
        </p:nvSpPr>
        <p:spPr>
          <a:xfrm>
            <a:off x="457200" y="274648"/>
            <a:ext cx="8229600" cy="99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4" name="Google Shape;14;p3"/>
          <p:cNvSpPr txBox="1"/>
          <p:nvPr>
            <p:ph idx="1" type="body"/>
          </p:nvPr>
        </p:nvSpPr>
        <p:spPr>
          <a:xfrm>
            <a:off x="137250" y="1265850"/>
            <a:ext cx="8869500" cy="457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419100" lvl="0" marL="457200" algn="just">
              <a:spcBef>
                <a:spcPts val="600"/>
              </a:spcBef>
              <a:spcAft>
                <a:spcPts val="0"/>
              </a:spcAft>
              <a:buSzPts val="3000"/>
              <a:buFont typeface="Droid Sans"/>
              <a:buChar char="➢"/>
              <a:defRPr/>
            </a:lvl1pPr>
            <a:lvl2pPr indent="-304800" lvl="1" marL="914400" algn="just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pic>
        <p:nvPicPr>
          <p:cNvPr id="15" name="Google Shape;15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389400" y="5606791"/>
            <a:ext cx="973049" cy="693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457200" y="274648"/>
            <a:ext cx="8229600" cy="95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104875" y="1230150"/>
            <a:ext cx="4372200" cy="452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Font typeface="Droid Sans"/>
              <a:buChar char="➢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2" type="body"/>
          </p:nvPr>
        </p:nvSpPr>
        <p:spPr>
          <a:xfrm>
            <a:off x="4666931" y="1230150"/>
            <a:ext cx="4372200" cy="452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Font typeface="Droid Sans"/>
              <a:buChar char="➢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pic>
        <p:nvPicPr>
          <p:cNvPr id="20" name="Google Shape;20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389400" y="5606792"/>
            <a:ext cx="973049" cy="693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pic>
        <p:nvPicPr>
          <p:cNvPr id="23" name="Google Shape;23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389400" y="5606790"/>
            <a:ext cx="973049" cy="693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>
            <p:ph idx="1" type="body"/>
          </p:nvPr>
        </p:nvSpPr>
        <p:spPr>
          <a:xfrm>
            <a:off x="457200" y="5875079"/>
            <a:ext cx="8229600" cy="69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</a:lstStyle>
          <a:p/>
        </p:txBody>
      </p:sp>
      <p:pic>
        <p:nvPicPr>
          <p:cNvPr id="26" name="Google Shape;26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389400" y="5606792"/>
            <a:ext cx="973049" cy="693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389400" y="5606789"/>
            <a:ext cx="1052605" cy="750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">
  <p:cSld name="BLANK_1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idx="1" type="subTitle"/>
          </p:nvPr>
        </p:nvSpPr>
        <p:spPr>
          <a:xfrm>
            <a:off x="903900" y="2667150"/>
            <a:ext cx="7336200" cy="15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600"/>
              </a:spcBef>
              <a:spcAft>
                <a:spcPts val="0"/>
              </a:spcAft>
              <a:buNone/>
              <a:defRPr b="1" sz="4600"/>
            </a:lvl1pPr>
            <a:lvl2pPr lvl="1" rtl="0"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60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31" name="Google Shape;31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389400" y="5606789"/>
            <a:ext cx="1034251" cy="7375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ight-gradient">
    <p:bg>
      <p:bgPr>
        <a:gradFill>
          <a:gsLst>
            <a:gs pos="0">
              <a:schemeClr val="lt1"/>
            </a:gs>
            <a:gs pos="30000">
              <a:schemeClr val="lt1"/>
            </a:gs>
            <a:gs pos="100000">
              <a:schemeClr val="lt2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veria Sans Libre"/>
              <a:buNone/>
              <a:defRPr b="1" sz="4200">
                <a:solidFill>
                  <a:schemeClr val="dk1"/>
                </a:solidFill>
                <a:latin typeface="Averia Sans Libre"/>
                <a:ea typeface="Averia Sans Libre"/>
                <a:cs typeface="Averia Sans Libre"/>
                <a:sym typeface="Averia Sans Libr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417650"/>
            <a:ext cx="8229600" cy="442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Font typeface="Averia Sans Libre"/>
              <a:buChar char="➢"/>
              <a:defRPr sz="3000">
                <a:latin typeface="Averia Sans Libre"/>
                <a:ea typeface="Averia Sans Libre"/>
                <a:cs typeface="Averia Sans Libre"/>
                <a:sym typeface="Averia Sans Libre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Averia Sans Libre"/>
              <a:buChar char="●"/>
              <a:defRPr sz="2400">
                <a:latin typeface="Averia Sans Libre"/>
                <a:ea typeface="Averia Sans Libre"/>
                <a:cs typeface="Averia Sans Libre"/>
                <a:sym typeface="Averia Sans Libre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Averia Sans Libre"/>
              <a:buChar char="■"/>
              <a:defRPr sz="2400">
                <a:latin typeface="Averia Sans Libre"/>
                <a:ea typeface="Averia Sans Libre"/>
                <a:cs typeface="Averia Sans Libre"/>
                <a:sym typeface="Averia Sans Libre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Font typeface="Averia Sans Libre"/>
              <a:buChar char="●"/>
              <a:defRPr sz="1800">
                <a:latin typeface="Averia Sans Libre"/>
                <a:ea typeface="Averia Sans Libre"/>
                <a:cs typeface="Averia Sans Libre"/>
                <a:sym typeface="Averia Sans Libre"/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Font typeface="Averia Sans Libre"/>
              <a:buChar char="●"/>
              <a:defRPr sz="1800">
                <a:latin typeface="Averia Sans Libre"/>
                <a:ea typeface="Averia Sans Libre"/>
                <a:cs typeface="Averia Sans Libre"/>
                <a:sym typeface="Averia Sans Libre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Font typeface="Averia Sans Libre"/>
              <a:buChar char="■"/>
              <a:defRPr sz="1800">
                <a:latin typeface="Averia Sans Libre"/>
                <a:ea typeface="Averia Sans Libre"/>
                <a:cs typeface="Averia Sans Libre"/>
                <a:sym typeface="Averia Sans Libre"/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Font typeface="Averia Sans Libre"/>
              <a:buChar char="●"/>
              <a:defRPr sz="1800">
                <a:latin typeface="Averia Sans Libre"/>
                <a:ea typeface="Averia Sans Libre"/>
                <a:cs typeface="Averia Sans Libre"/>
                <a:sym typeface="Averia Sans Libre"/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Font typeface="Averia Sans Libre"/>
              <a:buChar char="○"/>
              <a:defRPr sz="1800">
                <a:latin typeface="Averia Sans Libre"/>
                <a:ea typeface="Averia Sans Libre"/>
                <a:cs typeface="Averia Sans Libre"/>
                <a:sym typeface="Averia Sans Libre"/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Font typeface="Averia Sans Libre"/>
              <a:buChar char="■"/>
              <a:defRPr sz="1800">
                <a:latin typeface="Averia Sans Libre"/>
                <a:ea typeface="Averia Sans Libre"/>
                <a:cs typeface="Averia Sans Libre"/>
                <a:sym typeface="Averia Sans Libr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/>
          <p:nvPr>
            <p:ph type="ctrTitle"/>
          </p:nvPr>
        </p:nvSpPr>
        <p:spPr>
          <a:xfrm>
            <a:off x="685800" y="1718748"/>
            <a:ext cx="7772400" cy="154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EPITA - Practical Programming</a:t>
            </a:r>
            <a:endParaRPr/>
          </a:p>
        </p:txBody>
      </p:sp>
      <p:sp>
        <p:nvSpPr>
          <p:cNvPr id="37" name="Google Shape;37;p9"/>
          <p:cNvSpPr txBox="1"/>
          <p:nvPr>
            <p:ph idx="1" type="subTitle"/>
          </p:nvPr>
        </p:nvSpPr>
        <p:spPr>
          <a:xfrm>
            <a:off x="754025" y="5037838"/>
            <a:ext cx="7772400" cy="104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457200" y="274648"/>
            <a:ext cx="8229600" cy="99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Frames and Pages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137250" y="1265850"/>
            <a:ext cx="8869500" cy="457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19100" lvl="0" marL="457200" rtl="0" algn="just">
              <a:spcBef>
                <a:spcPts val="600"/>
              </a:spcBef>
              <a:spcAft>
                <a:spcPts val="0"/>
              </a:spcAft>
              <a:buSzPts val="3000"/>
              <a:buChar char="➢"/>
            </a:pPr>
            <a:r>
              <a:rPr lang="en"/>
              <a:t>Memory is splitted in blocks</a:t>
            </a:r>
            <a:endParaRPr/>
          </a:p>
          <a:p>
            <a:pPr indent="-419100" lvl="0" marL="457200" rtl="0" algn="just">
              <a:spcBef>
                <a:spcPts val="1000"/>
              </a:spcBef>
              <a:spcAft>
                <a:spcPts val="0"/>
              </a:spcAft>
              <a:buSzPts val="3000"/>
              <a:buChar char="➢"/>
            </a:pPr>
            <a:r>
              <a:rPr lang="en"/>
              <a:t>Block in physical memory is called </a:t>
            </a:r>
            <a:r>
              <a:rPr b="1" lang="en"/>
              <a:t>frame</a:t>
            </a:r>
            <a:endParaRPr/>
          </a:p>
          <a:p>
            <a:pPr indent="-419100" lvl="0" marL="457200" rtl="0" algn="just">
              <a:spcBef>
                <a:spcPts val="1000"/>
              </a:spcBef>
              <a:spcAft>
                <a:spcPts val="0"/>
              </a:spcAft>
              <a:buSzPts val="3000"/>
              <a:buChar char="➢"/>
            </a:pPr>
            <a:r>
              <a:rPr lang="en"/>
              <a:t>Block in virtual memory is called </a:t>
            </a:r>
            <a:r>
              <a:rPr b="1" lang="en"/>
              <a:t>page</a:t>
            </a:r>
            <a:endParaRPr/>
          </a:p>
          <a:p>
            <a:pPr indent="-419100" lvl="0" marL="457200" rtl="0" algn="just">
              <a:spcBef>
                <a:spcPts val="1000"/>
              </a:spcBef>
              <a:spcAft>
                <a:spcPts val="0"/>
              </a:spcAft>
              <a:buSzPts val="3000"/>
              <a:buChar char="➢"/>
            </a:pPr>
            <a:r>
              <a:rPr lang="en"/>
              <a:t>We only translate page base into fram base</a:t>
            </a:r>
            <a:endParaRPr/>
          </a:p>
          <a:p>
            <a:pPr indent="-419100" lvl="0" marL="457200" rtl="0" algn="just">
              <a:spcBef>
                <a:spcPts val="1000"/>
              </a:spcBef>
              <a:spcAft>
                <a:spcPts val="0"/>
              </a:spcAft>
              <a:buSzPts val="3000"/>
              <a:buChar char="➢"/>
            </a:pPr>
            <a:r>
              <a:rPr lang="en"/>
              <a:t>Page/Frame base addresses are shorter</a:t>
            </a:r>
            <a:endParaRPr/>
          </a:p>
          <a:p>
            <a:pPr indent="-419100" lvl="0" marL="457200" rtl="0" algn="just">
              <a:spcBef>
                <a:spcPts val="1000"/>
              </a:spcBef>
              <a:spcAft>
                <a:spcPts val="1000"/>
              </a:spcAft>
              <a:buSzPts val="3000"/>
              <a:buChar char="➢"/>
            </a:pPr>
            <a:r>
              <a:rPr lang="en"/>
              <a:t>Usually, page/frame have fixed size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Virtual Memory</a:t>
            </a:r>
            <a:endParaRPr/>
          </a:p>
        </p:txBody>
      </p:sp>
      <p:sp>
        <p:nvSpPr>
          <p:cNvPr id="96" name="Google Shape;96;p19"/>
          <p:cNvSpPr/>
          <p:nvPr/>
        </p:nvSpPr>
        <p:spPr>
          <a:xfrm>
            <a:off x="2276775" y="1520125"/>
            <a:ext cx="1371600" cy="49185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9"/>
          <p:cNvSpPr/>
          <p:nvPr/>
        </p:nvSpPr>
        <p:spPr>
          <a:xfrm>
            <a:off x="2276775" y="1528850"/>
            <a:ext cx="1371600" cy="637800"/>
          </a:xfrm>
          <a:prstGeom prst="rect">
            <a:avLst/>
          </a:prstGeom>
          <a:solidFill>
            <a:srgbClr val="EA9999"/>
          </a:solidFill>
          <a:ln cap="flat" cmpd="sng" w="19050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9"/>
          <p:cNvSpPr/>
          <p:nvPr/>
        </p:nvSpPr>
        <p:spPr>
          <a:xfrm>
            <a:off x="2276775" y="2804450"/>
            <a:ext cx="1371600" cy="637800"/>
          </a:xfrm>
          <a:prstGeom prst="rect">
            <a:avLst/>
          </a:prstGeom>
          <a:solidFill>
            <a:srgbClr val="EA9999"/>
          </a:solidFill>
          <a:ln cap="flat" cmpd="sng" w="19050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9"/>
          <p:cNvSpPr/>
          <p:nvPr/>
        </p:nvSpPr>
        <p:spPr>
          <a:xfrm>
            <a:off x="2276775" y="3442250"/>
            <a:ext cx="1371600" cy="637800"/>
          </a:xfrm>
          <a:prstGeom prst="rect">
            <a:avLst/>
          </a:prstGeom>
          <a:solidFill>
            <a:srgbClr val="EA9999"/>
          </a:solidFill>
          <a:ln cap="flat" cmpd="sng" w="19050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9"/>
          <p:cNvSpPr/>
          <p:nvPr/>
        </p:nvSpPr>
        <p:spPr>
          <a:xfrm>
            <a:off x="2276775" y="2166650"/>
            <a:ext cx="1371600" cy="637800"/>
          </a:xfrm>
          <a:prstGeom prst="rect">
            <a:avLst/>
          </a:prstGeom>
          <a:solidFill>
            <a:srgbClr val="9FC5E8"/>
          </a:solidFill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9"/>
          <p:cNvSpPr/>
          <p:nvPr/>
        </p:nvSpPr>
        <p:spPr>
          <a:xfrm>
            <a:off x="2276775" y="4717850"/>
            <a:ext cx="1371600" cy="637800"/>
          </a:xfrm>
          <a:prstGeom prst="rect">
            <a:avLst/>
          </a:prstGeom>
          <a:solidFill>
            <a:srgbClr val="9FC5E8"/>
          </a:solidFill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9"/>
          <p:cNvSpPr/>
          <p:nvPr/>
        </p:nvSpPr>
        <p:spPr>
          <a:xfrm>
            <a:off x="2276775" y="5355650"/>
            <a:ext cx="1371600" cy="637800"/>
          </a:xfrm>
          <a:prstGeom prst="rect">
            <a:avLst/>
          </a:prstGeom>
          <a:solidFill>
            <a:srgbClr val="9FC5E8"/>
          </a:solidFill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9"/>
          <p:cNvSpPr txBox="1"/>
          <p:nvPr/>
        </p:nvSpPr>
        <p:spPr>
          <a:xfrm>
            <a:off x="2512713" y="4060150"/>
            <a:ext cx="891000" cy="42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…</a:t>
            </a:r>
            <a:endParaRPr sz="3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4" name="Google Shape;104;p19"/>
          <p:cNvSpPr txBox="1"/>
          <p:nvPr/>
        </p:nvSpPr>
        <p:spPr>
          <a:xfrm>
            <a:off x="2512713" y="5848675"/>
            <a:ext cx="891000" cy="42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…</a:t>
            </a:r>
            <a:endParaRPr sz="3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5" name="Google Shape;105;p19"/>
          <p:cNvSpPr/>
          <p:nvPr/>
        </p:nvSpPr>
        <p:spPr>
          <a:xfrm>
            <a:off x="5499988" y="1520125"/>
            <a:ext cx="1371600" cy="49185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9"/>
          <p:cNvSpPr/>
          <p:nvPr/>
        </p:nvSpPr>
        <p:spPr>
          <a:xfrm>
            <a:off x="5499988" y="1528850"/>
            <a:ext cx="1371600" cy="6378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9"/>
          <p:cNvSpPr/>
          <p:nvPr/>
        </p:nvSpPr>
        <p:spPr>
          <a:xfrm>
            <a:off x="5499988" y="3442250"/>
            <a:ext cx="1371600" cy="6378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9"/>
          <p:cNvSpPr/>
          <p:nvPr/>
        </p:nvSpPr>
        <p:spPr>
          <a:xfrm>
            <a:off x="5499988" y="5355650"/>
            <a:ext cx="1371600" cy="6378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9"/>
          <p:cNvSpPr/>
          <p:nvPr/>
        </p:nvSpPr>
        <p:spPr>
          <a:xfrm>
            <a:off x="5499988" y="2166650"/>
            <a:ext cx="1371600" cy="637800"/>
          </a:xfrm>
          <a:prstGeom prst="rect">
            <a:avLst/>
          </a:prstGeom>
          <a:solidFill>
            <a:srgbClr val="F6B26B"/>
          </a:solidFill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9"/>
          <p:cNvSpPr/>
          <p:nvPr/>
        </p:nvSpPr>
        <p:spPr>
          <a:xfrm>
            <a:off x="5499988" y="2804450"/>
            <a:ext cx="1371600" cy="637800"/>
          </a:xfrm>
          <a:prstGeom prst="rect">
            <a:avLst/>
          </a:prstGeom>
          <a:solidFill>
            <a:srgbClr val="F6B26B"/>
          </a:solidFill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9"/>
          <p:cNvSpPr/>
          <p:nvPr/>
        </p:nvSpPr>
        <p:spPr>
          <a:xfrm>
            <a:off x="5499988" y="4717850"/>
            <a:ext cx="1371600" cy="637800"/>
          </a:xfrm>
          <a:prstGeom prst="rect">
            <a:avLst/>
          </a:prstGeom>
          <a:solidFill>
            <a:srgbClr val="F6B26B"/>
          </a:solidFill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2" name="Google Shape;112;p19"/>
          <p:cNvCxnSpPr>
            <a:stCxn id="100" idx="3"/>
            <a:endCxn id="107" idx="1"/>
          </p:cNvCxnSpPr>
          <p:nvPr/>
        </p:nvCxnSpPr>
        <p:spPr>
          <a:xfrm>
            <a:off x="3648375" y="2485550"/>
            <a:ext cx="1851600" cy="1275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3" name="Google Shape;113;p19"/>
          <p:cNvCxnSpPr>
            <a:stCxn id="101" idx="3"/>
            <a:endCxn id="106" idx="1"/>
          </p:cNvCxnSpPr>
          <p:nvPr/>
        </p:nvCxnSpPr>
        <p:spPr>
          <a:xfrm flipH="1" rot="10800000">
            <a:off x="3648375" y="1847750"/>
            <a:ext cx="1851600" cy="3189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4" name="Google Shape;114;p19"/>
          <p:cNvCxnSpPr>
            <a:stCxn id="102" idx="3"/>
            <a:endCxn id="108" idx="1"/>
          </p:cNvCxnSpPr>
          <p:nvPr/>
        </p:nvCxnSpPr>
        <p:spPr>
          <a:xfrm>
            <a:off x="3648375" y="5674550"/>
            <a:ext cx="1851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5" name="Google Shape;115;p19"/>
          <p:cNvSpPr txBox="1"/>
          <p:nvPr/>
        </p:nvSpPr>
        <p:spPr>
          <a:xfrm>
            <a:off x="2328688" y="1694900"/>
            <a:ext cx="1276500" cy="30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Unmapped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6" name="Google Shape;116;p19"/>
          <p:cNvSpPr txBox="1"/>
          <p:nvPr/>
        </p:nvSpPr>
        <p:spPr>
          <a:xfrm>
            <a:off x="2319963" y="2970500"/>
            <a:ext cx="1276500" cy="30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Unmapped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7" name="Google Shape;117;p19"/>
          <p:cNvSpPr txBox="1"/>
          <p:nvPr/>
        </p:nvSpPr>
        <p:spPr>
          <a:xfrm>
            <a:off x="2328688" y="3598350"/>
            <a:ext cx="1276500" cy="30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Unmapped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8" name="Google Shape;118;p19"/>
          <p:cNvSpPr txBox="1"/>
          <p:nvPr/>
        </p:nvSpPr>
        <p:spPr>
          <a:xfrm>
            <a:off x="2328688" y="2332700"/>
            <a:ext cx="1276500" cy="30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Mapped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9" name="Google Shape;119;p19"/>
          <p:cNvSpPr txBox="1"/>
          <p:nvPr/>
        </p:nvSpPr>
        <p:spPr>
          <a:xfrm>
            <a:off x="2319963" y="4883900"/>
            <a:ext cx="1276500" cy="30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Mapped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0" name="Google Shape;120;p19"/>
          <p:cNvSpPr txBox="1"/>
          <p:nvPr/>
        </p:nvSpPr>
        <p:spPr>
          <a:xfrm>
            <a:off x="2328688" y="5521700"/>
            <a:ext cx="1276500" cy="30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Mapped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1" name="Google Shape;121;p19"/>
          <p:cNvSpPr txBox="1"/>
          <p:nvPr/>
        </p:nvSpPr>
        <p:spPr>
          <a:xfrm>
            <a:off x="454300" y="1668625"/>
            <a:ext cx="1607400" cy="9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Averia Sans Libre"/>
                <a:ea typeface="Averia Sans Libre"/>
                <a:cs typeface="Averia Sans Libre"/>
                <a:sym typeface="Averia Sans Libre"/>
              </a:rPr>
              <a:t>Virtual Memory</a:t>
            </a:r>
            <a:endParaRPr sz="2400">
              <a:latin typeface="Averia Sans Libre"/>
              <a:ea typeface="Averia Sans Libre"/>
              <a:cs typeface="Averia Sans Libre"/>
              <a:sym typeface="Averia Sans Libre"/>
            </a:endParaRPr>
          </a:p>
        </p:txBody>
      </p:sp>
      <p:sp>
        <p:nvSpPr>
          <p:cNvPr id="122" name="Google Shape;122;p19"/>
          <p:cNvSpPr txBox="1"/>
          <p:nvPr/>
        </p:nvSpPr>
        <p:spPr>
          <a:xfrm>
            <a:off x="7167650" y="1668625"/>
            <a:ext cx="1607400" cy="9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Averia Sans Libre"/>
                <a:ea typeface="Averia Sans Libre"/>
                <a:cs typeface="Averia Sans Libre"/>
                <a:sym typeface="Averia Sans Libre"/>
              </a:rPr>
              <a:t>Physical Memory</a:t>
            </a:r>
            <a:endParaRPr sz="2400">
              <a:latin typeface="Averia Sans Libre"/>
              <a:ea typeface="Averia Sans Libre"/>
              <a:cs typeface="Averia Sans Libre"/>
              <a:sym typeface="Averia Sans Libre"/>
            </a:endParaRPr>
          </a:p>
        </p:txBody>
      </p:sp>
      <p:sp>
        <p:nvSpPr>
          <p:cNvPr id="123" name="Google Shape;123;p19"/>
          <p:cNvSpPr txBox="1"/>
          <p:nvPr/>
        </p:nvSpPr>
        <p:spPr>
          <a:xfrm>
            <a:off x="5547538" y="2332700"/>
            <a:ext cx="1276500" cy="30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Other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4" name="Google Shape;124;p19"/>
          <p:cNvSpPr txBox="1"/>
          <p:nvPr/>
        </p:nvSpPr>
        <p:spPr>
          <a:xfrm>
            <a:off x="5547538" y="2970500"/>
            <a:ext cx="1276500" cy="30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Other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5" name="Google Shape;125;p19"/>
          <p:cNvSpPr txBox="1"/>
          <p:nvPr/>
        </p:nvSpPr>
        <p:spPr>
          <a:xfrm>
            <a:off x="5547538" y="4883900"/>
            <a:ext cx="1276500" cy="30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Other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6" name="Google Shape;126;p19"/>
          <p:cNvSpPr txBox="1"/>
          <p:nvPr/>
        </p:nvSpPr>
        <p:spPr>
          <a:xfrm>
            <a:off x="5547538" y="1722475"/>
            <a:ext cx="1276500" cy="30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Current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7" name="Google Shape;127;p19"/>
          <p:cNvSpPr txBox="1"/>
          <p:nvPr/>
        </p:nvSpPr>
        <p:spPr>
          <a:xfrm>
            <a:off x="5547538" y="3608300"/>
            <a:ext cx="1276500" cy="30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Current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8" name="Google Shape;128;p19"/>
          <p:cNvSpPr txBox="1"/>
          <p:nvPr/>
        </p:nvSpPr>
        <p:spPr>
          <a:xfrm>
            <a:off x="5547538" y="5542975"/>
            <a:ext cx="1276500" cy="30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Current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type="title"/>
          </p:nvPr>
        </p:nvSpPr>
        <p:spPr>
          <a:xfrm>
            <a:off x="457200" y="274648"/>
            <a:ext cx="8229600" cy="99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Pages Translation Example</a:t>
            </a:r>
            <a:endParaRPr/>
          </a:p>
        </p:txBody>
      </p:sp>
      <p:sp>
        <p:nvSpPr>
          <p:cNvPr id="134" name="Google Shape;134;p20"/>
          <p:cNvSpPr txBox="1"/>
          <p:nvPr>
            <p:ph idx="1" type="body"/>
          </p:nvPr>
        </p:nvSpPr>
        <p:spPr>
          <a:xfrm>
            <a:off x="137250" y="1265850"/>
            <a:ext cx="8869500" cy="457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Intel ia32 (32bits) schema:</a:t>
            </a:r>
            <a:endParaRPr/>
          </a:p>
          <a:p>
            <a:pPr indent="-419100" lvl="0" marL="457200" rtl="0" algn="just">
              <a:spcBef>
                <a:spcPts val="600"/>
              </a:spcBef>
              <a:spcAft>
                <a:spcPts val="0"/>
              </a:spcAft>
              <a:buSzPts val="3000"/>
              <a:buChar char="➢"/>
            </a:pPr>
            <a:r>
              <a:rPr lang="en"/>
              <a:t>We use 4KB pages (12bits)</a:t>
            </a:r>
            <a:endParaRPr/>
          </a:p>
          <a:p>
            <a:pPr indent="-419100" lvl="0" marL="457200" rtl="0" algn="just">
              <a:spcBef>
                <a:spcPts val="0"/>
              </a:spcBef>
              <a:spcAft>
                <a:spcPts val="0"/>
              </a:spcAft>
              <a:buSzPts val="3000"/>
              <a:buChar char="➢"/>
            </a:pPr>
            <a:r>
              <a:rPr lang="en"/>
              <a:t>Pages are grouped in </a:t>
            </a:r>
            <a:r>
              <a:rPr b="1" lang="en"/>
              <a:t>page directory</a:t>
            </a:r>
            <a:endParaRPr/>
          </a:p>
          <a:p>
            <a:pPr indent="-419100" lvl="0" marL="457200" rtl="0" algn="just">
              <a:spcBef>
                <a:spcPts val="0"/>
              </a:spcBef>
              <a:spcAft>
                <a:spcPts val="0"/>
              </a:spcAft>
              <a:buSzPts val="3000"/>
              <a:buChar char="➢"/>
            </a:pPr>
            <a:r>
              <a:rPr lang="en"/>
              <a:t>Translation is done in two step:</a:t>
            </a:r>
            <a:endParaRPr/>
          </a:p>
          <a:p>
            <a:pPr indent="-419100" lvl="0" marL="914400" rtl="0" algn="just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/>
              <a:t>Translate the page directory base address</a:t>
            </a:r>
            <a:endParaRPr/>
          </a:p>
          <a:p>
            <a:pPr indent="-419100" lvl="0" marL="914400" rtl="0" algn="just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/>
              <a:t>Translate the page base address</a:t>
            </a:r>
            <a:endParaRPr/>
          </a:p>
          <a:p>
            <a:pPr indent="-419100" lvl="0" marL="457200" rtl="0" algn="just">
              <a:spcBef>
                <a:spcPts val="0"/>
              </a:spcBef>
              <a:spcAft>
                <a:spcPts val="0"/>
              </a:spcAft>
              <a:buSzPts val="3000"/>
              <a:buChar char="➢"/>
            </a:pPr>
            <a:r>
              <a:rPr lang="en"/>
              <a:t>The page directory table contains 1024 entry of 4 bytes each pointing to page table of the same size. A full mapping takes at most </a:t>
            </a:r>
            <a:r>
              <a:rPr b="1" lang="en"/>
              <a:t>4MB</a:t>
            </a:r>
            <a:r>
              <a:rPr lang="en"/>
              <a:t> for 4GB.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idx="1" type="subTitle"/>
          </p:nvPr>
        </p:nvSpPr>
        <p:spPr>
          <a:xfrm>
            <a:off x="903900" y="2667150"/>
            <a:ext cx="7336200" cy="15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Process Memory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type="title"/>
          </p:nvPr>
        </p:nvSpPr>
        <p:spPr>
          <a:xfrm>
            <a:off x="457200" y="274648"/>
            <a:ext cx="8229600" cy="99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 Organization</a:t>
            </a:r>
            <a:endParaRPr/>
          </a:p>
        </p:txBody>
      </p:sp>
      <p:sp>
        <p:nvSpPr>
          <p:cNvPr id="145" name="Google Shape;145;p22"/>
          <p:cNvSpPr txBox="1"/>
          <p:nvPr>
            <p:ph idx="1" type="body"/>
          </p:nvPr>
        </p:nvSpPr>
        <p:spPr>
          <a:xfrm>
            <a:off x="137250" y="1265850"/>
            <a:ext cx="8869500" cy="457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19100" lvl="0" marL="457200" rtl="0" algn="just">
              <a:spcBef>
                <a:spcPts val="600"/>
              </a:spcBef>
              <a:spcAft>
                <a:spcPts val="0"/>
              </a:spcAft>
              <a:buSzPts val="3000"/>
              <a:buChar char="➢"/>
            </a:pPr>
            <a:r>
              <a:rPr lang="en"/>
              <a:t>Each process has its own address space</a:t>
            </a:r>
            <a:endParaRPr/>
          </a:p>
          <a:p>
            <a:pPr indent="-419100" lvl="0" marL="457200" rtl="0" algn="just">
              <a:spcBef>
                <a:spcPts val="0"/>
              </a:spcBef>
              <a:spcAft>
                <a:spcPts val="0"/>
              </a:spcAft>
              <a:buSzPts val="3000"/>
              <a:buChar char="➢"/>
            </a:pPr>
            <a:r>
              <a:rPr lang="en"/>
              <a:t>The memory is divided in </a:t>
            </a:r>
            <a:r>
              <a:rPr i="1" lang="en"/>
              <a:t>segments</a:t>
            </a:r>
            <a:r>
              <a:rPr lang="en"/>
              <a:t>:</a:t>
            </a:r>
            <a:endParaRPr/>
          </a:p>
          <a:p>
            <a:pPr indent="-304800" lvl="1" marL="914400" rtl="0" algn="just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/>
              <a:t>Text Segment</a:t>
            </a:r>
            <a:r>
              <a:rPr lang="en"/>
              <a:t>: the process image (code)</a:t>
            </a:r>
            <a:endParaRPr/>
          </a:p>
          <a:p>
            <a:pPr indent="-304800" lvl="1" marL="914400" rtl="0" algn="just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/>
              <a:t>Data Segment:</a:t>
            </a:r>
            <a:r>
              <a:rPr lang="en"/>
              <a:t> static initialized variables</a:t>
            </a:r>
            <a:endParaRPr/>
          </a:p>
          <a:p>
            <a:pPr indent="-304800" lvl="1" marL="914400" rtl="0" algn="just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/>
              <a:t>BSS Segment:</a:t>
            </a:r>
            <a:r>
              <a:rPr lang="en"/>
              <a:t> static uninitialized variables (fill with 0)</a:t>
            </a:r>
            <a:endParaRPr/>
          </a:p>
          <a:p>
            <a:pPr indent="-304800" lvl="1" marL="914400" rtl="0" algn="just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/>
              <a:t>Heap:</a:t>
            </a:r>
            <a:r>
              <a:rPr lang="en"/>
              <a:t> where dynamic allocation should take place</a:t>
            </a:r>
            <a:endParaRPr/>
          </a:p>
          <a:p>
            <a:pPr indent="-304800" lvl="1" marL="914400" rtl="0" algn="just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/>
              <a:t>Memory Mapping Segment:</a:t>
            </a:r>
            <a:r>
              <a:rPr lang="en"/>
              <a:t> mapped files, libs …</a:t>
            </a:r>
            <a:endParaRPr/>
          </a:p>
          <a:p>
            <a:pPr indent="-304800" lvl="1" marL="914400" rtl="0" algn="just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/>
              <a:t>Stack:</a:t>
            </a:r>
            <a:r>
              <a:rPr lang="en"/>
              <a:t> process (main thread) stack</a:t>
            </a:r>
            <a:endParaRPr/>
          </a:p>
          <a:p>
            <a:pPr indent="-419100" lvl="0" marL="457200" rtl="0" algn="just">
              <a:spcBef>
                <a:spcPts val="0"/>
              </a:spcBef>
              <a:spcAft>
                <a:spcPts val="0"/>
              </a:spcAft>
              <a:buSzPts val="3000"/>
              <a:buChar char="➢"/>
            </a:pPr>
            <a:r>
              <a:rPr lang="en"/>
              <a:t>The kernel is also mapped, in the higher part of the memory.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/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Layout (Linux 32bits)</a:t>
            </a:r>
            <a:endParaRPr/>
          </a:p>
        </p:txBody>
      </p:sp>
      <p:sp>
        <p:nvSpPr>
          <p:cNvPr id="151" name="Google Shape;151;p23"/>
          <p:cNvSpPr/>
          <p:nvPr/>
        </p:nvSpPr>
        <p:spPr>
          <a:xfrm>
            <a:off x="1037650" y="1504550"/>
            <a:ext cx="6160800" cy="50841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3"/>
          <p:cNvSpPr/>
          <p:nvPr/>
        </p:nvSpPr>
        <p:spPr>
          <a:xfrm>
            <a:off x="1037650" y="6083000"/>
            <a:ext cx="6160800" cy="505800"/>
          </a:xfrm>
          <a:prstGeom prst="rect">
            <a:avLst/>
          </a:prstGeom>
          <a:solidFill>
            <a:srgbClr val="DD7E6B"/>
          </a:solidFill>
          <a:ln cap="flat" cmpd="sng" w="1905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Averia Sans Libre"/>
                <a:ea typeface="Averia Sans Libre"/>
                <a:cs typeface="Averia Sans Libre"/>
                <a:sym typeface="Averia Sans Libre"/>
              </a:rPr>
              <a:t>Kernel Space</a:t>
            </a:r>
            <a:endParaRPr sz="2400">
              <a:latin typeface="Averia Sans Libre"/>
              <a:ea typeface="Averia Sans Libre"/>
              <a:cs typeface="Averia Sans Libre"/>
              <a:sym typeface="Averia Sans Libre"/>
            </a:endParaRPr>
          </a:p>
        </p:txBody>
      </p:sp>
      <p:sp>
        <p:nvSpPr>
          <p:cNvPr id="153" name="Google Shape;153;p23"/>
          <p:cNvSpPr/>
          <p:nvPr/>
        </p:nvSpPr>
        <p:spPr>
          <a:xfrm>
            <a:off x="1037650" y="5321050"/>
            <a:ext cx="6160800" cy="505800"/>
          </a:xfrm>
          <a:prstGeom prst="rect">
            <a:avLst/>
          </a:prstGeom>
          <a:solidFill>
            <a:srgbClr val="A2C4C9"/>
          </a:solidFill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Averia Sans Libre"/>
                <a:ea typeface="Averia Sans Libre"/>
                <a:cs typeface="Averia Sans Libre"/>
                <a:sym typeface="Averia Sans Libre"/>
              </a:rPr>
              <a:t>Stack</a:t>
            </a:r>
            <a:endParaRPr sz="2400">
              <a:latin typeface="Averia Sans Libre"/>
              <a:ea typeface="Averia Sans Libre"/>
              <a:cs typeface="Averia Sans Libre"/>
              <a:sym typeface="Averia Sans Libre"/>
            </a:endParaRPr>
          </a:p>
        </p:txBody>
      </p:sp>
      <p:sp>
        <p:nvSpPr>
          <p:cNvPr id="154" name="Google Shape;154;p23"/>
          <p:cNvSpPr/>
          <p:nvPr/>
        </p:nvSpPr>
        <p:spPr>
          <a:xfrm>
            <a:off x="1037650" y="4319100"/>
            <a:ext cx="6160800" cy="745800"/>
          </a:xfrm>
          <a:prstGeom prst="rect">
            <a:avLst/>
          </a:prstGeom>
          <a:solidFill>
            <a:srgbClr val="A2C4C9"/>
          </a:solidFill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Averia Sans Libre"/>
                <a:ea typeface="Averia Sans Libre"/>
                <a:cs typeface="Averia Sans Libre"/>
                <a:sym typeface="Averia Sans Libre"/>
              </a:rPr>
              <a:t>Memory Mapping Segment</a:t>
            </a:r>
            <a:endParaRPr sz="2400">
              <a:latin typeface="Averia Sans Libre"/>
              <a:ea typeface="Averia Sans Libre"/>
              <a:cs typeface="Averia Sans Libre"/>
              <a:sym typeface="Averia Sans Libre"/>
            </a:endParaRPr>
          </a:p>
        </p:txBody>
      </p:sp>
      <p:sp>
        <p:nvSpPr>
          <p:cNvPr id="155" name="Google Shape;155;p23"/>
          <p:cNvSpPr/>
          <p:nvPr/>
        </p:nvSpPr>
        <p:spPr>
          <a:xfrm>
            <a:off x="1037650" y="3510075"/>
            <a:ext cx="6160800" cy="505800"/>
          </a:xfrm>
          <a:prstGeom prst="rect">
            <a:avLst/>
          </a:prstGeom>
          <a:solidFill>
            <a:srgbClr val="A2C4C9"/>
          </a:solidFill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Averia Sans Libre"/>
                <a:ea typeface="Averia Sans Libre"/>
                <a:cs typeface="Averia Sans Libre"/>
                <a:sym typeface="Averia Sans Libre"/>
              </a:rPr>
              <a:t>Heap</a:t>
            </a:r>
            <a:endParaRPr sz="2400">
              <a:latin typeface="Averia Sans Libre"/>
              <a:ea typeface="Averia Sans Libre"/>
              <a:cs typeface="Averia Sans Libre"/>
              <a:sym typeface="Averia Sans Libre"/>
            </a:endParaRPr>
          </a:p>
        </p:txBody>
      </p:sp>
      <p:sp>
        <p:nvSpPr>
          <p:cNvPr id="156" name="Google Shape;156;p23"/>
          <p:cNvSpPr/>
          <p:nvPr/>
        </p:nvSpPr>
        <p:spPr>
          <a:xfrm>
            <a:off x="1037650" y="1815850"/>
            <a:ext cx="6160800" cy="505800"/>
          </a:xfrm>
          <a:prstGeom prst="rect">
            <a:avLst/>
          </a:prstGeom>
          <a:solidFill>
            <a:srgbClr val="A2C4C9"/>
          </a:solidFill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Averia Sans Libre"/>
                <a:ea typeface="Averia Sans Libre"/>
                <a:cs typeface="Averia Sans Libre"/>
                <a:sym typeface="Averia Sans Libre"/>
              </a:rPr>
              <a:t>Text Segment</a:t>
            </a:r>
            <a:endParaRPr sz="2400">
              <a:latin typeface="Averia Sans Libre"/>
              <a:ea typeface="Averia Sans Libre"/>
              <a:cs typeface="Averia Sans Libre"/>
              <a:sym typeface="Averia Sans Libre"/>
            </a:endParaRPr>
          </a:p>
        </p:txBody>
      </p:sp>
      <p:sp>
        <p:nvSpPr>
          <p:cNvPr id="157" name="Google Shape;157;p23"/>
          <p:cNvSpPr/>
          <p:nvPr/>
        </p:nvSpPr>
        <p:spPr>
          <a:xfrm>
            <a:off x="1037650" y="2321650"/>
            <a:ext cx="6160800" cy="505800"/>
          </a:xfrm>
          <a:prstGeom prst="rect">
            <a:avLst/>
          </a:prstGeom>
          <a:solidFill>
            <a:srgbClr val="A2C4C9"/>
          </a:solidFill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Averia Sans Libre"/>
                <a:ea typeface="Averia Sans Libre"/>
                <a:cs typeface="Averia Sans Libre"/>
                <a:sym typeface="Averia Sans Libre"/>
              </a:rPr>
              <a:t>Data Segment</a:t>
            </a:r>
            <a:endParaRPr sz="2400">
              <a:latin typeface="Averia Sans Libre"/>
              <a:ea typeface="Averia Sans Libre"/>
              <a:cs typeface="Averia Sans Libre"/>
              <a:sym typeface="Averia Sans Libre"/>
            </a:endParaRPr>
          </a:p>
        </p:txBody>
      </p:sp>
      <p:sp>
        <p:nvSpPr>
          <p:cNvPr id="158" name="Google Shape;158;p23"/>
          <p:cNvSpPr/>
          <p:nvPr/>
        </p:nvSpPr>
        <p:spPr>
          <a:xfrm>
            <a:off x="1037650" y="2827450"/>
            <a:ext cx="6160800" cy="505800"/>
          </a:xfrm>
          <a:prstGeom prst="rect">
            <a:avLst/>
          </a:prstGeom>
          <a:solidFill>
            <a:srgbClr val="A2C4C9"/>
          </a:solidFill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Averia Sans Libre"/>
                <a:ea typeface="Averia Sans Libre"/>
                <a:cs typeface="Averia Sans Libre"/>
                <a:sym typeface="Averia Sans Libre"/>
              </a:rPr>
              <a:t>BSS Segment</a:t>
            </a:r>
            <a:endParaRPr sz="2400">
              <a:latin typeface="Averia Sans Libre"/>
              <a:ea typeface="Averia Sans Libre"/>
              <a:cs typeface="Averia Sans Libre"/>
              <a:sym typeface="Averia Sans Libre"/>
            </a:endParaRPr>
          </a:p>
        </p:txBody>
      </p:sp>
      <p:sp>
        <p:nvSpPr>
          <p:cNvPr id="159" name="Google Shape;159;p23"/>
          <p:cNvSpPr/>
          <p:nvPr/>
        </p:nvSpPr>
        <p:spPr>
          <a:xfrm>
            <a:off x="6676425" y="5384200"/>
            <a:ext cx="207600" cy="3795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3"/>
          <p:cNvSpPr/>
          <p:nvPr/>
        </p:nvSpPr>
        <p:spPr>
          <a:xfrm>
            <a:off x="6676425" y="4478713"/>
            <a:ext cx="207600" cy="3795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3"/>
          <p:cNvSpPr/>
          <p:nvPr/>
        </p:nvSpPr>
        <p:spPr>
          <a:xfrm rot="10800000">
            <a:off x="6676425" y="3560725"/>
            <a:ext cx="207600" cy="3795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3"/>
          <p:cNvSpPr/>
          <p:nvPr/>
        </p:nvSpPr>
        <p:spPr>
          <a:xfrm>
            <a:off x="648500" y="1504550"/>
            <a:ext cx="389100" cy="4578600"/>
          </a:xfrm>
          <a:prstGeom prst="leftBrace">
            <a:avLst>
              <a:gd fmla="val 45073" name="adj1"/>
              <a:gd fmla="val 50000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3"/>
          <p:cNvSpPr txBox="1"/>
          <p:nvPr/>
        </p:nvSpPr>
        <p:spPr>
          <a:xfrm>
            <a:off x="0" y="3540950"/>
            <a:ext cx="648600" cy="5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3GB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4" name="Google Shape;164;p23"/>
          <p:cNvSpPr/>
          <p:nvPr/>
        </p:nvSpPr>
        <p:spPr>
          <a:xfrm>
            <a:off x="648500" y="6083000"/>
            <a:ext cx="389100" cy="505800"/>
          </a:xfrm>
          <a:prstGeom prst="leftBrace">
            <a:avLst>
              <a:gd fmla="val 13338" name="adj1"/>
              <a:gd fmla="val 50000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3"/>
          <p:cNvSpPr txBox="1"/>
          <p:nvPr/>
        </p:nvSpPr>
        <p:spPr>
          <a:xfrm>
            <a:off x="0" y="6083000"/>
            <a:ext cx="648600" cy="5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1GB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6" name="Google Shape;166;p23"/>
          <p:cNvSpPr txBox="1"/>
          <p:nvPr/>
        </p:nvSpPr>
        <p:spPr>
          <a:xfrm>
            <a:off x="7198450" y="1181825"/>
            <a:ext cx="389100" cy="5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7" name="Google Shape;167;p23"/>
          <p:cNvSpPr txBox="1"/>
          <p:nvPr/>
        </p:nvSpPr>
        <p:spPr>
          <a:xfrm>
            <a:off x="7198500" y="6261500"/>
            <a:ext cx="515700" cy="5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aseline="30000" lang="en" sz="1800">
                <a:latin typeface="Consolas"/>
                <a:ea typeface="Consolas"/>
                <a:cs typeface="Consolas"/>
                <a:sym typeface="Consolas"/>
              </a:rPr>
              <a:t>32</a:t>
            </a:r>
            <a:endParaRPr baseline="30000"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4"/>
          <p:cNvSpPr txBox="1"/>
          <p:nvPr>
            <p:ph type="title"/>
          </p:nvPr>
        </p:nvSpPr>
        <p:spPr>
          <a:xfrm>
            <a:off x="457200" y="274648"/>
            <a:ext cx="8229600" cy="99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Where’re My Variables ?</a:t>
            </a:r>
            <a:endParaRPr/>
          </a:p>
        </p:txBody>
      </p:sp>
      <p:sp>
        <p:nvSpPr>
          <p:cNvPr id="173" name="Google Shape;173;p24"/>
          <p:cNvSpPr txBox="1"/>
          <p:nvPr>
            <p:ph idx="1" type="body"/>
          </p:nvPr>
        </p:nvSpPr>
        <p:spPr>
          <a:xfrm>
            <a:off x="137250" y="1265850"/>
            <a:ext cx="8869500" cy="457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19100" lvl="0" marL="457200" rtl="0" algn="just">
              <a:spcBef>
                <a:spcPts val="600"/>
              </a:spcBef>
              <a:spcAft>
                <a:spcPts val="0"/>
              </a:spcAft>
              <a:buSzPts val="3000"/>
              <a:buChar char="➢"/>
            </a:pPr>
            <a:r>
              <a:rPr lang="en"/>
              <a:t>Global variables belongs to the BSS Segment</a:t>
            </a:r>
            <a:endParaRPr/>
          </a:p>
          <a:p>
            <a:pPr indent="-419100" lvl="0" marL="457200" rtl="0" algn="just">
              <a:spcBef>
                <a:spcPts val="1000"/>
              </a:spcBef>
              <a:spcAft>
                <a:spcPts val="0"/>
              </a:spcAft>
              <a:buSzPts val="3000"/>
              <a:buChar char="➢"/>
            </a:pPr>
            <a:r>
              <a:rPr lang="en"/>
              <a:t>Global constants belongs to the Data Segment </a:t>
            </a:r>
            <a:endParaRPr/>
          </a:p>
          <a:p>
            <a:pPr indent="-419100" lvl="0" marL="457200" rtl="0" algn="just">
              <a:spcBef>
                <a:spcPts val="1000"/>
              </a:spcBef>
              <a:spcAft>
                <a:spcPts val="0"/>
              </a:spcAft>
              <a:buSzPts val="3000"/>
              <a:buChar char="➢"/>
            </a:pPr>
            <a:r>
              <a:rPr lang="en"/>
              <a:t>Local variables are on the stack</a:t>
            </a:r>
            <a:endParaRPr/>
          </a:p>
          <a:p>
            <a:pPr indent="-419100" lvl="0" marL="457200" rtl="0" algn="just">
              <a:spcBef>
                <a:spcPts val="1000"/>
              </a:spcBef>
              <a:spcAft>
                <a:spcPts val="0"/>
              </a:spcAft>
              <a:buSzPts val="3000"/>
              <a:buChar char="➢"/>
            </a:pPr>
            <a:r>
              <a:rPr lang="en"/>
              <a:t>Dynamic allocation is done on the heap</a:t>
            </a:r>
            <a:endParaRPr/>
          </a:p>
          <a:p>
            <a:pPr indent="-419100" lvl="0" marL="457200" rtl="0" algn="just">
              <a:spcBef>
                <a:spcPts val="1000"/>
              </a:spcBef>
              <a:spcAft>
                <a:spcPts val="1000"/>
              </a:spcAft>
              <a:buSzPts val="3000"/>
              <a:buChar char="➢"/>
            </a:pPr>
            <a:r>
              <a:rPr lang="en"/>
              <a:t>Parameters use registers, if possible, and the stack.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/>
          <p:cNvSpPr txBox="1"/>
          <p:nvPr>
            <p:ph type="title"/>
          </p:nvPr>
        </p:nvSpPr>
        <p:spPr>
          <a:xfrm>
            <a:off x="457200" y="274648"/>
            <a:ext cx="8229600" cy="99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Where’re My Variables</a:t>
            </a:r>
            <a:endParaRPr/>
          </a:p>
        </p:txBody>
      </p:sp>
      <p:sp>
        <p:nvSpPr>
          <p:cNvPr id="179" name="Google Shape;179;p25"/>
          <p:cNvSpPr txBox="1"/>
          <p:nvPr>
            <p:ph idx="1" type="body"/>
          </p:nvPr>
        </p:nvSpPr>
        <p:spPr>
          <a:xfrm>
            <a:off x="75900" y="1265850"/>
            <a:ext cx="4458000" cy="4133100"/>
          </a:xfrm>
          <a:prstGeom prst="rect">
            <a:avLst/>
          </a:prstGeom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90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204A87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f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800">
                <a:solidFill>
                  <a:srgbClr val="204A87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x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i="1" lang="en" sz="1800">
                <a:solidFill>
                  <a:srgbClr val="8F5902"/>
                </a:solidFill>
                <a:latin typeface="Consolas"/>
                <a:ea typeface="Consolas"/>
                <a:cs typeface="Consolas"/>
                <a:sym typeface="Consolas"/>
              </a:rPr>
              <a:t>// x is in a register but has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i="1" lang="en" sz="1800">
                <a:solidFill>
                  <a:srgbClr val="8F5902"/>
                </a:solidFill>
                <a:latin typeface="Consolas"/>
                <a:ea typeface="Consolas"/>
                <a:cs typeface="Consolas"/>
                <a:sym typeface="Consolas"/>
              </a:rPr>
              <a:t>// an address on the stack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800">
                <a:solidFill>
                  <a:srgbClr val="204A87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y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i="1" lang="en" sz="1800">
                <a:solidFill>
                  <a:srgbClr val="8F5902"/>
                </a:solidFill>
                <a:latin typeface="Consolas"/>
                <a:ea typeface="Consolas"/>
                <a:cs typeface="Consolas"/>
                <a:sym typeface="Consolas"/>
              </a:rPr>
              <a:t>// on the stack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800">
                <a:solidFill>
                  <a:srgbClr val="204A87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tab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1" lang="en" sz="1800">
                <a:solidFill>
                  <a:srgbClr val="0000CF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1" lang="en" sz="1800">
                <a:solidFill>
                  <a:srgbClr val="8F5902"/>
                </a:solidFill>
                <a:latin typeface="Consolas"/>
                <a:ea typeface="Consolas"/>
                <a:cs typeface="Consolas"/>
                <a:sym typeface="Consolas"/>
              </a:rPr>
              <a:t>// on the stack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800">
                <a:solidFill>
                  <a:srgbClr val="204A87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800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s1 </a:t>
            </a:r>
            <a:r>
              <a:rPr b="1" lang="en" sz="1800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4E9A06"/>
                </a:solidFill>
                <a:latin typeface="Consolas"/>
                <a:ea typeface="Consolas"/>
                <a:cs typeface="Consolas"/>
                <a:sym typeface="Consolas"/>
              </a:rPr>
              <a:t>"a constant string"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i="1" lang="en" sz="1800">
                <a:solidFill>
                  <a:srgbClr val="8F5902"/>
                </a:solidFill>
                <a:latin typeface="Consolas"/>
                <a:ea typeface="Consolas"/>
                <a:cs typeface="Consolas"/>
                <a:sym typeface="Consolas"/>
              </a:rPr>
              <a:t>// s1 is on the stack but points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i="1" lang="en" sz="1800">
                <a:solidFill>
                  <a:srgbClr val="8F5902"/>
                </a:solidFill>
                <a:latin typeface="Consolas"/>
                <a:ea typeface="Consolas"/>
                <a:cs typeface="Consolas"/>
                <a:sym typeface="Consolas"/>
              </a:rPr>
              <a:t>// to the Data segment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800">
                <a:solidFill>
                  <a:srgbClr val="204A87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800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s2 </a:t>
            </a:r>
            <a:r>
              <a:rPr b="1" lang="en" sz="1800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malloc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800">
                <a:solidFill>
                  <a:srgbClr val="0000CF"/>
                </a:solidFill>
                <a:latin typeface="Consolas"/>
                <a:ea typeface="Consolas"/>
                <a:cs typeface="Consolas"/>
                <a:sym typeface="Consolas"/>
              </a:rPr>
              <a:t>32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i="1" lang="en" sz="1800">
                <a:solidFill>
                  <a:srgbClr val="8F5902"/>
                </a:solidFill>
                <a:latin typeface="Consolas"/>
                <a:ea typeface="Consolas"/>
                <a:cs typeface="Consolas"/>
                <a:sym typeface="Consolas"/>
              </a:rPr>
              <a:t>// s2 is on the stack but points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i="1" lang="en" sz="1800">
                <a:solidFill>
                  <a:srgbClr val="8F5902"/>
                </a:solidFill>
                <a:latin typeface="Consolas"/>
                <a:ea typeface="Consolas"/>
                <a:cs typeface="Consolas"/>
                <a:sym typeface="Consolas"/>
              </a:rPr>
              <a:t>// to the heap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800">
                <a:solidFill>
                  <a:srgbClr val="204A87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s3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[]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800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4E9A06"/>
                </a:solidFill>
                <a:latin typeface="Consolas"/>
                <a:ea typeface="Consolas"/>
                <a:cs typeface="Consolas"/>
                <a:sym typeface="Consolas"/>
              </a:rPr>
              <a:t>"a local string"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i="1" lang="en" sz="1800">
                <a:solidFill>
                  <a:srgbClr val="8F5902"/>
                </a:solidFill>
                <a:latin typeface="Consolas"/>
                <a:ea typeface="Consolas"/>
                <a:cs typeface="Consolas"/>
                <a:sym typeface="Consolas"/>
              </a:rPr>
              <a:t>// the string is on the stack</a:t>
            </a:r>
            <a:endParaRPr b="1" sz="1800">
              <a:solidFill>
                <a:srgbClr val="204A87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0" name="Google Shape;180;p25"/>
          <p:cNvSpPr txBox="1"/>
          <p:nvPr>
            <p:ph idx="1" type="body"/>
          </p:nvPr>
        </p:nvSpPr>
        <p:spPr>
          <a:xfrm>
            <a:off x="4610100" y="1265850"/>
            <a:ext cx="4458000" cy="4133100"/>
          </a:xfrm>
          <a:prstGeom prst="rect">
            <a:avLst/>
          </a:prstGeom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90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i="1" lang="en" sz="1800">
                <a:solidFill>
                  <a:srgbClr val="8F5902"/>
                </a:solidFill>
                <a:latin typeface="Consolas"/>
                <a:ea typeface="Consolas"/>
                <a:cs typeface="Consolas"/>
                <a:sym typeface="Consolas"/>
              </a:rPr>
              <a:t>// Let’s print some addresses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90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printf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4E9A06"/>
                </a:solidFill>
                <a:latin typeface="Consolas"/>
                <a:ea typeface="Consolas"/>
                <a:cs typeface="Consolas"/>
                <a:sym typeface="Consolas"/>
              </a:rPr>
              <a:t>"x   : %p\n"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1" lang="en" sz="1800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printf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4E9A06"/>
                </a:solidFill>
                <a:latin typeface="Consolas"/>
                <a:ea typeface="Consolas"/>
                <a:cs typeface="Consolas"/>
                <a:sym typeface="Consolas"/>
              </a:rPr>
              <a:t>"y   : %p\n"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1" lang="en" sz="1800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printf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4E9A06"/>
                </a:solidFill>
                <a:latin typeface="Consolas"/>
                <a:ea typeface="Consolas"/>
                <a:cs typeface="Consolas"/>
                <a:sym typeface="Consolas"/>
              </a:rPr>
              <a:t>"tab : %p\n"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tab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90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printf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4E9A06"/>
                </a:solidFill>
                <a:latin typeface="Consolas"/>
                <a:ea typeface="Consolas"/>
                <a:cs typeface="Consolas"/>
                <a:sym typeface="Consolas"/>
              </a:rPr>
              <a:t>"&amp;tab: %p\n"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1" lang="en" sz="1800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tab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printf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4E9A06"/>
                </a:solidFill>
                <a:latin typeface="Consolas"/>
                <a:ea typeface="Consolas"/>
                <a:cs typeface="Consolas"/>
                <a:sym typeface="Consolas"/>
              </a:rPr>
              <a:t>"s1  : %p\n"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s1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printf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4E9A06"/>
                </a:solidFill>
                <a:latin typeface="Consolas"/>
                <a:ea typeface="Consolas"/>
                <a:cs typeface="Consolas"/>
                <a:sym typeface="Consolas"/>
              </a:rPr>
              <a:t>"s2  : %p\n"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s2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printf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4E9A06"/>
                </a:solidFill>
                <a:latin typeface="Consolas"/>
                <a:ea typeface="Consolas"/>
                <a:cs typeface="Consolas"/>
                <a:sym typeface="Consolas"/>
              </a:rPr>
              <a:t>"s3  : %p\n"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s3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printf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4E9A06"/>
                </a:solidFill>
                <a:latin typeface="Consolas"/>
                <a:ea typeface="Consolas"/>
                <a:cs typeface="Consolas"/>
                <a:sym typeface="Consolas"/>
              </a:rPr>
              <a:t>"&amp;s3 : %p\n"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1" lang="en" sz="1800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s3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800">
              <a:solidFill>
                <a:srgbClr val="204A87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6"/>
          <p:cNvSpPr txBox="1"/>
          <p:nvPr>
            <p:ph type="title"/>
          </p:nvPr>
        </p:nvSpPr>
        <p:spPr>
          <a:xfrm>
            <a:off x="457200" y="274648"/>
            <a:ext cx="8229600" cy="99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Where’re My Variables</a:t>
            </a:r>
            <a:endParaRPr/>
          </a:p>
        </p:txBody>
      </p:sp>
      <p:sp>
        <p:nvSpPr>
          <p:cNvPr id="186" name="Google Shape;186;p26"/>
          <p:cNvSpPr txBox="1"/>
          <p:nvPr>
            <p:ph idx="1" type="body"/>
          </p:nvPr>
        </p:nvSpPr>
        <p:spPr>
          <a:xfrm>
            <a:off x="2290500" y="1265850"/>
            <a:ext cx="4563000" cy="4573500"/>
          </a:xfrm>
          <a:prstGeom prst="rect">
            <a:avLst/>
          </a:prstGeom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x   : 0x7fffffffd5ec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y   : 0x7fffffffd5e8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tab : 0x7fffffffd5c0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&amp;tab: 0x7fffffffd5c0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s1  : 0x400732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s2  : 0x800c07040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s3  : 0x7fffffffd5b0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&amp;s3 : 0x7fffffffd5b0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7"/>
          <p:cNvSpPr txBox="1"/>
          <p:nvPr>
            <p:ph type="title"/>
          </p:nvPr>
        </p:nvSpPr>
        <p:spPr>
          <a:xfrm>
            <a:off x="457200" y="274648"/>
            <a:ext cx="8229600" cy="99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Static Arrays</a:t>
            </a:r>
            <a:endParaRPr/>
          </a:p>
        </p:txBody>
      </p:sp>
      <p:sp>
        <p:nvSpPr>
          <p:cNvPr id="192" name="Google Shape;192;p27"/>
          <p:cNvSpPr txBox="1"/>
          <p:nvPr>
            <p:ph idx="1" type="body"/>
          </p:nvPr>
        </p:nvSpPr>
        <p:spPr>
          <a:xfrm>
            <a:off x="137250" y="1265850"/>
            <a:ext cx="8869500" cy="457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90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04A87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tab</a:t>
            </a: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1" lang="en">
                <a:solidFill>
                  <a:srgbClr val="0000CF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19100" lvl="0" marL="457200" rtl="0" algn="l">
              <a:lnSpc>
                <a:spcPct val="109090"/>
              </a:lnSpc>
              <a:spcBef>
                <a:spcPts val="1000"/>
              </a:spcBef>
              <a:spcAft>
                <a:spcPts val="0"/>
              </a:spcAft>
              <a:buSzPts val="3000"/>
              <a:buChar char="➢"/>
            </a:pPr>
            <a:r>
              <a:rPr lang="en"/>
              <a:t>Static arrays always verify: </a:t>
            </a: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tab </a:t>
            </a:r>
            <a:r>
              <a:rPr b="1" lang="en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tab</a:t>
            </a: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419100" lvl="0" marL="457200" rtl="0" algn="just">
              <a:spcBef>
                <a:spcPts val="1000"/>
              </a:spcBef>
              <a:spcAft>
                <a:spcPts val="0"/>
              </a:spcAft>
              <a:buSzPts val="3000"/>
              <a:buChar char="➢"/>
            </a:pPr>
            <a:r>
              <a:rPr lang="en"/>
              <a:t>The address is not stored</a:t>
            </a:r>
            <a:endParaRPr/>
          </a:p>
          <a:p>
            <a:pPr indent="-419100" lvl="0" marL="457200" rtl="0" algn="just">
              <a:spcBef>
                <a:spcPts val="1000"/>
              </a:spcBef>
              <a:spcAft>
                <a:spcPts val="0"/>
              </a:spcAft>
              <a:buSzPts val="3000"/>
              <a:buChar char="➢"/>
            </a:pPr>
            <a:r>
              <a:rPr lang="en"/>
              <a:t>Address usage are replaced at compile time</a:t>
            </a:r>
            <a:endParaRPr/>
          </a:p>
          <a:p>
            <a:pPr indent="-419100" lvl="0" marL="457200" rtl="0" algn="just">
              <a:spcBef>
                <a:spcPts val="1000"/>
              </a:spcBef>
              <a:spcAft>
                <a:spcPts val="0"/>
              </a:spcAft>
              <a:buSzPts val="3000"/>
              <a:buChar char="➢"/>
            </a:pPr>
            <a:r>
              <a:rPr lang="en"/>
              <a:t>Static local string literals are similar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type="title"/>
          </p:nvPr>
        </p:nvSpPr>
        <p:spPr>
          <a:xfrm>
            <a:off x="457200" y="274648"/>
            <a:ext cx="8229600" cy="99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137250" y="1265850"/>
            <a:ext cx="8869500" cy="457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19100" lvl="0" marL="457200" rtl="0" algn="just">
              <a:spcBef>
                <a:spcPts val="600"/>
              </a:spcBef>
              <a:spcAft>
                <a:spcPts val="0"/>
              </a:spcAft>
              <a:buSzPts val="3000"/>
              <a:buAutoNum type="arabicPeriod"/>
            </a:pPr>
            <a:r>
              <a:rPr lang="en"/>
              <a:t>Multi-task And Memory Management</a:t>
            </a:r>
            <a:endParaRPr/>
          </a:p>
          <a:p>
            <a:pPr indent="-381000" lvl="1" marL="914400" rtl="0" algn="just">
              <a:spcBef>
                <a:spcPts val="1000"/>
              </a:spcBef>
              <a:spcAft>
                <a:spcPts val="0"/>
              </a:spcAft>
              <a:buSzPts val="2400"/>
              <a:buAutoNum type="alphaLcPeriod"/>
            </a:pPr>
            <a:r>
              <a:rPr lang="en"/>
              <a:t>Issues ?</a:t>
            </a:r>
            <a:endParaRPr/>
          </a:p>
          <a:p>
            <a:pPr indent="-381000" lvl="1" marL="914400" rtl="0" algn="just">
              <a:spcBef>
                <a:spcPts val="0"/>
              </a:spcBef>
              <a:spcAft>
                <a:spcPts val="0"/>
              </a:spcAft>
              <a:buSzPts val="2400"/>
              <a:buAutoNum type="alphaLcPeriod"/>
            </a:pPr>
            <a:r>
              <a:rPr lang="en"/>
              <a:t>Virtual Memory</a:t>
            </a:r>
            <a:endParaRPr/>
          </a:p>
          <a:p>
            <a:pPr indent="-419100" lvl="0" marL="457200" rtl="0" algn="just">
              <a:spcBef>
                <a:spcPts val="600"/>
              </a:spcBef>
              <a:spcAft>
                <a:spcPts val="0"/>
              </a:spcAft>
              <a:buSzPts val="3000"/>
              <a:buAutoNum type="arabicPeriod"/>
            </a:pPr>
            <a:r>
              <a:rPr lang="en"/>
              <a:t>Processus Memory Organization</a:t>
            </a:r>
            <a:endParaRPr/>
          </a:p>
          <a:p>
            <a:pPr indent="-419100" lvl="0" marL="457200" rtl="0" algn="just">
              <a:spcBef>
                <a:spcPts val="1000"/>
              </a:spcBef>
              <a:spcAft>
                <a:spcPts val="0"/>
              </a:spcAft>
              <a:buSzPts val="3000"/>
              <a:buAutoNum type="arabicPeriod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malloc(3)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1" marL="914400" rtl="0" algn="just">
              <a:spcBef>
                <a:spcPts val="1000"/>
              </a:spcBef>
              <a:spcAft>
                <a:spcPts val="0"/>
              </a:spcAft>
              <a:buSzPts val="2400"/>
              <a:buAutoNum type="alphaLcPeriod"/>
            </a:pPr>
            <a:r>
              <a:rPr lang="en"/>
              <a:t>Heap Management ?</a:t>
            </a:r>
            <a:endParaRPr/>
          </a:p>
          <a:p>
            <a:pPr indent="-381000" lvl="1" marL="914400" rtl="0" algn="just">
              <a:spcBef>
                <a:spcPts val="1000"/>
              </a:spcBef>
              <a:spcAft>
                <a:spcPts val="0"/>
              </a:spcAft>
              <a:buSzPts val="2400"/>
              <a:buAutoNum type="alphaLcPeriod"/>
            </a:pPr>
            <a:r>
              <a:rPr lang="en"/>
              <a:t>A Simple First Fit Allocator</a:t>
            </a:r>
            <a:endParaRPr/>
          </a:p>
          <a:p>
            <a:pPr indent="-419100" lvl="0" marL="457200" rtl="0" algn="just">
              <a:spcBef>
                <a:spcPts val="1000"/>
              </a:spcBef>
              <a:spcAft>
                <a:spcPts val="1000"/>
              </a:spcAft>
              <a:buSzPts val="3000"/>
              <a:buAutoNum type="arabicPeriod"/>
            </a:pPr>
            <a:r>
              <a:rPr lang="en"/>
              <a:t>Other Kind Of Allocators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8"/>
          <p:cNvSpPr txBox="1"/>
          <p:nvPr>
            <p:ph type="title"/>
          </p:nvPr>
        </p:nvSpPr>
        <p:spPr>
          <a:xfrm>
            <a:off x="457200" y="274648"/>
            <a:ext cx="8229600" cy="99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Mind Variables Lifetime</a:t>
            </a:r>
            <a:endParaRPr/>
          </a:p>
        </p:txBody>
      </p:sp>
      <p:sp>
        <p:nvSpPr>
          <p:cNvPr id="198" name="Google Shape;198;p28"/>
          <p:cNvSpPr txBox="1"/>
          <p:nvPr>
            <p:ph idx="1" type="body"/>
          </p:nvPr>
        </p:nvSpPr>
        <p:spPr>
          <a:xfrm>
            <a:off x="427850" y="1265850"/>
            <a:ext cx="3890100" cy="4194300"/>
          </a:xfrm>
          <a:prstGeom prst="rect">
            <a:avLst/>
          </a:prstGeom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90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204A87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list 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800">
                <a:solidFill>
                  <a:srgbClr val="204A87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list  </a:t>
            </a:r>
            <a:r>
              <a:rPr b="1" lang="en" sz="1800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next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800">
                <a:solidFill>
                  <a:srgbClr val="204A87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value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800">
                <a:solidFill>
                  <a:srgbClr val="204A87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list </a:t>
            </a:r>
            <a:r>
              <a:rPr b="1" lang="en" sz="1800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endParaRPr b="1" sz="1800">
              <a:solidFill>
                <a:srgbClr val="CE5C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90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800">
                <a:solidFill>
                  <a:srgbClr val="204A87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list </a:t>
            </a:r>
            <a:r>
              <a:rPr b="1" lang="en" sz="1800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800">
                <a:solidFill>
                  <a:srgbClr val="204A87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x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800">
                <a:solidFill>
                  <a:srgbClr val="204A87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list  </a:t>
            </a:r>
            <a:r>
              <a:rPr b="1" lang="en" sz="1800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tmp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tmp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next </a:t>
            </a:r>
            <a:r>
              <a:rPr b="1" lang="en" sz="1800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l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tmp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value </a:t>
            </a:r>
            <a:r>
              <a:rPr b="1" lang="en" sz="1800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x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r </a:t>
            </a:r>
            <a:r>
              <a:rPr b="1" lang="en" sz="1800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800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tmp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800">
                <a:solidFill>
                  <a:srgbClr val="204A87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r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9" name="Google Shape;199;p28"/>
          <p:cNvSpPr txBox="1"/>
          <p:nvPr>
            <p:ph idx="1" type="body"/>
          </p:nvPr>
        </p:nvSpPr>
        <p:spPr>
          <a:xfrm>
            <a:off x="4826075" y="1265850"/>
            <a:ext cx="3890100" cy="2316000"/>
          </a:xfrm>
          <a:prstGeom prst="rect">
            <a:avLst/>
          </a:prstGeom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90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204A87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main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800">
                <a:solidFill>
                  <a:srgbClr val="204A87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list  </a:t>
            </a:r>
            <a:r>
              <a:rPr b="1" lang="en" sz="1800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 </a:t>
            </a:r>
            <a:r>
              <a:rPr b="1" lang="en" sz="1800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204A87"/>
                </a:solidFill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800">
                <a:solidFill>
                  <a:srgbClr val="204A87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800">
                <a:solidFill>
                  <a:srgbClr val="204A87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i</a:t>
            </a:r>
            <a:r>
              <a:rPr b="1" lang="en" sz="1800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800">
                <a:solidFill>
                  <a:srgbClr val="0000C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i</a:t>
            </a:r>
            <a:r>
              <a:rPr b="1" lang="en" sz="1800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1" lang="en" sz="1800">
                <a:solidFill>
                  <a:srgbClr val="0000CF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800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++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l </a:t>
            </a:r>
            <a:r>
              <a:rPr b="1" lang="en" sz="1800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add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i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assert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 </a:t>
            </a:r>
            <a:r>
              <a:rPr b="1" lang="en" sz="1800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!=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l</a:t>
            </a:r>
            <a:r>
              <a:rPr b="1" lang="en" sz="1800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next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800">
                <a:solidFill>
                  <a:srgbClr val="204A87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800">
                <a:solidFill>
                  <a:srgbClr val="0000C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800">
              <a:solidFill>
                <a:srgbClr val="204A87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0" name="Google Shape;200;p28"/>
          <p:cNvSpPr txBox="1"/>
          <p:nvPr>
            <p:ph idx="1" type="body"/>
          </p:nvPr>
        </p:nvSpPr>
        <p:spPr>
          <a:xfrm>
            <a:off x="4826075" y="3698425"/>
            <a:ext cx="3890100" cy="1761600"/>
          </a:xfrm>
          <a:prstGeom prst="rect">
            <a:avLst/>
          </a:prstGeom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90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Assertion failed: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90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(l != l-&gt;next), function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90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main, file stupid_list.c,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90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line 23.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9"/>
          <p:cNvSpPr txBox="1"/>
          <p:nvPr>
            <p:ph idx="1" type="subTitle"/>
          </p:nvPr>
        </p:nvSpPr>
        <p:spPr>
          <a:xfrm>
            <a:off x="903900" y="2667150"/>
            <a:ext cx="7336200" cy="15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malloc(3)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0"/>
          <p:cNvSpPr txBox="1"/>
          <p:nvPr>
            <p:ph type="title"/>
          </p:nvPr>
        </p:nvSpPr>
        <p:spPr>
          <a:xfrm>
            <a:off x="457200" y="274648"/>
            <a:ext cx="8229600" cy="99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malloc(3)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1" name="Google Shape;211;p30"/>
          <p:cNvSpPr txBox="1"/>
          <p:nvPr>
            <p:ph idx="1" type="body"/>
          </p:nvPr>
        </p:nvSpPr>
        <p:spPr>
          <a:xfrm>
            <a:off x="137250" y="1265850"/>
            <a:ext cx="8869500" cy="88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19100" lvl="0" marL="457200" rtl="0" algn="just">
              <a:spcBef>
                <a:spcPts val="600"/>
              </a:spcBef>
              <a:spcAft>
                <a:spcPts val="0"/>
              </a:spcAft>
              <a:buSzPts val="3000"/>
              <a:buChar char="➢"/>
            </a:pPr>
            <a:r>
              <a:rPr lang="en"/>
              <a:t>C defines allocation functions: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malloc(3)</a:t>
            </a:r>
            <a:endParaRPr/>
          </a:p>
        </p:txBody>
      </p:sp>
      <p:sp>
        <p:nvSpPr>
          <p:cNvPr id="212" name="Google Shape;212;p30"/>
          <p:cNvSpPr txBox="1"/>
          <p:nvPr/>
        </p:nvSpPr>
        <p:spPr>
          <a:xfrm>
            <a:off x="141450" y="2262600"/>
            <a:ext cx="8861100" cy="32586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Averia Sans Libre"/>
                <a:ea typeface="Averia Sans Libre"/>
                <a:cs typeface="Averia Sans Libre"/>
                <a:sym typeface="Averia Sans Libre"/>
              </a:rPr>
              <a:t>The 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malloc()</a:t>
            </a:r>
            <a:r>
              <a:rPr lang="en" sz="2400">
                <a:latin typeface="Averia Sans Libre"/>
                <a:ea typeface="Averia Sans Libre"/>
                <a:cs typeface="Averia Sans Libre"/>
                <a:sym typeface="Averia Sans Libre"/>
              </a:rPr>
              <a:t> function allocates size bytes of uninitialized memory.  The allocated space is suitably aligned (after possible pointer coercion) for storage of any type of object.</a:t>
            </a:r>
            <a:endParaRPr sz="2400">
              <a:latin typeface="Averia Sans Libre"/>
              <a:ea typeface="Averia Sans Libre"/>
              <a:cs typeface="Averia Sans Libre"/>
              <a:sym typeface="Averia Sans Libr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Averia Sans Libre"/>
                <a:ea typeface="Averia Sans Libre"/>
                <a:cs typeface="Averia Sans Libre"/>
                <a:sym typeface="Averia Sans Libre"/>
              </a:rPr>
              <a:t>…</a:t>
            </a:r>
            <a:endParaRPr sz="2400">
              <a:latin typeface="Averia Sans Libre"/>
              <a:ea typeface="Averia Sans Libre"/>
              <a:cs typeface="Averia Sans Libre"/>
              <a:sym typeface="Averia Sans Libre"/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>
                <a:latin typeface="Averia Sans Libre"/>
                <a:ea typeface="Averia Sans Libre"/>
                <a:cs typeface="Averia Sans Libre"/>
                <a:sym typeface="Averia Sans Libre"/>
              </a:rPr>
              <a:t>The 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malloc()</a:t>
            </a:r>
            <a:r>
              <a:rPr lang="en" sz="2400">
                <a:latin typeface="Averia Sans Libre"/>
                <a:ea typeface="Averia Sans Libre"/>
                <a:cs typeface="Averia Sans Libre"/>
                <a:sym typeface="Averia Sans Libre"/>
              </a:rPr>
              <a:t> and 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calloc()</a:t>
            </a:r>
            <a:r>
              <a:rPr lang="en" sz="2400">
                <a:latin typeface="Averia Sans Libre"/>
                <a:ea typeface="Averia Sans Libre"/>
                <a:cs typeface="Averia Sans Libre"/>
                <a:sym typeface="Averia Sans Libre"/>
              </a:rPr>
              <a:t> functions return a pointer to the allocated memory if successful; otherwise a NULL pointer is returned and errno is set to ENOMEM.</a:t>
            </a:r>
            <a:endParaRPr sz="2400">
              <a:latin typeface="Averia Sans Libre"/>
              <a:ea typeface="Averia Sans Libre"/>
              <a:cs typeface="Averia Sans Libre"/>
              <a:sym typeface="Averia Sans Libre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>
                <a:latin typeface="Averia Sans Libre"/>
                <a:ea typeface="Averia Sans Libre"/>
                <a:cs typeface="Averia Sans Libre"/>
                <a:sym typeface="Averia Sans Libre"/>
              </a:rPr>
              <a:t>FreeBSD man page</a:t>
            </a:r>
            <a:endParaRPr i="1" sz="2400">
              <a:latin typeface="Averia Sans Libre"/>
              <a:ea typeface="Averia Sans Libre"/>
              <a:cs typeface="Averia Sans Libre"/>
              <a:sym typeface="Averia Sans Libre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1"/>
          <p:cNvSpPr txBox="1"/>
          <p:nvPr>
            <p:ph type="title"/>
          </p:nvPr>
        </p:nvSpPr>
        <p:spPr>
          <a:xfrm>
            <a:off x="457200" y="274648"/>
            <a:ext cx="8229600" cy="99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malloc(3)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8" name="Google Shape;218;p31"/>
          <p:cNvSpPr txBox="1"/>
          <p:nvPr>
            <p:ph idx="1" type="body"/>
          </p:nvPr>
        </p:nvSpPr>
        <p:spPr>
          <a:xfrm>
            <a:off x="137250" y="1265850"/>
            <a:ext cx="8869500" cy="457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19100" lvl="0" marL="457200" rtl="0" algn="just">
              <a:spcBef>
                <a:spcPts val="600"/>
              </a:spcBef>
              <a:spcAft>
                <a:spcPts val="0"/>
              </a:spcAft>
              <a:buSzPts val="3000"/>
              <a:buChar char="➢"/>
            </a:pPr>
            <a:r>
              <a:rPr lang="en"/>
              <a:t>The returned pointer points to a contiguous memory zone with a size superior or equal to the asked size.</a:t>
            </a:r>
            <a:endParaRPr/>
          </a:p>
          <a:p>
            <a:pPr indent="-419100" lvl="0" marL="457200" rtl="0" algn="just">
              <a:spcBef>
                <a:spcPts val="1000"/>
              </a:spcBef>
              <a:spcAft>
                <a:spcPts val="0"/>
              </a:spcAft>
              <a:buSzPts val="3000"/>
              <a:buChar char="➢"/>
            </a:pPr>
            <a:r>
              <a:rPr lang="en"/>
              <a:t>No further invocation of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malloc(3)</a:t>
            </a:r>
            <a:r>
              <a:rPr lang="en"/>
              <a:t> will return a pointer to an overlapping area.</a:t>
            </a:r>
            <a:endParaRPr/>
          </a:p>
          <a:p>
            <a:pPr indent="-419100" lvl="0" marL="457200" rtl="0" algn="just">
              <a:spcBef>
                <a:spcPts val="1000"/>
              </a:spcBef>
              <a:spcAft>
                <a:spcPts val="1000"/>
              </a:spcAft>
              <a:buSzPts val="3000"/>
              <a:buChar char="➢"/>
            </a:pPr>
            <a:r>
              <a:rPr lang="en"/>
              <a:t>Memory acquire with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malloc(3)</a:t>
            </a:r>
            <a:r>
              <a:rPr lang="en"/>
              <a:t> can be release using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free(3)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2"/>
          <p:cNvSpPr txBox="1"/>
          <p:nvPr>
            <p:ph type="title"/>
          </p:nvPr>
        </p:nvSpPr>
        <p:spPr>
          <a:xfrm>
            <a:off x="457200" y="274648"/>
            <a:ext cx="8229600" cy="99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Managing The Heap</a:t>
            </a:r>
            <a:endParaRPr/>
          </a:p>
        </p:txBody>
      </p:sp>
      <p:sp>
        <p:nvSpPr>
          <p:cNvPr id="224" name="Google Shape;224;p32"/>
          <p:cNvSpPr txBox="1"/>
          <p:nvPr>
            <p:ph idx="1" type="body"/>
          </p:nvPr>
        </p:nvSpPr>
        <p:spPr>
          <a:xfrm>
            <a:off x="137250" y="1265850"/>
            <a:ext cx="8869500" cy="457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19100" lvl="0" marL="457200" rtl="0" algn="just">
              <a:spcBef>
                <a:spcPts val="600"/>
              </a:spcBef>
              <a:spcAft>
                <a:spcPts val="0"/>
              </a:spcAft>
              <a:buSzPts val="3000"/>
              <a:buChar char="➢"/>
            </a:pPr>
            <a:r>
              <a:rPr lang="en"/>
              <a:t>Dynamic allocation goes to the heap</a:t>
            </a:r>
            <a:endParaRPr/>
          </a:p>
          <a:p>
            <a:pPr indent="-419100" lvl="0" marL="457200" rtl="0" algn="just">
              <a:spcBef>
                <a:spcPts val="1000"/>
              </a:spcBef>
              <a:spcAft>
                <a:spcPts val="0"/>
              </a:spcAft>
              <a:buSzPts val="3000"/>
              <a:buChar char="➢"/>
            </a:pPr>
            <a:r>
              <a:rPr lang="en"/>
              <a:t>The heap start after the end of the BSS</a:t>
            </a:r>
            <a:endParaRPr/>
          </a:p>
          <a:p>
            <a:pPr indent="-419100" lvl="0" marL="457200" rtl="0" algn="just">
              <a:spcBef>
                <a:spcPts val="1000"/>
              </a:spcBef>
              <a:spcAft>
                <a:spcPts val="0"/>
              </a:spcAft>
              <a:buSzPts val="3000"/>
              <a:buChar char="➢"/>
            </a:pPr>
            <a:r>
              <a:rPr lang="en"/>
              <a:t>The actual end of the heap is called the </a:t>
            </a:r>
            <a:r>
              <a:rPr b="1" lang="en"/>
              <a:t>break</a:t>
            </a:r>
            <a:endParaRPr b="1"/>
          </a:p>
          <a:p>
            <a:pPr indent="-419100" lvl="0" marL="457200" rtl="0" algn="just">
              <a:spcBef>
                <a:spcPts val="1000"/>
              </a:spcBef>
              <a:spcAft>
                <a:spcPts val="1000"/>
              </a:spcAft>
              <a:buSzPts val="3000"/>
              <a:buChar char="➢"/>
            </a:pPr>
            <a:r>
              <a:rPr lang="en"/>
              <a:t>The break can be moved using brk(2) and sbrk(2)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3"/>
          <p:cNvSpPr txBox="1"/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Heap</a:t>
            </a:r>
            <a:endParaRPr/>
          </a:p>
        </p:txBody>
      </p:sp>
      <p:sp>
        <p:nvSpPr>
          <p:cNvPr id="230" name="Google Shape;230;p33"/>
          <p:cNvSpPr/>
          <p:nvPr/>
        </p:nvSpPr>
        <p:spPr>
          <a:xfrm>
            <a:off x="278100" y="2467950"/>
            <a:ext cx="8587800" cy="19221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33"/>
          <p:cNvSpPr/>
          <p:nvPr/>
        </p:nvSpPr>
        <p:spPr>
          <a:xfrm>
            <a:off x="278100" y="2467950"/>
            <a:ext cx="4177500" cy="1922100"/>
          </a:xfrm>
          <a:prstGeom prst="rect">
            <a:avLst/>
          </a:prstGeom>
          <a:solidFill>
            <a:srgbClr val="A2C4C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33"/>
          <p:cNvSpPr/>
          <p:nvPr/>
        </p:nvSpPr>
        <p:spPr>
          <a:xfrm>
            <a:off x="4455525" y="2467950"/>
            <a:ext cx="4410300" cy="19221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3" name="Google Shape;233;p33"/>
          <p:cNvCxnSpPr/>
          <p:nvPr/>
        </p:nvCxnSpPr>
        <p:spPr>
          <a:xfrm>
            <a:off x="4455525" y="2467950"/>
            <a:ext cx="0" cy="19221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4" name="Google Shape;234;p33"/>
          <p:cNvCxnSpPr/>
          <p:nvPr/>
        </p:nvCxnSpPr>
        <p:spPr>
          <a:xfrm>
            <a:off x="278100" y="2467950"/>
            <a:ext cx="0" cy="1922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35" name="Google Shape;235;p33"/>
          <p:cNvCxnSpPr/>
          <p:nvPr/>
        </p:nvCxnSpPr>
        <p:spPr>
          <a:xfrm>
            <a:off x="1709400" y="2467950"/>
            <a:ext cx="0" cy="1922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36" name="Google Shape;236;p33"/>
          <p:cNvCxnSpPr/>
          <p:nvPr/>
        </p:nvCxnSpPr>
        <p:spPr>
          <a:xfrm>
            <a:off x="3140700" y="2467950"/>
            <a:ext cx="0" cy="1922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37" name="Google Shape;237;p33"/>
          <p:cNvCxnSpPr/>
          <p:nvPr/>
        </p:nvCxnSpPr>
        <p:spPr>
          <a:xfrm>
            <a:off x="4572000" y="2467950"/>
            <a:ext cx="0" cy="1922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38" name="Google Shape;238;p33"/>
          <p:cNvCxnSpPr/>
          <p:nvPr/>
        </p:nvCxnSpPr>
        <p:spPr>
          <a:xfrm>
            <a:off x="6003300" y="2467950"/>
            <a:ext cx="0" cy="1922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39" name="Google Shape;239;p33"/>
          <p:cNvCxnSpPr/>
          <p:nvPr/>
        </p:nvCxnSpPr>
        <p:spPr>
          <a:xfrm>
            <a:off x="7434600" y="2467950"/>
            <a:ext cx="0" cy="1922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40" name="Google Shape;240;p33"/>
          <p:cNvCxnSpPr/>
          <p:nvPr/>
        </p:nvCxnSpPr>
        <p:spPr>
          <a:xfrm>
            <a:off x="8865900" y="2467950"/>
            <a:ext cx="0" cy="1922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41" name="Google Shape;241;p33"/>
          <p:cNvSpPr txBox="1"/>
          <p:nvPr/>
        </p:nvSpPr>
        <p:spPr>
          <a:xfrm>
            <a:off x="4010025" y="2096725"/>
            <a:ext cx="891000" cy="37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break</a:t>
            </a:r>
            <a:endParaRPr sz="1800">
              <a:solidFill>
                <a:srgbClr val="98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2" name="Google Shape;242;p33"/>
          <p:cNvSpPr txBox="1"/>
          <p:nvPr/>
        </p:nvSpPr>
        <p:spPr>
          <a:xfrm>
            <a:off x="899850" y="4390050"/>
            <a:ext cx="1619100" cy="30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Consolas"/>
                <a:ea typeface="Consolas"/>
                <a:cs typeface="Consolas"/>
                <a:sym typeface="Consolas"/>
              </a:rPr>
              <a:t>page boundary</a:t>
            </a:r>
            <a:endParaRPr i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3" name="Google Shape;243;p33"/>
          <p:cNvSpPr txBox="1"/>
          <p:nvPr/>
        </p:nvSpPr>
        <p:spPr>
          <a:xfrm>
            <a:off x="742163" y="3053400"/>
            <a:ext cx="3249300" cy="75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Mapped Area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4" name="Google Shape;244;p33"/>
          <p:cNvSpPr txBox="1"/>
          <p:nvPr/>
        </p:nvSpPr>
        <p:spPr>
          <a:xfrm>
            <a:off x="5094288" y="3053400"/>
            <a:ext cx="3249300" cy="75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Unmapped Area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5" name="Google Shape;245;p33"/>
          <p:cNvSpPr/>
          <p:nvPr/>
        </p:nvSpPr>
        <p:spPr>
          <a:xfrm>
            <a:off x="278200" y="5023375"/>
            <a:ext cx="8587800" cy="157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69138"/>
          </a:solidFill>
          <a:ln cap="flat" cmpd="sng" w="19050">
            <a:solidFill>
              <a:srgbClr val="783F0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latin typeface="Consolas"/>
                <a:ea typeface="Consolas"/>
                <a:cs typeface="Consolas"/>
                <a:sym typeface="Consolas"/>
              </a:rPr>
              <a:t>Growing Memory Addresses</a:t>
            </a:r>
            <a:endParaRPr i="1"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4"/>
          <p:cNvSpPr txBox="1"/>
          <p:nvPr>
            <p:ph type="title"/>
          </p:nvPr>
        </p:nvSpPr>
        <p:spPr>
          <a:xfrm>
            <a:off x="457200" y="274648"/>
            <a:ext cx="8229600" cy="99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brk(2)</a:t>
            </a:r>
            <a:r>
              <a:rPr lang="en"/>
              <a:t> and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sbrk(2)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1" name="Google Shape;251;p34"/>
          <p:cNvSpPr txBox="1"/>
          <p:nvPr>
            <p:ph idx="1" type="body"/>
          </p:nvPr>
        </p:nvSpPr>
        <p:spPr>
          <a:xfrm>
            <a:off x="137250" y="2664575"/>
            <a:ext cx="8869500" cy="317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19100" lvl="0" marL="457200" rtl="0" algn="just">
              <a:spcBef>
                <a:spcPts val="600"/>
              </a:spcBef>
              <a:spcAft>
                <a:spcPts val="0"/>
              </a:spcAft>
              <a:buSzPts val="3000"/>
              <a:buFont typeface="Consolas"/>
              <a:buChar char="➢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brk(addr)</a:t>
            </a:r>
            <a:r>
              <a:rPr lang="en"/>
              <a:t> moves the break at address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addr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04800" lvl="1" marL="914400" rtl="0" algn="just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returns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/>
              <a:t> if successful</a:t>
            </a:r>
            <a:endParaRPr/>
          </a:p>
          <a:p>
            <a:pPr indent="-304800" lvl="1" marL="914400" rtl="0" algn="just">
              <a:spcBef>
                <a:spcPts val="48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returns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-1</a:t>
            </a:r>
            <a:r>
              <a:rPr lang="en"/>
              <a:t> and set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errno</a:t>
            </a:r>
            <a:r>
              <a:rPr lang="en"/>
              <a:t> otherwise</a:t>
            </a:r>
            <a:endParaRPr/>
          </a:p>
          <a:p>
            <a:pPr indent="-419100" lvl="0" marL="457200" rtl="0" algn="just">
              <a:spcBef>
                <a:spcPts val="1000"/>
              </a:spcBef>
              <a:spcAft>
                <a:spcPts val="0"/>
              </a:spcAft>
              <a:buSzPts val="3000"/>
              <a:buChar char="➢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sbrk(incr)</a:t>
            </a:r>
            <a:r>
              <a:rPr lang="en"/>
              <a:t> moves the break by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incr </a:t>
            </a:r>
            <a:r>
              <a:rPr lang="en"/>
              <a:t>bytes</a:t>
            </a:r>
            <a:endParaRPr/>
          </a:p>
          <a:p>
            <a:pPr indent="-304800" lvl="1" marL="914400" rtl="0" algn="just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returns the address of the old break when succesful</a:t>
            </a:r>
            <a:endParaRPr/>
          </a:p>
          <a:p>
            <a:pPr indent="-304800" lvl="1" marL="914400" rtl="0" algn="l">
              <a:lnSpc>
                <a:spcPct val="10909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returns </a:t>
            </a: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>
                <a:solidFill>
                  <a:srgbClr val="204A87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1" lang="en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)(</a:t>
            </a:r>
            <a:r>
              <a:rPr b="1" lang="en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b="1" lang="en">
                <a:solidFill>
                  <a:srgbClr val="0000C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chemeClr val="dk1"/>
                </a:solidFill>
              </a:rPr>
              <a:t> and set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errno</a:t>
            </a:r>
            <a:r>
              <a:rPr lang="en">
                <a:solidFill>
                  <a:schemeClr val="dk1"/>
                </a:solidFill>
              </a:rPr>
              <a:t> otherwise</a:t>
            </a:r>
            <a:endParaRPr/>
          </a:p>
        </p:txBody>
      </p:sp>
      <p:sp>
        <p:nvSpPr>
          <p:cNvPr id="252" name="Google Shape;252;p34"/>
          <p:cNvSpPr txBox="1"/>
          <p:nvPr/>
        </p:nvSpPr>
        <p:spPr>
          <a:xfrm>
            <a:off x="2067750" y="1469613"/>
            <a:ext cx="5008500" cy="9912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909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204A87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brk</a:t>
            </a:r>
            <a:r>
              <a:rPr b="1"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2400">
                <a:solidFill>
                  <a:srgbClr val="204A87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2400">
                <a:solidFill>
                  <a:srgbClr val="204A87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2400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addr</a:t>
            </a:r>
            <a:r>
              <a:rPr b="1"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2400">
                <a:solidFill>
                  <a:srgbClr val="204A87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2400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sbrk</a:t>
            </a:r>
            <a:r>
              <a:rPr b="1"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2400">
                <a:solidFill>
                  <a:srgbClr val="204A87"/>
                </a:solidFill>
                <a:latin typeface="Consolas"/>
                <a:ea typeface="Consolas"/>
                <a:cs typeface="Consolas"/>
                <a:sym typeface="Consolas"/>
              </a:rPr>
              <a:t>intptr_t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incr</a:t>
            </a:r>
            <a:r>
              <a:rPr b="1"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1"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5"/>
          <p:cNvSpPr txBox="1"/>
          <p:nvPr>
            <p:ph type="title"/>
          </p:nvPr>
        </p:nvSpPr>
        <p:spPr>
          <a:xfrm>
            <a:off x="457200" y="274648"/>
            <a:ext cx="8229600" cy="99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Simplest Allocator</a:t>
            </a:r>
            <a:endParaRPr/>
          </a:p>
        </p:txBody>
      </p:sp>
      <p:sp>
        <p:nvSpPr>
          <p:cNvPr id="258" name="Google Shape;258;p35"/>
          <p:cNvSpPr txBox="1"/>
          <p:nvPr>
            <p:ph idx="1" type="body"/>
          </p:nvPr>
        </p:nvSpPr>
        <p:spPr>
          <a:xfrm>
            <a:off x="552000" y="1558950"/>
            <a:ext cx="8040000" cy="3740100"/>
          </a:xfrm>
          <a:prstGeom prst="rect">
            <a:avLst/>
          </a:prstGeom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90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04A87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malloc</a:t>
            </a: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>
                <a:solidFill>
                  <a:srgbClr val="204A87"/>
                </a:solidFill>
                <a:latin typeface="Consolas"/>
                <a:ea typeface="Consolas"/>
                <a:cs typeface="Consolas"/>
                <a:sym typeface="Consolas"/>
              </a:rPr>
              <a:t>size_t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s</a:t>
            </a: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>
                <a:solidFill>
                  <a:srgbClr val="204A87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</a:t>
            </a:r>
            <a:r>
              <a:rPr b="1" lang="en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>
                <a:solidFill>
                  <a:srgbClr val="204A87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 </a:t>
            </a:r>
            <a:r>
              <a:rPr b="1" lang="en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sbrk</a:t>
            </a: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>
                <a:solidFill>
                  <a:srgbClr val="204A87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1" lang="en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)(</a:t>
            </a:r>
            <a:r>
              <a:rPr b="1" lang="en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b="1" lang="en">
                <a:solidFill>
                  <a:srgbClr val="0000C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>
                <a:solidFill>
                  <a:srgbClr val="204A87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204A87"/>
                </a:solidFill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>
                <a:solidFill>
                  <a:srgbClr val="204A87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r</a:t>
            </a: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6"/>
          <p:cNvSpPr txBox="1"/>
          <p:nvPr>
            <p:ph type="title"/>
          </p:nvPr>
        </p:nvSpPr>
        <p:spPr>
          <a:xfrm>
            <a:off x="457200" y="274648"/>
            <a:ext cx="8229600" cy="99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Comments</a:t>
            </a:r>
            <a:endParaRPr/>
          </a:p>
        </p:txBody>
      </p:sp>
      <p:sp>
        <p:nvSpPr>
          <p:cNvPr id="264" name="Google Shape;264;p36"/>
          <p:cNvSpPr txBox="1"/>
          <p:nvPr>
            <p:ph idx="1" type="body"/>
          </p:nvPr>
        </p:nvSpPr>
        <p:spPr>
          <a:xfrm>
            <a:off x="137250" y="1265850"/>
            <a:ext cx="8869500" cy="457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Pros:</a:t>
            </a:r>
            <a:endParaRPr/>
          </a:p>
          <a:p>
            <a:pPr indent="-419100" lvl="0" marL="914400" rtl="0" algn="just">
              <a:spcBef>
                <a:spcPts val="600"/>
              </a:spcBef>
              <a:spcAft>
                <a:spcPts val="0"/>
              </a:spcAft>
              <a:buSzPts val="3000"/>
              <a:buChar char="➢"/>
            </a:pPr>
            <a:r>
              <a:rPr lang="en"/>
              <a:t>Minimal cost (just the cost of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sbrk(2)</a:t>
            </a:r>
            <a:r>
              <a:rPr lang="en"/>
              <a:t>)</a:t>
            </a:r>
            <a:endParaRPr/>
          </a:p>
          <a:p>
            <a:pPr indent="-419100" lvl="0" marL="914400" rtl="0" algn="just">
              <a:spcBef>
                <a:spcPts val="0"/>
              </a:spcBef>
              <a:spcAft>
                <a:spcPts val="0"/>
              </a:spcAft>
              <a:buSzPts val="3000"/>
              <a:buChar char="➢"/>
            </a:pPr>
            <a:r>
              <a:rPr lang="en"/>
              <a:t>No waste space and no overhead</a:t>
            </a:r>
            <a:endParaRPr/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Cons:</a:t>
            </a:r>
            <a:endParaRPr/>
          </a:p>
          <a:p>
            <a:pPr indent="-419100" lvl="0" marL="914400" rtl="0" algn="just">
              <a:spcBef>
                <a:spcPts val="600"/>
              </a:spcBef>
              <a:spcAft>
                <a:spcPts val="0"/>
              </a:spcAft>
              <a:buSzPts val="3000"/>
              <a:buChar char="➢"/>
            </a:pPr>
            <a:r>
              <a:rPr lang="en"/>
              <a:t>Can’t implement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free(3)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419100" lvl="0" marL="914400" rtl="0" algn="just">
              <a:spcBef>
                <a:spcPts val="0"/>
              </a:spcBef>
              <a:spcAft>
                <a:spcPts val="0"/>
              </a:spcAft>
              <a:buSzPts val="3000"/>
              <a:buChar char="➢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realloc(3)</a:t>
            </a:r>
            <a:r>
              <a:rPr lang="en"/>
              <a:t> is unsafe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7"/>
          <p:cNvSpPr txBox="1"/>
          <p:nvPr>
            <p:ph type="title"/>
          </p:nvPr>
        </p:nvSpPr>
        <p:spPr>
          <a:xfrm>
            <a:off x="457200" y="274648"/>
            <a:ext cx="8229600" cy="99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 We Need ?</a:t>
            </a:r>
            <a:endParaRPr/>
          </a:p>
        </p:txBody>
      </p:sp>
      <p:sp>
        <p:nvSpPr>
          <p:cNvPr id="270" name="Google Shape;270;p37"/>
          <p:cNvSpPr txBox="1"/>
          <p:nvPr>
            <p:ph idx="1" type="body"/>
          </p:nvPr>
        </p:nvSpPr>
        <p:spPr>
          <a:xfrm>
            <a:off x="137250" y="1265850"/>
            <a:ext cx="8869500" cy="457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19100" lvl="0" marL="457200" rtl="0" algn="just">
              <a:spcBef>
                <a:spcPts val="600"/>
              </a:spcBef>
              <a:spcAft>
                <a:spcPts val="0"/>
              </a:spcAft>
              <a:buSzPts val="3000"/>
              <a:buChar char="➢"/>
            </a:pPr>
            <a:r>
              <a:rPr lang="en"/>
              <a:t>We need information about memory chunk:</a:t>
            </a:r>
            <a:endParaRPr/>
          </a:p>
          <a:p>
            <a:pPr indent="-304800" lvl="1" marL="914400" rtl="0" algn="just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start of the chunk</a:t>
            </a:r>
            <a:endParaRPr/>
          </a:p>
          <a:p>
            <a:pPr indent="-304800" lvl="1" marL="914400" rtl="0" algn="just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end of the chunk</a:t>
            </a:r>
            <a:endParaRPr/>
          </a:p>
          <a:p>
            <a:pPr indent="-304800" lvl="1" marL="914400" rtl="0" algn="just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availability (freed or not)</a:t>
            </a:r>
            <a:endParaRPr/>
          </a:p>
          <a:p>
            <a:pPr indent="-419100" lvl="0" marL="457200" rtl="0" algn="just">
              <a:spcBef>
                <a:spcPts val="0"/>
              </a:spcBef>
              <a:spcAft>
                <a:spcPts val="0"/>
              </a:spcAft>
              <a:buSzPts val="3000"/>
              <a:buChar char="➢"/>
            </a:pPr>
            <a:r>
              <a:rPr lang="en"/>
              <a:t>We need to store those data</a:t>
            </a:r>
            <a:endParaRPr/>
          </a:p>
          <a:p>
            <a:pPr indent="-419100" lvl="0" marL="457200" rtl="0" algn="just">
              <a:spcBef>
                <a:spcPts val="0"/>
              </a:spcBef>
              <a:spcAft>
                <a:spcPts val="0"/>
              </a:spcAft>
              <a:buSzPts val="3000"/>
              <a:buChar char="➢"/>
            </a:pPr>
            <a:r>
              <a:rPr lang="en"/>
              <a:t>We need to find available chunks of a given size</a:t>
            </a:r>
            <a:endParaRPr/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We need meta-data !</a:t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subTitle"/>
          </p:nvPr>
        </p:nvSpPr>
        <p:spPr>
          <a:xfrm>
            <a:off x="903900" y="2667150"/>
            <a:ext cx="7336200" cy="15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Multi-Task And Memory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8"/>
          <p:cNvSpPr txBox="1"/>
          <p:nvPr>
            <p:ph type="title"/>
          </p:nvPr>
        </p:nvSpPr>
        <p:spPr>
          <a:xfrm>
            <a:off x="457200" y="274648"/>
            <a:ext cx="8229600" cy="99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Strategy</a:t>
            </a:r>
            <a:endParaRPr/>
          </a:p>
        </p:txBody>
      </p:sp>
      <p:sp>
        <p:nvSpPr>
          <p:cNvPr id="276" name="Google Shape;276;p38"/>
          <p:cNvSpPr txBox="1"/>
          <p:nvPr>
            <p:ph idx="1" type="body"/>
          </p:nvPr>
        </p:nvSpPr>
        <p:spPr>
          <a:xfrm>
            <a:off x="137250" y="1265850"/>
            <a:ext cx="8869500" cy="457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19100" lvl="0" marL="457200" rtl="0" algn="just">
              <a:spcBef>
                <a:spcPts val="600"/>
              </a:spcBef>
              <a:spcAft>
                <a:spcPts val="0"/>
              </a:spcAft>
              <a:buSzPts val="3000"/>
              <a:buChar char="➢"/>
            </a:pPr>
            <a:r>
              <a:rPr b="1" lang="en"/>
              <a:t>First-Fit:</a:t>
            </a:r>
            <a:r>
              <a:rPr lang="en"/>
              <a:t> when searching for a given size returns the first chunk sufficiently large.</a:t>
            </a:r>
            <a:endParaRPr/>
          </a:p>
          <a:p>
            <a:pPr indent="-419100" lvl="0" marL="457200" rtl="0" algn="just">
              <a:spcBef>
                <a:spcPts val="600"/>
              </a:spcBef>
              <a:spcAft>
                <a:spcPts val="0"/>
              </a:spcAft>
              <a:buSzPts val="3000"/>
              <a:buChar char="➢"/>
            </a:pPr>
            <a:r>
              <a:rPr b="1" lang="en"/>
              <a:t>Best-Fit:</a:t>
            </a:r>
            <a:r>
              <a:rPr lang="en"/>
              <a:t> when searching for a given size returns the smallest chunk sufficiently large.</a:t>
            </a:r>
            <a:endParaRPr/>
          </a:p>
          <a:p>
            <a:pPr indent="-419100" lvl="0" marL="457200" rtl="0" algn="just">
              <a:spcBef>
                <a:spcPts val="1000"/>
              </a:spcBef>
              <a:spcAft>
                <a:spcPts val="0"/>
              </a:spcAft>
              <a:buSzPts val="3000"/>
              <a:buChar char="➢"/>
            </a:pPr>
            <a:r>
              <a:rPr lang="en"/>
              <a:t>Simple linear organization (linked list)</a:t>
            </a:r>
            <a:endParaRPr/>
          </a:p>
          <a:p>
            <a:pPr indent="-419100" lvl="0" marL="457200" rtl="0" algn="just">
              <a:spcBef>
                <a:spcPts val="1000"/>
              </a:spcBef>
              <a:spcAft>
                <a:spcPts val="1000"/>
              </a:spcAft>
              <a:buSzPts val="3000"/>
              <a:buChar char="➢"/>
            </a:pPr>
            <a:r>
              <a:rPr lang="en"/>
              <a:t>More advanced structures (buddies, slab ... )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9"/>
          <p:cNvSpPr txBox="1"/>
          <p:nvPr>
            <p:ph idx="1" type="subTitle"/>
          </p:nvPr>
        </p:nvSpPr>
        <p:spPr>
          <a:xfrm>
            <a:off x="903900" y="2667150"/>
            <a:ext cx="7336200" cy="15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First Fit Allocator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0"/>
          <p:cNvSpPr txBox="1"/>
          <p:nvPr>
            <p:ph type="title"/>
          </p:nvPr>
        </p:nvSpPr>
        <p:spPr>
          <a:xfrm>
            <a:off x="457200" y="274648"/>
            <a:ext cx="8229600" cy="99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Meta-Data ?</a:t>
            </a:r>
            <a:endParaRPr/>
          </a:p>
        </p:txBody>
      </p:sp>
      <p:sp>
        <p:nvSpPr>
          <p:cNvPr id="287" name="Google Shape;287;p40"/>
          <p:cNvSpPr txBox="1"/>
          <p:nvPr>
            <p:ph idx="1" type="body"/>
          </p:nvPr>
        </p:nvSpPr>
        <p:spPr>
          <a:xfrm>
            <a:off x="137250" y="1265850"/>
            <a:ext cx="8869500" cy="457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19100" lvl="0" marL="4572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3000"/>
              <a:buChar char="➢"/>
            </a:pPr>
            <a:r>
              <a:rPr lang="en"/>
              <a:t>We add </a:t>
            </a:r>
            <a:r>
              <a:rPr lang="en">
                <a:solidFill>
                  <a:schemeClr val="dk1"/>
                </a:solidFill>
              </a:rPr>
              <a:t>meta-</a:t>
            </a:r>
            <a:r>
              <a:rPr lang="en"/>
              <a:t>data to each chunk</a:t>
            </a:r>
            <a:endParaRPr/>
          </a:p>
          <a:p>
            <a:pPr indent="-419100" lvl="0" marL="4572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3000"/>
              <a:buChar char="➢"/>
            </a:pPr>
            <a:r>
              <a:rPr lang="en"/>
              <a:t>we add the meta-data </a:t>
            </a:r>
            <a:r>
              <a:rPr b="1" lang="en"/>
              <a:t>before</a:t>
            </a:r>
            <a:r>
              <a:rPr lang="en"/>
              <a:t> the chunk</a:t>
            </a:r>
            <a:endParaRPr/>
          </a:p>
          <a:p>
            <a:pPr indent="-419100" lvl="0" marL="457200" rtl="0" algn="just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SzPts val="3000"/>
              <a:buChar char="➢"/>
            </a:pPr>
            <a:r>
              <a:rPr lang="en"/>
              <a:t>We link chunk like a long linked list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1"/>
          <p:cNvSpPr txBox="1"/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Meta-data</a:t>
            </a:r>
            <a:endParaRPr/>
          </a:p>
        </p:txBody>
      </p:sp>
      <p:sp>
        <p:nvSpPr>
          <p:cNvPr id="293" name="Google Shape;293;p41"/>
          <p:cNvSpPr/>
          <p:nvPr/>
        </p:nvSpPr>
        <p:spPr>
          <a:xfrm>
            <a:off x="3140325" y="2605325"/>
            <a:ext cx="4684200" cy="22077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41"/>
          <p:cNvSpPr/>
          <p:nvPr/>
        </p:nvSpPr>
        <p:spPr>
          <a:xfrm>
            <a:off x="1319475" y="2605325"/>
            <a:ext cx="1821000" cy="2207700"/>
          </a:xfrm>
          <a:prstGeom prst="rect">
            <a:avLst/>
          </a:prstGeom>
          <a:solidFill>
            <a:srgbClr val="76A5A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➢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size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➢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free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➢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next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5" name="Google Shape;295;p41"/>
          <p:cNvSpPr txBox="1"/>
          <p:nvPr/>
        </p:nvSpPr>
        <p:spPr>
          <a:xfrm>
            <a:off x="1554825" y="2166475"/>
            <a:ext cx="1350300" cy="4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meta-data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6" name="Google Shape;296;p41"/>
          <p:cNvSpPr txBox="1"/>
          <p:nvPr/>
        </p:nvSpPr>
        <p:spPr>
          <a:xfrm>
            <a:off x="4807275" y="2166475"/>
            <a:ext cx="1350300" cy="4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data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7" name="Google Shape;297;p41"/>
          <p:cNvSpPr/>
          <p:nvPr/>
        </p:nvSpPr>
        <p:spPr>
          <a:xfrm>
            <a:off x="3140325" y="5035175"/>
            <a:ext cx="4684200" cy="1794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size bytes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98" name="Google Shape;298;p41"/>
          <p:cNvCxnSpPr>
            <a:stCxn id="294" idx="3"/>
            <a:endCxn id="299" idx="0"/>
          </p:cNvCxnSpPr>
          <p:nvPr/>
        </p:nvCxnSpPr>
        <p:spPr>
          <a:xfrm>
            <a:off x="3140475" y="3709175"/>
            <a:ext cx="7800" cy="2000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9" name="Google Shape;299;p41"/>
          <p:cNvSpPr txBox="1"/>
          <p:nvPr/>
        </p:nvSpPr>
        <p:spPr>
          <a:xfrm>
            <a:off x="2061500" y="5709450"/>
            <a:ext cx="21738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Pointer returned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2"/>
          <p:cNvSpPr/>
          <p:nvPr/>
        </p:nvSpPr>
        <p:spPr>
          <a:xfrm>
            <a:off x="364200" y="2672538"/>
            <a:ext cx="8415600" cy="15129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5" name="Google Shape;305;p42"/>
          <p:cNvSpPr/>
          <p:nvPr/>
        </p:nvSpPr>
        <p:spPr>
          <a:xfrm>
            <a:off x="6012000" y="2672563"/>
            <a:ext cx="1378200" cy="1512900"/>
          </a:xfrm>
          <a:prstGeom prst="rect">
            <a:avLst/>
          </a:prstGeom>
          <a:solidFill>
            <a:srgbClr val="D0E0E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data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6" name="Google Shape;306;p42"/>
          <p:cNvSpPr txBox="1"/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Structured Heap</a:t>
            </a:r>
            <a:endParaRPr/>
          </a:p>
        </p:txBody>
      </p:sp>
      <p:sp>
        <p:nvSpPr>
          <p:cNvPr id="307" name="Google Shape;307;p42"/>
          <p:cNvSpPr/>
          <p:nvPr/>
        </p:nvSpPr>
        <p:spPr>
          <a:xfrm>
            <a:off x="868500" y="2672563"/>
            <a:ext cx="1378200" cy="1512900"/>
          </a:xfrm>
          <a:prstGeom prst="rect">
            <a:avLst/>
          </a:prstGeom>
          <a:solidFill>
            <a:srgbClr val="D0E0E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data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8" name="Google Shape;308;p42"/>
          <p:cNvSpPr/>
          <p:nvPr/>
        </p:nvSpPr>
        <p:spPr>
          <a:xfrm>
            <a:off x="364200" y="2672563"/>
            <a:ext cx="504300" cy="1512900"/>
          </a:xfrm>
          <a:prstGeom prst="rect">
            <a:avLst/>
          </a:prstGeom>
          <a:solidFill>
            <a:srgbClr val="A2C4C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9" name="Google Shape;309;p42"/>
          <p:cNvSpPr/>
          <p:nvPr/>
        </p:nvSpPr>
        <p:spPr>
          <a:xfrm>
            <a:off x="2751000" y="2672563"/>
            <a:ext cx="874200" cy="1512900"/>
          </a:xfrm>
          <a:prstGeom prst="rect">
            <a:avLst/>
          </a:prstGeom>
          <a:solidFill>
            <a:srgbClr val="D0E0E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data</a:t>
            </a:r>
            <a:endParaRPr/>
          </a:p>
        </p:txBody>
      </p:sp>
      <p:sp>
        <p:nvSpPr>
          <p:cNvPr id="310" name="Google Shape;310;p42"/>
          <p:cNvSpPr/>
          <p:nvPr/>
        </p:nvSpPr>
        <p:spPr>
          <a:xfrm>
            <a:off x="5507700" y="2672563"/>
            <a:ext cx="504300" cy="1512900"/>
          </a:xfrm>
          <a:prstGeom prst="rect">
            <a:avLst/>
          </a:prstGeom>
          <a:solidFill>
            <a:srgbClr val="A2C4C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1" name="Google Shape;311;p42"/>
          <p:cNvSpPr/>
          <p:nvPr/>
        </p:nvSpPr>
        <p:spPr>
          <a:xfrm>
            <a:off x="2246700" y="2672563"/>
            <a:ext cx="504300" cy="1512900"/>
          </a:xfrm>
          <a:prstGeom prst="rect">
            <a:avLst/>
          </a:prstGeom>
          <a:solidFill>
            <a:srgbClr val="A2C4C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2" name="Google Shape;312;p42"/>
          <p:cNvSpPr/>
          <p:nvPr/>
        </p:nvSpPr>
        <p:spPr>
          <a:xfrm>
            <a:off x="4129500" y="2672538"/>
            <a:ext cx="1378200" cy="1512900"/>
          </a:xfrm>
          <a:prstGeom prst="rect">
            <a:avLst/>
          </a:prstGeom>
          <a:solidFill>
            <a:srgbClr val="D0E0E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data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3" name="Google Shape;313;p42"/>
          <p:cNvSpPr/>
          <p:nvPr/>
        </p:nvSpPr>
        <p:spPr>
          <a:xfrm>
            <a:off x="3625200" y="2672538"/>
            <a:ext cx="504300" cy="1512900"/>
          </a:xfrm>
          <a:prstGeom prst="rect">
            <a:avLst/>
          </a:prstGeom>
          <a:solidFill>
            <a:srgbClr val="A2C4C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4" name="Google Shape;314;p42"/>
          <p:cNvSpPr/>
          <p:nvPr/>
        </p:nvSpPr>
        <p:spPr>
          <a:xfrm>
            <a:off x="717600" y="2465550"/>
            <a:ext cx="1591500" cy="207000"/>
          </a:xfrm>
          <a:prstGeom prst="uturnArrow">
            <a:avLst>
              <a:gd fmla="val 12801" name="adj1"/>
              <a:gd fmla="val 25000" name="adj2"/>
              <a:gd fmla="val 38502" name="adj3"/>
              <a:gd fmla="val 43750" name="adj4"/>
              <a:gd fmla="val 100000" name="adj5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15" name="Google Shape;315;p42"/>
          <p:cNvCxnSpPr/>
          <p:nvPr/>
        </p:nvCxnSpPr>
        <p:spPr>
          <a:xfrm>
            <a:off x="7390200" y="2672538"/>
            <a:ext cx="0" cy="151290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6" name="Google Shape;316;p42"/>
          <p:cNvSpPr/>
          <p:nvPr/>
        </p:nvSpPr>
        <p:spPr>
          <a:xfrm>
            <a:off x="2631200" y="2465550"/>
            <a:ext cx="1066200" cy="207000"/>
          </a:xfrm>
          <a:prstGeom prst="uturnArrow">
            <a:avLst>
              <a:gd fmla="val 12801" name="adj1"/>
              <a:gd fmla="val 25000" name="adj2"/>
              <a:gd fmla="val 38502" name="adj3"/>
              <a:gd fmla="val 43750" name="adj4"/>
              <a:gd fmla="val 100000" name="adj5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42"/>
          <p:cNvSpPr/>
          <p:nvPr/>
        </p:nvSpPr>
        <p:spPr>
          <a:xfrm>
            <a:off x="4019500" y="2465550"/>
            <a:ext cx="1557300" cy="207000"/>
          </a:xfrm>
          <a:prstGeom prst="uturnArrow">
            <a:avLst>
              <a:gd fmla="val 12801" name="adj1"/>
              <a:gd fmla="val 25000" name="adj2"/>
              <a:gd fmla="val 38502" name="adj3"/>
              <a:gd fmla="val 43750" name="adj4"/>
              <a:gd fmla="val 100000" name="adj5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3"/>
          <p:cNvSpPr txBox="1"/>
          <p:nvPr>
            <p:ph type="title"/>
          </p:nvPr>
        </p:nvSpPr>
        <p:spPr>
          <a:xfrm>
            <a:off x="457200" y="274648"/>
            <a:ext cx="8229600" cy="95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Meta-Data</a:t>
            </a:r>
            <a:endParaRPr/>
          </a:p>
        </p:txBody>
      </p:sp>
      <p:sp>
        <p:nvSpPr>
          <p:cNvPr id="323" name="Google Shape;323;p43"/>
          <p:cNvSpPr txBox="1"/>
          <p:nvPr>
            <p:ph idx="1" type="body"/>
          </p:nvPr>
        </p:nvSpPr>
        <p:spPr>
          <a:xfrm>
            <a:off x="104875" y="2278525"/>
            <a:ext cx="3839700" cy="2409300"/>
          </a:xfrm>
          <a:prstGeom prst="rect">
            <a:avLst/>
          </a:prstGeom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204A87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chunk </a:t>
            </a:r>
            <a:r>
              <a:rPr b="1"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2400">
                <a:solidFill>
                  <a:srgbClr val="204A87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chunk </a:t>
            </a:r>
            <a:r>
              <a:rPr b="1" lang="en" sz="2400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next</a:t>
            </a:r>
            <a:r>
              <a:rPr b="1"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2400">
                <a:solidFill>
                  <a:srgbClr val="204A87"/>
                </a:solidFill>
                <a:latin typeface="Consolas"/>
                <a:ea typeface="Consolas"/>
                <a:cs typeface="Consolas"/>
                <a:sym typeface="Consolas"/>
              </a:rPr>
              <a:t>size_t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size</a:t>
            </a:r>
            <a:r>
              <a:rPr b="1"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2400">
                <a:solidFill>
                  <a:srgbClr val="204A87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free</a:t>
            </a:r>
            <a:r>
              <a:rPr b="1"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4" name="Google Shape;324;p43"/>
          <p:cNvSpPr txBox="1"/>
          <p:nvPr>
            <p:ph idx="2" type="body"/>
          </p:nvPr>
        </p:nvSpPr>
        <p:spPr>
          <a:xfrm>
            <a:off x="4179800" y="1230150"/>
            <a:ext cx="4859400" cy="452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➢"/>
            </a:pPr>
            <a:r>
              <a:rPr lang="en" sz="2400"/>
              <a:t>next is the list pointer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➢"/>
            </a:pPr>
            <a:r>
              <a:rPr lang="en" sz="2400"/>
              <a:t>we keep data size only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➢"/>
            </a:pPr>
            <a:r>
              <a:rPr lang="en" sz="2400"/>
              <a:t>free indicate chunk availability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➢"/>
            </a:pPr>
            <a:r>
              <a:rPr lang="en" sz="2400"/>
              <a:t>we may add information later</a:t>
            </a:r>
            <a:endParaRPr sz="24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4"/>
          <p:cNvSpPr txBox="1"/>
          <p:nvPr>
            <p:ph type="title"/>
          </p:nvPr>
        </p:nvSpPr>
        <p:spPr>
          <a:xfrm>
            <a:off x="457200" y="274648"/>
            <a:ext cx="8229600" cy="99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Construction Of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malloc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0" name="Google Shape;330;p44"/>
          <p:cNvSpPr txBox="1"/>
          <p:nvPr>
            <p:ph idx="1" type="body"/>
          </p:nvPr>
        </p:nvSpPr>
        <p:spPr>
          <a:xfrm>
            <a:off x="137250" y="1265850"/>
            <a:ext cx="8869500" cy="457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19100" lvl="0" marL="457200" rtl="0" algn="just">
              <a:spcBef>
                <a:spcPts val="600"/>
              </a:spcBef>
              <a:spcAft>
                <a:spcPts val="0"/>
              </a:spcAft>
              <a:buSzPts val="3000"/>
              <a:buChar char="➢"/>
            </a:pPr>
            <a:r>
              <a:rPr lang="en"/>
              <a:t>Manage the first call for init</a:t>
            </a:r>
            <a:endParaRPr/>
          </a:p>
          <a:p>
            <a:pPr indent="-419100" lvl="0" marL="457200" rtl="0" algn="just">
              <a:spcBef>
                <a:spcPts val="1000"/>
              </a:spcBef>
              <a:spcAft>
                <a:spcPts val="0"/>
              </a:spcAft>
              <a:buSzPts val="3000"/>
              <a:buChar char="➢"/>
            </a:pPr>
            <a:r>
              <a:rPr lang="en"/>
              <a:t>Enforce aligned addresses: align sizes.</a:t>
            </a:r>
            <a:endParaRPr/>
          </a:p>
          <a:p>
            <a:pPr indent="-419100" lvl="0" marL="457200" rtl="0" algn="just">
              <a:spcBef>
                <a:spcPts val="1000"/>
              </a:spcBef>
              <a:spcAft>
                <a:spcPts val="0"/>
              </a:spcAft>
              <a:buSzPts val="3000"/>
              <a:buChar char="➢"/>
            </a:pPr>
            <a:r>
              <a:rPr lang="en"/>
              <a:t>When calling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malloc</a:t>
            </a:r>
            <a:r>
              <a:rPr lang="en"/>
              <a:t> with size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"/>
              <a:t>:</a:t>
            </a:r>
            <a:endParaRPr/>
          </a:p>
          <a:p>
            <a:pPr indent="-304800" lvl="1" marL="914400" rtl="0" algn="just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align the size (eventually force a minimal size)</a:t>
            </a:r>
            <a:endParaRPr/>
          </a:p>
          <a:p>
            <a:pPr indent="-304800" lvl="1" marL="914400" rtl="0" algn="just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scan the list of chunk for a free chunk sufficiently large</a:t>
            </a:r>
            <a:endParaRPr/>
          </a:p>
          <a:p>
            <a:pPr indent="-304800" lvl="1" marL="914400" rtl="0" algn="just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if none are available, extend the heap with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sbrk(2)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04800" lvl="1" marL="914400" rtl="0" algn="just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mark the chunk as used and return a pointer just after the meta-data struct.</a:t>
            </a:r>
            <a:endParaRPr/>
          </a:p>
          <a:p>
            <a:pPr indent="-304800" lvl="1" marL="914400" rtl="0" algn="just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if it goes wrong, return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NULL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5"/>
          <p:cNvSpPr txBox="1"/>
          <p:nvPr>
            <p:ph type="title"/>
          </p:nvPr>
        </p:nvSpPr>
        <p:spPr>
          <a:xfrm>
            <a:off x="457200" y="274648"/>
            <a:ext cx="8229600" cy="95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Heap Init</a:t>
            </a:r>
            <a:endParaRPr/>
          </a:p>
        </p:txBody>
      </p:sp>
      <p:sp>
        <p:nvSpPr>
          <p:cNvPr id="336" name="Google Shape;336;p45"/>
          <p:cNvSpPr txBox="1"/>
          <p:nvPr>
            <p:ph idx="1" type="body"/>
          </p:nvPr>
        </p:nvSpPr>
        <p:spPr>
          <a:xfrm>
            <a:off x="457200" y="1450050"/>
            <a:ext cx="4209600" cy="4081200"/>
          </a:xfrm>
          <a:prstGeom prst="rect">
            <a:avLst/>
          </a:prstGeom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90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204A87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400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base</a:t>
            </a:r>
            <a:r>
              <a:rPr b="1"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400">
                <a:solidFill>
                  <a:srgbClr val="204A87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400">
                <a:solidFill>
                  <a:srgbClr val="204A87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chunk  </a:t>
            </a:r>
            <a:r>
              <a:rPr b="1" lang="en" sz="1400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 </a:t>
            </a:r>
            <a:r>
              <a:rPr b="1" lang="en" sz="1400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rgbClr val="204A87"/>
                </a:solidFill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b="1"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400">
                <a:solidFill>
                  <a:srgbClr val="204A87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400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!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b="1"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i="1" lang="en" sz="1400">
                <a:solidFill>
                  <a:srgbClr val="8F5902"/>
                </a:solidFill>
                <a:latin typeface="Consolas"/>
                <a:ea typeface="Consolas"/>
                <a:cs typeface="Consolas"/>
                <a:sym typeface="Consolas"/>
              </a:rPr>
              <a:t>/* Initial call */</a:t>
            </a:r>
            <a:b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b </a:t>
            </a:r>
            <a:r>
              <a:rPr b="1" lang="en" sz="1400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sbrk</a:t>
            </a:r>
            <a:r>
              <a:rPr b="1"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400">
                <a:solidFill>
                  <a:srgbClr val="204A87"/>
                </a:solidFill>
                <a:latin typeface="Consolas"/>
                <a:ea typeface="Consolas"/>
                <a:cs typeface="Consolas"/>
                <a:sym typeface="Consolas"/>
              </a:rPr>
              <a:t>sizeof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400">
                <a:solidFill>
                  <a:srgbClr val="204A87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chunk</a:t>
            </a:r>
            <a:r>
              <a:rPr b="1"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));</a:t>
            </a:r>
            <a:b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400">
                <a:solidFill>
                  <a:srgbClr val="204A87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 </a:t>
            </a:r>
            <a:r>
              <a:rPr b="1" lang="en" sz="1400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400">
                <a:solidFill>
                  <a:srgbClr val="204A87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1" lang="en" sz="1400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b="1"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)(</a:t>
            </a:r>
            <a:r>
              <a:rPr b="1" lang="en" sz="1400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b="1" lang="en" sz="1400">
                <a:solidFill>
                  <a:srgbClr val="0000C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1"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</a:t>
            </a:r>
            <a:r>
              <a:rPr i="1" lang="en" sz="1400">
                <a:solidFill>
                  <a:srgbClr val="8F5902"/>
                </a:solidFill>
                <a:latin typeface="Consolas"/>
                <a:ea typeface="Consolas"/>
                <a:cs typeface="Consolas"/>
                <a:sym typeface="Consolas"/>
              </a:rPr>
              <a:t>/* error management */</a:t>
            </a:r>
            <a:b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_exit</a:t>
            </a:r>
            <a:r>
              <a:rPr b="1"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400">
                <a:solidFill>
                  <a:srgbClr val="0000CF"/>
                </a:solidFill>
                <a:latin typeface="Consolas"/>
                <a:ea typeface="Consolas"/>
                <a:cs typeface="Consolas"/>
                <a:sym typeface="Consolas"/>
              </a:rPr>
              <a:t>71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1" lang="en" sz="1400">
                <a:solidFill>
                  <a:srgbClr val="8F5902"/>
                </a:solidFill>
                <a:latin typeface="Consolas"/>
                <a:ea typeface="Consolas"/>
                <a:cs typeface="Consolas"/>
                <a:sym typeface="Consolas"/>
              </a:rPr>
              <a:t>/* EX_OSERR */</a:t>
            </a:r>
            <a:r>
              <a:rPr b="1"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i="1" lang="en" sz="1400">
                <a:solidFill>
                  <a:srgbClr val="8F5902"/>
                </a:solidFill>
                <a:latin typeface="Consolas"/>
                <a:ea typeface="Consolas"/>
                <a:cs typeface="Consolas"/>
                <a:sym typeface="Consolas"/>
              </a:rPr>
              <a:t>/* Build a sentinel */</a:t>
            </a:r>
            <a:b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b</a:t>
            </a:r>
            <a:r>
              <a:rPr b="1" lang="en" sz="1400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next </a:t>
            </a:r>
            <a:r>
              <a:rPr b="1" lang="en" sz="1400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rgbClr val="204A87"/>
                </a:solidFill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b="1"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b</a:t>
            </a:r>
            <a:r>
              <a:rPr b="1" lang="en" sz="1400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size </a:t>
            </a:r>
            <a:r>
              <a:rPr b="1" lang="en" sz="1400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400">
                <a:solidFill>
                  <a:srgbClr val="0000C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1"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b</a:t>
            </a:r>
            <a:r>
              <a:rPr b="1" lang="en" sz="1400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free </a:t>
            </a:r>
            <a:r>
              <a:rPr b="1" lang="en" sz="1400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400">
                <a:solidFill>
                  <a:srgbClr val="0000C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1"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400">
                <a:solidFill>
                  <a:srgbClr val="204A87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b</a:t>
            </a:r>
            <a:r>
              <a:rPr b="1"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7" name="Google Shape;337;p45"/>
          <p:cNvSpPr txBox="1"/>
          <p:nvPr>
            <p:ph idx="2" type="body"/>
          </p:nvPr>
        </p:nvSpPr>
        <p:spPr>
          <a:xfrm>
            <a:off x="4666931" y="1230150"/>
            <a:ext cx="4372200" cy="452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➢"/>
            </a:pPr>
            <a:r>
              <a:rPr lang="en" sz="1800"/>
              <a:t>Get the base of the heap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➢"/>
            </a:pPr>
            <a:r>
              <a:rPr lang="en" sz="1800"/>
              <a:t>if not initialized:</a:t>
            </a:r>
            <a:endParaRPr sz="1800"/>
          </a:p>
          <a:p>
            <a:pPr indent="-298450" lvl="1" marL="914400" rtl="0" algn="l">
              <a:spcBef>
                <a:spcPts val="1000"/>
              </a:spcBef>
              <a:spcAft>
                <a:spcPts val="0"/>
              </a:spcAft>
              <a:buSzPts val="1100"/>
              <a:buChar char="●"/>
            </a:pPr>
            <a:r>
              <a:rPr lang="en" sz="1800"/>
              <a:t>add place for an empty chunk</a:t>
            </a:r>
            <a:endParaRPr sz="18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800"/>
              <a:t>save the old break</a:t>
            </a:r>
            <a:endParaRPr sz="18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800"/>
              <a:t>build a sentinel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➢"/>
            </a:pPr>
            <a:r>
              <a:rPr lang="en" sz="1800"/>
              <a:t>return the saved base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➢"/>
            </a:pPr>
            <a:r>
              <a:rPr lang="en" sz="1800"/>
              <a:t>if something goes wrong, die.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➢"/>
            </a:pPr>
            <a:r>
              <a:rPr lang="en" sz="1800"/>
              <a:t>We should probably test the initial address of the break for alignment</a:t>
            </a:r>
            <a:endParaRPr sz="18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6"/>
          <p:cNvSpPr txBox="1"/>
          <p:nvPr>
            <p:ph type="title"/>
          </p:nvPr>
        </p:nvSpPr>
        <p:spPr>
          <a:xfrm>
            <a:off x="457200" y="274648"/>
            <a:ext cx="8229600" cy="99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Searching For A Free Chunk</a:t>
            </a:r>
            <a:endParaRPr/>
          </a:p>
        </p:txBody>
      </p:sp>
      <p:sp>
        <p:nvSpPr>
          <p:cNvPr id="343" name="Google Shape;343;p46"/>
          <p:cNvSpPr txBox="1"/>
          <p:nvPr>
            <p:ph idx="1" type="body"/>
          </p:nvPr>
        </p:nvSpPr>
        <p:spPr>
          <a:xfrm>
            <a:off x="1374750" y="1624050"/>
            <a:ext cx="6394500" cy="2666700"/>
          </a:xfrm>
          <a:prstGeom prst="rect">
            <a:avLst/>
          </a:prstGeom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204A87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chunk</a:t>
            </a:r>
            <a:r>
              <a:rPr b="1" lang="en" sz="1800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find_chunk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800">
                <a:solidFill>
                  <a:srgbClr val="204A87"/>
                </a:solidFill>
                <a:latin typeface="Consolas"/>
                <a:ea typeface="Consolas"/>
                <a:cs typeface="Consolas"/>
                <a:sym typeface="Consolas"/>
              </a:rPr>
              <a:t>size_t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s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800">
                <a:solidFill>
                  <a:srgbClr val="204A87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chunk         </a:t>
            </a:r>
            <a:r>
              <a:rPr b="1" lang="en" sz="1800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cur </a:t>
            </a:r>
            <a:r>
              <a:rPr b="1" lang="en" sz="1800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get_base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800">
                <a:solidFill>
                  <a:srgbClr val="204A87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(;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cur</a:t>
            </a:r>
            <a:r>
              <a:rPr b="1" lang="en" sz="1800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next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cur </a:t>
            </a:r>
            <a:r>
              <a:rPr b="1" lang="en" sz="1800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cur</a:t>
            </a:r>
            <a:r>
              <a:rPr b="1" lang="en" sz="1800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next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800">
                <a:solidFill>
                  <a:srgbClr val="204A87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cur</a:t>
            </a:r>
            <a:r>
              <a:rPr b="1" lang="en" sz="1800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next</a:t>
            </a:r>
            <a:r>
              <a:rPr b="1" lang="en" sz="1800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free </a:t>
            </a:r>
            <a:r>
              <a:rPr b="1" lang="en" sz="1800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&amp;&amp;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cur</a:t>
            </a:r>
            <a:r>
              <a:rPr b="1" lang="en" sz="1800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next</a:t>
            </a:r>
            <a:r>
              <a:rPr b="1" lang="en" sz="1800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size </a:t>
            </a:r>
            <a:r>
              <a:rPr b="1" lang="en" sz="1800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&gt;=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s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b="1" lang="en" sz="1800">
                <a:solidFill>
                  <a:srgbClr val="204A87"/>
                </a:solidFill>
                <a:latin typeface="Consolas"/>
                <a:ea typeface="Consolas"/>
                <a:cs typeface="Consolas"/>
                <a:sym typeface="Consolas"/>
              </a:rPr>
              <a:t>break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800">
                <a:solidFill>
                  <a:srgbClr val="204A87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cur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800">
              <a:solidFill>
                <a:srgbClr val="204A87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4" name="Google Shape;344;p46"/>
          <p:cNvSpPr txBox="1"/>
          <p:nvPr/>
        </p:nvSpPr>
        <p:spPr>
          <a:xfrm>
            <a:off x="137250" y="4344125"/>
            <a:ext cx="8869500" cy="11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ts val="2400"/>
              <a:buFont typeface="Droid Sans"/>
              <a:buChar char="➢"/>
            </a:pPr>
            <a:r>
              <a:rPr lang="en" sz="2400">
                <a:latin typeface="Averia Sans Libre"/>
                <a:ea typeface="Averia Sans Libre"/>
                <a:cs typeface="Averia Sans Libre"/>
                <a:sym typeface="Averia Sans Libre"/>
              </a:rPr>
              <a:t>Basic list search</a:t>
            </a:r>
            <a:endParaRPr sz="2400">
              <a:latin typeface="Averia Sans Libre"/>
              <a:ea typeface="Averia Sans Libre"/>
              <a:cs typeface="Averia Sans Libre"/>
              <a:sym typeface="Averia Sans Libre"/>
            </a:endParaRP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ts val="2400"/>
              <a:buFont typeface="Droid Sans"/>
              <a:buChar char="➢"/>
            </a:pPr>
            <a:r>
              <a:rPr lang="en" sz="2400">
                <a:latin typeface="Averia Sans Libre"/>
                <a:ea typeface="Averia Sans Libre"/>
                <a:cs typeface="Averia Sans Libre"/>
                <a:sym typeface="Averia Sans Libre"/>
              </a:rPr>
              <a:t>Returns the pointer to the element before the free block</a:t>
            </a:r>
            <a:endParaRPr sz="2400">
              <a:latin typeface="Averia Sans Libre"/>
              <a:ea typeface="Averia Sans Libre"/>
              <a:cs typeface="Averia Sans Libre"/>
              <a:sym typeface="Averia Sans Libre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7"/>
          <p:cNvSpPr txBox="1"/>
          <p:nvPr>
            <p:ph type="title"/>
          </p:nvPr>
        </p:nvSpPr>
        <p:spPr>
          <a:xfrm>
            <a:off x="457200" y="274648"/>
            <a:ext cx="8229600" cy="95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Adding New Chunk</a:t>
            </a:r>
            <a:endParaRPr/>
          </a:p>
        </p:txBody>
      </p:sp>
      <p:sp>
        <p:nvSpPr>
          <p:cNvPr id="350" name="Google Shape;350;p47"/>
          <p:cNvSpPr txBox="1"/>
          <p:nvPr>
            <p:ph idx="1" type="body"/>
          </p:nvPr>
        </p:nvSpPr>
        <p:spPr>
          <a:xfrm>
            <a:off x="104875" y="1477525"/>
            <a:ext cx="4562100" cy="4273500"/>
          </a:xfrm>
          <a:prstGeom prst="rect">
            <a:avLst/>
          </a:prstGeom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90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204A87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chunk </a:t>
            </a:r>
            <a:r>
              <a:rPr b="1" lang="en" sz="1400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new_chunk</a:t>
            </a:r>
            <a:r>
              <a:rPr b="1"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400">
                <a:solidFill>
                  <a:srgbClr val="204A87"/>
                </a:solidFill>
                <a:latin typeface="Consolas"/>
                <a:ea typeface="Consolas"/>
                <a:cs typeface="Consolas"/>
                <a:sym typeface="Consolas"/>
              </a:rPr>
              <a:t>size_t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s</a:t>
            </a:r>
            <a:r>
              <a:rPr b="1"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90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</a:t>
            </a:r>
            <a:r>
              <a:rPr b="1" lang="en" sz="1400">
                <a:solidFill>
                  <a:srgbClr val="204A87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chunk </a:t>
            </a:r>
            <a:r>
              <a:rPr b="1" lang="en" sz="1400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prev</a:t>
            </a:r>
            <a:r>
              <a:rPr b="1"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90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400">
                <a:solidFill>
                  <a:srgbClr val="204A87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chunk         </a:t>
            </a:r>
            <a:r>
              <a:rPr b="1" lang="en" sz="1400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b="1"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b </a:t>
            </a:r>
            <a:r>
              <a:rPr b="1" lang="en" sz="1400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sbrk</a:t>
            </a:r>
            <a:r>
              <a:rPr b="1"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 </a:t>
            </a:r>
            <a:r>
              <a:rPr b="1" lang="en" sz="1400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400">
                <a:solidFill>
                  <a:srgbClr val="204A87"/>
                </a:solidFill>
                <a:latin typeface="Consolas"/>
                <a:ea typeface="Consolas"/>
                <a:cs typeface="Consolas"/>
                <a:sym typeface="Consolas"/>
              </a:rPr>
              <a:t>sizeof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400">
                <a:solidFill>
                  <a:srgbClr val="204A87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chunk</a:t>
            </a:r>
            <a:r>
              <a:rPr b="1"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));</a:t>
            </a:r>
            <a:b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400">
                <a:solidFill>
                  <a:srgbClr val="204A87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 </a:t>
            </a:r>
            <a:r>
              <a:rPr b="1" lang="en" sz="1400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400">
                <a:solidFill>
                  <a:srgbClr val="204A87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1" lang="en" sz="1400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b="1"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)(</a:t>
            </a:r>
            <a:r>
              <a:rPr b="1" lang="en" sz="1400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b="1" lang="en" sz="1400">
                <a:solidFill>
                  <a:srgbClr val="0000C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1"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400">
                <a:solidFill>
                  <a:srgbClr val="204A87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errno </a:t>
            </a:r>
            <a:r>
              <a:rPr b="1" lang="en" sz="1400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ENOMEM</a:t>
            </a:r>
            <a:r>
              <a:rPr b="1"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b="1" lang="en" sz="1400">
                <a:solidFill>
                  <a:srgbClr val="204A87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rgbClr val="204A87"/>
                </a:solidFill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b="1"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i="1" lang="en" sz="1400">
                <a:solidFill>
                  <a:srgbClr val="8F5902"/>
                </a:solidFill>
                <a:latin typeface="Consolas"/>
                <a:ea typeface="Consolas"/>
                <a:cs typeface="Consolas"/>
                <a:sym typeface="Consolas"/>
              </a:rPr>
              <a:t>/* error management */</a:t>
            </a:r>
            <a:b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_exit</a:t>
            </a:r>
            <a:r>
              <a:rPr b="1"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400">
                <a:solidFill>
                  <a:srgbClr val="0000CF"/>
                </a:solidFill>
                <a:latin typeface="Consolas"/>
                <a:ea typeface="Consolas"/>
                <a:cs typeface="Consolas"/>
                <a:sym typeface="Consolas"/>
              </a:rPr>
              <a:t>71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1" lang="en" sz="1400">
                <a:solidFill>
                  <a:srgbClr val="8F5902"/>
                </a:solidFill>
                <a:latin typeface="Consolas"/>
                <a:ea typeface="Consolas"/>
                <a:cs typeface="Consolas"/>
                <a:sym typeface="Consolas"/>
              </a:rPr>
              <a:t>/* EX_OSERR */</a:t>
            </a:r>
            <a:r>
              <a:rPr b="1"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prev</a:t>
            </a:r>
            <a:r>
              <a:rPr b="1" lang="en" sz="1400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next </a:t>
            </a:r>
            <a:r>
              <a:rPr b="1" lang="en" sz="1400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b</a:t>
            </a:r>
            <a:r>
              <a:rPr b="1"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b</a:t>
            </a:r>
            <a:r>
              <a:rPr b="1" lang="en" sz="1400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next </a:t>
            </a:r>
            <a:r>
              <a:rPr b="1" lang="en" sz="1400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rgbClr val="204A87"/>
                </a:solidFill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b="1"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b</a:t>
            </a:r>
            <a:r>
              <a:rPr b="1" lang="en" sz="1400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size </a:t>
            </a:r>
            <a:r>
              <a:rPr b="1" lang="en" sz="1400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s</a:t>
            </a:r>
            <a:r>
              <a:rPr b="1"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b</a:t>
            </a:r>
            <a:r>
              <a:rPr b="1" lang="en" sz="1400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free </a:t>
            </a:r>
            <a:r>
              <a:rPr b="1" lang="en" sz="1400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400">
                <a:solidFill>
                  <a:srgbClr val="0000C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1"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400">
                <a:solidFill>
                  <a:srgbClr val="204A87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b</a:t>
            </a:r>
            <a:r>
              <a:rPr b="1"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1" name="Google Shape;351;p47"/>
          <p:cNvSpPr txBox="1"/>
          <p:nvPr>
            <p:ph idx="2" type="body"/>
          </p:nvPr>
        </p:nvSpPr>
        <p:spPr>
          <a:xfrm>
            <a:off x="4666931" y="1230150"/>
            <a:ext cx="4372200" cy="452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➢"/>
            </a:pPr>
            <a:r>
              <a:rPr lang="en" sz="1800"/>
              <a:t>Used when no chunk are available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➢"/>
            </a:pPr>
            <a:r>
              <a:rPr lang="en" sz="1800"/>
              <a:t>Move the break of asked size plus meta-data size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➢"/>
            </a:pPr>
            <a:r>
              <a:rPr lang="en" sz="1800"/>
              <a:t>Old break points to the new chunk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➢"/>
            </a:pPr>
            <a:r>
              <a:rPr lang="en" sz="1800"/>
              <a:t>Init the new meta-data block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➢"/>
            </a:pPr>
            <a:r>
              <a:rPr lang="en" sz="1800"/>
              <a:t>In case of error:</a:t>
            </a:r>
            <a:endParaRPr sz="18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800"/>
              <a:t>If not enough mem: return NULL</a:t>
            </a:r>
            <a:endParaRPr sz="18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800"/>
              <a:t>Otherwise: die !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type="title"/>
          </p:nvPr>
        </p:nvSpPr>
        <p:spPr>
          <a:xfrm>
            <a:off x="457200" y="274648"/>
            <a:ext cx="8229600" cy="99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Issues ?</a:t>
            </a:r>
            <a:endParaRPr/>
          </a:p>
        </p:txBody>
      </p:sp>
      <p:sp>
        <p:nvSpPr>
          <p:cNvPr id="54" name="Google Shape;54;p12"/>
          <p:cNvSpPr txBox="1"/>
          <p:nvPr>
            <p:ph idx="1" type="body"/>
          </p:nvPr>
        </p:nvSpPr>
        <p:spPr>
          <a:xfrm>
            <a:off x="137250" y="1265850"/>
            <a:ext cx="8869500" cy="457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19100" lvl="0" marL="457200" rtl="0" algn="just">
              <a:spcBef>
                <a:spcPts val="600"/>
              </a:spcBef>
              <a:spcAft>
                <a:spcPts val="0"/>
              </a:spcAft>
              <a:buSzPts val="3000"/>
              <a:buChar char="➢"/>
            </a:pPr>
            <a:r>
              <a:rPr lang="en"/>
              <a:t>Sharing one memory with several processes</a:t>
            </a:r>
            <a:endParaRPr/>
          </a:p>
          <a:p>
            <a:pPr indent="-419100" lvl="0" marL="457200" rtl="0" algn="just">
              <a:spcBef>
                <a:spcPts val="1000"/>
              </a:spcBef>
              <a:spcAft>
                <a:spcPts val="0"/>
              </a:spcAft>
              <a:buSzPts val="3000"/>
              <a:buChar char="➢"/>
            </a:pPr>
            <a:r>
              <a:rPr lang="en"/>
              <a:t>Each process wants contiguous memory blocks</a:t>
            </a:r>
            <a:endParaRPr/>
          </a:p>
          <a:p>
            <a:pPr indent="-419100" lvl="0" marL="457200" rtl="0" algn="just">
              <a:spcBef>
                <a:spcPts val="1000"/>
              </a:spcBef>
              <a:spcAft>
                <a:spcPts val="0"/>
              </a:spcAft>
              <a:buSzPts val="3000"/>
              <a:buChar char="➢"/>
            </a:pPr>
            <a:r>
              <a:rPr lang="en"/>
              <a:t>We need confinement between processes</a:t>
            </a:r>
            <a:endParaRPr/>
          </a:p>
          <a:p>
            <a:pPr indent="-419100" lvl="0" marL="457200" rtl="0" algn="just">
              <a:spcBef>
                <a:spcPts val="1000"/>
              </a:spcBef>
              <a:spcAft>
                <a:spcPts val="0"/>
              </a:spcAft>
              <a:buSzPts val="3000"/>
              <a:buChar char="➢"/>
            </a:pPr>
            <a:r>
              <a:rPr lang="en"/>
              <a:t>How to deal with dynamic memory</a:t>
            </a:r>
            <a:endParaRPr/>
          </a:p>
          <a:p>
            <a:pPr indent="-419100" lvl="0" marL="457200" rtl="0" algn="just">
              <a:spcBef>
                <a:spcPts val="1000"/>
              </a:spcBef>
              <a:spcAft>
                <a:spcPts val="0"/>
              </a:spcAft>
              <a:buSzPts val="3000"/>
              <a:buChar char="➢"/>
            </a:pPr>
            <a:r>
              <a:rPr lang="en"/>
              <a:t>Binary program may not be relocatable</a:t>
            </a:r>
            <a:endParaRPr/>
          </a:p>
          <a:p>
            <a:pPr indent="-419100" lvl="0" marL="457200" rtl="0" algn="just">
              <a:spcBef>
                <a:spcPts val="1000"/>
              </a:spcBef>
              <a:spcAft>
                <a:spcPts val="1000"/>
              </a:spcAft>
              <a:buSzPts val="3000"/>
              <a:buChar char="➢"/>
            </a:pPr>
            <a:r>
              <a:rPr lang="en"/>
              <a:t>…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8"/>
          <p:cNvSpPr txBox="1"/>
          <p:nvPr>
            <p:ph type="title"/>
          </p:nvPr>
        </p:nvSpPr>
        <p:spPr>
          <a:xfrm>
            <a:off x="457200" y="274648"/>
            <a:ext cx="8229600" cy="99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free</a:t>
            </a:r>
            <a:r>
              <a:rPr lang="en"/>
              <a:t> ?</a:t>
            </a:r>
            <a:endParaRPr/>
          </a:p>
        </p:txBody>
      </p:sp>
      <p:sp>
        <p:nvSpPr>
          <p:cNvPr id="357" name="Google Shape;357;p48"/>
          <p:cNvSpPr txBox="1"/>
          <p:nvPr>
            <p:ph idx="1" type="body"/>
          </p:nvPr>
        </p:nvSpPr>
        <p:spPr>
          <a:xfrm>
            <a:off x="137250" y="1265850"/>
            <a:ext cx="8869500" cy="457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free(p)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419100" lvl="0" marL="457200" rtl="0" algn="just">
              <a:spcBef>
                <a:spcPts val="600"/>
              </a:spcBef>
              <a:spcAft>
                <a:spcPts val="0"/>
              </a:spcAft>
              <a:buSzPts val="3000"/>
              <a:buChar char="➢"/>
            </a:pPr>
            <a:r>
              <a:rPr lang="en"/>
              <a:t>First we need to verify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"/>
              <a:t>:</a:t>
            </a:r>
            <a:endParaRPr/>
          </a:p>
          <a:p>
            <a:pPr indent="-304800" lvl="1" marL="914400" rtl="0" algn="just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it must be between the base of the heap and its end</a:t>
            </a:r>
            <a:endParaRPr/>
          </a:p>
          <a:p>
            <a:pPr indent="-304800" lvl="1" marL="914400" rtl="0" algn="l">
              <a:lnSpc>
                <a:spcPct val="10909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it must aligned on </a:t>
            </a:r>
            <a:r>
              <a:rPr b="1" lang="en">
                <a:solidFill>
                  <a:srgbClr val="204A87"/>
                </a:solidFill>
                <a:latin typeface="Consolas"/>
                <a:ea typeface="Consolas"/>
                <a:cs typeface="Consolas"/>
                <a:sym typeface="Consolas"/>
              </a:rPr>
              <a:t>sizeof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>
                <a:solidFill>
                  <a:srgbClr val="204A87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1" lang="en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1">
              <a:solidFill>
                <a:schemeClr val="dk1"/>
              </a:solidFill>
            </a:endParaRPr>
          </a:p>
          <a:p>
            <a:pPr indent="-419100" lvl="0" marL="457200" rtl="0" algn="l">
              <a:lnSpc>
                <a:spcPct val="10909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➢"/>
            </a:pPr>
            <a:r>
              <a:rPr lang="en">
                <a:solidFill>
                  <a:schemeClr val="dk1"/>
                </a:solidFill>
              </a:rPr>
              <a:t>Then we must access the meta-data:</a:t>
            </a:r>
            <a:endParaRPr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0909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>
                <a:solidFill>
                  <a:schemeClr val="dk1"/>
                </a:solidFill>
              </a:rPr>
              <a:t>they lie </a:t>
            </a: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>
                <a:solidFill>
                  <a:srgbClr val="204A87"/>
                </a:solidFill>
                <a:latin typeface="Consolas"/>
                <a:ea typeface="Consolas"/>
                <a:cs typeface="Consolas"/>
                <a:sym typeface="Consolas"/>
              </a:rPr>
              <a:t>sizeof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>
                <a:solidFill>
                  <a:srgbClr val="204A87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chunk</a:t>
            </a: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r>
              <a:rPr lang="en">
                <a:solidFill>
                  <a:schemeClr val="dk1"/>
                </a:solidFill>
              </a:rPr>
              <a:t> bytes before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04800" lvl="1" marL="914400" rtl="0" algn="l">
              <a:lnSpc>
                <a:spcPct val="10909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>
                <a:solidFill>
                  <a:schemeClr val="dk1"/>
                </a:solidFill>
              </a:rPr>
              <a:t>we just have to set the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free</a:t>
            </a:r>
            <a:r>
              <a:rPr lang="en">
                <a:solidFill>
                  <a:schemeClr val="dk1"/>
                </a:solidFill>
              </a:rPr>
              <a:t> field to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9"/>
          <p:cNvSpPr txBox="1"/>
          <p:nvPr>
            <p:ph type="title"/>
          </p:nvPr>
        </p:nvSpPr>
        <p:spPr>
          <a:xfrm>
            <a:off x="457200" y="274648"/>
            <a:ext cx="8229600" cy="99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 call to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free</a:t>
            </a:r>
            <a:r>
              <a:rPr lang="en"/>
              <a:t> ?</a:t>
            </a:r>
            <a:endParaRPr/>
          </a:p>
        </p:txBody>
      </p:sp>
      <p:sp>
        <p:nvSpPr>
          <p:cNvPr id="363" name="Google Shape;363;p49"/>
          <p:cNvSpPr txBox="1"/>
          <p:nvPr>
            <p:ph idx="1" type="body"/>
          </p:nvPr>
        </p:nvSpPr>
        <p:spPr>
          <a:xfrm>
            <a:off x="137250" y="1265850"/>
            <a:ext cx="8869500" cy="457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19100" lvl="0" marL="457200" rtl="0" algn="just">
              <a:spcBef>
                <a:spcPts val="600"/>
              </a:spcBef>
              <a:spcAft>
                <a:spcPts val="0"/>
              </a:spcAft>
              <a:buSzPts val="3000"/>
              <a:buChar char="➢"/>
            </a:pPr>
            <a:r>
              <a:rPr lang="en"/>
              <a:t>Is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"/>
              <a:t> a pointer returned by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malloc</a:t>
            </a:r>
            <a:r>
              <a:rPr lang="en"/>
              <a:t> ?</a:t>
            </a:r>
            <a:endParaRPr/>
          </a:p>
          <a:p>
            <a:pPr indent="-419100" lvl="0" marL="457200" rtl="0" algn="just">
              <a:spcBef>
                <a:spcPts val="0"/>
              </a:spcBef>
              <a:spcAft>
                <a:spcPts val="0"/>
              </a:spcAft>
              <a:buSzPts val="3000"/>
              <a:buChar char="➢"/>
            </a:pPr>
            <a:r>
              <a:rPr lang="en"/>
              <a:t>We’ve done only the minimal tests</a:t>
            </a:r>
            <a:endParaRPr/>
          </a:p>
          <a:p>
            <a:pPr indent="-419100" lvl="0" marL="457200" rtl="0" algn="just">
              <a:spcBef>
                <a:spcPts val="0"/>
              </a:spcBef>
              <a:spcAft>
                <a:spcPts val="0"/>
              </a:spcAft>
              <a:buSzPts val="3000"/>
              <a:buChar char="➢"/>
            </a:pPr>
            <a:r>
              <a:rPr lang="en"/>
              <a:t>Can we do better ?</a:t>
            </a:r>
            <a:endParaRPr/>
          </a:p>
          <a:p>
            <a:pPr indent="-304800" lvl="1" marL="914400" rtl="0" algn="just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traverse the list of chunk							</a:t>
            </a:r>
            <a:r>
              <a:rPr lang="en">
                <a:solidFill>
                  <a:srgbClr val="5B0F00"/>
                </a:solidFill>
              </a:rPr>
              <a:t>expensive</a:t>
            </a:r>
            <a:endParaRPr>
              <a:solidFill>
                <a:srgbClr val="5B0F00"/>
              </a:solidFill>
            </a:endParaRPr>
          </a:p>
          <a:p>
            <a:pPr indent="-304800" lvl="1" marL="914400" rtl="0" algn="just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add a magic number to the meta-data				  </a:t>
            </a:r>
            <a:r>
              <a:rPr lang="en">
                <a:solidFill>
                  <a:srgbClr val="5B0F00"/>
                </a:solidFill>
              </a:rPr>
              <a:t>not sure</a:t>
            </a:r>
            <a:endParaRPr>
              <a:solidFill>
                <a:srgbClr val="5B0F00"/>
              </a:solidFill>
            </a:endParaRPr>
          </a:p>
          <a:p>
            <a:pPr indent="-304800" lvl="1" marL="914400" rtl="0" algn="just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available data can be verified some how ...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50"/>
          <p:cNvSpPr txBox="1"/>
          <p:nvPr>
            <p:ph idx="1" type="body"/>
          </p:nvPr>
        </p:nvSpPr>
        <p:spPr>
          <a:xfrm>
            <a:off x="137250" y="1265850"/>
            <a:ext cx="8869500" cy="457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19100" lvl="0" marL="457200" rtl="0" algn="just">
              <a:spcBef>
                <a:spcPts val="600"/>
              </a:spcBef>
              <a:spcAft>
                <a:spcPts val="0"/>
              </a:spcAft>
              <a:buSzPts val="3000"/>
              <a:buChar char="➢"/>
            </a:pPr>
            <a:r>
              <a:rPr lang="en"/>
              <a:t>First add data address in the meta-data</a:t>
            </a:r>
            <a:endParaRPr/>
          </a:p>
          <a:p>
            <a:pPr indent="0" lvl="0" marL="457200" rtl="0" algn="l">
              <a:lnSpc>
                <a:spcPct val="1090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204A87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chunk 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800">
                <a:solidFill>
                  <a:srgbClr val="204A87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chunk </a:t>
            </a:r>
            <a:r>
              <a:rPr b="1" lang="en" sz="1800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next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800">
                <a:solidFill>
                  <a:srgbClr val="204A87"/>
                </a:solidFill>
                <a:latin typeface="Consolas"/>
                <a:ea typeface="Consolas"/>
                <a:cs typeface="Consolas"/>
                <a:sym typeface="Consolas"/>
              </a:rPr>
              <a:t>size_t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size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800">
                <a:solidFill>
                  <a:srgbClr val="204A87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free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800">
                <a:solidFill>
                  <a:srgbClr val="204A87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b="1" lang="en" sz="1800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data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i="1" lang="en" sz="1800">
                <a:solidFill>
                  <a:srgbClr val="8F5902"/>
                </a:solidFill>
                <a:latin typeface="Consolas"/>
                <a:ea typeface="Consolas"/>
                <a:cs typeface="Consolas"/>
                <a:sym typeface="Consolas"/>
              </a:rPr>
              <a:t>// pointer to data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 b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90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419100" lvl="0" marL="457200" rtl="0" algn="just">
              <a:spcBef>
                <a:spcPts val="600"/>
              </a:spcBef>
              <a:spcAft>
                <a:spcPts val="0"/>
              </a:spcAft>
              <a:buSzPts val="3000"/>
              <a:buChar char="➢"/>
            </a:pPr>
            <a:r>
              <a:rPr lang="en"/>
              <a:t>Then check for the address in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free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90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204A87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chunk   </a:t>
            </a:r>
            <a:r>
              <a:rPr b="1" lang="en" sz="1800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 </a:t>
            </a:r>
            <a:r>
              <a:rPr b="1" lang="en" sz="1800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 </a:t>
            </a:r>
            <a:r>
              <a:rPr b="1" lang="en" sz="1800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-=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800">
                <a:solidFill>
                  <a:srgbClr val="0000C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800">
                <a:solidFill>
                  <a:srgbClr val="204A87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b="1" lang="en" sz="1800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data </a:t>
            </a:r>
            <a:r>
              <a:rPr b="1" lang="en" sz="1800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b</a:t>
            </a:r>
            <a:r>
              <a:rPr b="1" lang="en" sz="1800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free </a:t>
            </a:r>
            <a:r>
              <a:rPr b="1" lang="en" sz="1800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800">
                <a:solidFill>
                  <a:srgbClr val="0000C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</p:txBody>
      </p:sp>
      <p:sp>
        <p:nvSpPr>
          <p:cNvPr id="369" name="Google Shape;369;p50"/>
          <p:cNvSpPr txBox="1"/>
          <p:nvPr>
            <p:ph type="title"/>
          </p:nvPr>
        </p:nvSpPr>
        <p:spPr>
          <a:xfrm>
            <a:off x="457200" y="274648"/>
            <a:ext cx="8229600" cy="99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Tricks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51"/>
          <p:cNvSpPr txBox="1"/>
          <p:nvPr>
            <p:ph type="title"/>
          </p:nvPr>
        </p:nvSpPr>
        <p:spPr>
          <a:xfrm>
            <a:off x="457200" y="274648"/>
            <a:ext cx="8229600" cy="99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...</a:t>
            </a:r>
            <a:endParaRPr/>
          </a:p>
        </p:txBody>
      </p:sp>
      <p:sp>
        <p:nvSpPr>
          <p:cNvPr id="375" name="Google Shape;375;p51"/>
          <p:cNvSpPr txBox="1"/>
          <p:nvPr>
            <p:ph idx="1" type="body"/>
          </p:nvPr>
        </p:nvSpPr>
        <p:spPr>
          <a:xfrm>
            <a:off x="137250" y="1265850"/>
            <a:ext cx="8869500" cy="457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19100" lvl="0" marL="457200" rtl="0" algn="just">
              <a:spcBef>
                <a:spcPts val="600"/>
              </a:spcBef>
              <a:spcAft>
                <a:spcPts val="0"/>
              </a:spcAft>
              <a:buSzPts val="3000"/>
              <a:buChar char="➢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calloc(3)</a:t>
            </a:r>
            <a:r>
              <a:rPr lang="en"/>
              <a:t> </a:t>
            </a:r>
            <a:r>
              <a:rPr lang="en"/>
              <a:t>:</a:t>
            </a:r>
            <a:r>
              <a:rPr lang="en"/>
              <a:t> checks for integer overflow</a:t>
            </a:r>
            <a:endParaRPr/>
          </a:p>
          <a:p>
            <a:pPr indent="-419100" lvl="0" marL="457200" rtl="0" algn="just">
              <a:spcBef>
                <a:spcPts val="0"/>
              </a:spcBef>
              <a:spcAft>
                <a:spcPts val="0"/>
              </a:spcAft>
              <a:buSzPts val="3000"/>
              <a:buChar char="➢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realloc(3)</a:t>
            </a:r>
            <a:r>
              <a:rPr lang="en"/>
              <a:t> :</a:t>
            </a:r>
            <a:endParaRPr/>
          </a:p>
          <a:p>
            <a:pPr indent="-304800" lvl="1" marL="914400" rtl="0" algn="just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simple version: malloc, copy, free</a:t>
            </a:r>
            <a:endParaRPr/>
          </a:p>
          <a:p>
            <a:pPr indent="-304800" lvl="1" marL="914400" rtl="0" algn="just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try to reuse current block</a:t>
            </a:r>
            <a:endParaRPr/>
          </a:p>
          <a:p>
            <a:pPr indent="-304800" lvl="1" marL="914400" rtl="0" algn="just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Beware of special cases</a:t>
            </a:r>
            <a:endParaRPr/>
          </a:p>
          <a:p>
            <a:pPr indent="-419100" lvl="0" marL="457200" rtl="0" algn="just">
              <a:spcBef>
                <a:spcPts val="0"/>
              </a:spcBef>
              <a:spcAft>
                <a:spcPts val="0"/>
              </a:spcAft>
              <a:buSzPts val="3000"/>
              <a:buChar char="➢"/>
            </a:pPr>
            <a:r>
              <a:rPr lang="en"/>
              <a:t>Special cases:</a:t>
            </a:r>
            <a:endParaRPr/>
          </a:p>
          <a:p>
            <a:pPr indent="-304800" lvl="1" marL="914400" rtl="0" algn="just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malloc(0)</a:t>
            </a:r>
            <a:r>
              <a:rPr lang="en"/>
              <a:t> : must return a valid pointer</a:t>
            </a:r>
            <a:endParaRPr/>
          </a:p>
          <a:p>
            <a:pPr indent="-304800" lvl="1" marL="914400" rtl="0" algn="just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realloc(NULL, size)</a:t>
            </a:r>
            <a:r>
              <a:rPr lang="en"/>
              <a:t> : alias for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malloc(size)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04800" lvl="1" marL="914400" rtl="0" algn="just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realloc(ptr, 0)</a:t>
            </a:r>
            <a:r>
              <a:rPr lang="en"/>
              <a:t> : alias for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free(ptr)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04800" lvl="1" marL="914400" rtl="0" algn="just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when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realloc(3)</a:t>
            </a:r>
            <a:r>
              <a:rPr lang="en"/>
              <a:t> fails, it returns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"/>
              <a:t> and does not free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2"/>
          <p:cNvSpPr txBox="1"/>
          <p:nvPr>
            <p:ph idx="1" type="subTitle"/>
          </p:nvPr>
        </p:nvSpPr>
        <p:spPr>
          <a:xfrm>
            <a:off x="903900" y="2667150"/>
            <a:ext cx="7336200" cy="15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Wasted Space And Fragmentation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53"/>
          <p:cNvSpPr txBox="1"/>
          <p:nvPr>
            <p:ph type="title"/>
          </p:nvPr>
        </p:nvSpPr>
        <p:spPr>
          <a:xfrm>
            <a:off x="457200" y="274648"/>
            <a:ext cx="8229600" cy="99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Wasted Space</a:t>
            </a:r>
            <a:endParaRPr/>
          </a:p>
        </p:txBody>
      </p:sp>
      <p:sp>
        <p:nvSpPr>
          <p:cNvPr id="386" name="Google Shape;386;p53"/>
          <p:cNvSpPr txBox="1"/>
          <p:nvPr>
            <p:ph idx="1" type="body"/>
          </p:nvPr>
        </p:nvSpPr>
        <p:spPr>
          <a:xfrm>
            <a:off x="137250" y="1265850"/>
            <a:ext cx="8869500" cy="457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19100" lvl="0" marL="457200" rtl="0" algn="just">
              <a:spcBef>
                <a:spcPts val="600"/>
              </a:spcBef>
              <a:spcAft>
                <a:spcPts val="0"/>
              </a:spcAft>
              <a:buSzPts val="3000"/>
              <a:buChar char="➢"/>
            </a:pPr>
            <a:r>
              <a:rPr lang="en"/>
              <a:t>first-fit may choose ridiculously too large chunk</a:t>
            </a:r>
            <a:endParaRPr/>
          </a:p>
          <a:p>
            <a:pPr indent="-419100" lvl="0" marL="457200" rtl="0" algn="just">
              <a:spcBef>
                <a:spcPts val="0"/>
              </a:spcBef>
              <a:spcAft>
                <a:spcPts val="0"/>
              </a:spcAft>
              <a:buSzPts val="3000"/>
              <a:buChar char="➢"/>
            </a:pPr>
            <a:r>
              <a:rPr lang="en"/>
              <a:t>best-fit requires clever storage for decent perf</a:t>
            </a:r>
            <a:endParaRPr/>
          </a:p>
          <a:p>
            <a:pPr indent="-419100" lvl="0" marL="457200" rtl="0" algn="just">
              <a:spcBef>
                <a:spcPts val="0"/>
              </a:spcBef>
              <a:spcAft>
                <a:spcPts val="0"/>
              </a:spcAft>
              <a:buSzPts val="3000"/>
              <a:buChar char="➢"/>
            </a:pPr>
            <a:r>
              <a:rPr lang="en"/>
              <a:t>we should </a:t>
            </a:r>
            <a:r>
              <a:rPr b="1" lang="en"/>
              <a:t>split</a:t>
            </a:r>
            <a:r>
              <a:rPr lang="en"/>
              <a:t> chunk when they are too large:</a:t>
            </a:r>
            <a:endParaRPr/>
          </a:p>
          <a:p>
            <a:pPr indent="-304800" lvl="1" marL="914400" rtl="0" algn="just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if the founded check is larger than required</a:t>
            </a:r>
            <a:endParaRPr/>
          </a:p>
          <a:p>
            <a:pPr indent="-304800" lvl="1" marL="914400" rtl="0" algn="just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if the extra amount is enough to store meta-data</a:t>
            </a:r>
            <a:endParaRPr/>
          </a:p>
          <a:p>
            <a:pPr indent="-304800" lvl="1" marL="914400" rtl="0" algn="just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force a minimal size to avoid too small chunk</a:t>
            </a:r>
            <a:endParaRPr/>
          </a:p>
          <a:p>
            <a:pPr indent="-304800" lvl="1" marL="914400" rtl="0" algn="just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update the size of the chunk and populate meta-data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54"/>
          <p:cNvSpPr txBox="1"/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Split Chunk</a:t>
            </a:r>
            <a:endParaRPr/>
          </a:p>
        </p:txBody>
      </p:sp>
      <p:sp>
        <p:nvSpPr>
          <p:cNvPr id="392" name="Google Shape;392;p54"/>
          <p:cNvSpPr/>
          <p:nvPr/>
        </p:nvSpPr>
        <p:spPr>
          <a:xfrm>
            <a:off x="1531800" y="3990075"/>
            <a:ext cx="2281500" cy="1336800"/>
          </a:xfrm>
          <a:prstGeom prst="rect">
            <a:avLst/>
          </a:prstGeom>
          <a:solidFill>
            <a:srgbClr val="D0E0E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data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3" name="Google Shape;393;p54"/>
          <p:cNvSpPr/>
          <p:nvPr/>
        </p:nvSpPr>
        <p:spPr>
          <a:xfrm>
            <a:off x="457200" y="3990075"/>
            <a:ext cx="1074600" cy="1336800"/>
          </a:xfrm>
          <a:prstGeom prst="rect">
            <a:avLst/>
          </a:prstGeom>
          <a:solidFill>
            <a:srgbClr val="A2C4C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meta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data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4" name="Google Shape;394;p54"/>
          <p:cNvSpPr/>
          <p:nvPr/>
        </p:nvSpPr>
        <p:spPr>
          <a:xfrm>
            <a:off x="3813300" y="3990075"/>
            <a:ext cx="1074600" cy="1336800"/>
          </a:xfrm>
          <a:prstGeom prst="rect">
            <a:avLst/>
          </a:prstGeom>
          <a:solidFill>
            <a:srgbClr val="A2C4C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meta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data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5" name="Google Shape;395;p54"/>
          <p:cNvSpPr/>
          <p:nvPr/>
        </p:nvSpPr>
        <p:spPr>
          <a:xfrm>
            <a:off x="4887900" y="3990075"/>
            <a:ext cx="2724300" cy="1336800"/>
          </a:xfrm>
          <a:prstGeom prst="rect">
            <a:avLst/>
          </a:prstGeom>
          <a:solidFill>
            <a:srgbClr val="D0E0E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data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6" name="Google Shape;396;p54"/>
          <p:cNvSpPr/>
          <p:nvPr/>
        </p:nvSpPr>
        <p:spPr>
          <a:xfrm>
            <a:off x="1316025" y="3783075"/>
            <a:ext cx="2567400" cy="207000"/>
          </a:xfrm>
          <a:prstGeom prst="uturnArrow">
            <a:avLst>
              <a:gd fmla="val 12801" name="adj1"/>
              <a:gd fmla="val 25000" name="adj2"/>
              <a:gd fmla="val 38502" name="adj3"/>
              <a:gd fmla="val 43750" name="adj4"/>
              <a:gd fmla="val 100000" name="adj5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54"/>
          <p:cNvSpPr/>
          <p:nvPr/>
        </p:nvSpPr>
        <p:spPr>
          <a:xfrm>
            <a:off x="4717600" y="3783075"/>
            <a:ext cx="2944200" cy="207000"/>
          </a:xfrm>
          <a:prstGeom prst="uturnArrow">
            <a:avLst>
              <a:gd fmla="val 12801" name="adj1"/>
              <a:gd fmla="val 25000" name="adj2"/>
              <a:gd fmla="val 38502" name="adj3"/>
              <a:gd fmla="val 43750" name="adj4"/>
              <a:gd fmla="val 100000" name="adj5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54"/>
          <p:cNvSpPr/>
          <p:nvPr/>
        </p:nvSpPr>
        <p:spPr>
          <a:xfrm>
            <a:off x="7612200" y="3990075"/>
            <a:ext cx="1074600" cy="1336800"/>
          </a:xfrm>
          <a:prstGeom prst="rect">
            <a:avLst/>
          </a:prstGeom>
          <a:solidFill>
            <a:srgbClr val="A2C4C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meta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data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399" name="Google Shape;399;p54"/>
          <p:cNvGrpSpPr/>
          <p:nvPr/>
        </p:nvGrpSpPr>
        <p:grpSpPr>
          <a:xfrm>
            <a:off x="457200" y="1412625"/>
            <a:ext cx="8229600" cy="1809675"/>
            <a:chOff x="457200" y="1641225"/>
            <a:chExt cx="8229600" cy="1809675"/>
          </a:xfrm>
        </p:grpSpPr>
        <p:sp>
          <p:nvSpPr>
            <p:cNvPr id="400" name="Google Shape;400;p54"/>
            <p:cNvSpPr/>
            <p:nvPr/>
          </p:nvSpPr>
          <p:spPr>
            <a:xfrm>
              <a:off x="1531800" y="1848225"/>
              <a:ext cx="6080400" cy="1336800"/>
            </a:xfrm>
            <a:prstGeom prst="rect">
              <a:avLst/>
            </a:prstGeom>
            <a:solidFill>
              <a:srgbClr val="D0E0E3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data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401" name="Google Shape;401;p54"/>
            <p:cNvSpPr/>
            <p:nvPr/>
          </p:nvSpPr>
          <p:spPr>
            <a:xfrm>
              <a:off x="457200" y="1848225"/>
              <a:ext cx="1074600" cy="1336800"/>
            </a:xfrm>
            <a:prstGeom prst="rect">
              <a:avLst/>
            </a:prstGeom>
            <a:solidFill>
              <a:srgbClr val="A2C4C9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meta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data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402" name="Google Shape;402;p54"/>
            <p:cNvSpPr/>
            <p:nvPr/>
          </p:nvSpPr>
          <p:spPr>
            <a:xfrm>
              <a:off x="7612200" y="1848225"/>
              <a:ext cx="1074600" cy="1336800"/>
            </a:xfrm>
            <a:prstGeom prst="rect">
              <a:avLst/>
            </a:prstGeom>
            <a:solidFill>
              <a:srgbClr val="A2C4C9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meta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data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403" name="Google Shape;403;p54"/>
            <p:cNvSpPr/>
            <p:nvPr/>
          </p:nvSpPr>
          <p:spPr>
            <a:xfrm>
              <a:off x="1316025" y="1641225"/>
              <a:ext cx="6345600" cy="207000"/>
            </a:xfrm>
            <a:prstGeom prst="uturnArrow">
              <a:avLst>
                <a:gd fmla="val 12801" name="adj1"/>
                <a:gd fmla="val 25000" name="adj2"/>
                <a:gd fmla="val 38502" name="adj3"/>
                <a:gd fmla="val 43750" name="adj4"/>
                <a:gd fmla="val 100000" name="adj5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54"/>
            <p:cNvSpPr/>
            <p:nvPr/>
          </p:nvSpPr>
          <p:spPr>
            <a:xfrm>
              <a:off x="1531800" y="3339300"/>
              <a:ext cx="6080400" cy="111600"/>
            </a:xfrm>
            <a:prstGeom prst="leftRightArrow">
              <a:avLst>
                <a:gd fmla="val 50000" name="adj1"/>
                <a:gd fmla="val 50000" name="adj2"/>
              </a:avLst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n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405" name="Google Shape;405;p54"/>
          <p:cNvSpPr/>
          <p:nvPr/>
        </p:nvSpPr>
        <p:spPr>
          <a:xfrm>
            <a:off x="1531800" y="5427300"/>
            <a:ext cx="2281500" cy="1116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k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06" name="Google Shape;406;p54"/>
          <p:cNvSpPr/>
          <p:nvPr/>
        </p:nvSpPr>
        <p:spPr>
          <a:xfrm>
            <a:off x="4887900" y="5427300"/>
            <a:ext cx="2724300" cy="1116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n-k-sizeof(chunk)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55"/>
          <p:cNvSpPr txBox="1"/>
          <p:nvPr>
            <p:ph type="title"/>
          </p:nvPr>
        </p:nvSpPr>
        <p:spPr>
          <a:xfrm>
            <a:off x="457200" y="274648"/>
            <a:ext cx="8229600" cy="99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Fragmentation</a:t>
            </a:r>
            <a:endParaRPr/>
          </a:p>
        </p:txBody>
      </p:sp>
      <p:sp>
        <p:nvSpPr>
          <p:cNvPr id="412" name="Google Shape;412;p55"/>
          <p:cNvSpPr txBox="1"/>
          <p:nvPr>
            <p:ph idx="1" type="body"/>
          </p:nvPr>
        </p:nvSpPr>
        <p:spPr>
          <a:xfrm>
            <a:off x="137250" y="1265850"/>
            <a:ext cx="8869500" cy="457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19100" lvl="0" marL="457200" rtl="0" algn="just">
              <a:spcBef>
                <a:spcPts val="1000"/>
              </a:spcBef>
              <a:spcAft>
                <a:spcPts val="0"/>
              </a:spcAft>
              <a:buSzPts val="3000"/>
              <a:buChar char="➢"/>
            </a:pPr>
            <a:r>
              <a:rPr b="1" lang="en"/>
              <a:t>Internal Fragmentation:</a:t>
            </a:r>
            <a:r>
              <a:rPr lang="en"/>
              <a:t> wasted space → solved</a:t>
            </a:r>
            <a:endParaRPr/>
          </a:p>
          <a:p>
            <a:pPr indent="-419100" lvl="0" marL="457200" rtl="0" algn="just">
              <a:spcBef>
                <a:spcPts val="1000"/>
              </a:spcBef>
              <a:spcAft>
                <a:spcPts val="0"/>
              </a:spcAft>
              <a:buSzPts val="3000"/>
              <a:buChar char="➢"/>
            </a:pPr>
            <a:r>
              <a:rPr b="1" lang="en"/>
              <a:t>External Fragmentation:</a:t>
            </a:r>
            <a:r>
              <a:rPr lang="en"/>
              <a:t> too many small chunks</a:t>
            </a:r>
            <a:endParaRPr/>
          </a:p>
          <a:p>
            <a:pPr indent="-304800" lvl="1" marL="914400" rtl="0" algn="just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after some round of malloc/free, all chunks are small</a:t>
            </a:r>
            <a:endParaRPr/>
          </a:p>
          <a:p>
            <a:pPr indent="-304800" lvl="1" marL="914400" rtl="0" algn="just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sum of free space is sufficient for large allocation</a:t>
            </a:r>
            <a:endParaRPr/>
          </a:p>
          <a:p>
            <a:pPr indent="-304800" lvl="1" marL="914400" rtl="0" algn="just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but no suitable chunk can be found</a:t>
            </a:r>
            <a:endParaRPr/>
          </a:p>
          <a:p>
            <a:pPr indent="-304800" lvl="1" marL="914400" rtl="0" algn="just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a lot of space is lost in meta-data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56"/>
          <p:cNvSpPr txBox="1"/>
          <p:nvPr>
            <p:ph type="title"/>
          </p:nvPr>
        </p:nvSpPr>
        <p:spPr>
          <a:xfrm>
            <a:off x="457200" y="274648"/>
            <a:ext cx="8229600" cy="99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Merge !</a:t>
            </a:r>
            <a:endParaRPr/>
          </a:p>
        </p:txBody>
      </p:sp>
      <p:sp>
        <p:nvSpPr>
          <p:cNvPr id="418" name="Google Shape;418;p56"/>
          <p:cNvSpPr txBox="1"/>
          <p:nvPr>
            <p:ph idx="1" type="body"/>
          </p:nvPr>
        </p:nvSpPr>
        <p:spPr>
          <a:xfrm>
            <a:off x="137250" y="1265850"/>
            <a:ext cx="8869500" cy="457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19100" lvl="0" marL="457200" rtl="0" algn="just">
              <a:spcBef>
                <a:spcPts val="600"/>
              </a:spcBef>
              <a:spcAft>
                <a:spcPts val="0"/>
              </a:spcAft>
              <a:buSzPts val="3000"/>
              <a:buChar char="➢"/>
            </a:pPr>
            <a:r>
              <a:rPr lang="en"/>
              <a:t>The solution is to merge chunks</a:t>
            </a:r>
            <a:endParaRPr/>
          </a:p>
          <a:p>
            <a:pPr indent="-419100" lvl="0" marL="457200" rtl="0" algn="just">
              <a:spcBef>
                <a:spcPts val="1000"/>
              </a:spcBef>
              <a:spcAft>
                <a:spcPts val="0"/>
              </a:spcAft>
              <a:buSzPts val="3000"/>
              <a:buChar char="➢"/>
            </a:pPr>
            <a:r>
              <a:rPr lang="en"/>
              <a:t>When performing free:</a:t>
            </a:r>
            <a:endParaRPr/>
          </a:p>
          <a:p>
            <a:pPr indent="-304800" lvl="1" marL="914400" rtl="0" algn="just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if the next chunk is also free we can merge with it</a:t>
            </a:r>
            <a:endParaRPr/>
          </a:p>
          <a:p>
            <a:pPr indent="-304800" lvl="1" marL="914400" rtl="0" algn="just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we just update the size</a:t>
            </a:r>
            <a:endParaRPr/>
          </a:p>
          <a:p>
            <a:pPr indent="-304800" lvl="1" marL="914400" rtl="0" algn="just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and make next point to the next of the merged chunk</a:t>
            </a:r>
            <a:endParaRPr/>
          </a:p>
          <a:p>
            <a:pPr indent="-419100" lvl="0" marL="457200" rtl="0" algn="just">
              <a:spcBef>
                <a:spcPts val="1000"/>
              </a:spcBef>
              <a:spcAft>
                <a:spcPts val="0"/>
              </a:spcAft>
              <a:buSzPts val="3000"/>
              <a:buChar char="➢"/>
            </a:pPr>
            <a:r>
              <a:rPr lang="en"/>
              <a:t>Is it enough ?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57"/>
          <p:cNvSpPr txBox="1"/>
          <p:nvPr>
            <p:ph type="title"/>
          </p:nvPr>
        </p:nvSpPr>
        <p:spPr>
          <a:xfrm>
            <a:off x="457200" y="274648"/>
            <a:ext cx="8229600" cy="99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Merge More ?</a:t>
            </a:r>
            <a:endParaRPr/>
          </a:p>
        </p:txBody>
      </p:sp>
      <p:sp>
        <p:nvSpPr>
          <p:cNvPr id="424" name="Google Shape;424;p57"/>
          <p:cNvSpPr txBox="1"/>
          <p:nvPr>
            <p:ph idx="1" type="body"/>
          </p:nvPr>
        </p:nvSpPr>
        <p:spPr>
          <a:xfrm>
            <a:off x="137250" y="1265850"/>
            <a:ext cx="8869500" cy="457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Sure that all adjacent free chunks are merged ?</a:t>
            </a:r>
            <a:endParaRPr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19100" lvl="0" marL="457200" rtl="0" algn="l">
              <a:spcBef>
                <a:spcPts val="1000"/>
              </a:spcBef>
              <a:spcAft>
                <a:spcPts val="0"/>
              </a:spcAft>
              <a:buSzPts val="3000"/>
              <a:buChar char="➢"/>
            </a:pPr>
            <a:r>
              <a:rPr lang="en"/>
              <a:t>The next of the next ? No, to expensive !</a:t>
            </a:r>
            <a:endParaRPr/>
          </a:p>
          <a:p>
            <a:pPr indent="-419100" lvl="0" marL="457200" rtl="0" algn="l">
              <a:spcBef>
                <a:spcPts val="1000"/>
              </a:spcBef>
              <a:spcAft>
                <a:spcPts val="0"/>
              </a:spcAft>
              <a:buSzPts val="3000"/>
              <a:buChar char="➢"/>
            </a:pPr>
            <a:r>
              <a:rPr lang="en"/>
              <a:t>The previous chunk ? </a:t>
            </a:r>
            <a:r>
              <a:rPr b="1" lang="en"/>
              <a:t>Yes</a:t>
            </a:r>
            <a:endParaRPr/>
          </a:p>
          <a:p>
            <a:pPr indent="-419100" lvl="0" marL="457200" rtl="0" algn="l">
              <a:spcBef>
                <a:spcPts val="1000"/>
              </a:spcBef>
              <a:spcAft>
                <a:spcPts val="0"/>
              </a:spcAft>
              <a:buSzPts val="3000"/>
              <a:buChar char="➢"/>
            </a:pPr>
            <a:r>
              <a:rPr lang="en"/>
              <a:t>If each time a chunk is freed we merge its previous and next chunk, we win !</a:t>
            </a:r>
            <a:endParaRPr/>
          </a:p>
          <a:p>
            <a:pPr indent="-419100" lvl="0" marL="457200" rtl="0" algn="l">
              <a:spcBef>
                <a:spcPts val="1000"/>
              </a:spcBef>
              <a:spcAft>
                <a:spcPts val="0"/>
              </a:spcAft>
              <a:buSzPts val="3000"/>
              <a:buChar char="➢"/>
            </a:pPr>
            <a:r>
              <a:rPr lang="en"/>
              <a:t>We need to access the previous chunk !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title"/>
          </p:nvPr>
        </p:nvSpPr>
        <p:spPr>
          <a:xfrm>
            <a:off x="457200" y="274648"/>
            <a:ext cx="8229600" cy="99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Solutions</a:t>
            </a:r>
            <a:endParaRPr/>
          </a:p>
        </p:txBody>
      </p:sp>
      <p:sp>
        <p:nvSpPr>
          <p:cNvPr id="60" name="Google Shape;60;p13"/>
          <p:cNvSpPr txBox="1"/>
          <p:nvPr>
            <p:ph idx="1" type="body"/>
          </p:nvPr>
        </p:nvSpPr>
        <p:spPr>
          <a:xfrm>
            <a:off x="137250" y="1265850"/>
            <a:ext cx="8869500" cy="457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19100" lvl="0" marL="457200" rtl="0" algn="just">
              <a:spcBef>
                <a:spcPts val="600"/>
              </a:spcBef>
              <a:spcAft>
                <a:spcPts val="0"/>
              </a:spcAft>
              <a:buSzPts val="3000"/>
              <a:buChar char="➢"/>
            </a:pPr>
            <a:r>
              <a:rPr lang="en"/>
              <a:t>Fixed size memory partitions:</a:t>
            </a:r>
            <a:r>
              <a:rPr i="1" lang="en"/>
              <a:t> </a:t>
            </a:r>
            <a:r>
              <a:rPr i="1" lang="en">
                <a:solidFill>
                  <a:srgbClr val="980000"/>
                </a:solidFill>
              </a:rPr>
              <a:t>too much constraints</a:t>
            </a:r>
            <a:endParaRPr i="1">
              <a:solidFill>
                <a:srgbClr val="980000"/>
              </a:solidFill>
            </a:endParaRPr>
          </a:p>
          <a:p>
            <a:pPr indent="-419100" lvl="0" marL="457200" rtl="0" algn="just">
              <a:spcBef>
                <a:spcPts val="0"/>
              </a:spcBef>
              <a:spcAft>
                <a:spcPts val="0"/>
              </a:spcAft>
              <a:buSzPts val="3000"/>
              <a:buChar char="➢"/>
            </a:pPr>
            <a:r>
              <a:rPr lang="en"/>
              <a:t>Full swapping:</a:t>
            </a:r>
            <a:r>
              <a:rPr i="1" lang="en"/>
              <a:t> </a:t>
            </a:r>
            <a:r>
              <a:rPr i="1" lang="en">
                <a:solidFill>
                  <a:srgbClr val="980000"/>
                </a:solidFill>
              </a:rPr>
              <a:t>way too slow …</a:t>
            </a:r>
            <a:endParaRPr i="1">
              <a:solidFill>
                <a:srgbClr val="980000"/>
              </a:solidFill>
            </a:endParaRPr>
          </a:p>
          <a:p>
            <a:pPr indent="-419100" lvl="0" marL="457200" rtl="0" algn="just">
              <a:spcBef>
                <a:spcPts val="0"/>
              </a:spcBef>
              <a:spcAft>
                <a:spcPts val="0"/>
              </a:spcAft>
              <a:buSzPts val="3000"/>
              <a:buChar char="➢"/>
            </a:pPr>
            <a:r>
              <a:rPr lang="en"/>
              <a:t>Dynamics partitioning</a:t>
            </a:r>
            <a:r>
              <a:rPr i="1" lang="en"/>
              <a:t>: </a:t>
            </a:r>
            <a:r>
              <a:rPr i="1" lang="en">
                <a:solidFill>
                  <a:srgbClr val="980000"/>
                </a:solidFill>
              </a:rPr>
              <a:t>continuity issues and probably no possible confinement …</a:t>
            </a:r>
            <a:endParaRPr>
              <a:solidFill>
                <a:srgbClr val="980000"/>
              </a:solidFill>
            </a:endParaRPr>
          </a:p>
          <a:p>
            <a:pPr indent="-419100" lvl="0" marL="457200" rtl="0" algn="just">
              <a:spcBef>
                <a:spcPts val="600"/>
              </a:spcBef>
              <a:spcAft>
                <a:spcPts val="0"/>
              </a:spcAft>
              <a:buSzPts val="3000"/>
              <a:buChar char="➢"/>
            </a:pPr>
            <a:r>
              <a:rPr lang="en"/>
              <a:t>Relocatable code:</a:t>
            </a:r>
            <a:r>
              <a:rPr i="1" lang="en"/>
              <a:t> </a:t>
            </a:r>
            <a:r>
              <a:rPr i="1" lang="en">
                <a:solidFill>
                  <a:srgbClr val="980000"/>
                </a:solidFill>
              </a:rPr>
              <a:t>complex and risky</a:t>
            </a:r>
            <a:endParaRPr i="1">
              <a:solidFill>
                <a:srgbClr val="980000"/>
              </a:solidFill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3600"/>
              <a:t>Can we do better ?</a:t>
            </a:r>
            <a:endParaRPr b="1" sz="36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58"/>
          <p:cNvSpPr txBox="1"/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Double Link !</a:t>
            </a:r>
            <a:endParaRPr/>
          </a:p>
        </p:txBody>
      </p:sp>
      <p:sp>
        <p:nvSpPr>
          <p:cNvPr id="430" name="Google Shape;430;p58"/>
          <p:cNvSpPr/>
          <p:nvPr/>
        </p:nvSpPr>
        <p:spPr>
          <a:xfrm>
            <a:off x="364200" y="2672538"/>
            <a:ext cx="8415600" cy="15129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1" name="Google Shape;431;p58"/>
          <p:cNvSpPr/>
          <p:nvPr/>
        </p:nvSpPr>
        <p:spPr>
          <a:xfrm>
            <a:off x="6012000" y="2672563"/>
            <a:ext cx="1378200" cy="1512900"/>
          </a:xfrm>
          <a:prstGeom prst="rect">
            <a:avLst/>
          </a:prstGeom>
          <a:solidFill>
            <a:srgbClr val="D0E0E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data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2" name="Google Shape;432;p58"/>
          <p:cNvSpPr/>
          <p:nvPr/>
        </p:nvSpPr>
        <p:spPr>
          <a:xfrm>
            <a:off x="868500" y="2672563"/>
            <a:ext cx="1378200" cy="1512900"/>
          </a:xfrm>
          <a:prstGeom prst="rect">
            <a:avLst/>
          </a:prstGeom>
          <a:solidFill>
            <a:srgbClr val="D0E0E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data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3" name="Google Shape;433;p58"/>
          <p:cNvSpPr/>
          <p:nvPr/>
        </p:nvSpPr>
        <p:spPr>
          <a:xfrm>
            <a:off x="364200" y="2672563"/>
            <a:ext cx="504300" cy="1512900"/>
          </a:xfrm>
          <a:prstGeom prst="rect">
            <a:avLst/>
          </a:prstGeom>
          <a:solidFill>
            <a:srgbClr val="A2C4C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4" name="Google Shape;434;p58"/>
          <p:cNvSpPr/>
          <p:nvPr/>
        </p:nvSpPr>
        <p:spPr>
          <a:xfrm>
            <a:off x="2751000" y="2672563"/>
            <a:ext cx="874200" cy="1512900"/>
          </a:xfrm>
          <a:prstGeom prst="rect">
            <a:avLst/>
          </a:prstGeom>
          <a:solidFill>
            <a:srgbClr val="D0E0E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data</a:t>
            </a:r>
            <a:endParaRPr/>
          </a:p>
        </p:txBody>
      </p:sp>
      <p:sp>
        <p:nvSpPr>
          <p:cNvPr id="435" name="Google Shape;435;p58"/>
          <p:cNvSpPr/>
          <p:nvPr/>
        </p:nvSpPr>
        <p:spPr>
          <a:xfrm>
            <a:off x="5507700" y="2672563"/>
            <a:ext cx="504300" cy="1512900"/>
          </a:xfrm>
          <a:prstGeom prst="rect">
            <a:avLst/>
          </a:prstGeom>
          <a:solidFill>
            <a:srgbClr val="A2C4C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6" name="Google Shape;436;p58"/>
          <p:cNvSpPr/>
          <p:nvPr/>
        </p:nvSpPr>
        <p:spPr>
          <a:xfrm>
            <a:off x="2246700" y="2672563"/>
            <a:ext cx="504300" cy="1512900"/>
          </a:xfrm>
          <a:prstGeom prst="rect">
            <a:avLst/>
          </a:prstGeom>
          <a:solidFill>
            <a:srgbClr val="A2C4C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7" name="Google Shape;437;p58"/>
          <p:cNvSpPr/>
          <p:nvPr/>
        </p:nvSpPr>
        <p:spPr>
          <a:xfrm>
            <a:off x="4129500" y="2672538"/>
            <a:ext cx="1378200" cy="1512900"/>
          </a:xfrm>
          <a:prstGeom prst="rect">
            <a:avLst/>
          </a:prstGeom>
          <a:solidFill>
            <a:srgbClr val="D0E0E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data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8" name="Google Shape;438;p58"/>
          <p:cNvSpPr/>
          <p:nvPr/>
        </p:nvSpPr>
        <p:spPr>
          <a:xfrm>
            <a:off x="3625200" y="2672538"/>
            <a:ext cx="504300" cy="1512900"/>
          </a:xfrm>
          <a:prstGeom prst="rect">
            <a:avLst/>
          </a:prstGeom>
          <a:solidFill>
            <a:srgbClr val="A2C4C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9" name="Google Shape;439;p58"/>
          <p:cNvSpPr/>
          <p:nvPr/>
        </p:nvSpPr>
        <p:spPr>
          <a:xfrm>
            <a:off x="717600" y="2465550"/>
            <a:ext cx="1591500" cy="207000"/>
          </a:xfrm>
          <a:prstGeom prst="uturnArrow">
            <a:avLst>
              <a:gd fmla="val 12801" name="adj1"/>
              <a:gd fmla="val 25000" name="adj2"/>
              <a:gd fmla="val 38502" name="adj3"/>
              <a:gd fmla="val 43750" name="adj4"/>
              <a:gd fmla="val 100000" name="adj5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0" name="Google Shape;440;p58"/>
          <p:cNvCxnSpPr/>
          <p:nvPr/>
        </p:nvCxnSpPr>
        <p:spPr>
          <a:xfrm>
            <a:off x="7390200" y="2672538"/>
            <a:ext cx="0" cy="151290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1" name="Google Shape;441;p58"/>
          <p:cNvSpPr/>
          <p:nvPr/>
        </p:nvSpPr>
        <p:spPr>
          <a:xfrm>
            <a:off x="2631200" y="2465550"/>
            <a:ext cx="1066200" cy="207000"/>
          </a:xfrm>
          <a:prstGeom prst="uturnArrow">
            <a:avLst>
              <a:gd fmla="val 12801" name="adj1"/>
              <a:gd fmla="val 25000" name="adj2"/>
              <a:gd fmla="val 38502" name="adj3"/>
              <a:gd fmla="val 43750" name="adj4"/>
              <a:gd fmla="val 100000" name="adj5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58"/>
          <p:cNvSpPr/>
          <p:nvPr/>
        </p:nvSpPr>
        <p:spPr>
          <a:xfrm>
            <a:off x="4019500" y="2465550"/>
            <a:ext cx="1557300" cy="207000"/>
          </a:xfrm>
          <a:prstGeom prst="uturnArrow">
            <a:avLst>
              <a:gd fmla="val 12801" name="adj1"/>
              <a:gd fmla="val 25000" name="adj2"/>
              <a:gd fmla="val 38502" name="adj3"/>
              <a:gd fmla="val 43750" name="adj4"/>
              <a:gd fmla="val 100000" name="adj5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58"/>
          <p:cNvSpPr/>
          <p:nvPr/>
        </p:nvSpPr>
        <p:spPr>
          <a:xfrm rot="10800000">
            <a:off x="717600" y="4185450"/>
            <a:ext cx="1591500" cy="207000"/>
          </a:xfrm>
          <a:prstGeom prst="uturnArrow">
            <a:avLst>
              <a:gd fmla="val 12801" name="adj1"/>
              <a:gd fmla="val 25000" name="adj2"/>
              <a:gd fmla="val 38502" name="adj3"/>
              <a:gd fmla="val 43750" name="adj4"/>
              <a:gd fmla="val 100000" name="adj5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58"/>
          <p:cNvSpPr/>
          <p:nvPr/>
        </p:nvSpPr>
        <p:spPr>
          <a:xfrm rot="10800000">
            <a:off x="2600000" y="4185450"/>
            <a:ext cx="1066200" cy="207000"/>
          </a:xfrm>
          <a:prstGeom prst="uturnArrow">
            <a:avLst>
              <a:gd fmla="val 12801" name="adj1"/>
              <a:gd fmla="val 25000" name="adj2"/>
              <a:gd fmla="val 38502" name="adj3"/>
              <a:gd fmla="val 43750" name="adj4"/>
              <a:gd fmla="val 100000" name="adj5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58"/>
          <p:cNvSpPr/>
          <p:nvPr/>
        </p:nvSpPr>
        <p:spPr>
          <a:xfrm rot="10800000">
            <a:off x="3957100" y="4185450"/>
            <a:ext cx="1591500" cy="207000"/>
          </a:xfrm>
          <a:prstGeom prst="uturnArrow">
            <a:avLst>
              <a:gd fmla="val 12801" name="adj1"/>
              <a:gd fmla="val 25000" name="adj2"/>
              <a:gd fmla="val 38502" name="adj3"/>
              <a:gd fmla="val 43750" name="adj4"/>
              <a:gd fmla="val 100000" name="adj5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59"/>
          <p:cNvSpPr txBox="1"/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Merge</a:t>
            </a:r>
            <a:endParaRPr/>
          </a:p>
        </p:txBody>
      </p:sp>
      <p:sp>
        <p:nvSpPr>
          <p:cNvPr id="451" name="Google Shape;451;p59"/>
          <p:cNvSpPr/>
          <p:nvPr/>
        </p:nvSpPr>
        <p:spPr>
          <a:xfrm>
            <a:off x="1456530" y="1932675"/>
            <a:ext cx="1485600" cy="1336800"/>
          </a:xfrm>
          <a:prstGeom prst="rect">
            <a:avLst/>
          </a:prstGeom>
          <a:solidFill>
            <a:srgbClr val="D0E0E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data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52" name="Google Shape;452;p59"/>
          <p:cNvSpPr/>
          <p:nvPr/>
        </p:nvSpPr>
        <p:spPr>
          <a:xfrm>
            <a:off x="457200" y="1932675"/>
            <a:ext cx="1074600" cy="1336800"/>
          </a:xfrm>
          <a:prstGeom prst="rect">
            <a:avLst/>
          </a:prstGeom>
          <a:solidFill>
            <a:srgbClr val="A2C4C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meta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data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(free)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53" name="Google Shape;453;p59"/>
          <p:cNvSpPr/>
          <p:nvPr/>
        </p:nvSpPr>
        <p:spPr>
          <a:xfrm>
            <a:off x="2942125" y="1932675"/>
            <a:ext cx="1074600" cy="1336800"/>
          </a:xfrm>
          <a:prstGeom prst="rect">
            <a:avLst/>
          </a:prstGeom>
          <a:solidFill>
            <a:srgbClr val="A2C4C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meta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data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54" name="Google Shape;454;p59"/>
          <p:cNvSpPr/>
          <p:nvPr/>
        </p:nvSpPr>
        <p:spPr>
          <a:xfrm>
            <a:off x="3961018" y="1932675"/>
            <a:ext cx="1833300" cy="1336800"/>
          </a:xfrm>
          <a:prstGeom prst="rect">
            <a:avLst/>
          </a:prstGeom>
          <a:solidFill>
            <a:srgbClr val="D0E0E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data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55" name="Google Shape;455;p59"/>
          <p:cNvSpPr/>
          <p:nvPr/>
        </p:nvSpPr>
        <p:spPr>
          <a:xfrm>
            <a:off x="1316025" y="1725675"/>
            <a:ext cx="1671900" cy="207000"/>
          </a:xfrm>
          <a:prstGeom prst="uturnArrow">
            <a:avLst>
              <a:gd fmla="val 12801" name="adj1"/>
              <a:gd fmla="val 25000" name="adj2"/>
              <a:gd fmla="val 38502" name="adj3"/>
              <a:gd fmla="val 43750" name="adj4"/>
              <a:gd fmla="val 100000" name="adj5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59"/>
          <p:cNvSpPr/>
          <p:nvPr/>
        </p:nvSpPr>
        <p:spPr>
          <a:xfrm>
            <a:off x="3846425" y="1725675"/>
            <a:ext cx="1981200" cy="207000"/>
          </a:xfrm>
          <a:prstGeom prst="uturnArrow">
            <a:avLst>
              <a:gd fmla="val 12801" name="adj1"/>
              <a:gd fmla="val 25000" name="adj2"/>
              <a:gd fmla="val 38502" name="adj3"/>
              <a:gd fmla="val 43750" name="adj4"/>
              <a:gd fmla="val 100000" name="adj5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59"/>
          <p:cNvSpPr/>
          <p:nvPr/>
        </p:nvSpPr>
        <p:spPr>
          <a:xfrm>
            <a:off x="5794325" y="1932675"/>
            <a:ext cx="1074600" cy="1336800"/>
          </a:xfrm>
          <a:prstGeom prst="rect">
            <a:avLst/>
          </a:prstGeom>
          <a:solidFill>
            <a:srgbClr val="A2C4C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meta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data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(free)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58" name="Google Shape;458;p59"/>
          <p:cNvSpPr/>
          <p:nvPr/>
        </p:nvSpPr>
        <p:spPr>
          <a:xfrm>
            <a:off x="6868918" y="1932675"/>
            <a:ext cx="1833300" cy="1336800"/>
          </a:xfrm>
          <a:prstGeom prst="rect">
            <a:avLst/>
          </a:prstGeom>
          <a:solidFill>
            <a:srgbClr val="D0E0E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data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59" name="Google Shape;459;p59"/>
          <p:cNvSpPr/>
          <p:nvPr/>
        </p:nvSpPr>
        <p:spPr>
          <a:xfrm>
            <a:off x="6767425" y="1725675"/>
            <a:ext cx="1981200" cy="207000"/>
          </a:xfrm>
          <a:prstGeom prst="uturnArrow">
            <a:avLst>
              <a:gd fmla="val 12801" name="adj1"/>
              <a:gd fmla="val 25000" name="adj2"/>
              <a:gd fmla="val 38502" name="adj3"/>
              <a:gd fmla="val 43750" name="adj4"/>
              <a:gd fmla="val 100000" name="adj5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59"/>
          <p:cNvSpPr/>
          <p:nvPr/>
        </p:nvSpPr>
        <p:spPr>
          <a:xfrm rot="10800000">
            <a:off x="1456525" y="3269475"/>
            <a:ext cx="1671900" cy="207000"/>
          </a:xfrm>
          <a:prstGeom prst="uturnArrow">
            <a:avLst>
              <a:gd fmla="val 12801" name="adj1"/>
              <a:gd fmla="val 25000" name="adj2"/>
              <a:gd fmla="val 38502" name="adj3"/>
              <a:gd fmla="val 43750" name="adj4"/>
              <a:gd fmla="val 100000" name="adj5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59"/>
          <p:cNvSpPr/>
          <p:nvPr/>
        </p:nvSpPr>
        <p:spPr>
          <a:xfrm rot="10800000">
            <a:off x="3905250" y="3269475"/>
            <a:ext cx="2075100" cy="207000"/>
          </a:xfrm>
          <a:prstGeom prst="uturnArrow">
            <a:avLst>
              <a:gd fmla="val 12801" name="adj1"/>
              <a:gd fmla="val 25000" name="adj2"/>
              <a:gd fmla="val 38502" name="adj3"/>
              <a:gd fmla="val 43750" name="adj4"/>
              <a:gd fmla="val 100000" name="adj5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59"/>
          <p:cNvSpPr/>
          <p:nvPr/>
        </p:nvSpPr>
        <p:spPr>
          <a:xfrm rot="10800000">
            <a:off x="6824875" y="3269475"/>
            <a:ext cx="1981200" cy="207000"/>
          </a:xfrm>
          <a:prstGeom prst="uturnArrow">
            <a:avLst>
              <a:gd fmla="val 12801" name="adj1"/>
              <a:gd fmla="val 25000" name="adj2"/>
              <a:gd fmla="val 38502" name="adj3"/>
              <a:gd fmla="val 43750" name="adj4"/>
              <a:gd fmla="val 100000" name="adj5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59"/>
          <p:cNvSpPr/>
          <p:nvPr/>
        </p:nvSpPr>
        <p:spPr>
          <a:xfrm>
            <a:off x="1456550" y="4208000"/>
            <a:ext cx="7230300" cy="1336800"/>
          </a:xfrm>
          <a:prstGeom prst="rect">
            <a:avLst/>
          </a:prstGeom>
          <a:solidFill>
            <a:srgbClr val="D0E0E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data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4" name="Google Shape;464;p59"/>
          <p:cNvSpPr/>
          <p:nvPr/>
        </p:nvSpPr>
        <p:spPr>
          <a:xfrm>
            <a:off x="457188" y="4208000"/>
            <a:ext cx="1074600" cy="1336800"/>
          </a:xfrm>
          <a:prstGeom prst="rect">
            <a:avLst/>
          </a:prstGeom>
          <a:solidFill>
            <a:srgbClr val="A2C4C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meta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data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5" name="Google Shape;465;p59"/>
          <p:cNvSpPr/>
          <p:nvPr/>
        </p:nvSpPr>
        <p:spPr>
          <a:xfrm>
            <a:off x="1316050" y="4001000"/>
            <a:ext cx="7432500" cy="207000"/>
          </a:xfrm>
          <a:prstGeom prst="uturnArrow">
            <a:avLst>
              <a:gd fmla="val 12801" name="adj1"/>
              <a:gd fmla="val 25000" name="adj2"/>
              <a:gd fmla="val 38502" name="adj3"/>
              <a:gd fmla="val 43750" name="adj4"/>
              <a:gd fmla="val 100000" name="adj5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59"/>
          <p:cNvSpPr/>
          <p:nvPr/>
        </p:nvSpPr>
        <p:spPr>
          <a:xfrm rot="10800000">
            <a:off x="1456673" y="5544800"/>
            <a:ext cx="7349400" cy="207000"/>
          </a:xfrm>
          <a:prstGeom prst="uturnArrow">
            <a:avLst>
              <a:gd fmla="val 12801" name="adj1"/>
              <a:gd fmla="val 25000" name="adj2"/>
              <a:gd fmla="val 38502" name="adj3"/>
              <a:gd fmla="val 43750" name="adj4"/>
              <a:gd fmla="val 100000" name="adj5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67" name="Google Shape;467;p59"/>
          <p:cNvCxnSpPr>
            <a:stCxn id="468" idx="2"/>
          </p:cNvCxnSpPr>
          <p:nvPr/>
        </p:nvCxnSpPr>
        <p:spPr>
          <a:xfrm>
            <a:off x="3968625" y="1417950"/>
            <a:ext cx="0" cy="514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468" name="Google Shape;468;p59"/>
          <p:cNvSpPr txBox="1"/>
          <p:nvPr/>
        </p:nvSpPr>
        <p:spPr>
          <a:xfrm>
            <a:off x="3684675" y="1022850"/>
            <a:ext cx="5679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p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60"/>
          <p:cNvSpPr txBox="1"/>
          <p:nvPr>
            <p:ph idx="1" type="body"/>
          </p:nvPr>
        </p:nvSpPr>
        <p:spPr>
          <a:xfrm>
            <a:off x="137250" y="1265850"/>
            <a:ext cx="8869500" cy="457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19100" lvl="0" marL="457200" rtl="0" algn="just">
              <a:spcBef>
                <a:spcPts val="600"/>
              </a:spcBef>
              <a:spcAft>
                <a:spcPts val="0"/>
              </a:spcAft>
              <a:buSzPts val="3000"/>
              <a:buChar char="➢"/>
            </a:pPr>
            <a:r>
              <a:rPr lang="en"/>
              <a:t>Only link free chunks</a:t>
            </a:r>
            <a:endParaRPr/>
          </a:p>
          <a:p>
            <a:pPr indent="-419100" lvl="0" marL="457200" rtl="0" algn="just">
              <a:spcBef>
                <a:spcPts val="1000"/>
              </a:spcBef>
              <a:spcAft>
                <a:spcPts val="0"/>
              </a:spcAft>
              <a:buSzPts val="3000"/>
              <a:buChar char="➢"/>
            </a:pPr>
            <a:r>
              <a:rPr lang="en"/>
              <a:t>Embedded meta-data inside the chunk</a:t>
            </a:r>
            <a:endParaRPr/>
          </a:p>
          <a:p>
            <a:pPr indent="-419100" lvl="0" marL="457200" rtl="0" algn="just">
              <a:spcBef>
                <a:spcPts val="1000"/>
              </a:spcBef>
              <a:spcAft>
                <a:spcPts val="0"/>
              </a:spcAft>
              <a:buSzPts val="3000"/>
              <a:buChar char="➢"/>
            </a:pPr>
            <a:r>
              <a:rPr lang="en"/>
              <a:t>Using a best-fit ?</a:t>
            </a:r>
            <a:endParaRPr/>
          </a:p>
          <a:p>
            <a:pPr indent="-304800" lvl="1" marL="914400" rtl="0" algn="just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Finding the best chunk is expensive</a:t>
            </a:r>
            <a:endParaRPr/>
          </a:p>
          <a:p>
            <a:pPr indent="-304800" lvl="1" marL="914400" rtl="0" algn="just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Free chunk can be linked with chunks of the same size</a:t>
            </a:r>
            <a:endParaRPr/>
          </a:p>
          <a:p>
            <a:pPr indent="-304800" lvl="1" marL="914400" rtl="0" algn="just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/>
              <a:t>Buddy Algorithm:</a:t>
            </a:r>
            <a:r>
              <a:rPr lang="en"/>
              <a:t> chunks are split/merge by pair</a:t>
            </a:r>
            <a:endParaRPr/>
          </a:p>
          <a:p>
            <a:pPr indent="-304800" lvl="1" marL="914400" rtl="0" algn="just">
              <a:spcBef>
                <a:spcPts val="480"/>
              </a:spcBef>
              <a:spcAft>
                <a:spcPts val="0"/>
              </a:spcAft>
              <a:buSzPts val="1200"/>
              <a:buChar char="●"/>
            </a:pPr>
            <a:r>
              <a:rPr b="1" lang="en"/>
              <a:t>Slab Allocator:</a:t>
            </a:r>
            <a:r>
              <a:rPr lang="en"/>
              <a:t> pools of chunk of the same size</a:t>
            </a:r>
            <a:endParaRPr/>
          </a:p>
          <a:p>
            <a:pPr indent="-419100" lvl="0" marL="457200" rtl="0" algn="just">
              <a:spcBef>
                <a:spcPts val="1000"/>
              </a:spcBef>
              <a:spcAft>
                <a:spcPts val="0"/>
              </a:spcAft>
              <a:buSzPts val="3000"/>
              <a:buChar char="➢"/>
            </a:pPr>
            <a:r>
              <a:rPr lang="en"/>
              <a:t>Use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mmap(2)</a:t>
            </a:r>
            <a:r>
              <a:rPr lang="en"/>
              <a:t> with or instead of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sbrk(2)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74" name="Google Shape;474;p60"/>
          <p:cNvSpPr txBox="1"/>
          <p:nvPr>
            <p:ph type="title"/>
          </p:nvPr>
        </p:nvSpPr>
        <p:spPr>
          <a:xfrm>
            <a:off x="457200" y="274648"/>
            <a:ext cx="8229600" cy="99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Doing Better ?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61"/>
          <p:cNvSpPr txBox="1"/>
          <p:nvPr>
            <p:ph idx="1" type="subTitle"/>
          </p:nvPr>
        </p:nvSpPr>
        <p:spPr>
          <a:xfrm>
            <a:off x="903900" y="2667150"/>
            <a:ext cx="7336200" cy="15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More Allocators !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62"/>
          <p:cNvSpPr txBox="1"/>
          <p:nvPr>
            <p:ph type="title"/>
          </p:nvPr>
        </p:nvSpPr>
        <p:spPr>
          <a:xfrm>
            <a:off x="457200" y="274648"/>
            <a:ext cx="8229600" cy="99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Allocators ?</a:t>
            </a:r>
            <a:endParaRPr/>
          </a:p>
        </p:txBody>
      </p:sp>
      <p:sp>
        <p:nvSpPr>
          <p:cNvPr id="485" name="Google Shape;485;p62"/>
          <p:cNvSpPr txBox="1"/>
          <p:nvPr>
            <p:ph idx="1" type="body"/>
          </p:nvPr>
        </p:nvSpPr>
        <p:spPr>
          <a:xfrm>
            <a:off x="137250" y="1265850"/>
            <a:ext cx="8869500" cy="457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malloc(3)</a:t>
            </a:r>
            <a:r>
              <a:rPr lang="en"/>
              <a:t> is highly constrained:</a:t>
            </a:r>
            <a:endParaRPr/>
          </a:p>
          <a:p>
            <a:pPr indent="-304800" lvl="1" marL="914400" rtl="0" algn="just">
              <a:spcBef>
                <a:spcPts val="48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Allocate any possible size</a:t>
            </a:r>
            <a:endParaRPr/>
          </a:p>
          <a:p>
            <a:pPr indent="-304800" lvl="1" marL="914400" rtl="0" algn="just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Free chunk independently</a:t>
            </a:r>
            <a:endParaRPr/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1000"/>
              </a:spcAft>
              <a:buNone/>
            </a:pPr>
            <a:r>
              <a:rPr b="1" lang="en"/>
              <a:t>For specific usage we may have better strategy</a:t>
            </a:r>
            <a:endParaRPr b="1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63"/>
          <p:cNvSpPr txBox="1"/>
          <p:nvPr>
            <p:ph type="title"/>
          </p:nvPr>
        </p:nvSpPr>
        <p:spPr>
          <a:xfrm>
            <a:off x="457200" y="274648"/>
            <a:ext cx="8229600" cy="99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Allocate Many, Free Once</a:t>
            </a:r>
            <a:endParaRPr/>
          </a:p>
        </p:txBody>
      </p:sp>
      <p:sp>
        <p:nvSpPr>
          <p:cNvPr id="491" name="Google Shape;491;p63"/>
          <p:cNvSpPr txBox="1"/>
          <p:nvPr>
            <p:ph idx="1" type="body"/>
          </p:nvPr>
        </p:nvSpPr>
        <p:spPr>
          <a:xfrm>
            <a:off x="137250" y="1265850"/>
            <a:ext cx="8869500" cy="457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19100" lvl="0" marL="457200" rtl="0" algn="just">
              <a:spcBef>
                <a:spcPts val="600"/>
              </a:spcBef>
              <a:spcAft>
                <a:spcPts val="0"/>
              </a:spcAft>
              <a:buSzPts val="3000"/>
              <a:buChar char="➢"/>
            </a:pPr>
            <a:r>
              <a:rPr lang="en"/>
              <a:t>Many programs can be sliced into stages</a:t>
            </a:r>
            <a:endParaRPr/>
          </a:p>
          <a:p>
            <a:pPr indent="-419100" lvl="0" marL="457200" rtl="0" algn="just">
              <a:spcBef>
                <a:spcPts val="1000"/>
              </a:spcBef>
              <a:spcAft>
                <a:spcPts val="0"/>
              </a:spcAft>
              <a:buSzPts val="3000"/>
              <a:buChar char="➢"/>
            </a:pPr>
            <a:r>
              <a:rPr lang="en"/>
              <a:t>Memory will be freed all at once at end of stage</a:t>
            </a:r>
            <a:endParaRPr/>
          </a:p>
          <a:p>
            <a:pPr indent="-419100" lvl="0" marL="457200" rtl="0" algn="just">
              <a:spcBef>
                <a:spcPts val="1000"/>
              </a:spcBef>
              <a:spcAft>
                <a:spcPts val="0"/>
              </a:spcAft>
              <a:buSzPts val="3000"/>
              <a:buChar char="➢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malloc(3)</a:t>
            </a:r>
            <a:r>
              <a:rPr lang="en"/>
              <a:t> is not adapted to this case</a:t>
            </a:r>
            <a:endParaRPr/>
          </a:p>
          <a:p>
            <a:pPr indent="-304800" lvl="1" marL="914400" rtl="0" algn="just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we uselessly pay the cost of fine grain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free</a:t>
            </a:r>
            <a:endParaRPr/>
          </a:p>
          <a:p>
            <a:pPr indent="-304800" lvl="1" marL="914400" rtl="0" algn="just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Freeing one by one can be difficult and expensive</a:t>
            </a:r>
            <a:endParaRPr/>
          </a:p>
          <a:p>
            <a:pPr indent="-419100" lvl="0" marL="457200" rtl="0" algn="just">
              <a:spcBef>
                <a:spcPts val="1000"/>
              </a:spcBef>
              <a:spcAft>
                <a:spcPts val="0"/>
              </a:spcAft>
              <a:buSzPts val="3000"/>
              <a:buChar char="➢"/>
            </a:pPr>
            <a:r>
              <a:rPr lang="en"/>
              <a:t>For that we can use a pool allocator !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64"/>
          <p:cNvSpPr txBox="1"/>
          <p:nvPr>
            <p:ph type="title"/>
          </p:nvPr>
        </p:nvSpPr>
        <p:spPr>
          <a:xfrm>
            <a:off x="457200" y="274648"/>
            <a:ext cx="8229600" cy="99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Pool Allocator</a:t>
            </a:r>
            <a:endParaRPr/>
          </a:p>
        </p:txBody>
      </p:sp>
      <p:sp>
        <p:nvSpPr>
          <p:cNvPr id="497" name="Google Shape;497;p64"/>
          <p:cNvSpPr txBox="1"/>
          <p:nvPr>
            <p:ph idx="1" type="body"/>
          </p:nvPr>
        </p:nvSpPr>
        <p:spPr>
          <a:xfrm>
            <a:off x="137250" y="1265850"/>
            <a:ext cx="8869500" cy="457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19100" lvl="0" marL="457200" rtl="0" algn="just">
              <a:spcBef>
                <a:spcPts val="600"/>
              </a:spcBef>
              <a:spcAft>
                <a:spcPts val="0"/>
              </a:spcAft>
              <a:buSzPts val="3000"/>
              <a:buChar char="➢"/>
            </a:pPr>
            <a:r>
              <a:rPr lang="en"/>
              <a:t>Allocate once and for all a huge single block</a:t>
            </a:r>
            <a:endParaRPr/>
          </a:p>
          <a:p>
            <a:pPr indent="-419100" lvl="0" marL="457200" rtl="0" algn="just">
              <a:spcBef>
                <a:spcPts val="1000"/>
              </a:spcBef>
              <a:spcAft>
                <a:spcPts val="0"/>
              </a:spcAft>
              <a:buSzPts val="3000"/>
              <a:buChar char="➢"/>
            </a:pPr>
            <a:r>
              <a:rPr lang="en"/>
              <a:t>Maintain an index of the currently used space</a:t>
            </a:r>
            <a:endParaRPr/>
          </a:p>
          <a:p>
            <a:pPr indent="-419100" lvl="0" marL="457200" rtl="0" algn="just">
              <a:spcBef>
                <a:spcPts val="1000"/>
              </a:spcBef>
              <a:spcAft>
                <a:spcPts val="0"/>
              </a:spcAft>
              <a:buSzPts val="3000"/>
              <a:buChar char="➢"/>
            </a:pPr>
            <a:r>
              <a:rPr lang="en"/>
              <a:t>Give chunk piece by piece as required</a:t>
            </a:r>
            <a:endParaRPr/>
          </a:p>
          <a:p>
            <a:pPr indent="-419100" lvl="0" marL="457200" rtl="0" algn="just">
              <a:spcBef>
                <a:spcPts val="1000"/>
              </a:spcBef>
              <a:spcAft>
                <a:spcPts val="0"/>
              </a:spcAft>
              <a:buSzPts val="3000"/>
              <a:buChar char="➢"/>
            </a:pPr>
            <a:r>
              <a:rPr lang="en"/>
              <a:t>Release memory by simply set the index to 0</a:t>
            </a:r>
            <a:endParaRPr/>
          </a:p>
          <a:p>
            <a:pPr indent="-419100" lvl="0" marL="457200" rtl="0" algn="just">
              <a:spcBef>
                <a:spcPts val="1000"/>
              </a:spcBef>
              <a:spcAft>
                <a:spcPts val="0"/>
              </a:spcAft>
              <a:buSzPts val="3000"/>
              <a:buChar char="➢"/>
            </a:pPr>
            <a:r>
              <a:rPr lang="en"/>
              <a:t>Allocation and release are in O(1)</a:t>
            </a:r>
            <a:endParaRPr/>
          </a:p>
          <a:p>
            <a:pPr indent="-419100" lvl="0" marL="457200" rtl="0" algn="just">
              <a:spcBef>
                <a:spcPts val="1000"/>
              </a:spcBef>
              <a:spcAft>
                <a:spcPts val="1000"/>
              </a:spcAft>
              <a:buSzPts val="3000"/>
              <a:buChar char="➢"/>
            </a:pPr>
            <a:r>
              <a:rPr lang="en"/>
              <a:t>No overhead, no wasted space !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65"/>
          <p:cNvSpPr txBox="1"/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Pool Allocator</a:t>
            </a:r>
            <a:endParaRPr/>
          </a:p>
        </p:txBody>
      </p:sp>
      <p:sp>
        <p:nvSpPr>
          <p:cNvPr id="503" name="Google Shape;503;p65"/>
          <p:cNvSpPr/>
          <p:nvPr/>
        </p:nvSpPr>
        <p:spPr>
          <a:xfrm>
            <a:off x="579450" y="2804275"/>
            <a:ext cx="7985100" cy="1502700"/>
          </a:xfrm>
          <a:prstGeom prst="rect">
            <a:avLst/>
          </a:prstGeom>
          <a:solidFill>
            <a:srgbClr val="D0E0E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Data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04" name="Google Shape;504;p65"/>
          <p:cNvCxnSpPr/>
          <p:nvPr/>
        </p:nvCxnSpPr>
        <p:spPr>
          <a:xfrm>
            <a:off x="2970325" y="2795575"/>
            <a:ext cx="0" cy="1520100"/>
          </a:xfrm>
          <a:prstGeom prst="straightConnector1">
            <a:avLst/>
          </a:prstGeom>
          <a:noFill/>
          <a:ln cap="flat" cmpd="sng" w="28575">
            <a:solidFill>
              <a:srgbClr val="85200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5" name="Google Shape;505;p65"/>
          <p:cNvCxnSpPr/>
          <p:nvPr/>
        </p:nvCxnSpPr>
        <p:spPr>
          <a:xfrm>
            <a:off x="1258025" y="2812975"/>
            <a:ext cx="0" cy="1485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506" name="Google Shape;506;p65"/>
          <p:cNvCxnSpPr/>
          <p:nvPr/>
        </p:nvCxnSpPr>
        <p:spPr>
          <a:xfrm>
            <a:off x="1745375" y="2812975"/>
            <a:ext cx="0" cy="1485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507" name="Google Shape;507;p65"/>
          <p:cNvCxnSpPr/>
          <p:nvPr/>
        </p:nvCxnSpPr>
        <p:spPr>
          <a:xfrm>
            <a:off x="2357850" y="2812975"/>
            <a:ext cx="0" cy="1485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508" name="Google Shape;508;p65"/>
          <p:cNvSpPr txBox="1"/>
          <p:nvPr/>
        </p:nvSpPr>
        <p:spPr>
          <a:xfrm>
            <a:off x="2483275" y="2319450"/>
            <a:ext cx="974100" cy="41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index</a:t>
            </a:r>
            <a:endParaRPr/>
          </a:p>
        </p:txBody>
      </p:sp>
      <p:sp>
        <p:nvSpPr>
          <p:cNvPr id="509" name="Google Shape;509;p65"/>
          <p:cNvSpPr/>
          <p:nvPr/>
        </p:nvSpPr>
        <p:spPr>
          <a:xfrm>
            <a:off x="579450" y="4426950"/>
            <a:ext cx="2391000" cy="1116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Allocated Area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10" name="Google Shape;510;p65"/>
          <p:cNvSpPr/>
          <p:nvPr/>
        </p:nvSpPr>
        <p:spPr>
          <a:xfrm>
            <a:off x="2970325" y="4426950"/>
            <a:ext cx="5594100" cy="1116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Free Area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66"/>
          <p:cNvSpPr txBox="1"/>
          <p:nvPr>
            <p:ph type="title"/>
          </p:nvPr>
        </p:nvSpPr>
        <p:spPr>
          <a:xfrm>
            <a:off x="457200" y="274648"/>
            <a:ext cx="8229600" cy="99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Pool Allocator</a:t>
            </a:r>
            <a:endParaRPr/>
          </a:p>
        </p:txBody>
      </p:sp>
      <p:sp>
        <p:nvSpPr>
          <p:cNvPr id="516" name="Google Shape;516;p66"/>
          <p:cNvSpPr txBox="1"/>
          <p:nvPr>
            <p:ph idx="1" type="body"/>
          </p:nvPr>
        </p:nvSpPr>
        <p:spPr>
          <a:xfrm>
            <a:off x="1829700" y="1265850"/>
            <a:ext cx="5484600" cy="5164200"/>
          </a:xfrm>
          <a:prstGeom prst="rect">
            <a:avLst/>
          </a:prstGeom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204A87"/>
                </a:solidFill>
                <a:latin typeface="Consolas"/>
                <a:ea typeface="Consolas"/>
                <a:cs typeface="Consolas"/>
                <a:sym typeface="Consolas"/>
              </a:rPr>
              <a:t>typedef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800">
                <a:solidFill>
                  <a:srgbClr val="204A87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pool 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800">
                <a:solidFill>
                  <a:srgbClr val="204A87"/>
                </a:solidFill>
                <a:latin typeface="Consolas"/>
                <a:ea typeface="Consolas"/>
                <a:cs typeface="Consolas"/>
                <a:sym typeface="Consolas"/>
              </a:rPr>
              <a:t>size_t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poolsize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index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800">
                <a:solidFill>
                  <a:srgbClr val="204A87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b="1" lang="en" sz="1800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data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</a:t>
            </a:r>
            <a:r>
              <a:rPr b="1" lang="en" sz="1800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mempool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204A87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reset_pool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mempool mem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mem</a:t>
            </a:r>
            <a:r>
              <a:rPr b="1" lang="en" sz="1800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index </a:t>
            </a:r>
            <a:r>
              <a:rPr b="1" lang="en" sz="1800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800">
                <a:solidFill>
                  <a:srgbClr val="0000C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204A87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800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alloc_pool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mempool mem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800">
                <a:solidFill>
                  <a:srgbClr val="204A87"/>
                </a:solidFill>
                <a:latin typeface="Consolas"/>
                <a:ea typeface="Consolas"/>
                <a:cs typeface="Consolas"/>
                <a:sym typeface="Consolas"/>
              </a:rPr>
              <a:t>size_t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s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800">
                <a:solidFill>
                  <a:srgbClr val="204A87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b="1" lang="en" sz="1800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 </a:t>
            </a:r>
            <a:r>
              <a:rPr b="1" lang="en" sz="1800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204A87"/>
                </a:solidFill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800">
                <a:solidFill>
                  <a:srgbClr val="204A87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mem</a:t>
            </a:r>
            <a:r>
              <a:rPr b="1" lang="en" sz="1800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index </a:t>
            </a:r>
            <a:r>
              <a:rPr b="1" lang="en" sz="1800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+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 </a:t>
            </a:r>
            <a:r>
              <a:rPr b="1" lang="en" sz="1800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&lt;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mem</a:t>
            </a:r>
            <a:r>
              <a:rPr b="1" lang="en" sz="1800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poolsize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r </a:t>
            </a:r>
            <a:r>
              <a:rPr b="1" lang="en" sz="1800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mem</a:t>
            </a:r>
            <a:r>
              <a:rPr b="1" lang="en" sz="1800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data </a:t>
            </a:r>
            <a:r>
              <a:rPr b="1" lang="en" sz="1800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mem</a:t>
            </a:r>
            <a:r>
              <a:rPr b="1" lang="en" sz="1800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index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mem</a:t>
            </a:r>
            <a:r>
              <a:rPr b="1" lang="en" sz="1800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index </a:t>
            </a:r>
            <a:r>
              <a:rPr b="1" lang="en" sz="1800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+=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s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800">
                <a:solidFill>
                  <a:srgbClr val="204A87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r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67"/>
          <p:cNvSpPr txBox="1"/>
          <p:nvPr>
            <p:ph type="title"/>
          </p:nvPr>
        </p:nvSpPr>
        <p:spPr>
          <a:xfrm>
            <a:off x="457200" y="274648"/>
            <a:ext cx="8229600" cy="99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Recycling Pool</a:t>
            </a:r>
            <a:endParaRPr/>
          </a:p>
        </p:txBody>
      </p:sp>
      <p:sp>
        <p:nvSpPr>
          <p:cNvPr id="522" name="Google Shape;522;p67"/>
          <p:cNvSpPr txBox="1"/>
          <p:nvPr>
            <p:ph idx="1" type="body"/>
          </p:nvPr>
        </p:nvSpPr>
        <p:spPr>
          <a:xfrm>
            <a:off x="137250" y="1265850"/>
            <a:ext cx="8869500" cy="457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19100" lvl="0" marL="457200" rtl="0" algn="just">
              <a:spcBef>
                <a:spcPts val="600"/>
              </a:spcBef>
              <a:spcAft>
                <a:spcPts val="0"/>
              </a:spcAft>
              <a:buSzPts val="3000"/>
              <a:buChar char="➢"/>
            </a:pPr>
            <a:r>
              <a:rPr lang="en"/>
              <a:t>We have a bunch of allocations of the same size</a:t>
            </a:r>
            <a:endParaRPr/>
          </a:p>
          <a:p>
            <a:pPr indent="-419100" lvl="0" marL="457200" rtl="0" algn="just">
              <a:spcBef>
                <a:spcPts val="1000"/>
              </a:spcBef>
              <a:spcAft>
                <a:spcPts val="0"/>
              </a:spcAft>
              <a:buSzPts val="3000"/>
              <a:buChar char="➢"/>
            </a:pPr>
            <a:r>
              <a:rPr lang="en"/>
              <a:t>We often allocate/free blocks</a:t>
            </a:r>
            <a:endParaRPr/>
          </a:p>
          <a:p>
            <a:pPr indent="-419100" lvl="0" marL="457200" rtl="0" algn="just">
              <a:spcBef>
                <a:spcPts val="1000"/>
              </a:spcBef>
              <a:spcAft>
                <a:spcPts val="0"/>
              </a:spcAft>
              <a:buSzPts val="3000"/>
              <a:buChar char="➢"/>
            </a:pPr>
            <a:r>
              <a:rPr lang="en"/>
              <a:t>We can use a pool for allocation</a:t>
            </a:r>
            <a:endParaRPr/>
          </a:p>
          <a:p>
            <a:pPr indent="-419100" lvl="0" marL="457200" rtl="0" algn="just">
              <a:spcBef>
                <a:spcPts val="1000"/>
              </a:spcBef>
              <a:spcAft>
                <a:spcPts val="0"/>
              </a:spcAft>
              <a:buSzPts val="3000"/>
              <a:buChar char="➢"/>
            </a:pPr>
            <a:r>
              <a:rPr lang="en"/>
              <a:t>Rather than really freed blocks, we reuse them !</a:t>
            </a:r>
            <a:endParaRPr/>
          </a:p>
          <a:p>
            <a:pPr indent="-419100" lvl="0" marL="457200" rtl="0" algn="just">
              <a:spcBef>
                <a:spcPts val="1000"/>
              </a:spcBef>
              <a:spcAft>
                <a:spcPts val="1000"/>
              </a:spcAft>
              <a:buSzPts val="3000"/>
              <a:buChar char="➢"/>
            </a:pPr>
            <a:r>
              <a:rPr lang="en"/>
              <a:t>Again we have O(1) allocate and free !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457200" y="274648"/>
            <a:ext cx="8229600" cy="99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Virtual Memory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137250" y="1265850"/>
            <a:ext cx="8869500" cy="457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i="1" lang="en"/>
              <a:t>Virtual Memory </a:t>
            </a:r>
            <a:r>
              <a:rPr i="1" lang="en"/>
              <a:t>maps memory addresses used by a program, called </a:t>
            </a:r>
            <a:r>
              <a:rPr b="1" i="1" lang="en"/>
              <a:t>virtual addresses</a:t>
            </a:r>
            <a:r>
              <a:rPr i="1" lang="en"/>
              <a:t>, into </a:t>
            </a:r>
            <a:r>
              <a:rPr b="1" i="1" lang="en"/>
              <a:t>physical addresses </a:t>
            </a:r>
            <a:r>
              <a:rPr i="1" lang="en"/>
              <a:t>in computer memory.</a:t>
            </a:r>
            <a:endParaRPr i="1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68"/>
          <p:cNvSpPr txBox="1"/>
          <p:nvPr>
            <p:ph type="title"/>
          </p:nvPr>
        </p:nvSpPr>
        <p:spPr>
          <a:xfrm>
            <a:off x="457200" y="274648"/>
            <a:ext cx="8229600" cy="99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Free List</a:t>
            </a:r>
            <a:endParaRPr/>
          </a:p>
        </p:txBody>
      </p:sp>
      <p:sp>
        <p:nvSpPr>
          <p:cNvPr id="528" name="Google Shape;528;p68"/>
          <p:cNvSpPr txBox="1"/>
          <p:nvPr>
            <p:ph idx="1" type="body"/>
          </p:nvPr>
        </p:nvSpPr>
        <p:spPr>
          <a:xfrm>
            <a:off x="137250" y="1265850"/>
            <a:ext cx="8869500" cy="457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19100" lvl="0" marL="457200" rtl="0" algn="just">
              <a:spcBef>
                <a:spcPts val="600"/>
              </a:spcBef>
              <a:spcAft>
                <a:spcPts val="0"/>
              </a:spcAft>
              <a:buSzPts val="3000"/>
              <a:buChar char="➢"/>
            </a:pPr>
            <a:r>
              <a:rPr lang="en"/>
              <a:t>To provide easy reuse we add a free list</a:t>
            </a:r>
            <a:endParaRPr/>
          </a:p>
          <a:p>
            <a:pPr indent="-419100" lvl="0" marL="457200" rtl="0" algn="just">
              <a:spcBef>
                <a:spcPts val="1000"/>
              </a:spcBef>
              <a:spcAft>
                <a:spcPts val="0"/>
              </a:spcAft>
              <a:buSzPts val="3000"/>
              <a:buChar char="➢"/>
            </a:pPr>
            <a:r>
              <a:rPr lang="en"/>
              <a:t>We keep a list of free block</a:t>
            </a:r>
            <a:endParaRPr/>
          </a:p>
          <a:p>
            <a:pPr indent="-419100" lvl="0" marL="457200" rtl="0" algn="just">
              <a:spcBef>
                <a:spcPts val="1000"/>
              </a:spcBef>
              <a:spcAft>
                <a:spcPts val="0"/>
              </a:spcAft>
              <a:buSzPts val="3000"/>
              <a:buChar char="➢"/>
            </a:pPr>
            <a:r>
              <a:rPr lang="en"/>
              <a:t>When freeing a block:</a:t>
            </a:r>
            <a:endParaRPr/>
          </a:p>
          <a:p>
            <a:pPr indent="-304800" lvl="1" marL="914400" rtl="0" algn="just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we use the first word to store a pointer (our next field)</a:t>
            </a:r>
            <a:endParaRPr/>
          </a:p>
          <a:p>
            <a:pPr indent="-304800" lvl="1" marL="914400" rtl="0" algn="just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we bind the block to the free list (first place add)</a:t>
            </a:r>
            <a:endParaRPr/>
          </a:p>
          <a:p>
            <a:pPr indent="-304800" lvl="1" marL="914400" rtl="0" algn="just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we replace the entry of the free list by the block</a:t>
            </a:r>
            <a:endParaRPr/>
          </a:p>
          <a:p>
            <a:pPr indent="-419100" lvl="0" marL="457200" rtl="0" algn="just">
              <a:spcBef>
                <a:spcPts val="0"/>
              </a:spcBef>
              <a:spcAft>
                <a:spcPts val="0"/>
              </a:spcAft>
              <a:buSzPts val="3000"/>
              <a:buChar char="➢"/>
            </a:pPr>
            <a:r>
              <a:rPr lang="en"/>
              <a:t>When allocate:</a:t>
            </a:r>
            <a:endParaRPr/>
          </a:p>
          <a:p>
            <a:pPr indent="-304800" lvl="1" marL="914400" rtl="0" algn="just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try to take the first element of the free list</a:t>
            </a:r>
            <a:endParaRPr/>
          </a:p>
          <a:p>
            <a:pPr indent="-304800" lvl="1" marL="914400" rtl="0" algn="just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take another chunk of the pool</a:t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69"/>
          <p:cNvSpPr txBox="1"/>
          <p:nvPr>
            <p:ph type="title"/>
          </p:nvPr>
        </p:nvSpPr>
        <p:spPr>
          <a:xfrm>
            <a:off x="457200" y="274648"/>
            <a:ext cx="8229600" cy="99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Recycler</a:t>
            </a:r>
            <a:endParaRPr/>
          </a:p>
        </p:txBody>
      </p:sp>
      <p:sp>
        <p:nvSpPr>
          <p:cNvPr id="534" name="Google Shape;534;p69"/>
          <p:cNvSpPr txBox="1"/>
          <p:nvPr>
            <p:ph idx="1" type="body"/>
          </p:nvPr>
        </p:nvSpPr>
        <p:spPr>
          <a:xfrm>
            <a:off x="1659900" y="1265850"/>
            <a:ext cx="5824200" cy="5312700"/>
          </a:xfrm>
          <a:prstGeom prst="rect">
            <a:avLst/>
          </a:prstGeom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204A87"/>
                </a:solidFill>
                <a:latin typeface="Consolas"/>
                <a:ea typeface="Consolas"/>
                <a:cs typeface="Consolas"/>
                <a:sym typeface="Consolas"/>
              </a:rPr>
              <a:t>typedef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400">
                <a:solidFill>
                  <a:srgbClr val="204A87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rpool </a:t>
            </a:r>
            <a:r>
              <a:rPr b="1"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400">
                <a:solidFill>
                  <a:srgbClr val="204A87"/>
                </a:solidFill>
                <a:latin typeface="Consolas"/>
                <a:ea typeface="Consolas"/>
                <a:cs typeface="Consolas"/>
                <a:sym typeface="Consolas"/>
              </a:rPr>
              <a:t>size_t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poolsize</a:t>
            </a:r>
            <a:r>
              <a:rPr b="1"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bsize</a:t>
            </a:r>
            <a:r>
              <a:rPr b="1"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index</a:t>
            </a:r>
            <a:r>
              <a:rPr b="1"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400">
                <a:solidFill>
                  <a:srgbClr val="204A87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b="1" lang="en" sz="1400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data</a:t>
            </a:r>
            <a:r>
              <a:rPr b="1"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400">
                <a:solidFill>
                  <a:srgbClr val="204A87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" sz="1400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**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free_list</a:t>
            </a:r>
            <a:r>
              <a:rPr b="1"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</a:t>
            </a:r>
            <a:r>
              <a:rPr b="1" lang="en" sz="1400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recycler</a:t>
            </a:r>
            <a:r>
              <a:rPr b="1"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1"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204A87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400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alloc_rpool</a:t>
            </a:r>
            <a:r>
              <a:rPr b="1"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recycler mem</a:t>
            </a:r>
            <a:r>
              <a:rPr b="1"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400">
                <a:solidFill>
                  <a:srgbClr val="204A87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b="1" lang="en" sz="1400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 </a:t>
            </a:r>
            <a:r>
              <a:rPr b="1" lang="en" sz="1400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rgbClr val="204A87"/>
                </a:solidFill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b="1"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400">
                <a:solidFill>
                  <a:srgbClr val="204A87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mem</a:t>
            </a:r>
            <a:r>
              <a:rPr b="1" lang="en" sz="1400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free_list</a:t>
            </a:r>
            <a:r>
              <a:rPr b="1"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r </a:t>
            </a:r>
            <a:r>
              <a:rPr b="1" lang="en" sz="1400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mem</a:t>
            </a:r>
            <a:r>
              <a:rPr b="1" lang="en" sz="1400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free_list</a:t>
            </a:r>
            <a:r>
              <a:rPr b="1"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mem</a:t>
            </a:r>
            <a:r>
              <a:rPr b="1" lang="en" sz="1400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free_list </a:t>
            </a:r>
            <a:r>
              <a:rPr b="1" lang="en" sz="1400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400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b="1"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mem</a:t>
            </a:r>
            <a:r>
              <a:rPr b="1" lang="en" sz="1400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free_list</a:t>
            </a:r>
            <a:r>
              <a:rPr b="1"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400">
                <a:solidFill>
                  <a:srgbClr val="204A87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400">
                <a:solidFill>
                  <a:srgbClr val="204A87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mem</a:t>
            </a:r>
            <a:r>
              <a:rPr b="1" lang="en" sz="1400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index </a:t>
            </a:r>
            <a:r>
              <a:rPr b="1" lang="en" sz="1400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mem</a:t>
            </a:r>
            <a:r>
              <a:rPr b="1" lang="en" sz="1400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bsize </a:t>
            </a:r>
            <a:r>
              <a:rPr b="1" lang="en" sz="1400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mem</a:t>
            </a:r>
            <a:r>
              <a:rPr b="1" lang="en" sz="1400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poolsize</a:t>
            </a:r>
            <a:r>
              <a:rPr b="1"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r </a:t>
            </a:r>
            <a:r>
              <a:rPr b="1" lang="en" sz="1400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mem</a:t>
            </a:r>
            <a:r>
              <a:rPr b="1" lang="en" sz="1400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data </a:t>
            </a:r>
            <a:r>
              <a:rPr b="1" lang="en" sz="1400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mem</a:t>
            </a:r>
            <a:r>
              <a:rPr b="1" lang="en" sz="1400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index</a:t>
            </a:r>
            <a:r>
              <a:rPr b="1"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mem</a:t>
            </a:r>
            <a:r>
              <a:rPr b="1" lang="en" sz="1400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index </a:t>
            </a:r>
            <a:r>
              <a:rPr b="1" lang="en" sz="1400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+=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mem</a:t>
            </a:r>
            <a:r>
              <a:rPr b="1" lang="en" sz="1400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bsize</a:t>
            </a:r>
            <a:r>
              <a:rPr b="1"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400">
                <a:solidFill>
                  <a:srgbClr val="204A87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r</a:t>
            </a:r>
            <a:r>
              <a:rPr b="1"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400">
                <a:solidFill>
                  <a:srgbClr val="204A87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free_rpool</a:t>
            </a:r>
            <a:r>
              <a:rPr b="1"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recycler mem</a:t>
            </a:r>
            <a:r>
              <a:rPr b="1"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400">
                <a:solidFill>
                  <a:srgbClr val="204A87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400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p_</a:t>
            </a:r>
            <a:r>
              <a:rPr b="1"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400">
                <a:solidFill>
                  <a:srgbClr val="204A87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" sz="1400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**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 </a:t>
            </a:r>
            <a:r>
              <a:rPr b="1" lang="en" sz="1400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p_</a:t>
            </a:r>
            <a:r>
              <a:rPr b="1"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400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 </a:t>
            </a:r>
            <a:r>
              <a:rPr b="1" lang="en" sz="1400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mem</a:t>
            </a:r>
            <a:r>
              <a:rPr b="1" lang="en" sz="1400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free_list</a:t>
            </a:r>
            <a:r>
              <a:rPr b="1"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mem</a:t>
            </a:r>
            <a:r>
              <a:rPr b="1" lang="en" sz="1400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free_list </a:t>
            </a:r>
            <a:r>
              <a:rPr b="1" lang="en" sz="1400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</a:t>
            </a:r>
            <a:r>
              <a:rPr b="1"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457200" y="274648"/>
            <a:ext cx="8229600" cy="99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Virtual Memory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137250" y="1265850"/>
            <a:ext cx="8869500" cy="457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19100" lvl="0" marL="457200" rtl="0" algn="just">
              <a:spcBef>
                <a:spcPts val="600"/>
              </a:spcBef>
              <a:spcAft>
                <a:spcPts val="0"/>
              </a:spcAft>
              <a:buSzPts val="3000"/>
              <a:buChar char="➢"/>
            </a:pPr>
            <a:r>
              <a:rPr lang="en"/>
              <a:t>All memory accesses are rewritten on the fly</a:t>
            </a:r>
            <a:endParaRPr/>
          </a:p>
          <a:p>
            <a:pPr indent="-419100" lvl="0" marL="457200" rtl="0" algn="just">
              <a:spcBef>
                <a:spcPts val="1000"/>
              </a:spcBef>
              <a:spcAft>
                <a:spcPts val="0"/>
              </a:spcAft>
              <a:buSzPts val="3000"/>
              <a:buChar char="➢"/>
            </a:pPr>
            <a:r>
              <a:rPr lang="en">
                <a:solidFill>
                  <a:schemeClr val="dk1"/>
                </a:solidFill>
              </a:rPr>
              <a:t>Each process has its own virtual address space</a:t>
            </a:r>
            <a:endParaRPr/>
          </a:p>
          <a:p>
            <a:pPr indent="-419100" lvl="0" marL="457200" rtl="0" algn="just">
              <a:spcBef>
                <a:spcPts val="1000"/>
              </a:spcBef>
              <a:spcAft>
                <a:spcPts val="0"/>
              </a:spcAft>
              <a:buSzPts val="3000"/>
              <a:buChar char="➢"/>
            </a:pPr>
            <a:r>
              <a:rPr lang="en"/>
              <a:t>Rewriting is done by the MMU (hardware)</a:t>
            </a:r>
            <a:endParaRPr/>
          </a:p>
          <a:p>
            <a:pPr indent="-419100" lvl="0" marL="457200" rtl="0" algn="just">
              <a:spcBef>
                <a:spcPts val="1000"/>
              </a:spcBef>
              <a:spcAft>
                <a:spcPts val="1000"/>
              </a:spcAft>
              <a:buSzPts val="3000"/>
              <a:buChar char="➢"/>
            </a:pPr>
            <a:r>
              <a:rPr lang="en"/>
              <a:t>Rewriting tables are managed by the Kernel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457200" y="274648"/>
            <a:ext cx="8229600" cy="99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Benefits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137250" y="1265850"/>
            <a:ext cx="8869500" cy="457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19100" lvl="0" marL="457200" rtl="0" algn="just">
              <a:spcBef>
                <a:spcPts val="600"/>
              </a:spcBef>
              <a:spcAft>
                <a:spcPts val="0"/>
              </a:spcAft>
              <a:buSzPts val="3000"/>
              <a:buChar char="➢"/>
            </a:pPr>
            <a:r>
              <a:rPr lang="en"/>
              <a:t>Memory is always contiguous for each process</a:t>
            </a:r>
            <a:endParaRPr/>
          </a:p>
          <a:p>
            <a:pPr indent="-419100" lvl="0" marL="457200" rtl="0" algn="just">
              <a:spcBef>
                <a:spcPts val="1000"/>
              </a:spcBef>
              <a:spcAft>
                <a:spcPts val="0"/>
              </a:spcAft>
              <a:buSzPts val="3000"/>
              <a:buChar char="➢"/>
            </a:pPr>
            <a:r>
              <a:rPr lang="en"/>
              <a:t>Memory has a fixed layout for each process</a:t>
            </a:r>
            <a:endParaRPr/>
          </a:p>
          <a:p>
            <a:pPr indent="-419100" lvl="0" marL="457200" rtl="0" algn="just">
              <a:spcBef>
                <a:spcPts val="1000"/>
              </a:spcBef>
              <a:spcAft>
                <a:spcPts val="0"/>
              </a:spcAft>
              <a:buSzPts val="3000"/>
              <a:buChar char="➢"/>
            </a:pPr>
            <a:r>
              <a:rPr lang="en"/>
              <a:t>No swapping are required</a:t>
            </a:r>
            <a:endParaRPr/>
          </a:p>
          <a:p>
            <a:pPr indent="-419100" lvl="0" marL="457200" rtl="0" algn="just">
              <a:spcBef>
                <a:spcPts val="1000"/>
              </a:spcBef>
              <a:spcAft>
                <a:spcPts val="0"/>
              </a:spcAft>
              <a:buSzPts val="3000"/>
              <a:buChar char="➢"/>
            </a:pPr>
            <a:r>
              <a:rPr lang="en"/>
              <a:t>Each process is alone in its virtual address space</a:t>
            </a:r>
            <a:endParaRPr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Virtual Memory provides a complete solution.</a:t>
            </a:r>
            <a:endParaRPr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457200" y="274648"/>
            <a:ext cx="8229600" cy="99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Mapping ?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137250" y="1265850"/>
            <a:ext cx="8869500" cy="457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19100" lvl="0" marL="457200" rtl="0" algn="just">
              <a:spcBef>
                <a:spcPts val="600"/>
              </a:spcBef>
              <a:spcAft>
                <a:spcPts val="0"/>
              </a:spcAft>
              <a:buSzPts val="3000"/>
              <a:buChar char="➢"/>
            </a:pPr>
            <a:r>
              <a:rPr lang="en"/>
              <a:t>Can we do a one-to-one mapping ?</a:t>
            </a:r>
            <a:endParaRPr/>
          </a:p>
          <a:p>
            <a:pPr indent="-419100" lvl="0" marL="457200" rtl="0" algn="just">
              <a:spcBef>
                <a:spcPts val="1000"/>
              </a:spcBef>
              <a:spcAft>
                <a:spcPts val="0"/>
              </a:spcAft>
              <a:buSzPts val="3000"/>
              <a:buChar char="➢"/>
            </a:pPr>
            <a:r>
              <a:rPr lang="en"/>
              <a:t>A translation table needs 8 bytes (64bits) per translated address, let’s do some math …</a:t>
            </a:r>
            <a:endParaRPr/>
          </a:p>
          <a:p>
            <a:pPr indent="-419100" lvl="0" marL="457200" rtl="0" algn="just">
              <a:spcBef>
                <a:spcPts val="1000"/>
              </a:spcBef>
              <a:spcAft>
                <a:spcPts val="0"/>
              </a:spcAft>
              <a:buSzPts val="3000"/>
              <a:buChar char="➢"/>
            </a:pPr>
            <a:r>
              <a:rPr lang="en"/>
              <a:t>For n bytes of virtual memory, we need 8n bytes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To map the memory we need 8 times its size !</a:t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ight Gradien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