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84"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2" autoAdjust="0"/>
    <p:restoredTop sz="70383" autoAdjust="0"/>
  </p:normalViewPr>
  <p:slideViewPr>
    <p:cSldViewPr snapToGrid="0">
      <p:cViewPr varScale="1">
        <p:scale>
          <a:sx n="69" d="100"/>
          <a:sy n="69" d="100"/>
        </p:scale>
        <p:origin x="837" y="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 Angel" userId="dc5b3cf5f5ef8e04" providerId="LiveId" clId="{3AF78864-A4EF-48BA-A2A3-840C21733110}"/>
    <pc:docChg chg="addSld modSld sldOrd">
      <pc:chgData name="Paul Angel" userId="dc5b3cf5f5ef8e04" providerId="LiveId" clId="{3AF78864-A4EF-48BA-A2A3-840C21733110}" dt="2018-01-10T10:13:39.936" v="54"/>
      <pc:docMkLst>
        <pc:docMk/>
      </pc:docMkLst>
      <pc:sldChg chg="modSp modAnim">
        <pc:chgData name="Paul Angel" userId="dc5b3cf5f5ef8e04" providerId="LiveId" clId="{3AF78864-A4EF-48BA-A2A3-840C21733110}" dt="2018-01-10T10:13:39.936" v="54"/>
        <pc:sldMkLst>
          <pc:docMk/>
          <pc:sldMk cId="1707218299" sldId="257"/>
        </pc:sldMkLst>
        <pc:spChg chg="mod">
          <ac:chgData name="Paul Angel" userId="dc5b3cf5f5ef8e04" providerId="LiveId" clId="{3AF78864-A4EF-48BA-A2A3-840C21733110}" dt="2018-01-10T10:13:08.592" v="49" actId="1076"/>
          <ac:spMkLst>
            <pc:docMk/>
            <pc:sldMk cId="1707218299" sldId="257"/>
            <ac:spMk id="9" creationId="{FBB23A36-BFBA-4CCB-9062-0CC81B3883F4}"/>
          </ac:spMkLst>
        </pc:spChg>
        <pc:cxnChg chg="mod">
          <ac:chgData name="Paul Angel" userId="dc5b3cf5f5ef8e04" providerId="LiveId" clId="{3AF78864-A4EF-48BA-A2A3-840C21733110}" dt="2018-01-10T10:13:08.592" v="49" actId="1076"/>
          <ac:cxnSpMkLst>
            <pc:docMk/>
            <pc:sldMk cId="1707218299" sldId="257"/>
            <ac:cxnSpMk id="95" creationId="{7B53D728-DB38-4758-AB8D-3A2503FC92C2}"/>
          </ac:cxnSpMkLst>
        </pc:cxnChg>
      </pc:sldChg>
      <pc:sldChg chg="addSp modSp add ord">
        <pc:chgData name="Paul Angel" userId="dc5b3cf5f5ef8e04" providerId="LiveId" clId="{3AF78864-A4EF-48BA-A2A3-840C21733110}" dt="2018-01-09T13:16:37.737" v="44" actId="1076"/>
        <pc:sldMkLst>
          <pc:docMk/>
          <pc:sldMk cId="1216811557" sldId="284"/>
        </pc:sldMkLst>
        <pc:spChg chg="add mod">
          <ac:chgData name="Paul Angel" userId="dc5b3cf5f5ef8e04" providerId="LiveId" clId="{3AF78864-A4EF-48BA-A2A3-840C21733110}" dt="2018-01-09T13:16:37.737" v="44" actId="1076"/>
          <ac:spMkLst>
            <pc:docMk/>
            <pc:sldMk cId="1216811557" sldId="284"/>
            <ac:spMk id="2" creationId="{D34E58D4-82DC-4305-9176-D7C60E928FC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8EE02B-0C2C-412C-BA76-34CFC0931E21}" type="datetimeFigureOut">
              <a:rPr lang="en-GB" smtClean="0"/>
              <a:t>10/01/2018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B9EC1C-4DC6-4AA0-BD47-13D7CD76A3F2}" type="slidenum">
              <a:rPr lang="en-GB" smtClean="0"/>
              <a:t>‹#›</a:t>
            </a:fld>
            <a:endParaRPr lang="en-GB"/>
          </a:p>
        </p:txBody>
      </p:sp>
    </p:spTree>
    <p:extLst>
      <p:ext uri="{BB962C8B-B14F-4D97-AF65-F5344CB8AC3E}">
        <p14:creationId xmlns:p14="http://schemas.microsoft.com/office/powerpoint/2010/main" val="950209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EB9EC1C-4DC6-4AA0-BD47-13D7CD76A3F2}" type="slidenum">
              <a:rPr lang="en-GB" smtClean="0"/>
              <a:t>2</a:t>
            </a:fld>
            <a:endParaRPr lang="en-GB"/>
          </a:p>
        </p:txBody>
      </p:sp>
    </p:spTree>
    <p:extLst>
      <p:ext uri="{BB962C8B-B14F-4D97-AF65-F5344CB8AC3E}">
        <p14:creationId xmlns:p14="http://schemas.microsoft.com/office/powerpoint/2010/main" val="4176633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6C0AE-5681-44BA-9491-77D308975E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B160353-2DBB-402B-93E3-B76E63C69E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F386E68-0B57-4A1C-BE5D-58C81F059525}"/>
              </a:ext>
            </a:extLst>
          </p:cNvPr>
          <p:cNvSpPr>
            <a:spLocks noGrp="1"/>
          </p:cNvSpPr>
          <p:nvPr>
            <p:ph type="dt" sz="half" idx="10"/>
          </p:nvPr>
        </p:nvSpPr>
        <p:spPr/>
        <p:txBody>
          <a:bodyPr/>
          <a:lstStyle/>
          <a:p>
            <a:fld id="{7BD8290A-242F-482B-BE45-64C01D193125}" type="datetimeFigureOut">
              <a:rPr lang="en-GB" smtClean="0"/>
              <a:t>10/01/2018</a:t>
            </a:fld>
            <a:endParaRPr lang="en-GB"/>
          </a:p>
        </p:txBody>
      </p:sp>
      <p:sp>
        <p:nvSpPr>
          <p:cNvPr id="5" name="Footer Placeholder 4">
            <a:extLst>
              <a:ext uri="{FF2B5EF4-FFF2-40B4-BE49-F238E27FC236}">
                <a16:creationId xmlns:a16="http://schemas.microsoft.com/office/drawing/2014/main" id="{C44D4DB5-8385-4BFD-9AAC-613157B5AC3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1DB7550-4385-4C86-AD67-E8AA898FF9A6}"/>
              </a:ext>
            </a:extLst>
          </p:cNvPr>
          <p:cNvSpPr>
            <a:spLocks noGrp="1"/>
          </p:cNvSpPr>
          <p:nvPr>
            <p:ph type="sldNum" sz="quarter" idx="12"/>
          </p:nvPr>
        </p:nvSpPr>
        <p:spPr/>
        <p:txBody>
          <a:bodyPr/>
          <a:lstStyle/>
          <a:p>
            <a:fld id="{0124EC26-1893-439C-B8B1-C7BEF4FF508F}" type="slidenum">
              <a:rPr lang="en-GB" smtClean="0"/>
              <a:t>‹#›</a:t>
            </a:fld>
            <a:endParaRPr lang="en-GB"/>
          </a:p>
        </p:txBody>
      </p:sp>
    </p:spTree>
    <p:extLst>
      <p:ext uri="{BB962C8B-B14F-4D97-AF65-F5344CB8AC3E}">
        <p14:creationId xmlns:p14="http://schemas.microsoft.com/office/powerpoint/2010/main" val="2100121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85D4A-C937-4028-99D9-65B93CD7340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4209CBA-780B-4697-B705-E9AF3B6A85E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782CF2F-B971-4D81-9D21-B7584AEFB3F7}"/>
              </a:ext>
            </a:extLst>
          </p:cNvPr>
          <p:cNvSpPr>
            <a:spLocks noGrp="1"/>
          </p:cNvSpPr>
          <p:nvPr>
            <p:ph type="dt" sz="half" idx="10"/>
          </p:nvPr>
        </p:nvSpPr>
        <p:spPr/>
        <p:txBody>
          <a:bodyPr/>
          <a:lstStyle/>
          <a:p>
            <a:fld id="{7BD8290A-242F-482B-BE45-64C01D193125}" type="datetimeFigureOut">
              <a:rPr lang="en-GB" smtClean="0"/>
              <a:t>10/01/2018</a:t>
            </a:fld>
            <a:endParaRPr lang="en-GB"/>
          </a:p>
        </p:txBody>
      </p:sp>
      <p:sp>
        <p:nvSpPr>
          <p:cNvPr id="5" name="Footer Placeholder 4">
            <a:extLst>
              <a:ext uri="{FF2B5EF4-FFF2-40B4-BE49-F238E27FC236}">
                <a16:creationId xmlns:a16="http://schemas.microsoft.com/office/drawing/2014/main" id="{1C5F4724-C4E5-4D6B-8446-B5525F086B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2F80DAB-D194-4E20-A764-1E841065061A}"/>
              </a:ext>
            </a:extLst>
          </p:cNvPr>
          <p:cNvSpPr>
            <a:spLocks noGrp="1"/>
          </p:cNvSpPr>
          <p:nvPr>
            <p:ph type="sldNum" sz="quarter" idx="12"/>
          </p:nvPr>
        </p:nvSpPr>
        <p:spPr/>
        <p:txBody>
          <a:bodyPr/>
          <a:lstStyle/>
          <a:p>
            <a:fld id="{0124EC26-1893-439C-B8B1-C7BEF4FF508F}" type="slidenum">
              <a:rPr lang="en-GB" smtClean="0"/>
              <a:t>‹#›</a:t>
            </a:fld>
            <a:endParaRPr lang="en-GB"/>
          </a:p>
        </p:txBody>
      </p:sp>
    </p:spTree>
    <p:extLst>
      <p:ext uri="{BB962C8B-B14F-4D97-AF65-F5344CB8AC3E}">
        <p14:creationId xmlns:p14="http://schemas.microsoft.com/office/powerpoint/2010/main" val="2831476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293EF3-E823-48D5-8BC1-32026FFC95D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3266771-5264-4A5E-ACA7-BE6C6E57CC8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75B5541-21D0-4590-835E-11CEC85BA725}"/>
              </a:ext>
            </a:extLst>
          </p:cNvPr>
          <p:cNvSpPr>
            <a:spLocks noGrp="1"/>
          </p:cNvSpPr>
          <p:nvPr>
            <p:ph type="dt" sz="half" idx="10"/>
          </p:nvPr>
        </p:nvSpPr>
        <p:spPr/>
        <p:txBody>
          <a:bodyPr/>
          <a:lstStyle/>
          <a:p>
            <a:fld id="{7BD8290A-242F-482B-BE45-64C01D193125}" type="datetimeFigureOut">
              <a:rPr lang="en-GB" smtClean="0"/>
              <a:t>10/01/2018</a:t>
            </a:fld>
            <a:endParaRPr lang="en-GB"/>
          </a:p>
        </p:txBody>
      </p:sp>
      <p:sp>
        <p:nvSpPr>
          <p:cNvPr id="5" name="Footer Placeholder 4">
            <a:extLst>
              <a:ext uri="{FF2B5EF4-FFF2-40B4-BE49-F238E27FC236}">
                <a16:creationId xmlns:a16="http://schemas.microsoft.com/office/drawing/2014/main" id="{28738E17-07B1-4F18-B5AE-26A60995CF8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D7745CE-2C05-49E8-B511-2832303149B4}"/>
              </a:ext>
            </a:extLst>
          </p:cNvPr>
          <p:cNvSpPr>
            <a:spLocks noGrp="1"/>
          </p:cNvSpPr>
          <p:nvPr>
            <p:ph type="sldNum" sz="quarter" idx="12"/>
          </p:nvPr>
        </p:nvSpPr>
        <p:spPr/>
        <p:txBody>
          <a:bodyPr/>
          <a:lstStyle/>
          <a:p>
            <a:fld id="{0124EC26-1893-439C-B8B1-C7BEF4FF508F}" type="slidenum">
              <a:rPr lang="en-GB" smtClean="0"/>
              <a:t>‹#›</a:t>
            </a:fld>
            <a:endParaRPr lang="en-GB"/>
          </a:p>
        </p:txBody>
      </p:sp>
    </p:spTree>
    <p:extLst>
      <p:ext uri="{BB962C8B-B14F-4D97-AF65-F5344CB8AC3E}">
        <p14:creationId xmlns:p14="http://schemas.microsoft.com/office/powerpoint/2010/main" val="22756341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3D2A478-9A8C-4388-A541-32E24813663F}"/>
              </a:ext>
            </a:extLst>
          </p:cNvPr>
          <p:cNvSpPr/>
          <p:nvPr userDrawn="1"/>
        </p:nvSpPr>
        <p:spPr>
          <a:xfrm>
            <a:off x="-1161432" y="3557372"/>
            <a:ext cx="14375967" cy="3312000"/>
          </a:xfrm>
          <a:prstGeom prst="rect">
            <a:avLst/>
          </a:prstGeom>
          <a:blipFill dpi="0" rotWithShape="1">
            <a:blip r:embed="rId2">
              <a:alphaModFix amt="16000"/>
            </a:blip>
            <a:srcRect/>
            <a:stretch>
              <a:fillRect b="-33584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41774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9FCD4-A8C1-4CA9-8475-4C76E706334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D4DB232-89C1-4831-AB2B-3DDED338EE9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EA0F655-B81F-42C1-85DB-72A60F5D36EA}"/>
              </a:ext>
            </a:extLst>
          </p:cNvPr>
          <p:cNvSpPr>
            <a:spLocks noGrp="1"/>
          </p:cNvSpPr>
          <p:nvPr>
            <p:ph type="dt" sz="half" idx="10"/>
          </p:nvPr>
        </p:nvSpPr>
        <p:spPr/>
        <p:txBody>
          <a:bodyPr/>
          <a:lstStyle/>
          <a:p>
            <a:fld id="{7BD8290A-242F-482B-BE45-64C01D193125}" type="datetimeFigureOut">
              <a:rPr lang="en-GB" smtClean="0"/>
              <a:t>10/01/2018</a:t>
            </a:fld>
            <a:endParaRPr lang="en-GB"/>
          </a:p>
        </p:txBody>
      </p:sp>
      <p:sp>
        <p:nvSpPr>
          <p:cNvPr id="5" name="Footer Placeholder 4">
            <a:extLst>
              <a:ext uri="{FF2B5EF4-FFF2-40B4-BE49-F238E27FC236}">
                <a16:creationId xmlns:a16="http://schemas.microsoft.com/office/drawing/2014/main" id="{B4BFB40D-32AF-4493-9107-09D2067BE0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C90E123-3E63-45EB-9365-40FDC1B81504}"/>
              </a:ext>
            </a:extLst>
          </p:cNvPr>
          <p:cNvSpPr>
            <a:spLocks noGrp="1"/>
          </p:cNvSpPr>
          <p:nvPr>
            <p:ph type="sldNum" sz="quarter" idx="12"/>
          </p:nvPr>
        </p:nvSpPr>
        <p:spPr/>
        <p:txBody>
          <a:bodyPr/>
          <a:lstStyle/>
          <a:p>
            <a:fld id="{0124EC26-1893-439C-B8B1-C7BEF4FF508F}" type="slidenum">
              <a:rPr lang="en-GB" smtClean="0"/>
              <a:t>‹#›</a:t>
            </a:fld>
            <a:endParaRPr lang="en-GB"/>
          </a:p>
        </p:txBody>
      </p:sp>
    </p:spTree>
    <p:extLst>
      <p:ext uri="{BB962C8B-B14F-4D97-AF65-F5344CB8AC3E}">
        <p14:creationId xmlns:p14="http://schemas.microsoft.com/office/powerpoint/2010/main" val="3427192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0B86D-F5FF-40C0-9C51-1DC970450D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5490835-184F-476E-BE56-18C100E006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C4AE46B-3AC9-49AD-ADB5-8719494F63B9}"/>
              </a:ext>
            </a:extLst>
          </p:cNvPr>
          <p:cNvSpPr>
            <a:spLocks noGrp="1"/>
          </p:cNvSpPr>
          <p:nvPr>
            <p:ph type="dt" sz="half" idx="10"/>
          </p:nvPr>
        </p:nvSpPr>
        <p:spPr/>
        <p:txBody>
          <a:bodyPr/>
          <a:lstStyle/>
          <a:p>
            <a:fld id="{7BD8290A-242F-482B-BE45-64C01D193125}" type="datetimeFigureOut">
              <a:rPr lang="en-GB" smtClean="0"/>
              <a:t>10/01/2018</a:t>
            </a:fld>
            <a:endParaRPr lang="en-GB"/>
          </a:p>
        </p:txBody>
      </p:sp>
      <p:sp>
        <p:nvSpPr>
          <p:cNvPr id="5" name="Footer Placeholder 4">
            <a:extLst>
              <a:ext uri="{FF2B5EF4-FFF2-40B4-BE49-F238E27FC236}">
                <a16:creationId xmlns:a16="http://schemas.microsoft.com/office/drawing/2014/main" id="{EA9AB920-D2EB-4C44-A7B5-69BCB14743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81BA3ED-1D88-4CC2-A675-91CCB09539EE}"/>
              </a:ext>
            </a:extLst>
          </p:cNvPr>
          <p:cNvSpPr>
            <a:spLocks noGrp="1"/>
          </p:cNvSpPr>
          <p:nvPr>
            <p:ph type="sldNum" sz="quarter" idx="12"/>
          </p:nvPr>
        </p:nvSpPr>
        <p:spPr/>
        <p:txBody>
          <a:bodyPr/>
          <a:lstStyle/>
          <a:p>
            <a:fld id="{0124EC26-1893-439C-B8B1-C7BEF4FF508F}" type="slidenum">
              <a:rPr lang="en-GB" smtClean="0"/>
              <a:t>‹#›</a:t>
            </a:fld>
            <a:endParaRPr lang="en-GB"/>
          </a:p>
        </p:txBody>
      </p:sp>
    </p:spTree>
    <p:extLst>
      <p:ext uri="{BB962C8B-B14F-4D97-AF65-F5344CB8AC3E}">
        <p14:creationId xmlns:p14="http://schemas.microsoft.com/office/powerpoint/2010/main" val="1178048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7FB4A-B57F-4E2C-9A43-844B6525B4C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1ABBF33-8E35-4300-B555-28AC243B951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36BADAB-0945-42B1-985C-A675AECA97F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21CFBF7-E34A-41A7-902B-C8719D95A3B4}"/>
              </a:ext>
            </a:extLst>
          </p:cNvPr>
          <p:cNvSpPr>
            <a:spLocks noGrp="1"/>
          </p:cNvSpPr>
          <p:nvPr>
            <p:ph type="dt" sz="half" idx="10"/>
          </p:nvPr>
        </p:nvSpPr>
        <p:spPr/>
        <p:txBody>
          <a:bodyPr/>
          <a:lstStyle/>
          <a:p>
            <a:fld id="{7BD8290A-242F-482B-BE45-64C01D193125}" type="datetimeFigureOut">
              <a:rPr lang="en-GB" smtClean="0"/>
              <a:t>10/01/2018</a:t>
            </a:fld>
            <a:endParaRPr lang="en-GB"/>
          </a:p>
        </p:txBody>
      </p:sp>
      <p:sp>
        <p:nvSpPr>
          <p:cNvPr id="6" name="Footer Placeholder 5">
            <a:extLst>
              <a:ext uri="{FF2B5EF4-FFF2-40B4-BE49-F238E27FC236}">
                <a16:creationId xmlns:a16="http://schemas.microsoft.com/office/drawing/2014/main" id="{66670530-F27D-4366-8B8C-D6EF25C5CA2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48A2512-714D-41B1-8C0C-6688283F75A9}"/>
              </a:ext>
            </a:extLst>
          </p:cNvPr>
          <p:cNvSpPr>
            <a:spLocks noGrp="1"/>
          </p:cNvSpPr>
          <p:nvPr>
            <p:ph type="sldNum" sz="quarter" idx="12"/>
          </p:nvPr>
        </p:nvSpPr>
        <p:spPr/>
        <p:txBody>
          <a:bodyPr/>
          <a:lstStyle/>
          <a:p>
            <a:fld id="{0124EC26-1893-439C-B8B1-C7BEF4FF508F}" type="slidenum">
              <a:rPr lang="en-GB" smtClean="0"/>
              <a:t>‹#›</a:t>
            </a:fld>
            <a:endParaRPr lang="en-GB"/>
          </a:p>
        </p:txBody>
      </p:sp>
    </p:spTree>
    <p:extLst>
      <p:ext uri="{BB962C8B-B14F-4D97-AF65-F5344CB8AC3E}">
        <p14:creationId xmlns:p14="http://schemas.microsoft.com/office/powerpoint/2010/main" val="1877554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02D5C-D49C-4B1F-BD0E-BE6E91C786E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C4F8F15-75B0-46D1-B291-6760A64130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F8F6F50-33ED-49BB-A150-7DF840455BA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0C238F4-B0B6-4D5B-9517-A9B86225E3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8B19971-08EF-4A20-A57D-D078DE116CD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E74A536-4865-4B4A-9596-197AC40C7BA6}"/>
              </a:ext>
            </a:extLst>
          </p:cNvPr>
          <p:cNvSpPr>
            <a:spLocks noGrp="1"/>
          </p:cNvSpPr>
          <p:nvPr>
            <p:ph type="dt" sz="half" idx="10"/>
          </p:nvPr>
        </p:nvSpPr>
        <p:spPr/>
        <p:txBody>
          <a:bodyPr/>
          <a:lstStyle/>
          <a:p>
            <a:fld id="{7BD8290A-242F-482B-BE45-64C01D193125}" type="datetimeFigureOut">
              <a:rPr lang="en-GB" smtClean="0"/>
              <a:t>10/01/2018</a:t>
            </a:fld>
            <a:endParaRPr lang="en-GB"/>
          </a:p>
        </p:txBody>
      </p:sp>
      <p:sp>
        <p:nvSpPr>
          <p:cNvPr id="8" name="Footer Placeholder 7">
            <a:extLst>
              <a:ext uri="{FF2B5EF4-FFF2-40B4-BE49-F238E27FC236}">
                <a16:creationId xmlns:a16="http://schemas.microsoft.com/office/drawing/2014/main" id="{4D37F22B-515B-4BE9-A4A4-90E52A6E77B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821EC48-8C16-434C-9499-68E180383ADC}"/>
              </a:ext>
            </a:extLst>
          </p:cNvPr>
          <p:cNvSpPr>
            <a:spLocks noGrp="1"/>
          </p:cNvSpPr>
          <p:nvPr>
            <p:ph type="sldNum" sz="quarter" idx="12"/>
          </p:nvPr>
        </p:nvSpPr>
        <p:spPr/>
        <p:txBody>
          <a:bodyPr/>
          <a:lstStyle/>
          <a:p>
            <a:fld id="{0124EC26-1893-439C-B8B1-C7BEF4FF508F}" type="slidenum">
              <a:rPr lang="en-GB" smtClean="0"/>
              <a:t>‹#›</a:t>
            </a:fld>
            <a:endParaRPr lang="en-GB"/>
          </a:p>
        </p:txBody>
      </p:sp>
    </p:spTree>
    <p:extLst>
      <p:ext uri="{BB962C8B-B14F-4D97-AF65-F5344CB8AC3E}">
        <p14:creationId xmlns:p14="http://schemas.microsoft.com/office/powerpoint/2010/main" val="1547457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DB48B-AF7A-42CB-885B-652BE762424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CFFD7FC-19A1-4348-A8AD-75A79D68675D}"/>
              </a:ext>
            </a:extLst>
          </p:cNvPr>
          <p:cNvSpPr>
            <a:spLocks noGrp="1"/>
          </p:cNvSpPr>
          <p:nvPr>
            <p:ph type="dt" sz="half" idx="10"/>
          </p:nvPr>
        </p:nvSpPr>
        <p:spPr/>
        <p:txBody>
          <a:bodyPr/>
          <a:lstStyle/>
          <a:p>
            <a:fld id="{7BD8290A-242F-482B-BE45-64C01D193125}" type="datetimeFigureOut">
              <a:rPr lang="en-GB" smtClean="0"/>
              <a:t>10/01/2018</a:t>
            </a:fld>
            <a:endParaRPr lang="en-GB"/>
          </a:p>
        </p:txBody>
      </p:sp>
      <p:sp>
        <p:nvSpPr>
          <p:cNvPr id="4" name="Footer Placeholder 3">
            <a:extLst>
              <a:ext uri="{FF2B5EF4-FFF2-40B4-BE49-F238E27FC236}">
                <a16:creationId xmlns:a16="http://schemas.microsoft.com/office/drawing/2014/main" id="{2A215B89-3F89-4660-A184-063522AF178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5B0C8D9-B0A9-4631-A862-04721E8AE6E9}"/>
              </a:ext>
            </a:extLst>
          </p:cNvPr>
          <p:cNvSpPr>
            <a:spLocks noGrp="1"/>
          </p:cNvSpPr>
          <p:nvPr>
            <p:ph type="sldNum" sz="quarter" idx="12"/>
          </p:nvPr>
        </p:nvSpPr>
        <p:spPr/>
        <p:txBody>
          <a:bodyPr/>
          <a:lstStyle/>
          <a:p>
            <a:fld id="{0124EC26-1893-439C-B8B1-C7BEF4FF508F}" type="slidenum">
              <a:rPr lang="en-GB" smtClean="0"/>
              <a:t>‹#›</a:t>
            </a:fld>
            <a:endParaRPr lang="en-GB"/>
          </a:p>
        </p:txBody>
      </p:sp>
    </p:spTree>
    <p:extLst>
      <p:ext uri="{BB962C8B-B14F-4D97-AF65-F5344CB8AC3E}">
        <p14:creationId xmlns:p14="http://schemas.microsoft.com/office/powerpoint/2010/main" val="184182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CDE5CF-79E7-4693-A9EA-F3FF38D8F6CE}"/>
              </a:ext>
            </a:extLst>
          </p:cNvPr>
          <p:cNvSpPr>
            <a:spLocks noGrp="1"/>
          </p:cNvSpPr>
          <p:nvPr>
            <p:ph type="dt" sz="half" idx="10"/>
          </p:nvPr>
        </p:nvSpPr>
        <p:spPr/>
        <p:txBody>
          <a:bodyPr/>
          <a:lstStyle/>
          <a:p>
            <a:fld id="{7BD8290A-242F-482B-BE45-64C01D193125}" type="datetimeFigureOut">
              <a:rPr lang="en-GB" smtClean="0"/>
              <a:t>10/01/2018</a:t>
            </a:fld>
            <a:endParaRPr lang="en-GB"/>
          </a:p>
        </p:txBody>
      </p:sp>
      <p:sp>
        <p:nvSpPr>
          <p:cNvPr id="3" name="Footer Placeholder 2">
            <a:extLst>
              <a:ext uri="{FF2B5EF4-FFF2-40B4-BE49-F238E27FC236}">
                <a16:creationId xmlns:a16="http://schemas.microsoft.com/office/drawing/2014/main" id="{BAFCC5D0-A203-44A4-85CE-12706FE75D5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7B7DC2E-DE31-488E-A991-C922BA53823D}"/>
              </a:ext>
            </a:extLst>
          </p:cNvPr>
          <p:cNvSpPr>
            <a:spLocks noGrp="1"/>
          </p:cNvSpPr>
          <p:nvPr>
            <p:ph type="sldNum" sz="quarter" idx="12"/>
          </p:nvPr>
        </p:nvSpPr>
        <p:spPr/>
        <p:txBody>
          <a:bodyPr/>
          <a:lstStyle/>
          <a:p>
            <a:fld id="{0124EC26-1893-439C-B8B1-C7BEF4FF508F}" type="slidenum">
              <a:rPr lang="en-GB" smtClean="0"/>
              <a:t>‹#›</a:t>
            </a:fld>
            <a:endParaRPr lang="en-GB"/>
          </a:p>
        </p:txBody>
      </p:sp>
    </p:spTree>
    <p:extLst>
      <p:ext uri="{BB962C8B-B14F-4D97-AF65-F5344CB8AC3E}">
        <p14:creationId xmlns:p14="http://schemas.microsoft.com/office/powerpoint/2010/main" val="1574089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6213E-FD5A-4634-9FD7-D8062CBD84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12613E3-C217-49EA-BAE1-D92BE07F1A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8D9042F-3423-49D9-A40A-2DA046942E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13110DE-BFC7-466E-9C02-98EE77460569}"/>
              </a:ext>
            </a:extLst>
          </p:cNvPr>
          <p:cNvSpPr>
            <a:spLocks noGrp="1"/>
          </p:cNvSpPr>
          <p:nvPr>
            <p:ph type="dt" sz="half" idx="10"/>
          </p:nvPr>
        </p:nvSpPr>
        <p:spPr/>
        <p:txBody>
          <a:bodyPr/>
          <a:lstStyle/>
          <a:p>
            <a:fld id="{7BD8290A-242F-482B-BE45-64C01D193125}" type="datetimeFigureOut">
              <a:rPr lang="en-GB" smtClean="0"/>
              <a:t>10/01/2018</a:t>
            </a:fld>
            <a:endParaRPr lang="en-GB"/>
          </a:p>
        </p:txBody>
      </p:sp>
      <p:sp>
        <p:nvSpPr>
          <p:cNvPr id="6" name="Footer Placeholder 5">
            <a:extLst>
              <a:ext uri="{FF2B5EF4-FFF2-40B4-BE49-F238E27FC236}">
                <a16:creationId xmlns:a16="http://schemas.microsoft.com/office/drawing/2014/main" id="{1AB1782F-0262-4FAA-A97A-DFE2A3BCB11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BEB9BA9-B3F1-4EDD-AE3D-FDEBDEE57052}"/>
              </a:ext>
            </a:extLst>
          </p:cNvPr>
          <p:cNvSpPr>
            <a:spLocks noGrp="1"/>
          </p:cNvSpPr>
          <p:nvPr>
            <p:ph type="sldNum" sz="quarter" idx="12"/>
          </p:nvPr>
        </p:nvSpPr>
        <p:spPr/>
        <p:txBody>
          <a:bodyPr/>
          <a:lstStyle/>
          <a:p>
            <a:fld id="{0124EC26-1893-439C-B8B1-C7BEF4FF508F}" type="slidenum">
              <a:rPr lang="en-GB" smtClean="0"/>
              <a:t>‹#›</a:t>
            </a:fld>
            <a:endParaRPr lang="en-GB"/>
          </a:p>
        </p:txBody>
      </p:sp>
    </p:spTree>
    <p:extLst>
      <p:ext uri="{BB962C8B-B14F-4D97-AF65-F5344CB8AC3E}">
        <p14:creationId xmlns:p14="http://schemas.microsoft.com/office/powerpoint/2010/main" val="2688394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B3292-8783-4A48-B6D2-9F01DA4F4A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EA6F0D2-EDDD-44E1-8C2E-8F7337840A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14598E5-6064-4BBC-9CDD-7DDEBB85D3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D3E67A6-6DB9-4DE0-9B5C-E61CFE987FA7}"/>
              </a:ext>
            </a:extLst>
          </p:cNvPr>
          <p:cNvSpPr>
            <a:spLocks noGrp="1"/>
          </p:cNvSpPr>
          <p:nvPr>
            <p:ph type="dt" sz="half" idx="10"/>
          </p:nvPr>
        </p:nvSpPr>
        <p:spPr/>
        <p:txBody>
          <a:bodyPr/>
          <a:lstStyle/>
          <a:p>
            <a:fld id="{7BD8290A-242F-482B-BE45-64C01D193125}" type="datetimeFigureOut">
              <a:rPr lang="en-GB" smtClean="0"/>
              <a:t>10/01/2018</a:t>
            </a:fld>
            <a:endParaRPr lang="en-GB"/>
          </a:p>
        </p:txBody>
      </p:sp>
      <p:sp>
        <p:nvSpPr>
          <p:cNvPr id="6" name="Footer Placeholder 5">
            <a:extLst>
              <a:ext uri="{FF2B5EF4-FFF2-40B4-BE49-F238E27FC236}">
                <a16:creationId xmlns:a16="http://schemas.microsoft.com/office/drawing/2014/main" id="{556339F7-4F70-4763-98E9-7EFAEA541A6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03F9505-A474-4B89-8EDA-26427F3CC2F9}"/>
              </a:ext>
            </a:extLst>
          </p:cNvPr>
          <p:cNvSpPr>
            <a:spLocks noGrp="1"/>
          </p:cNvSpPr>
          <p:nvPr>
            <p:ph type="sldNum" sz="quarter" idx="12"/>
          </p:nvPr>
        </p:nvSpPr>
        <p:spPr/>
        <p:txBody>
          <a:bodyPr/>
          <a:lstStyle/>
          <a:p>
            <a:fld id="{0124EC26-1893-439C-B8B1-C7BEF4FF508F}" type="slidenum">
              <a:rPr lang="en-GB" smtClean="0"/>
              <a:t>‹#›</a:t>
            </a:fld>
            <a:endParaRPr lang="en-GB"/>
          </a:p>
        </p:txBody>
      </p:sp>
    </p:spTree>
    <p:extLst>
      <p:ext uri="{BB962C8B-B14F-4D97-AF65-F5344CB8AC3E}">
        <p14:creationId xmlns:p14="http://schemas.microsoft.com/office/powerpoint/2010/main" val="645337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BC6E8E-A883-4EF8-87F9-8E9851B830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4AEA5F8-1D0F-43FA-A041-AB68C1A668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848F979-42AE-4B4E-93E8-667C96693A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D8290A-242F-482B-BE45-64C01D193125}" type="datetimeFigureOut">
              <a:rPr lang="en-GB" smtClean="0"/>
              <a:t>10/01/2018</a:t>
            </a:fld>
            <a:endParaRPr lang="en-GB"/>
          </a:p>
        </p:txBody>
      </p:sp>
      <p:sp>
        <p:nvSpPr>
          <p:cNvPr id="5" name="Footer Placeholder 4">
            <a:extLst>
              <a:ext uri="{FF2B5EF4-FFF2-40B4-BE49-F238E27FC236}">
                <a16:creationId xmlns:a16="http://schemas.microsoft.com/office/drawing/2014/main" id="{7727C8F5-3B85-4FD3-99E7-4368F6315E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1A87DBA-9767-4BF3-ADB3-160002B946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24EC26-1893-439C-B8B1-C7BEF4FF508F}" type="slidenum">
              <a:rPr lang="en-GB" smtClean="0"/>
              <a:t>‹#›</a:t>
            </a:fld>
            <a:endParaRPr lang="en-GB"/>
          </a:p>
        </p:txBody>
      </p:sp>
    </p:spTree>
    <p:extLst>
      <p:ext uri="{BB962C8B-B14F-4D97-AF65-F5344CB8AC3E}">
        <p14:creationId xmlns:p14="http://schemas.microsoft.com/office/powerpoint/2010/main" val="13960290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hyperlink" Target="https://en.m.wikipedia.org/wiki/Mihaly_Csikszentmihalyi" TargetMode="Externa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hyperlink" Target="https://www.gamasutra.com/view/feature/131791/the_anatomy_of_a_design_document_.php" TargetMode="External"/><Relationship Id="rId7" Type="http://schemas.openxmlformats.org/officeDocument/2006/relationships/hyperlink" Target="https://en.m.wikipedia.org/wiki/Flow_(psychology)" TargetMode="External"/><Relationship Id="rId2" Type="http://schemas.openxmlformats.org/officeDocument/2006/relationships/hyperlink" Target="https://www.gamasutra.com/view/feature/131632/creating_a_great_design_document.php" TargetMode="External"/><Relationship Id="rId1" Type="http://schemas.openxmlformats.org/officeDocument/2006/relationships/slideLayout" Target="../slideLayouts/slideLayout12.xml"/><Relationship Id="rId6" Type="http://schemas.openxmlformats.org/officeDocument/2006/relationships/hyperlink" Target="https://en.m.wikipedia.org/wiki/Mihaly_Csikszentmihalyi" TargetMode="External"/><Relationship Id="rId5" Type="http://schemas.openxmlformats.org/officeDocument/2006/relationships/hyperlink" Target="https://www.slideshare.net/MavisDixon/from-games-to-change-full-indie-presentation-aug-9-2014" TargetMode="External"/><Relationship Id="rId4" Type="http://schemas.openxmlformats.org/officeDocument/2006/relationships/hyperlink" Target="https://www.gamasutra.com/view/feature/131818/the_anatomy_of_a_design_document_.ph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4E58D4-82DC-4305-9176-D7C60E928FCE}"/>
              </a:ext>
            </a:extLst>
          </p:cNvPr>
          <p:cNvSpPr txBox="1"/>
          <p:nvPr/>
        </p:nvSpPr>
        <p:spPr>
          <a:xfrm>
            <a:off x="2767620" y="2715490"/>
            <a:ext cx="6656759" cy="584775"/>
          </a:xfrm>
          <a:prstGeom prst="rect">
            <a:avLst/>
          </a:prstGeom>
          <a:noFill/>
        </p:spPr>
        <p:txBody>
          <a:bodyPr wrap="none" rtlCol="0">
            <a:spAutoFit/>
          </a:bodyPr>
          <a:lstStyle/>
          <a:p>
            <a:r>
              <a:rPr lang="en-GB" sz="3200" dirty="0"/>
              <a:t>Game Design / Development Overview</a:t>
            </a:r>
          </a:p>
        </p:txBody>
      </p:sp>
    </p:spTree>
    <p:extLst>
      <p:ext uri="{BB962C8B-B14F-4D97-AF65-F5344CB8AC3E}">
        <p14:creationId xmlns:p14="http://schemas.microsoft.com/office/powerpoint/2010/main" val="1216811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992AC4-05BA-4B50-B1F5-3CB1686AD2FE}"/>
              </a:ext>
            </a:extLst>
          </p:cNvPr>
          <p:cNvSpPr txBox="1"/>
          <p:nvPr/>
        </p:nvSpPr>
        <p:spPr>
          <a:xfrm>
            <a:off x="1341120" y="921182"/>
            <a:ext cx="9509760" cy="3416320"/>
          </a:xfrm>
          <a:prstGeom prst="rect">
            <a:avLst/>
          </a:prstGeom>
          <a:noFill/>
        </p:spPr>
        <p:txBody>
          <a:bodyPr wrap="square" rtlCol="0">
            <a:spAutoFit/>
          </a:bodyPr>
          <a:lstStyle/>
          <a:p>
            <a:r>
              <a:rPr lang="en-GB" dirty="0"/>
              <a:t>• </a:t>
            </a:r>
            <a:r>
              <a:rPr lang="en-GB" b="1" dirty="0"/>
              <a:t>Flow</a:t>
            </a:r>
          </a:p>
          <a:p>
            <a:endParaRPr lang="en-GB" dirty="0"/>
          </a:p>
          <a:p>
            <a:r>
              <a:rPr lang="en-GB" dirty="0"/>
              <a:t>Closely tied to mechanics is the concept of flow.  This reflects the state of immersion / focus the player has in the game.  This is not just related to the game mechanics, but is something influenced by every aspect of the design.</a:t>
            </a:r>
          </a:p>
          <a:p>
            <a:endParaRPr lang="en-GB" dirty="0"/>
          </a:p>
          <a:p>
            <a:r>
              <a:rPr lang="en-GB" dirty="0"/>
              <a:t>In this section describe what you want to achieve in terms of immersion.  Outline key points / guidelines that will underpin and maintain your intended flow within the game.  How you do this can be elaborated on in each subsequent section of the design, referencing back to your original intent outlined here.</a:t>
            </a:r>
          </a:p>
          <a:p>
            <a:endParaRPr lang="en-GB" dirty="0"/>
          </a:p>
          <a:p>
            <a:r>
              <a:rPr lang="en-GB" dirty="0"/>
              <a:t>Putting the player “in </a:t>
            </a:r>
            <a:r>
              <a:rPr lang="en-GB"/>
              <a:t>the zone”</a:t>
            </a:r>
            <a:endParaRPr lang="en-GB" dirty="0"/>
          </a:p>
        </p:txBody>
      </p:sp>
      <p:sp>
        <p:nvSpPr>
          <p:cNvPr id="4" name="TextBox 3">
            <a:extLst>
              <a:ext uri="{FF2B5EF4-FFF2-40B4-BE49-F238E27FC236}">
                <a16:creationId xmlns:a16="http://schemas.microsoft.com/office/drawing/2014/main" id="{CBAD3C2B-7E5D-41CA-ADAD-B28E1137F739}"/>
              </a:ext>
            </a:extLst>
          </p:cNvPr>
          <p:cNvSpPr txBox="1"/>
          <p:nvPr/>
        </p:nvSpPr>
        <p:spPr>
          <a:xfrm>
            <a:off x="2034235" y="283779"/>
            <a:ext cx="8123531" cy="584775"/>
          </a:xfrm>
          <a:prstGeom prst="rect">
            <a:avLst/>
          </a:prstGeom>
          <a:noFill/>
        </p:spPr>
        <p:txBody>
          <a:bodyPr wrap="square" rtlCol="0">
            <a:spAutoFit/>
          </a:bodyPr>
          <a:lstStyle/>
          <a:p>
            <a:pPr algn="ctr"/>
            <a:r>
              <a:rPr lang="en-GB" sz="3200" b="1" dirty="0">
                <a:solidFill>
                  <a:srgbClr val="002060"/>
                </a:solidFill>
              </a:rPr>
              <a:t>Creating a Game Design Document</a:t>
            </a:r>
          </a:p>
        </p:txBody>
      </p:sp>
    </p:spTree>
    <p:extLst>
      <p:ext uri="{BB962C8B-B14F-4D97-AF65-F5344CB8AC3E}">
        <p14:creationId xmlns:p14="http://schemas.microsoft.com/office/powerpoint/2010/main" val="1315855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992AC4-05BA-4B50-B1F5-3CB1686AD2FE}"/>
              </a:ext>
            </a:extLst>
          </p:cNvPr>
          <p:cNvSpPr txBox="1"/>
          <p:nvPr/>
        </p:nvSpPr>
        <p:spPr>
          <a:xfrm>
            <a:off x="1341120" y="921182"/>
            <a:ext cx="9509760" cy="4524315"/>
          </a:xfrm>
          <a:prstGeom prst="rect">
            <a:avLst/>
          </a:prstGeom>
          <a:noFill/>
        </p:spPr>
        <p:txBody>
          <a:bodyPr wrap="square" rtlCol="0">
            <a:spAutoFit/>
          </a:bodyPr>
          <a:lstStyle/>
          <a:p>
            <a:r>
              <a:rPr lang="en-GB" dirty="0"/>
              <a:t>• </a:t>
            </a:r>
            <a:r>
              <a:rPr lang="en-GB" b="1" dirty="0"/>
              <a:t>Flow</a:t>
            </a:r>
          </a:p>
          <a:p>
            <a:endParaRPr lang="en-GB" dirty="0"/>
          </a:p>
          <a:p>
            <a:r>
              <a:rPr lang="en-GB" dirty="0"/>
              <a:t>A bit of background – from psychology there are 9 key principles that underpin flow (the term was coined by </a:t>
            </a:r>
            <a:r>
              <a:rPr lang="en-GB" dirty="0">
                <a:hlinkClick r:id="rId2"/>
              </a:rPr>
              <a:t>Mihaly Csikszentmihalyi</a:t>
            </a:r>
            <a:r>
              <a:rPr lang="en-GB" dirty="0"/>
              <a:t>)…</a:t>
            </a:r>
          </a:p>
          <a:p>
            <a:endParaRPr lang="en-GB" dirty="0"/>
          </a:p>
          <a:p>
            <a:pPr fontAlgn="base"/>
            <a:r>
              <a:rPr lang="en-GB" dirty="0"/>
              <a:t>1) </a:t>
            </a:r>
            <a:r>
              <a:rPr lang="en-GB" b="1" dirty="0"/>
              <a:t>Intense and focused concentration on the present moment</a:t>
            </a:r>
          </a:p>
          <a:p>
            <a:pPr fontAlgn="base"/>
            <a:r>
              <a:rPr lang="en-GB" dirty="0"/>
              <a:t>2) Merging of action and awareness</a:t>
            </a:r>
          </a:p>
          <a:p>
            <a:pPr fontAlgn="base"/>
            <a:r>
              <a:rPr lang="en-GB" dirty="0"/>
              <a:t>3) A loss of reflective self-consciousness</a:t>
            </a:r>
          </a:p>
          <a:p>
            <a:pPr fontAlgn="base"/>
            <a:r>
              <a:rPr lang="en-GB" dirty="0"/>
              <a:t>4) </a:t>
            </a:r>
            <a:r>
              <a:rPr lang="en-GB" b="1" dirty="0"/>
              <a:t>A sense of personal control or agency over the situation or activity</a:t>
            </a:r>
          </a:p>
          <a:p>
            <a:pPr fontAlgn="base"/>
            <a:r>
              <a:rPr lang="en-GB" dirty="0"/>
              <a:t>5) </a:t>
            </a:r>
            <a:r>
              <a:rPr lang="en-GB" b="1" dirty="0"/>
              <a:t>A distortion of temporal experience, one's subjective experience of time is altered</a:t>
            </a:r>
          </a:p>
          <a:p>
            <a:pPr fontAlgn="base"/>
            <a:r>
              <a:rPr lang="en-GB" dirty="0"/>
              <a:t>6) </a:t>
            </a:r>
            <a:r>
              <a:rPr lang="en-GB" b="1" dirty="0"/>
              <a:t>Experience of the activity as intrinsically rewarding, also referred to as autotelic experience</a:t>
            </a:r>
          </a:p>
          <a:p>
            <a:pPr fontAlgn="base"/>
            <a:r>
              <a:rPr lang="en-GB" dirty="0"/>
              <a:t>7) Immediate feedback</a:t>
            </a:r>
          </a:p>
          <a:p>
            <a:pPr fontAlgn="base"/>
            <a:r>
              <a:rPr lang="en-GB" dirty="0"/>
              <a:t>8) </a:t>
            </a:r>
            <a:r>
              <a:rPr lang="en-GB" b="1" dirty="0"/>
              <a:t>Feeling that you have the potential to succeed</a:t>
            </a:r>
          </a:p>
          <a:p>
            <a:pPr fontAlgn="base"/>
            <a:r>
              <a:rPr lang="en-GB" dirty="0"/>
              <a:t>9) </a:t>
            </a:r>
            <a:r>
              <a:rPr lang="en-GB" b="1" dirty="0"/>
              <a:t>Feeling so engrossed in the experience, that other needs become negligible</a:t>
            </a:r>
          </a:p>
          <a:p>
            <a:endParaRPr lang="en-GB" dirty="0"/>
          </a:p>
          <a:p>
            <a:endParaRPr lang="en-GB" dirty="0"/>
          </a:p>
        </p:txBody>
      </p:sp>
      <p:sp>
        <p:nvSpPr>
          <p:cNvPr id="4" name="TextBox 3">
            <a:extLst>
              <a:ext uri="{FF2B5EF4-FFF2-40B4-BE49-F238E27FC236}">
                <a16:creationId xmlns:a16="http://schemas.microsoft.com/office/drawing/2014/main" id="{CBAD3C2B-7E5D-41CA-ADAD-B28E1137F739}"/>
              </a:ext>
            </a:extLst>
          </p:cNvPr>
          <p:cNvSpPr txBox="1"/>
          <p:nvPr/>
        </p:nvSpPr>
        <p:spPr>
          <a:xfrm>
            <a:off x="2034235" y="283779"/>
            <a:ext cx="8123531" cy="584775"/>
          </a:xfrm>
          <a:prstGeom prst="rect">
            <a:avLst/>
          </a:prstGeom>
          <a:noFill/>
        </p:spPr>
        <p:txBody>
          <a:bodyPr wrap="square" rtlCol="0">
            <a:spAutoFit/>
          </a:bodyPr>
          <a:lstStyle/>
          <a:p>
            <a:pPr algn="ctr"/>
            <a:r>
              <a:rPr lang="en-GB" sz="3200" b="1" dirty="0">
                <a:solidFill>
                  <a:srgbClr val="002060"/>
                </a:solidFill>
              </a:rPr>
              <a:t>Creating a Game Design Document</a:t>
            </a:r>
          </a:p>
        </p:txBody>
      </p:sp>
    </p:spTree>
    <p:extLst>
      <p:ext uri="{BB962C8B-B14F-4D97-AF65-F5344CB8AC3E}">
        <p14:creationId xmlns:p14="http://schemas.microsoft.com/office/powerpoint/2010/main" val="1550710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992AC4-05BA-4B50-B1F5-3CB1686AD2FE}"/>
              </a:ext>
            </a:extLst>
          </p:cNvPr>
          <p:cNvSpPr txBox="1"/>
          <p:nvPr/>
        </p:nvSpPr>
        <p:spPr>
          <a:xfrm>
            <a:off x="1341120" y="921182"/>
            <a:ext cx="9509760" cy="923330"/>
          </a:xfrm>
          <a:prstGeom prst="rect">
            <a:avLst/>
          </a:prstGeom>
          <a:noFill/>
        </p:spPr>
        <p:txBody>
          <a:bodyPr wrap="square" rtlCol="0">
            <a:spAutoFit/>
          </a:bodyPr>
          <a:lstStyle/>
          <a:p>
            <a:r>
              <a:rPr lang="en-GB" dirty="0"/>
              <a:t>• </a:t>
            </a:r>
            <a:r>
              <a:rPr lang="en-GB" b="1" dirty="0"/>
              <a:t>Flow</a:t>
            </a:r>
          </a:p>
          <a:p>
            <a:endParaRPr lang="en-GB" dirty="0"/>
          </a:p>
          <a:p>
            <a:r>
              <a:rPr lang="en-GB" dirty="0"/>
              <a:t>Where flow sits in relation of skill / challenge…</a:t>
            </a:r>
          </a:p>
        </p:txBody>
      </p:sp>
      <p:sp>
        <p:nvSpPr>
          <p:cNvPr id="4" name="TextBox 3">
            <a:extLst>
              <a:ext uri="{FF2B5EF4-FFF2-40B4-BE49-F238E27FC236}">
                <a16:creationId xmlns:a16="http://schemas.microsoft.com/office/drawing/2014/main" id="{CBAD3C2B-7E5D-41CA-ADAD-B28E1137F739}"/>
              </a:ext>
            </a:extLst>
          </p:cNvPr>
          <p:cNvSpPr txBox="1"/>
          <p:nvPr/>
        </p:nvSpPr>
        <p:spPr>
          <a:xfrm>
            <a:off x="2034235" y="283779"/>
            <a:ext cx="8123531" cy="584775"/>
          </a:xfrm>
          <a:prstGeom prst="rect">
            <a:avLst/>
          </a:prstGeom>
          <a:noFill/>
        </p:spPr>
        <p:txBody>
          <a:bodyPr wrap="square" rtlCol="0">
            <a:spAutoFit/>
          </a:bodyPr>
          <a:lstStyle/>
          <a:p>
            <a:pPr algn="ctr"/>
            <a:r>
              <a:rPr lang="en-GB" sz="3200" b="1" dirty="0">
                <a:solidFill>
                  <a:srgbClr val="002060"/>
                </a:solidFill>
              </a:rPr>
              <a:t>Creating a Game Design Document</a:t>
            </a:r>
          </a:p>
        </p:txBody>
      </p:sp>
      <p:pic>
        <p:nvPicPr>
          <p:cNvPr id="2" name="Picture 1">
            <a:extLst>
              <a:ext uri="{FF2B5EF4-FFF2-40B4-BE49-F238E27FC236}">
                <a16:creationId xmlns:a16="http://schemas.microsoft.com/office/drawing/2014/main" id="{FF962217-CD90-45B9-83D7-69973112D8C3}"/>
              </a:ext>
            </a:extLst>
          </p:cNvPr>
          <p:cNvPicPr>
            <a:picLocks noChangeAspect="1"/>
          </p:cNvPicPr>
          <p:nvPr/>
        </p:nvPicPr>
        <p:blipFill>
          <a:blip r:embed="rId2"/>
          <a:stretch>
            <a:fillRect/>
          </a:stretch>
        </p:blipFill>
        <p:spPr>
          <a:xfrm>
            <a:off x="1413087" y="2060722"/>
            <a:ext cx="3557811" cy="3474518"/>
          </a:xfrm>
          <a:prstGeom prst="rect">
            <a:avLst/>
          </a:prstGeom>
        </p:spPr>
      </p:pic>
      <p:sp>
        <p:nvSpPr>
          <p:cNvPr id="5" name="Rectangle 4">
            <a:extLst>
              <a:ext uri="{FF2B5EF4-FFF2-40B4-BE49-F238E27FC236}">
                <a16:creationId xmlns:a16="http://schemas.microsoft.com/office/drawing/2014/main" id="{A66B6C73-CC23-40CC-84D6-BBD1C3D75058}"/>
              </a:ext>
            </a:extLst>
          </p:cNvPr>
          <p:cNvSpPr/>
          <p:nvPr/>
        </p:nvSpPr>
        <p:spPr>
          <a:xfrm>
            <a:off x="2652334" y="5637730"/>
            <a:ext cx="2416559" cy="276999"/>
          </a:xfrm>
          <a:prstGeom prst="rect">
            <a:avLst/>
          </a:prstGeom>
        </p:spPr>
        <p:txBody>
          <a:bodyPr wrap="none">
            <a:spAutoFit/>
          </a:bodyPr>
          <a:lstStyle/>
          <a:p>
            <a:r>
              <a:rPr lang="en-GB" sz="1200" dirty="0"/>
              <a:t> from Csikszentmihalyi's flow model</a:t>
            </a:r>
          </a:p>
        </p:txBody>
      </p:sp>
      <p:cxnSp>
        <p:nvCxnSpPr>
          <p:cNvPr id="7" name="Straight Arrow Connector 6">
            <a:extLst>
              <a:ext uri="{FF2B5EF4-FFF2-40B4-BE49-F238E27FC236}">
                <a16:creationId xmlns:a16="http://schemas.microsoft.com/office/drawing/2014/main" id="{6D0F9C91-ABC9-4D01-9464-69F03D9403C9}"/>
              </a:ext>
            </a:extLst>
          </p:cNvPr>
          <p:cNvCxnSpPr/>
          <p:nvPr/>
        </p:nvCxnSpPr>
        <p:spPr>
          <a:xfrm>
            <a:off x="7339748" y="5013858"/>
            <a:ext cx="29334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8A6CBAA-9C01-4F9B-B84E-E6E234EFC5A8}"/>
              </a:ext>
            </a:extLst>
          </p:cNvPr>
          <p:cNvCxnSpPr/>
          <p:nvPr/>
        </p:nvCxnSpPr>
        <p:spPr>
          <a:xfrm flipV="1">
            <a:off x="7339748" y="2663420"/>
            <a:ext cx="0" cy="2350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716B09A7-C331-4129-A0D2-CE294AB3406F}"/>
              </a:ext>
            </a:extLst>
          </p:cNvPr>
          <p:cNvSpPr/>
          <p:nvPr/>
        </p:nvSpPr>
        <p:spPr>
          <a:xfrm>
            <a:off x="9853938" y="5013858"/>
            <a:ext cx="431528" cy="276999"/>
          </a:xfrm>
          <a:prstGeom prst="rect">
            <a:avLst/>
          </a:prstGeom>
        </p:spPr>
        <p:txBody>
          <a:bodyPr wrap="none">
            <a:spAutoFit/>
          </a:bodyPr>
          <a:lstStyle/>
          <a:p>
            <a:r>
              <a:rPr lang="en-GB" sz="1200" dirty="0"/>
              <a:t>Skill</a:t>
            </a:r>
          </a:p>
        </p:txBody>
      </p:sp>
      <p:sp>
        <p:nvSpPr>
          <p:cNvPr id="11" name="Rectangle 10">
            <a:extLst>
              <a:ext uri="{FF2B5EF4-FFF2-40B4-BE49-F238E27FC236}">
                <a16:creationId xmlns:a16="http://schemas.microsoft.com/office/drawing/2014/main" id="{51EB8DCB-26B3-46C9-84B4-1FC373E8060D}"/>
              </a:ext>
            </a:extLst>
          </p:cNvPr>
          <p:cNvSpPr/>
          <p:nvPr/>
        </p:nvSpPr>
        <p:spPr>
          <a:xfrm>
            <a:off x="6765126" y="2386421"/>
            <a:ext cx="795731" cy="276999"/>
          </a:xfrm>
          <a:prstGeom prst="rect">
            <a:avLst/>
          </a:prstGeom>
        </p:spPr>
        <p:txBody>
          <a:bodyPr wrap="none">
            <a:spAutoFit/>
          </a:bodyPr>
          <a:lstStyle/>
          <a:p>
            <a:r>
              <a:rPr lang="en-GB" sz="1200" dirty="0"/>
              <a:t>Challenge</a:t>
            </a:r>
          </a:p>
        </p:txBody>
      </p:sp>
      <p:sp>
        <p:nvSpPr>
          <p:cNvPr id="12" name="Rectangle 11">
            <a:extLst>
              <a:ext uri="{FF2B5EF4-FFF2-40B4-BE49-F238E27FC236}">
                <a16:creationId xmlns:a16="http://schemas.microsoft.com/office/drawing/2014/main" id="{5A348C77-DD89-4A64-A7F9-688EBAA37A9F}"/>
              </a:ext>
            </a:extLst>
          </p:cNvPr>
          <p:cNvSpPr/>
          <p:nvPr/>
        </p:nvSpPr>
        <p:spPr>
          <a:xfrm rot="18871840">
            <a:off x="6634039" y="3261312"/>
            <a:ext cx="3867627" cy="957358"/>
          </a:xfrm>
          <a:prstGeom prst="rect">
            <a:avLst/>
          </a:prstGeom>
          <a:solidFill>
            <a:schemeClr val="accent1">
              <a:alpha val="1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C84D6B45-1235-47BA-9D14-D1723F846EFA}"/>
              </a:ext>
            </a:extLst>
          </p:cNvPr>
          <p:cNvSpPr txBox="1"/>
          <p:nvPr/>
        </p:nvSpPr>
        <p:spPr>
          <a:xfrm>
            <a:off x="9851015" y="2015808"/>
            <a:ext cx="828483" cy="369332"/>
          </a:xfrm>
          <a:prstGeom prst="rect">
            <a:avLst/>
          </a:prstGeom>
          <a:noFill/>
        </p:spPr>
        <p:txBody>
          <a:bodyPr wrap="square" rtlCol="0">
            <a:spAutoFit/>
          </a:bodyPr>
          <a:lstStyle/>
          <a:p>
            <a:r>
              <a:rPr lang="en-GB" dirty="0"/>
              <a:t>Flow</a:t>
            </a:r>
          </a:p>
        </p:txBody>
      </p:sp>
      <p:sp>
        <p:nvSpPr>
          <p:cNvPr id="14" name="Freeform: Shape 13">
            <a:extLst>
              <a:ext uri="{FF2B5EF4-FFF2-40B4-BE49-F238E27FC236}">
                <a16:creationId xmlns:a16="http://schemas.microsoft.com/office/drawing/2014/main" id="{CD37E184-F7F6-4C27-B1AC-D668A9C7D696}"/>
              </a:ext>
            </a:extLst>
          </p:cNvPr>
          <p:cNvSpPr/>
          <p:nvPr/>
        </p:nvSpPr>
        <p:spPr>
          <a:xfrm>
            <a:off x="7388843" y="2473176"/>
            <a:ext cx="2473176" cy="2460902"/>
          </a:xfrm>
          <a:custGeom>
            <a:avLst/>
            <a:gdLst>
              <a:gd name="connsiteX0" fmla="*/ 0 w 2473176"/>
              <a:gd name="connsiteY0" fmla="*/ 2460902 h 2460902"/>
              <a:gd name="connsiteX1" fmla="*/ 276161 w 2473176"/>
              <a:gd name="connsiteY1" fmla="*/ 2301342 h 2460902"/>
              <a:gd name="connsiteX2" fmla="*/ 460268 w 2473176"/>
              <a:gd name="connsiteY2" fmla="*/ 2092687 h 2460902"/>
              <a:gd name="connsiteX3" fmla="*/ 484816 w 2473176"/>
              <a:gd name="connsiteY3" fmla="*/ 1908580 h 2460902"/>
              <a:gd name="connsiteX4" fmla="*/ 797799 w 2473176"/>
              <a:gd name="connsiteY4" fmla="*/ 1779705 h 2460902"/>
              <a:gd name="connsiteX5" fmla="*/ 1006454 w 2473176"/>
              <a:gd name="connsiteY5" fmla="*/ 1540365 h 2460902"/>
              <a:gd name="connsiteX6" fmla="*/ 1049412 w 2473176"/>
              <a:gd name="connsiteY6" fmla="*/ 1258067 h 2460902"/>
              <a:gd name="connsiteX7" fmla="*/ 1350121 w 2473176"/>
              <a:gd name="connsiteY7" fmla="*/ 1073960 h 2460902"/>
              <a:gd name="connsiteX8" fmla="*/ 1767431 w 2473176"/>
              <a:gd name="connsiteY8" fmla="*/ 822346 h 2460902"/>
              <a:gd name="connsiteX9" fmla="*/ 1816526 w 2473176"/>
              <a:gd name="connsiteY9" fmla="*/ 552322 h 2460902"/>
              <a:gd name="connsiteX10" fmla="*/ 2092687 w 2473176"/>
              <a:gd name="connsiteY10" fmla="*/ 312982 h 2460902"/>
              <a:gd name="connsiteX11" fmla="*/ 2344301 w 2473176"/>
              <a:gd name="connsiteY11" fmla="*/ 177970 h 2460902"/>
              <a:gd name="connsiteX12" fmla="*/ 2473176 w 2473176"/>
              <a:gd name="connsiteY12" fmla="*/ 0 h 2460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73176" h="2460902">
                <a:moveTo>
                  <a:pt x="0" y="2460902"/>
                </a:moveTo>
                <a:lnTo>
                  <a:pt x="276161" y="2301342"/>
                </a:lnTo>
                <a:lnTo>
                  <a:pt x="460268" y="2092687"/>
                </a:lnTo>
                <a:lnTo>
                  <a:pt x="484816" y="1908580"/>
                </a:lnTo>
                <a:lnTo>
                  <a:pt x="797799" y="1779705"/>
                </a:lnTo>
                <a:lnTo>
                  <a:pt x="1006454" y="1540365"/>
                </a:lnTo>
                <a:lnTo>
                  <a:pt x="1049412" y="1258067"/>
                </a:lnTo>
                <a:lnTo>
                  <a:pt x="1350121" y="1073960"/>
                </a:lnTo>
                <a:lnTo>
                  <a:pt x="1767431" y="822346"/>
                </a:lnTo>
                <a:lnTo>
                  <a:pt x="1816526" y="552322"/>
                </a:lnTo>
                <a:lnTo>
                  <a:pt x="2092687" y="312982"/>
                </a:lnTo>
                <a:lnTo>
                  <a:pt x="2344301" y="177970"/>
                </a:lnTo>
                <a:lnTo>
                  <a:pt x="2473176" y="0"/>
                </a:lnTo>
              </a:path>
            </a:pathLst>
          </a:custGeom>
          <a:noFill/>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1A0AB983-F9DF-4A17-9229-327A99A40B80}"/>
              </a:ext>
            </a:extLst>
          </p:cNvPr>
          <p:cNvSpPr txBox="1"/>
          <p:nvPr/>
        </p:nvSpPr>
        <p:spPr>
          <a:xfrm>
            <a:off x="8039355" y="5542288"/>
            <a:ext cx="1755157" cy="523220"/>
          </a:xfrm>
          <a:prstGeom prst="rect">
            <a:avLst/>
          </a:prstGeom>
          <a:noFill/>
        </p:spPr>
        <p:txBody>
          <a:bodyPr wrap="square" rtlCol="0">
            <a:spAutoFit/>
          </a:bodyPr>
          <a:lstStyle/>
          <a:p>
            <a:r>
              <a:rPr lang="en-GB" sz="1400" dirty="0"/>
              <a:t>Try to keep your player in this region</a:t>
            </a:r>
          </a:p>
        </p:txBody>
      </p:sp>
      <p:cxnSp>
        <p:nvCxnSpPr>
          <p:cNvPr id="17" name="Straight Arrow Connector 16">
            <a:extLst>
              <a:ext uri="{FF2B5EF4-FFF2-40B4-BE49-F238E27FC236}">
                <a16:creationId xmlns:a16="http://schemas.microsoft.com/office/drawing/2014/main" id="{AE2A8B79-1324-4229-890B-8C924D7507A2}"/>
              </a:ext>
            </a:extLst>
          </p:cNvPr>
          <p:cNvCxnSpPr>
            <a:cxnSpLocks/>
            <a:stCxn id="15" idx="0"/>
          </p:cNvCxnSpPr>
          <p:nvPr/>
        </p:nvCxnSpPr>
        <p:spPr>
          <a:xfrm flipH="1" flipV="1">
            <a:off x="8900242" y="3485766"/>
            <a:ext cx="16692" cy="2056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3353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992AC4-05BA-4B50-B1F5-3CB1686AD2FE}"/>
              </a:ext>
            </a:extLst>
          </p:cNvPr>
          <p:cNvSpPr txBox="1"/>
          <p:nvPr/>
        </p:nvSpPr>
        <p:spPr>
          <a:xfrm>
            <a:off x="1341120" y="921182"/>
            <a:ext cx="9509760" cy="4308872"/>
          </a:xfrm>
          <a:prstGeom prst="rect">
            <a:avLst/>
          </a:prstGeom>
          <a:noFill/>
        </p:spPr>
        <p:txBody>
          <a:bodyPr wrap="square" rtlCol="0">
            <a:spAutoFit/>
          </a:bodyPr>
          <a:lstStyle/>
          <a:p>
            <a:r>
              <a:rPr lang="en-GB" dirty="0"/>
              <a:t>• </a:t>
            </a:r>
            <a:r>
              <a:rPr lang="en-GB" b="1" dirty="0"/>
              <a:t>Game Mechanics</a:t>
            </a:r>
          </a:p>
          <a:p>
            <a:endParaRPr lang="en-GB" dirty="0"/>
          </a:p>
          <a:p>
            <a:r>
              <a:rPr lang="en-GB" dirty="0"/>
              <a:t>Game mechanics refer to the actions / mechanisms that drive the game forward.  Structure this section of the report as follows:</a:t>
            </a:r>
          </a:p>
          <a:p>
            <a:endParaRPr lang="en-GB" dirty="0"/>
          </a:p>
          <a:p>
            <a:r>
              <a:rPr lang="en-GB" b="1" dirty="0"/>
              <a:t>Core Game Mechanics</a:t>
            </a:r>
            <a:endParaRPr lang="en-GB" sz="2000" b="1" dirty="0"/>
          </a:p>
          <a:p>
            <a:pPr marL="896938"/>
            <a:r>
              <a:rPr lang="en-GB" sz="1600" dirty="0"/>
              <a:t>Describe the actions performed by the player throughout the game. Define these in terms of the player’s actions (“move piece”, “pick a tile”, “run”, “jump”, “attack”).  Illustrate key aspects of these mechanics where relevant.  Also define other core mechanics central to underpinning the gameplay and flow described earlier.  For example, describe the mechanics related to character abilities – particularly important in asymmetric gameplay scenarios.</a:t>
            </a:r>
          </a:p>
          <a:p>
            <a:endParaRPr lang="en-GB" sz="2000" dirty="0"/>
          </a:p>
          <a:p>
            <a:r>
              <a:rPr lang="en-GB" b="1" dirty="0"/>
              <a:t>Non-core mechanics</a:t>
            </a:r>
          </a:p>
          <a:p>
            <a:pPr marL="896938"/>
            <a:r>
              <a:rPr lang="en-GB" sz="1600" dirty="0"/>
              <a:t>Describe the other mechanics of the game that drive it forward, but do not define the core experience of the game.  Examples include inventory management and AI routines (though of course, if AI is a central tenant of your game, this might be viewed differently in your design).</a:t>
            </a:r>
          </a:p>
        </p:txBody>
      </p:sp>
      <p:sp>
        <p:nvSpPr>
          <p:cNvPr id="4" name="TextBox 3">
            <a:extLst>
              <a:ext uri="{FF2B5EF4-FFF2-40B4-BE49-F238E27FC236}">
                <a16:creationId xmlns:a16="http://schemas.microsoft.com/office/drawing/2014/main" id="{CBAD3C2B-7E5D-41CA-ADAD-B28E1137F739}"/>
              </a:ext>
            </a:extLst>
          </p:cNvPr>
          <p:cNvSpPr txBox="1"/>
          <p:nvPr/>
        </p:nvSpPr>
        <p:spPr>
          <a:xfrm>
            <a:off x="2034235" y="283779"/>
            <a:ext cx="8123531" cy="584775"/>
          </a:xfrm>
          <a:prstGeom prst="rect">
            <a:avLst/>
          </a:prstGeom>
          <a:noFill/>
        </p:spPr>
        <p:txBody>
          <a:bodyPr wrap="square" rtlCol="0">
            <a:spAutoFit/>
          </a:bodyPr>
          <a:lstStyle/>
          <a:p>
            <a:pPr algn="ctr"/>
            <a:r>
              <a:rPr lang="en-GB" sz="3200" b="1" dirty="0">
                <a:solidFill>
                  <a:srgbClr val="002060"/>
                </a:solidFill>
              </a:rPr>
              <a:t>Creating a Game Design Document</a:t>
            </a:r>
          </a:p>
        </p:txBody>
      </p:sp>
    </p:spTree>
    <p:extLst>
      <p:ext uri="{BB962C8B-B14F-4D97-AF65-F5344CB8AC3E}">
        <p14:creationId xmlns:p14="http://schemas.microsoft.com/office/powerpoint/2010/main" val="3770700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992AC4-05BA-4B50-B1F5-3CB1686AD2FE}"/>
              </a:ext>
            </a:extLst>
          </p:cNvPr>
          <p:cNvSpPr txBox="1"/>
          <p:nvPr/>
        </p:nvSpPr>
        <p:spPr>
          <a:xfrm>
            <a:off x="1341120" y="921182"/>
            <a:ext cx="9509760" cy="3200876"/>
          </a:xfrm>
          <a:prstGeom prst="rect">
            <a:avLst/>
          </a:prstGeom>
          <a:noFill/>
        </p:spPr>
        <p:txBody>
          <a:bodyPr wrap="square" rtlCol="0">
            <a:spAutoFit/>
          </a:bodyPr>
          <a:lstStyle/>
          <a:p>
            <a:r>
              <a:rPr lang="en-GB" dirty="0"/>
              <a:t>• </a:t>
            </a:r>
            <a:r>
              <a:rPr lang="en-GB" b="1" dirty="0"/>
              <a:t>Internal Economy</a:t>
            </a:r>
          </a:p>
          <a:p>
            <a:endParaRPr lang="en-GB" dirty="0"/>
          </a:p>
          <a:p>
            <a:r>
              <a:rPr lang="en-GB" dirty="0"/>
              <a:t>Many games have some form of “internal economy”.  This is particularly true of RPG and derivative genres where buying and selling items is key to acquiring new skills and progression.  Similarly, sports games such as FIFA 18 and racing games allow you to purchase and manage inventories.</a:t>
            </a:r>
          </a:p>
          <a:p>
            <a:endParaRPr lang="en-GB" sz="1600" dirty="0"/>
          </a:p>
          <a:p>
            <a:r>
              <a:rPr lang="en-GB" sz="1600" dirty="0"/>
              <a:t>This section of the design describes, typically in a table, all of the different items that the player can acquire during the game, their value / worth in the game world economy and how they impact the player (remember, some items / pickups can have a negative effect too!)</a:t>
            </a:r>
          </a:p>
          <a:p>
            <a:endParaRPr lang="en-GB" sz="1600" dirty="0"/>
          </a:p>
          <a:p>
            <a:r>
              <a:rPr lang="en-GB" sz="1600" dirty="0"/>
              <a:t>This section provides a good opportunity to describe pickups and weapons in “simpler” game types such as platforms and FPSs.</a:t>
            </a:r>
          </a:p>
        </p:txBody>
      </p:sp>
      <p:sp>
        <p:nvSpPr>
          <p:cNvPr id="4" name="TextBox 3">
            <a:extLst>
              <a:ext uri="{FF2B5EF4-FFF2-40B4-BE49-F238E27FC236}">
                <a16:creationId xmlns:a16="http://schemas.microsoft.com/office/drawing/2014/main" id="{CBAD3C2B-7E5D-41CA-ADAD-B28E1137F739}"/>
              </a:ext>
            </a:extLst>
          </p:cNvPr>
          <p:cNvSpPr txBox="1"/>
          <p:nvPr/>
        </p:nvSpPr>
        <p:spPr>
          <a:xfrm>
            <a:off x="2034235" y="283779"/>
            <a:ext cx="8123531" cy="584775"/>
          </a:xfrm>
          <a:prstGeom prst="rect">
            <a:avLst/>
          </a:prstGeom>
          <a:noFill/>
        </p:spPr>
        <p:txBody>
          <a:bodyPr wrap="square" rtlCol="0">
            <a:spAutoFit/>
          </a:bodyPr>
          <a:lstStyle/>
          <a:p>
            <a:pPr algn="ctr"/>
            <a:r>
              <a:rPr lang="en-GB" sz="3200" b="1" dirty="0">
                <a:solidFill>
                  <a:srgbClr val="002060"/>
                </a:solidFill>
              </a:rPr>
              <a:t>Creating a Game Design Document</a:t>
            </a:r>
          </a:p>
        </p:txBody>
      </p:sp>
    </p:spTree>
    <p:extLst>
      <p:ext uri="{BB962C8B-B14F-4D97-AF65-F5344CB8AC3E}">
        <p14:creationId xmlns:p14="http://schemas.microsoft.com/office/powerpoint/2010/main" val="712824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992AC4-05BA-4B50-B1F5-3CB1686AD2FE}"/>
              </a:ext>
            </a:extLst>
          </p:cNvPr>
          <p:cNvSpPr txBox="1"/>
          <p:nvPr/>
        </p:nvSpPr>
        <p:spPr>
          <a:xfrm>
            <a:off x="1341120" y="921182"/>
            <a:ext cx="9509760" cy="4524315"/>
          </a:xfrm>
          <a:prstGeom prst="rect">
            <a:avLst/>
          </a:prstGeom>
          <a:noFill/>
        </p:spPr>
        <p:txBody>
          <a:bodyPr wrap="square" rtlCol="0">
            <a:spAutoFit/>
          </a:bodyPr>
          <a:lstStyle/>
          <a:p>
            <a:r>
              <a:rPr lang="en-GB" dirty="0"/>
              <a:t>• </a:t>
            </a:r>
            <a:r>
              <a:rPr lang="en-GB" b="1" dirty="0"/>
              <a:t>User Interface</a:t>
            </a:r>
          </a:p>
          <a:p>
            <a:endParaRPr lang="en-GB" dirty="0"/>
          </a:p>
          <a:p>
            <a:r>
              <a:rPr lang="en-GB" dirty="0"/>
              <a:t>Describe / illustrate every aspect of the game’s interface that the player interacts with.  Also describe how each screen is connected, and how players navigate the interface.  This can include…</a:t>
            </a:r>
          </a:p>
          <a:p>
            <a:endParaRPr lang="en-GB" dirty="0"/>
          </a:p>
          <a:p>
            <a:pPr marL="285750" indent="-285750">
              <a:buFontTx/>
              <a:buChar char="-"/>
            </a:pPr>
            <a:r>
              <a:rPr lang="en-GB" dirty="0"/>
              <a:t>Describe the functional requirements of each screen and menu in the game – why it exists and what it does.  Identify essential elements that must be shown to the player as well as non-essential elements that can be configured or hidden.</a:t>
            </a:r>
          </a:p>
          <a:p>
            <a:pPr marL="285750" indent="-285750">
              <a:buFontTx/>
              <a:buChar char="-"/>
            </a:pPr>
            <a:r>
              <a:rPr lang="en-GB" dirty="0"/>
              <a:t>Flowcharts (storyboards) showing how the different screens and menus are connected and how the player navigates through them.</a:t>
            </a:r>
          </a:p>
          <a:p>
            <a:pPr marL="285750" indent="-285750">
              <a:buFontTx/>
              <a:buChar char="-"/>
            </a:pPr>
            <a:r>
              <a:rPr lang="en-GB" dirty="0"/>
              <a:t>In detail, describe all the GUI / HUD elements the player will interact with.  This includes all buttons / navigation elements, textual elements (such as menu options), graphical elements and UI-based sound effects / music.  Type (font) design requirements can also be described here.  </a:t>
            </a:r>
            <a:r>
              <a:rPr lang="en-GB" b="1" dirty="0"/>
              <a:t>These are described separately from the UI functional requirements as these are more likely to change.  Also,</a:t>
            </a:r>
            <a:r>
              <a:rPr lang="en-GB" dirty="0"/>
              <a:t> </a:t>
            </a:r>
            <a:r>
              <a:rPr lang="en-GB" b="1" dirty="0"/>
              <a:t>In describing the GUI elements, it’s possible to provide illustrations / mock-ups as </a:t>
            </a:r>
            <a:r>
              <a:rPr lang="en-GB" b="1" i="1" dirty="0"/>
              <a:t>guidelines</a:t>
            </a:r>
            <a:r>
              <a:rPr lang="en-GB" b="1" dirty="0"/>
              <a:t> to the artists, but it’s also okay to give artists room for manoeuvre</a:t>
            </a:r>
            <a:r>
              <a:rPr lang="en-GB" dirty="0"/>
              <a:t>.</a:t>
            </a:r>
          </a:p>
        </p:txBody>
      </p:sp>
      <p:sp>
        <p:nvSpPr>
          <p:cNvPr id="4" name="TextBox 3">
            <a:extLst>
              <a:ext uri="{FF2B5EF4-FFF2-40B4-BE49-F238E27FC236}">
                <a16:creationId xmlns:a16="http://schemas.microsoft.com/office/drawing/2014/main" id="{CBAD3C2B-7E5D-41CA-ADAD-B28E1137F739}"/>
              </a:ext>
            </a:extLst>
          </p:cNvPr>
          <p:cNvSpPr txBox="1"/>
          <p:nvPr/>
        </p:nvSpPr>
        <p:spPr>
          <a:xfrm>
            <a:off x="2034235" y="283779"/>
            <a:ext cx="8123531" cy="584775"/>
          </a:xfrm>
          <a:prstGeom prst="rect">
            <a:avLst/>
          </a:prstGeom>
          <a:noFill/>
        </p:spPr>
        <p:txBody>
          <a:bodyPr wrap="square" rtlCol="0">
            <a:spAutoFit/>
          </a:bodyPr>
          <a:lstStyle/>
          <a:p>
            <a:pPr algn="ctr"/>
            <a:r>
              <a:rPr lang="en-GB" sz="3200" b="1" dirty="0">
                <a:solidFill>
                  <a:srgbClr val="002060"/>
                </a:solidFill>
              </a:rPr>
              <a:t>Creating a Game Design Document</a:t>
            </a:r>
          </a:p>
        </p:txBody>
      </p:sp>
    </p:spTree>
    <p:extLst>
      <p:ext uri="{BB962C8B-B14F-4D97-AF65-F5344CB8AC3E}">
        <p14:creationId xmlns:p14="http://schemas.microsoft.com/office/powerpoint/2010/main" val="1377469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992AC4-05BA-4B50-B1F5-3CB1686AD2FE}"/>
              </a:ext>
            </a:extLst>
          </p:cNvPr>
          <p:cNvSpPr txBox="1"/>
          <p:nvPr/>
        </p:nvSpPr>
        <p:spPr>
          <a:xfrm>
            <a:off x="1341120" y="921182"/>
            <a:ext cx="9509760" cy="5047536"/>
          </a:xfrm>
          <a:prstGeom prst="rect">
            <a:avLst/>
          </a:prstGeom>
          <a:noFill/>
        </p:spPr>
        <p:txBody>
          <a:bodyPr wrap="square" rtlCol="0">
            <a:spAutoFit/>
          </a:bodyPr>
          <a:lstStyle/>
          <a:p>
            <a:r>
              <a:rPr lang="en-GB" dirty="0"/>
              <a:t>• </a:t>
            </a:r>
            <a:r>
              <a:rPr lang="en-GB" b="1" dirty="0"/>
              <a:t>Art and Video Design</a:t>
            </a:r>
          </a:p>
          <a:p>
            <a:endParaRPr lang="en-GB" dirty="0"/>
          </a:p>
          <a:p>
            <a:pPr marL="285750" indent="-285750">
              <a:buFontTx/>
              <a:buChar char="-"/>
            </a:pPr>
            <a:r>
              <a:rPr lang="en-GB" dirty="0"/>
              <a:t>Define the palette, styles for the game.  Underlying concept art from the “concept stage” can provide a starting point for the palette and look and feel of the game.  Agreement between the Lead Artist, Designer and Producer is important.</a:t>
            </a:r>
          </a:p>
          <a:p>
            <a:pPr marL="285750" indent="-285750">
              <a:buFontTx/>
              <a:buChar char="-"/>
            </a:pPr>
            <a:endParaRPr lang="en-GB" dirty="0"/>
          </a:p>
          <a:p>
            <a:pPr marL="285750" indent="-285750">
              <a:buFontTx/>
              <a:buChar char="-"/>
            </a:pPr>
            <a:r>
              <a:rPr lang="en-GB" dirty="0"/>
              <a:t>List </a:t>
            </a:r>
            <a:r>
              <a:rPr lang="en-GB" b="1" dirty="0"/>
              <a:t>all</a:t>
            </a:r>
            <a:r>
              <a:rPr lang="en-GB" dirty="0"/>
              <a:t> art assets needed in the game.  This can include…</a:t>
            </a:r>
          </a:p>
          <a:p>
            <a:pPr marL="285750" indent="-285750">
              <a:buFontTx/>
              <a:buChar char="-"/>
            </a:pPr>
            <a:endParaRPr lang="en-GB" dirty="0"/>
          </a:p>
          <a:p>
            <a:pPr marL="742950" lvl="1" indent="-285750">
              <a:buFontTx/>
              <a:buChar char="-"/>
            </a:pPr>
            <a:r>
              <a:rPr lang="en-GB" sz="1600" dirty="0"/>
              <a:t>Character design (including costumes and animations)</a:t>
            </a:r>
          </a:p>
          <a:p>
            <a:pPr marL="742950" lvl="1" indent="-285750">
              <a:buFontTx/>
              <a:buChar char="-"/>
            </a:pPr>
            <a:r>
              <a:rPr lang="en-GB" sz="1600" dirty="0"/>
              <a:t>Game Object art - objects found in the game world – pickups, switches, weapons and charms for example).  As with character design, describe how they animate</a:t>
            </a:r>
          </a:p>
          <a:p>
            <a:pPr marL="742950" lvl="1" indent="-285750">
              <a:buFontTx/>
              <a:buChar char="-"/>
            </a:pPr>
            <a:r>
              <a:rPr lang="en-GB" sz="1600" dirty="0"/>
              <a:t>Environment art (Tiles, scenery elements, terrain, sky and background art)</a:t>
            </a:r>
          </a:p>
          <a:p>
            <a:pPr marL="742950" lvl="1" indent="-285750">
              <a:buFontTx/>
              <a:buChar char="-"/>
            </a:pPr>
            <a:r>
              <a:rPr lang="en-GB" sz="1600" dirty="0"/>
              <a:t>Special effects (For example - explosions, lighting effects, environmental effects such as fog, tire tracks, bullet marks, debris)</a:t>
            </a:r>
          </a:p>
          <a:p>
            <a:pPr marL="742950" lvl="1" indent="-285750">
              <a:buFontTx/>
              <a:buChar char="-"/>
            </a:pPr>
            <a:r>
              <a:rPr lang="en-GB" sz="1600" dirty="0"/>
              <a:t>GUI art, including splash-screens and type design</a:t>
            </a:r>
          </a:p>
          <a:p>
            <a:pPr marL="742950" lvl="1" indent="-285750">
              <a:buFontTx/>
              <a:buChar char="-"/>
            </a:pPr>
            <a:r>
              <a:rPr lang="en-GB" sz="1600" dirty="0"/>
              <a:t>Design and storyboarding of cut-scenes, or cinematics and any video assets needed throughout the game</a:t>
            </a:r>
          </a:p>
          <a:p>
            <a:pPr marL="742950" lvl="1" indent="-285750">
              <a:buFontTx/>
              <a:buChar char="-"/>
            </a:pPr>
            <a:r>
              <a:rPr lang="en-GB" sz="1600" dirty="0"/>
              <a:t>Promotional art (On-line assets, logos, box art)</a:t>
            </a:r>
          </a:p>
          <a:p>
            <a:pPr marL="742950" lvl="1" indent="-285750">
              <a:buFontTx/>
              <a:buChar char="-"/>
            </a:pPr>
            <a:endParaRPr lang="en-GB" dirty="0"/>
          </a:p>
        </p:txBody>
      </p:sp>
      <p:sp>
        <p:nvSpPr>
          <p:cNvPr id="4" name="TextBox 3">
            <a:extLst>
              <a:ext uri="{FF2B5EF4-FFF2-40B4-BE49-F238E27FC236}">
                <a16:creationId xmlns:a16="http://schemas.microsoft.com/office/drawing/2014/main" id="{CBAD3C2B-7E5D-41CA-ADAD-B28E1137F739}"/>
              </a:ext>
            </a:extLst>
          </p:cNvPr>
          <p:cNvSpPr txBox="1"/>
          <p:nvPr/>
        </p:nvSpPr>
        <p:spPr>
          <a:xfrm>
            <a:off x="2034235" y="283779"/>
            <a:ext cx="8123531" cy="584775"/>
          </a:xfrm>
          <a:prstGeom prst="rect">
            <a:avLst/>
          </a:prstGeom>
          <a:noFill/>
        </p:spPr>
        <p:txBody>
          <a:bodyPr wrap="square" rtlCol="0">
            <a:spAutoFit/>
          </a:bodyPr>
          <a:lstStyle/>
          <a:p>
            <a:pPr algn="ctr"/>
            <a:r>
              <a:rPr lang="en-GB" sz="3200" b="1" dirty="0">
                <a:solidFill>
                  <a:srgbClr val="002060"/>
                </a:solidFill>
              </a:rPr>
              <a:t>Creating a Game Design Document</a:t>
            </a:r>
          </a:p>
        </p:txBody>
      </p:sp>
    </p:spTree>
    <p:extLst>
      <p:ext uri="{BB962C8B-B14F-4D97-AF65-F5344CB8AC3E}">
        <p14:creationId xmlns:p14="http://schemas.microsoft.com/office/powerpoint/2010/main" val="28186283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992AC4-05BA-4B50-B1F5-3CB1686AD2FE}"/>
              </a:ext>
            </a:extLst>
          </p:cNvPr>
          <p:cNvSpPr txBox="1"/>
          <p:nvPr/>
        </p:nvSpPr>
        <p:spPr>
          <a:xfrm>
            <a:off x="1341120" y="921182"/>
            <a:ext cx="9509760" cy="4647426"/>
          </a:xfrm>
          <a:prstGeom prst="rect">
            <a:avLst/>
          </a:prstGeom>
          <a:noFill/>
        </p:spPr>
        <p:txBody>
          <a:bodyPr wrap="square" rtlCol="0">
            <a:spAutoFit/>
          </a:bodyPr>
          <a:lstStyle/>
          <a:p>
            <a:r>
              <a:rPr lang="en-GB" dirty="0"/>
              <a:t>• </a:t>
            </a:r>
            <a:r>
              <a:rPr lang="en-GB" b="1" dirty="0"/>
              <a:t>Art and Video Design</a:t>
            </a:r>
          </a:p>
          <a:p>
            <a:endParaRPr lang="en-GB" b="1" dirty="0"/>
          </a:p>
          <a:p>
            <a:r>
              <a:rPr lang="en-GB" dirty="0"/>
              <a:t>To aid planning / scheduling, and to help team members understand who’s doing what…</a:t>
            </a:r>
          </a:p>
          <a:p>
            <a:endParaRPr lang="en-GB" sz="1600" dirty="0"/>
          </a:p>
          <a:p>
            <a:pPr marL="285750" indent="-285750">
              <a:buFontTx/>
              <a:buChar char="-"/>
            </a:pPr>
            <a:r>
              <a:rPr lang="en-GB" sz="1600" dirty="0"/>
              <a:t>In each of the above cases, split between 2D assets (such as sprites) and 3D (such as polygon models)</a:t>
            </a:r>
          </a:p>
          <a:p>
            <a:pPr marL="285750" indent="-285750">
              <a:buFontTx/>
              <a:buChar char="-"/>
            </a:pPr>
            <a:endParaRPr lang="en-GB" sz="1600" dirty="0"/>
          </a:p>
          <a:p>
            <a:pPr marL="285750" indent="-285750">
              <a:buFontTx/>
              <a:buChar char="-"/>
            </a:pPr>
            <a:r>
              <a:rPr lang="en-GB" sz="1600" dirty="0"/>
              <a:t>Identify what is to be created by artists and animators (“canned animation”) and what will be procedurally generated in the game.  For example, should hair be animated by hand or left to the hair generation / rendering system.  The technical spec, not the design, will specify </a:t>
            </a:r>
            <a:r>
              <a:rPr lang="en-GB" sz="1600" i="1" dirty="0"/>
              <a:t>how</a:t>
            </a:r>
            <a:r>
              <a:rPr lang="en-GB" sz="1600" dirty="0"/>
              <a:t> procedural content is created.</a:t>
            </a:r>
          </a:p>
          <a:p>
            <a:pPr marL="285750" indent="-285750">
              <a:buFontTx/>
              <a:buChar char="-"/>
            </a:pPr>
            <a:endParaRPr lang="en-GB" sz="1600" dirty="0"/>
          </a:p>
          <a:p>
            <a:pPr marL="285750" indent="-285750">
              <a:buFontTx/>
              <a:buChar char="-"/>
            </a:pPr>
            <a:r>
              <a:rPr lang="en-GB" sz="1600" dirty="0"/>
              <a:t>For each art asset, identify the textures that will be needed where relevant.  Describe the surface properties and identify where different texture types will be needed to achieve different effects.  For example, a diffuse map can define the skin colour of a character, whereas a gloss-map can define areas of the face that reflect more light due to sweat.</a:t>
            </a:r>
          </a:p>
          <a:p>
            <a:pPr marL="285750" indent="-285750">
              <a:buFontTx/>
              <a:buChar char="-"/>
            </a:pPr>
            <a:endParaRPr lang="en-GB" sz="1600" dirty="0"/>
          </a:p>
          <a:p>
            <a:pPr marL="285750" indent="-285750">
              <a:buFontTx/>
              <a:buChar char="-"/>
            </a:pPr>
            <a:r>
              <a:rPr lang="en-GB" sz="1600" dirty="0"/>
              <a:t>Delineate and list separately pre-scripted cinematic / cut-scene animations run within the game engine and any “off-line” animation sequences that are rendered in advance.</a:t>
            </a:r>
          </a:p>
          <a:p>
            <a:pPr marL="285750" indent="-285750">
              <a:buFontTx/>
              <a:buChar char="-"/>
            </a:pPr>
            <a:endParaRPr lang="en-GB" dirty="0"/>
          </a:p>
        </p:txBody>
      </p:sp>
      <p:sp>
        <p:nvSpPr>
          <p:cNvPr id="4" name="TextBox 3">
            <a:extLst>
              <a:ext uri="{FF2B5EF4-FFF2-40B4-BE49-F238E27FC236}">
                <a16:creationId xmlns:a16="http://schemas.microsoft.com/office/drawing/2014/main" id="{CBAD3C2B-7E5D-41CA-ADAD-B28E1137F739}"/>
              </a:ext>
            </a:extLst>
          </p:cNvPr>
          <p:cNvSpPr txBox="1"/>
          <p:nvPr/>
        </p:nvSpPr>
        <p:spPr>
          <a:xfrm>
            <a:off x="2034235" y="283779"/>
            <a:ext cx="8123531" cy="584775"/>
          </a:xfrm>
          <a:prstGeom prst="rect">
            <a:avLst/>
          </a:prstGeom>
          <a:noFill/>
        </p:spPr>
        <p:txBody>
          <a:bodyPr wrap="square" rtlCol="0">
            <a:spAutoFit/>
          </a:bodyPr>
          <a:lstStyle/>
          <a:p>
            <a:pPr algn="ctr"/>
            <a:r>
              <a:rPr lang="en-GB" sz="3200" b="1" dirty="0">
                <a:solidFill>
                  <a:srgbClr val="002060"/>
                </a:solidFill>
              </a:rPr>
              <a:t>Creating a Game Design Document</a:t>
            </a:r>
          </a:p>
        </p:txBody>
      </p:sp>
    </p:spTree>
    <p:extLst>
      <p:ext uri="{BB962C8B-B14F-4D97-AF65-F5344CB8AC3E}">
        <p14:creationId xmlns:p14="http://schemas.microsoft.com/office/powerpoint/2010/main" val="25535754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992AC4-05BA-4B50-B1F5-3CB1686AD2FE}"/>
              </a:ext>
            </a:extLst>
          </p:cNvPr>
          <p:cNvSpPr txBox="1"/>
          <p:nvPr/>
        </p:nvSpPr>
        <p:spPr>
          <a:xfrm>
            <a:off x="1341120" y="921182"/>
            <a:ext cx="9509760" cy="4401205"/>
          </a:xfrm>
          <a:prstGeom prst="rect">
            <a:avLst/>
          </a:prstGeom>
          <a:noFill/>
        </p:spPr>
        <p:txBody>
          <a:bodyPr wrap="square" rtlCol="0">
            <a:spAutoFit/>
          </a:bodyPr>
          <a:lstStyle/>
          <a:p>
            <a:r>
              <a:rPr lang="en-GB" dirty="0"/>
              <a:t>• </a:t>
            </a:r>
            <a:r>
              <a:rPr lang="en-GB" b="1" dirty="0"/>
              <a:t>Sound and Music Design</a:t>
            </a:r>
          </a:p>
          <a:p>
            <a:endParaRPr lang="en-GB" dirty="0"/>
          </a:p>
          <a:p>
            <a:pPr marL="285750" indent="-285750">
              <a:buFontTx/>
              <a:buChar char="-"/>
            </a:pPr>
            <a:r>
              <a:rPr lang="en-GB" dirty="0"/>
              <a:t>List the main themes and incidental music you want to use in the game, what / who they relate to and what you want to invoke in the player.  Describe where in the game each musical asset is played.  This underpins the pillars outlined at the concept stage.</a:t>
            </a:r>
          </a:p>
          <a:p>
            <a:pPr marL="285750" indent="-285750">
              <a:buFontTx/>
              <a:buChar char="-"/>
            </a:pPr>
            <a:endParaRPr lang="en-GB" dirty="0"/>
          </a:p>
          <a:p>
            <a:pPr marL="285750" indent="-285750">
              <a:buFontTx/>
              <a:buChar char="-"/>
            </a:pPr>
            <a:r>
              <a:rPr lang="en-GB" dirty="0"/>
              <a:t>Reference existing material (films, games, music) to help illustrate your ideas. You can reference the UI flowcharts if necessary.  Working closely with the sound lead, or composer is important in establishing themes.</a:t>
            </a:r>
          </a:p>
          <a:p>
            <a:pPr marL="285750" indent="-285750">
              <a:buFontTx/>
              <a:buChar char="-"/>
            </a:pPr>
            <a:endParaRPr lang="en-GB" dirty="0"/>
          </a:p>
          <a:p>
            <a:pPr marL="285750" indent="-285750">
              <a:buFontTx/>
              <a:buChar char="-"/>
            </a:pPr>
            <a:r>
              <a:rPr lang="en-GB" dirty="0"/>
              <a:t>Common themes can include:</a:t>
            </a:r>
          </a:p>
          <a:p>
            <a:pPr marL="285750" indent="-285750">
              <a:buFontTx/>
              <a:buChar char="-"/>
            </a:pPr>
            <a:endParaRPr lang="en-GB" dirty="0"/>
          </a:p>
          <a:p>
            <a:pPr marL="742950" lvl="1" indent="-285750">
              <a:buFontTx/>
              <a:buChar char="-"/>
            </a:pPr>
            <a:r>
              <a:rPr lang="en-GB" sz="1600" b="1" dirty="0"/>
              <a:t>Game theme </a:t>
            </a:r>
            <a:r>
              <a:rPr lang="en-GB" sz="1600" dirty="0"/>
              <a:t>(played at the start)</a:t>
            </a:r>
          </a:p>
          <a:p>
            <a:pPr marL="742950" lvl="1" indent="-285750">
              <a:buFontTx/>
              <a:buChar char="-"/>
            </a:pPr>
            <a:r>
              <a:rPr lang="en-GB" sz="1600" b="1" dirty="0"/>
              <a:t>Level theme </a:t>
            </a:r>
            <a:r>
              <a:rPr lang="en-GB" sz="1600" dirty="0"/>
              <a:t>(or theme related to part of a level, such as when facing a key enemy, or entering an enemy stronghold or spooky forest)</a:t>
            </a:r>
          </a:p>
          <a:p>
            <a:pPr marL="742950" lvl="1" indent="-285750">
              <a:buFontTx/>
              <a:buChar char="-"/>
            </a:pPr>
            <a:r>
              <a:rPr lang="en-GB" sz="1600" b="1" dirty="0"/>
              <a:t>Character themes</a:t>
            </a:r>
          </a:p>
        </p:txBody>
      </p:sp>
      <p:sp>
        <p:nvSpPr>
          <p:cNvPr id="4" name="TextBox 3">
            <a:extLst>
              <a:ext uri="{FF2B5EF4-FFF2-40B4-BE49-F238E27FC236}">
                <a16:creationId xmlns:a16="http://schemas.microsoft.com/office/drawing/2014/main" id="{CBAD3C2B-7E5D-41CA-ADAD-B28E1137F739}"/>
              </a:ext>
            </a:extLst>
          </p:cNvPr>
          <p:cNvSpPr txBox="1"/>
          <p:nvPr/>
        </p:nvSpPr>
        <p:spPr>
          <a:xfrm>
            <a:off x="2034235" y="283779"/>
            <a:ext cx="8123531" cy="584775"/>
          </a:xfrm>
          <a:prstGeom prst="rect">
            <a:avLst/>
          </a:prstGeom>
          <a:noFill/>
        </p:spPr>
        <p:txBody>
          <a:bodyPr wrap="square" rtlCol="0">
            <a:spAutoFit/>
          </a:bodyPr>
          <a:lstStyle/>
          <a:p>
            <a:pPr algn="ctr"/>
            <a:r>
              <a:rPr lang="en-GB" sz="3200" b="1" dirty="0">
                <a:solidFill>
                  <a:srgbClr val="002060"/>
                </a:solidFill>
              </a:rPr>
              <a:t>Creating a Game Design Document</a:t>
            </a:r>
          </a:p>
        </p:txBody>
      </p:sp>
    </p:spTree>
    <p:extLst>
      <p:ext uri="{BB962C8B-B14F-4D97-AF65-F5344CB8AC3E}">
        <p14:creationId xmlns:p14="http://schemas.microsoft.com/office/powerpoint/2010/main" val="10375941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992AC4-05BA-4B50-B1F5-3CB1686AD2FE}"/>
              </a:ext>
            </a:extLst>
          </p:cNvPr>
          <p:cNvSpPr txBox="1"/>
          <p:nvPr/>
        </p:nvSpPr>
        <p:spPr>
          <a:xfrm>
            <a:off x="1341120" y="921182"/>
            <a:ext cx="9509760" cy="4401205"/>
          </a:xfrm>
          <a:prstGeom prst="rect">
            <a:avLst/>
          </a:prstGeom>
          <a:noFill/>
        </p:spPr>
        <p:txBody>
          <a:bodyPr wrap="square" rtlCol="0">
            <a:spAutoFit/>
          </a:bodyPr>
          <a:lstStyle/>
          <a:p>
            <a:r>
              <a:rPr lang="en-GB" dirty="0"/>
              <a:t>• </a:t>
            </a:r>
            <a:r>
              <a:rPr lang="en-GB" b="1" dirty="0"/>
              <a:t>Sound and Music Design</a:t>
            </a:r>
          </a:p>
          <a:p>
            <a:endParaRPr lang="en-GB" dirty="0"/>
          </a:p>
          <a:p>
            <a:pPr marL="285750" indent="-285750">
              <a:buFontTx/>
              <a:buChar char="-"/>
            </a:pPr>
            <a:r>
              <a:rPr lang="en-GB" dirty="0"/>
              <a:t>List all of the required sound effects used in the game.  This can include:</a:t>
            </a:r>
          </a:p>
          <a:p>
            <a:pPr marL="285750" indent="-285750">
              <a:buFontTx/>
              <a:buChar char="-"/>
            </a:pPr>
            <a:endParaRPr lang="en-GB" dirty="0"/>
          </a:p>
          <a:p>
            <a:pPr marL="742950" lvl="1" indent="-285750">
              <a:buFontTx/>
              <a:buChar char="-"/>
            </a:pPr>
            <a:r>
              <a:rPr lang="en-GB" sz="1600" b="1" dirty="0"/>
              <a:t>Character effects </a:t>
            </a:r>
            <a:r>
              <a:rPr lang="en-GB" sz="1600" dirty="0"/>
              <a:t>(For example: voice recordings for key characters; background voices and background effects such as radio chatter; character interactions with the environment e.g. walking, running, landing, picking up, dropping objects)</a:t>
            </a:r>
          </a:p>
          <a:p>
            <a:pPr marL="742950" lvl="1" indent="-285750">
              <a:buFontTx/>
              <a:buChar char="-"/>
            </a:pPr>
            <a:r>
              <a:rPr lang="en-GB" sz="1600" b="1" dirty="0"/>
              <a:t>Environmental effects </a:t>
            </a:r>
            <a:r>
              <a:rPr lang="en-GB" sz="1600" dirty="0"/>
              <a:t>(For example: wind, rain, water / river flow, foliage and tree sounds, rocks falling).  Some effects may run constantly, or according to some algorithm, some may be the result of actions.  Make this clear in the design.</a:t>
            </a:r>
          </a:p>
          <a:p>
            <a:pPr marL="742950" lvl="1" indent="-285750">
              <a:buFontTx/>
              <a:buChar char="-"/>
            </a:pPr>
            <a:r>
              <a:rPr lang="en-GB" sz="1600" b="1" dirty="0"/>
              <a:t>Special effects </a:t>
            </a:r>
            <a:r>
              <a:rPr lang="en-GB" sz="1600" dirty="0"/>
              <a:t>(For example: weapons fire, spell sound effects, swords clashing)</a:t>
            </a:r>
          </a:p>
          <a:p>
            <a:pPr marL="742950" lvl="1" indent="-285750">
              <a:buFontTx/>
              <a:buChar char="-"/>
            </a:pPr>
            <a:r>
              <a:rPr lang="en-GB" sz="1600" b="1" dirty="0"/>
              <a:t>GUI sound effects</a:t>
            </a:r>
          </a:p>
          <a:p>
            <a:pPr marL="742950" lvl="1" indent="-285750">
              <a:buFontTx/>
              <a:buChar char="-"/>
            </a:pPr>
            <a:endParaRPr lang="en-GB" sz="1600" b="1" dirty="0"/>
          </a:p>
          <a:p>
            <a:pPr marL="742950" lvl="1" indent="-285750">
              <a:buFontTx/>
              <a:buChar char="-"/>
            </a:pPr>
            <a:endParaRPr lang="en-GB" sz="1600" b="1" dirty="0"/>
          </a:p>
          <a:p>
            <a:pPr marL="285750" indent="-285750">
              <a:buFontTx/>
              <a:buChar char="-"/>
            </a:pPr>
            <a:r>
              <a:rPr lang="en-GB" sz="1600" dirty="0"/>
              <a:t>Identify what is to be created by the composer and sound engineers and what will be procedurally generated in the game.  As for art assets, the technical spec, not the design, will specify </a:t>
            </a:r>
            <a:r>
              <a:rPr lang="en-GB" sz="1600" i="1" dirty="0"/>
              <a:t>how</a:t>
            </a:r>
            <a:r>
              <a:rPr lang="en-GB" sz="1600" dirty="0"/>
              <a:t> procedural content is created.</a:t>
            </a:r>
          </a:p>
        </p:txBody>
      </p:sp>
      <p:sp>
        <p:nvSpPr>
          <p:cNvPr id="4" name="TextBox 3">
            <a:extLst>
              <a:ext uri="{FF2B5EF4-FFF2-40B4-BE49-F238E27FC236}">
                <a16:creationId xmlns:a16="http://schemas.microsoft.com/office/drawing/2014/main" id="{CBAD3C2B-7E5D-41CA-ADAD-B28E1137F739}"/>
              </a:ext>
            </a:extLst>
          </p:cNvPr>
          <p:cNvSpPr txBox="1"/>
          <p:nvPr/>
        </p:nvSpPr>
        <p:spPr>
          <a:xfrm>
            <a:off x="2034235" y="283779"/>
            <a:ext cx="8123531" cy="584775"/>
          </a:xfrm>
          <a:prstGeom prst="rect">
            <a:avLst/>
          </a:prstGeom>
          <a:noFill/>
        </p:spPr>
        <p:txBody>
          <a:bodyPr wrap="square" rtlCol="0">
            <a:spAutoFit/>
          </a:bodyPr>
          <a:lstStyle/>
          <a:p>
            <a:pPr algn="ctr"/>
            <a:r>
              <a:rPr lang="en-GB" sz="3200" b="1" dirty="0">
                <a:solidFill>
                  <a:srgbClr val="002060"/>
                </a:solidFill>
              </a:rPr>
              <a:t>Creating a Game Design Document</a:t>
            </a:r>
          </a:p>
        </p:txBody>
      </p:sp>
    </p:spTree>
    <p:extLst>
      <p:ext uri="{BB962C8B-B14F-4D97-AF65-F5344CB8AC3E}">
        <p14:creationId xmlns:p14="http://schemas.microsoft.com/office/powerpoint/2010/main" val="2357107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Rounded Corners 68">
            <a:extLst>
              <a:ext uri="{FF2B5EF4-FFF2-40B4-BE49-F238E27FC236}">
                <a16:creationId xmlns:a16="http://schemas.microsoft.com/office/drawing/2014/main" id="{34F10263-CE13-45ED-9CB0-E8C842B1BCB0}"/>
              </a:ext>
            </a:extLst>
          </p:cNvPr>
          <p:cNvSpPr/>
          <p:nvPr/>
        </p:nvSpPr>
        <p:spPr>
          <a:xfrm>
            <a:off x="3324380" y="1023909"/>
            <a:ext cx="4868392" cy="1545421"/>
          </a:xfrm>
          <a:prstGeom prst="roundRect">
            <a:avLst>
              <a:gd name="adj" fmla="val 12036"/>
            </a:avLst>
          </a:prstGeom>
          <a:solidFill>
            <a:schemeClr val="accent6">
              <a:lumMod val="60000"/>
              <a:lumOff val="40000"/>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sz="1200" b="1" dirty="0">
                <a:solidFill>
                  <a:schemeClr val="tx1"/>
                </a:solidFill>
              </a:rPr>
              <a:t>Senior Management</a:t>
            </a:r>
          </a:p>
          <a:p>
            <a:r>
              <a:rPr lang="en-GB" sz="1200" b="1" dirty="0">
                <a:solidFill>
                  <a:schemeClr val="tx1"/>
                </a:solidFill>
              </a:rPr>
              <a:t>(</a:t>
            </a:r>
            <a:r>
              <a:rPr lang="en-GB" sz="1200" b="1" i="1" dirty="0">
                <a:solidFill>
                  <a:schemeClr val="tx1"/>
                </a:solidFill>
              </a:rPr>
              <a:t>Strategy / Development</a:t>
            </a:r>
            <a:r>
              <a:rPr lang="en-GB" sz="1200" b="1" dirty="0">
                <a:solidFill>
                  <a:schemeClr val="tx1"/>
                </a:solidFill>
              </a:rPr>
              <a:t>)</a:t>
            </a:r>
          </a:p>
        </p:txBody>
      </p:sp>
      <p:sp>
        <p:nvSpPr>
          <p:cNvPr id="68" name="Rectangle: Rounded Corners 67">
            <a:extLst>
              <a:ext uri="{FF2B5EF4-FFF2-40B4-BE49-F238E27FC236}">
                <a16:creationId xmlns:a16="http://schemas.microsoft.com/office/drawing/2014/main" id="{18E37680-628B-4024-8567-136430256E16}"/>
              </a:ext>
            </a:extLst>
          </p:cNvPr>
          <p:cNvSpPr/>
          <p:nvPr/>
        </p:nvSpPr>
        <p:spPr>
          <a:xfrm>
            <a:off x="8756659" y="2701902"/>
            <a:ext cx="3162346" cy="3173688"/>
          </a:xfrm>
          <a:prstGeom prst="roundRect">
            <a:avLst>
              <a:gd name="adj" fmla="val 5507"/>
            </a:avLst>
          </a:prstGeom>
          <a:solidFill>
            <a:schemeClr val="accent2">
              <a:lumMod val="60000"/>
              <a:lumOff val="40000"/>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sz="1200" b="1" dirty="0">
                <a:solidFill>
                  <a:schemeClr val="tx1"/>
                </a:solidFill>
              </a:rPr>
              <a:t>Support</a:t>
            </a:r>
          </a:p>
        </p:txBody>
      </p:sp>
      <p:sp>
        <p:nvSpPr>
          <p:cNvPr id="67" name="Rectangle: Rounded Corners 66">
            <a:extLst>
              <a:ext uri="{FF2B5EF4-FFF2-40B4-BE49-F238E27FC236}">
                <a16:creationId xmlns:a16="http://schemas.microsoft.com/office/drawing/2014/main" id="{BF37A72D-40DD-4728-A7F8-342629432A2D}"/>
              </a:ext>
            </a:extLst>
          </p:cNvPr>
          <p:cNvSpPr/>
          <p:nvPr/>
        </p:nvSpPr>
        <p:spPr>
          <a:xfrm>
            <a:off x="115732" y="2701901"/>
            <a:ext cx="8484042" cy="3991555"/>
          </a:xfrm>
          <a:prstGeom prst="roundRect">
            <a:avLst>
              <a:gd name="adj" fmla="val 6707"/>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sz="1200" b="1" dirty="0">
                <a:solidFill>
                  <a:schemeClr val="tx1"/>
                </a:solidFill>
              </a:rPr>
              <a:t>Project-Level Team</a:t>
            </a:r>
          </a:p>
        </p:txBody>
      </p:sp>
      <p:sp>
        <p:nvSpPr>
          <p:cNvPr id="4" name="TextBox 3">
            <a:extLst>
              <a:ext uri="{FF2B5EF4-FFF2-40B4-BE49-F238E27FC236}">
                <a16:creationId xmlns:a16="http://schemas.microsoft.com/office/drawing/2014/main" id="{CBAD3C2B-7E5D-41CA-ADAD-B28E1137F739}"/>
              </a:ext>
            </a:extLst>
          </p:cNvPr>
          <p:cNvSpPr txBox="1"/>
          <p:nvPr/>
        </p:nvSpPr>
        <p:spPr>
          <a:xfrm>
            <a:off x="2034235" y="283779"/>
            <a:ext cx="8123531" cy="584775"/>
          </a:xfrm>
          <a:prstGeom prst="rect">
            <a:avLst/>
          </a:prstGeom>
          <a:noFill/>
        </p:spPr>
        <p:txBody>
          <a:bodyPr wrap="square" rtlCol="0">
            <a:spAutoFit/>
          </a:bodyPr>
          <a:lstStyle/>
          <a:p>
            <a:pPr algn="ctr"/>
            <a:r>
              <a:rPr lang="en-GB" sz="3200" b="1" dirty="0">
                <a:solidFill>
                  <a:srgbClr val="002060"/>
                </a:solidFill>
              </a:rPr>
              <a:t>Game Development Team</a:t>
            </a:r>
          </a:p>
        </p:txBody>
      </p:sp>
      <p:sp>
        <p:nvSpPr>
          <p:cNvPr id="2" name="Rectangle 1">
            <a:extLst>
              <a:ext uri="{FF2B5EF4-FFF2-40B4-BE49-F238E27FC236}">
                <a16:creationId xmlns:a16="http://schemas.microsoft.com/office/drawing/2014/main" id="{E40A04A6-C2B2-4550-84E6-C2ED1368C3CC}"/>
              </a:ext>
            </a:extLst>
          </p:cNvPr>
          <p:cNvSpPr/>
          <p:nvPr/>
        </p:nvSpPr>
        <p:spPr>
          <a:xfrm>
            <a:off x="5204585" y="1099155"/>
            <a:ext cx="1272988" cy="39444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solidFill>
              </a:rPr>
              <a:t>Managing Director</a:t>
            </a:r>
          </a:p>
        </p:txBody>
      </p:sp>
      <p:sp>
        <p:nvSpPr>
          <p:cNvPr id="6" name="Rectangle 5">
            <a:extLst>
              <a:ext uri="{FF2B5EF4-FFF2-40B4-BE49-F238E27FC236}">
                <a16:creationId xmlns:a16="http://schemas.microsoft.com/office/drawing/2014/main" id="{B9EABD0F-409A-48F7-8D7C-D5C7FE22398B}"/>
              </a:ext>
            </a:extLst>
          </p:cNvPr>
          <p:cNvSpPr/>
          <p:nvPr/>
        </p:nvSpPr>
        <p:spPr>
          <a:xfrm>
            <a:off x="4242373" y="1948290"/>
            <a:ext cx="1272988" cy="39444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solidFill>
              </a:rPr>
              <a:t>Technical Director</a:t>
            </a:r>
          </a:p>
        </p:txBody>
      </p:sp>
      <p:sp>
        <p:nvSpPr>
          <p:cNvPr id="7" name="Rectangle 6">
            <a:extLst>
              <a:ext uri="{FF2B5EF4-FFF2-40B4-BE49-F238E27FC236}">
                <a16:creationId xmlns:a16="http://schemas.microsoft.com/office/drawing/2014/main" id="{5928A5CE-95A0-4199-91CF-637FA872886A}"/>
              </a:ext>
            </a:extLst>
          </p:cNvPr>
          <p:cNvSpPr/>
          <p:nvPr/>
        </p:nvSpPr>
        <p:spPr>
          <a:xfrm>
            <a:off x="6241504" y="1948290"/>
            <a:ext cx="1272988" cy="39444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solidFill>
              </a:rPr>
              <a:t>Art Director</a:t>
            </a:r>
          </a:p>
        </p:txBody>
      </p:sp>
      <p:sp>
        <p:nvSpPr>
          <p:cNvPr id="8" name="Rectangle 7">
            <a:extLst>
              <a:ext uri="{FF2B5EF4-FFF2-40B4-BE49-F238E27FC236}">
                <a16:creationId xmlns:a16="http://schemas.microsoft.com/office/drawing/2014/main" id="{C2610767-616F-463A-A652-808172F2D4C8}"/>
              </a:ext>
            </a:extLst>
          </p:cNvPr>
          <p:cNvSpPr/>
          <p:nvPr/>
        </p:nvSpPr>
        <p:spPr>
          <a:xfrm>
            <a:off x="3840456" y="1613061"/>
            <a:ext cx="3913093" cy="852193"/>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sz="1200" b="1" dirty="0">
                <a:solidFill>
                  <a:schemeClr val="tx1"/>
                </a:solidFill>
              </a:rPr>
              <a:t>Director of Development</a:t>
            </a:r>
          </a:p>
        </p:txBody>
      </p:sp>
      <p:sp>
        <p:nvSpPr>
          <p:cNvPr id="9" name="Rectangle 8">
            <a:extLst>
              <a:ext uri="{FF2B5EF4-FFF2-40B4-BE49-F238E27FC236}">
                <a16:creationId xmlns:a16="http://schemas.microsoft.com/office/drawing/2014/main" id="{FBB23A36-BFBA-4CCB-9062-0CC81B3883F4}"/>
              </a:ext>
            </a:extLst>
          </p:cNvPr>
          <p:cNvSpPr/>
          <p:nvPr/>
        </p:nvSpPr>
        <p:spPr>
          <a:xfrm>
            <a:off x="346354" y="3552414"/>
            <a:ext cx="1272988" cy="39444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solidFill>
              </a:rPr>
              <a:t>Lead (Senior) Programmer</a:t>
            </a:r>
          </a:p>
        </p:txBody>
      </p:sp>
      <p:sp>
        <p:nvSpPr>
          <p:cNvPr id="10" name="Rectangle 9">
            <a:extLst>
              <a:ext uri="{FF2B5EF4-FFF2-40B4-BE49-F238E27FC236}">
                <a16:creationId xmlns:a16="http://schemas.microsoft.com/office/drawing/2014/main" id="{6C61BF31-1011-44D5-9CD5-A8E463BC75D3}"/>
              </a:ext>
            </a:extLst>
          </p:cNvPr>
          <p:cNvSpPr/>
          <p:nvPr/>
        </p:nvSpPr>
        <p:spPr>
          <a:xfrm>
            <a:off x="6124105" y="3556896"/>
            <a:ext cx="1272988" cy="39444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solidFill>
              </a:rPr>
              <a:t>Creative Lead</a:t>
            </a:r>
          </a:p>
        </p:txBody>
      </p:sp>
      <p:sp>
        <p:nvSpPr>
          <p:cNvPr id="11" name="Rectangle 10">
            <a:extLst>
              <a:ext uri="{FF2B5EF4-FFF2-40B4-BE49-F238E27FC236}">
                <a16:creationId xmlns:a16="http://schemas.microsoft.com/office/drawing/2014/main" id="{66EAB7C6-F55F-4D40-BE50-AAE69C78B0C2}"/>
              </a:ext>
            </a:extLst>
          </p:cNvPr>
          <p:cNvSpPr/>
          <p:nvPr/>
        </p:nvSpPr>
        <p:spPr>
          <a:xfrm>
            <a:off x="3616978" y="3546901"/>
            <a:ext cx="1272988" cy="39444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solidFill>
              </a:rPr>
              <a:t>Lead (Senior) Designer</a:t>
            </a:r>
          </a:p>
        </p:txBody>
      </p:sp>
      <p:sp>
        <p:nvSpPr>
          <p:cNvPr id="12" name="Rectangle 11">
            <a:extLst>
              <a:ext uri="{FF2B5EF4-FFF2-40B4-BE49-F238E27FC236}">
                <a16:creationId xmlns:a16="http://schemas.microsoft.com/office/drawing/2014/main" id="{019122C7-2D49-4493-BB04-3BDE8319AA10}"/>
              </a:ext>
            </a:extLst>
          </p:cNvPr>
          <p:cNvSpPr/>
          <p:nvPr/>
        </p:nvSpPr>
        <p:spPr>
          <a:xfrm>
            <a:off x="346353" y="3095912"/>
            <a:ext cx="8028643" cy="39444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solidFill>
              </a:rPr>
              <a:t>Project Director / Lead</a:t>
            </a:r>
          </a:p>
        </p:txBody>
      </p:sp>
      <p:sp>
        <p:nvSpPr>
          <p:cNvPr id="13" name="Rectangle 12">
            <a:extLst>
              <a:ext uri="{FF2B5EF4-FFF2-40B4-BE49-F238E27FC236}">
                <a16:creationId xmlns:a16="http://schemas.microsoft.com/office/drawing/2014/main" id="{2CFD1320-17A1-40F8-A802-9C702230CF38}"/>
              </a:ext>
            </a:extLst>
          </p:cNvPr>
          <p:cNvSpPr/>
          <p:nvPr/>
        </p:nvSpPr>
        <p:spPr>
          <a:xfrm>
            <a:off x="1257766" y="4078343"/>
            <a:ext cx="1395504" cy="45235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b="1" dirty="0">
                <a:solidFill>
                  <a:schemeClr val="tx1"/>
                </a:solidFill>
              </a:rPr>
              <a:t>Engine Programmers</a:t>
            </a:r>
          </a:p>
        </p:txBody>
      </p:sp>
      <p:sp>
        <p:nvSpPr>
          <p:cNvPr id="14" name="Rectangle 13">
            <a:extLst>
              <a:ext uri="{FF2B5EF4-FFF2-40B4-BE49-F238E27FC236}">
                <a16:creationId xmlns:a16="http://schemas.microsoft.com/office/drawing/2014/main" id="{ADE767D3-8466-48F8-9A1E-FB3F9CDDFB85}"/>
              </a:ext>
            </a:extLst>
          </p:cNvPr>
          <p:cNvSpPr/>
          <p:nvPr/>
        </p:nvSpPr>
        <p:spPr>
          <a:xfrm>
            <a:off x="1257766" y="5566672"/>
            <a:ext cx="1395504" cy="30891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b="1" dirty="0">
                <a:solidFill>
                  <a:schemeClr val="tx1"/>
                </a:solidFill>
              </a:rPr>
              <a:t>Tools / Middleware Programmers</a:t>
            </a:r>
          </a:p>
        </p:txBody>
      </p:sp>
      <p:sp>
        <p:nvSpPr>
          <p:cNvPr id="15" name="Rectangle 14">
            <a:extLst>
              <a:ext uri="{FF2B5EF4-FFF2-40B4-BE49-F238E27FC236}">
                <a16:creationId xmlns:a16="http://schemas.microsoft.com/office/drawing/2014/main" id="{BD99655C-1F06-420D-87F2-A440B2792EB2}"/>
              </a:ext>
            </a:extLst>
          </p:cNvPr>
          <p:cNvSpPr/>
          <p:nvPr/>
        </p:nvSpPr>
        <p:spPr>
          <a:xfrm>
            <a:off x="1257766" y="5909166"/>
            <a:ext cx="1395505" cy="3850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b="1" dirty="0">
                <a:solidFill>
                  <a:schemeClr val="tx1"/>
                </a:solidFill>
              </a:rPr>
              <a:t>Gameplay Programmers</a:t>
            </a:r>
          </a:p>
        </p:txBody>
      </p:sp>
      <p:sp>
        <p:nvSpPr>
          <p:cNvPr id="16" name="Rectangle 15">
            <a:extLst>
              <a:ext uri="{FF2B5EF4-FFF2-40B4-BE49-F238E27FC236}">
                <a16:creationId xmlns:a16="http://schemas.microsoft.com/office/drawing/2014/main" id="{0D618363-C494-4CA6-965C-D0BEDDED2FFC}"/>
              </a:ext>
            </a:extLst>
          </p:cNvPr>
          <p:cNvSpPr/>
          <p:nvPr/>
        </p:nvSpPr>
        <p:spPr>
          <a:xfrm>
            <a:off x="2221474" y="4567057"/>
            <a:ext cx="1395504" cy="2689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b="1" dirty="0">
                <a:solidFill>
                  <a:schemeClr val="tx1"/>
                </a:solidFill>
              </a:rPr>
              <a:t>AI Programmers</a:t>
            </a:r>
          </a:p>
        </p:txBody>
      </p:sp>
      <p:sp>
        <p:nvSpPr>
          <p:cNvPr id="17" name="Rectangle 16">
            <a:extLst>
              <a:ext uri="{FF2B5EF4-FFF2-40B4-BE49-F238E27FC236}">
                <a16:creationId xmlns:a16="http://schemas.microsoft.com/office/drawing/2014/main" id="{B14F779E-5751-4EF1-AD11-F0B2E635020E}"/>
              </a:ext>
            </a:extLst>
          </p:cNvPr>
          <p:cNvSpPr/>
          <p:nvPr/>
        </p:nvSpPr>
        <p:spPr>
          <a:xfrm>
            <a:off x="2221474" y="4834619"/>
            <a:ext cx="1395504" cy="41762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b="1" dirty="0">
                <a:solidFill>
                  <a:schemeClr val="tx1"/>
                </a:solidFill>
              </a:rPr>
              <a:t>Physics Programmers</a:t>
            </a:r>
          </a:p>
        </p:txBody>
      </p:sp>
      <p:sp>
        <p:nvSpPr>
          <p:cNvPr id="18" name="Rectangle 17">
            <a:extLst>
              <a:ext uri="{FF2B5EF4-FFF2-40B4-BE49-F238E27FC236}">
                <a16:creationId xmlns:a16="http://schemas.microsoft.com/office/drawing/2014/main" id="{B950FB31-7D44-47AE-9620-8A7BD7D8F7EF}"/>
              </a:ext>
            </a:extLst>
          </p:cNvPr>
          <p:cNvSpPr/>
          <p:nvPr/>
        </p:nvSpPr>
        <p:spPr>
          <a:xfrm>
            <a:off x="2221475" y="6343268"/>
            <a:ext cx="1395504" cy="2809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b="1" dirty="0">
                <a:solidFill>
                  <a:schemeClr val="tx1"/>
                </a:solidFill>
              </a:rPr>
              <a:t>Engine Scripting</a:t>
            </a:r>
          </a:p>
        </p:txBody>
      </p:sp>
      <p:sp>
        <p:nvSpPr>
          <p:cNvPr id="19" name="Rectangle 18">
            <a:extLst>
              <a:ext uri="{FF2B5EF4-FFF2-40B4-BE49-F238E27FC236}">
                <a16:creationId xmlns:a16="http://schemas.microsoft.com/office/drawing/2014/main" id="{6ECB8391-48D5-4441-A50C-6B55EC9E1E0C}"/>
              </a:ext>
            </a:extLst>
          </p:cNvPr>
          <p:cNvSpPr/>
          <p:nvPr/>
        </p:nvSpPr>
        <p:spPr>
          <a:xfrm>
            <a:off x="2221474" y="5241818"/>
            <a:ext cx="1395504" cy="2689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b="1" dirty="0">
                <a:solidFill>
                  <a:schemeClr val="tx1"/>
                </a:solidFill>
              </a:rPr>
              <a:t>GPU Programmers</a:t>
            </a:r>
          </a:p>
        </p:txBody>
      </p:sp>
      <p:cxnSp>
        <p:nvCxnSpPr>
          <p:cNvPr id="21" name="Connector: Elbow 20">
            <a:extLst>
              <a:ext uri="{FF2B5EF4-FFF2-40B4-BE49-F238E27FC236}">
                <a16:creationId xmlns:a16="http://schemas.microsoft.com/office/drawing/2014/main" id="{CBF971E1-1F76-49AD-932C-8CD2B3A02162}"/>
              </a:ext>
            </a:extLst>
          </p:cNvPr>
          <p:cNvCxnSpPr>
            <a:endCxn id="13" idx="1"/>
          </p:cNvCxnSpPr>
          <p:nvPr/>
        </p:nvCxnSpPr>
        <p:spPr>
          <a:xfrm rot="16200000" flipH="1">
            <a:off x="941476" y="3988230"/>
            <a:ext cx="357660" cy="27491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3D094FA4-9907-433F-9882-472C4C856F4C}"/>
              </a:ext>
            </a:extLst>
          </p:cNvPr>
          <p:cNvCxnSpPr>
            <a:endCxn id="14" idx="1"/>
          </p:cNvCxnSpPr>
          <p:nvPr/>
        </p:nvCxnSpPr>
        <p:spPr>
          <a:xfrm rot="16200000" flipH="1">
            <a:off x="233171" y="4696535"/>
            <a:ext cx="1774271" cy="27491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EDCC6988-5FC5-4790-BE20-DA1E7C845759}"/>
              </a:ext>
            </a:extLst>
          </p:cNvPr>
          <p:cNvCxnSpPr>
            <a:endCxn id="15" idx="1"/>
          </p:cNvCxnSpPr>
          <p:nvPr/>
        </p:nvCxnSpPr>
        <p:spPr>
          <a:xfrm rot="16200000" flipH="1">
            <a:off x="-8817" y="4835106"/>
            <a:ext cx="2258247" cy="27491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34B7F3CB-267B-4800-BEA0-B4A13442FD3B}"/>
              </a:ext>
            </a:extLst>
          </p:cNvPr>
          <p:cNvCxnSpPr>
            <a:cxnSpLocks/>
            <a:stCxn id="13" idx="2"/>
            <a:endCxn id="16" idx="1"/>
          </p:cNvCxnSpPr>
          <p:nvPr/>
        </p:nvCxnSpPr>
        <p:spPr>
          <a:xfrm rot="16200000" flipH="1">
            <a:off x="2003072" y="4483143"/>
            <a:ext cx="170848" cy="26595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239CD9A7-CC81-467D-8A15-49DEA3B2A52C}"/>
              </a:ext>
            </a:extLst>
          </p:cNvPr>
          <p:cNvCxnSpPr>
            <a:cxnSpLocks/>
            <a:stCxn id="13" idx="2"/>
            <a:endCxn id="17" idx="1"/>
          </p:cNvCxnSpPr>
          <p:nvPr/>
        </p:nvCxnSpPr>
        <p:spPr>
          <a:xfrm rot="16200000" flipH="1">
            <a:off x="1832129" y="4654086"/>
            <a:ext cx="512735" cy="26595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7AD84825-5154-4B10-BC40-559790D11F6B}"/>
              </a:ext>
            </a:extLst>
          </p:cNvPr>
          <p:cNvCxnSpPr>
            <a:cxnSpLocks/>
            <a:stCxn id="13" idx="2"/>
            <a:endCxn id="19" idx="1"/>
          </p:cNvCxnSpPr>
          <p:nvPr/>
        </p:nvCxnSpPr>
        <p:spPr>
          <a:xfrm rot="16200000" flipH="1">
            <a:off x="1665692" y="4820523"/>
            <a:ext cx="845609" cy="26595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D82FA35C-5C04-4499-A8A3-C12531C85631}"/>
              </a:ext>
            </a:extLst>
          </p:cNvPr>
          <p:cNvCxnSpPr>
            <a:cxnSpLocks/>
            <a:stCxn id="15" idx="2"/>
            <a:endCxn id="18" idx="1"/>
          </p:cNvCxnSpPr>
          <p:nvPr/>
        </p:nvCxnSpPr>
        <p:spPr>
          <a:xfrm rot="16200000" flipH="1">
            <a:off x="1993734" y="6255999"/>
            <a:ext cx="189527" cy="26595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2C6353FA-ACA2-4F1B-9EB9-34936FA92EDF}"/>
              </a:ext>
            </a:extLst>
          </p:cNvPr>
          <p:cNvSpPr/>
          <p:nvPr/>
        </p:nvSpPr>
        <p:spPr>
          <a:xfrm>
            <a:off x="4410355" y="4121294"/>
            <a:ext cx="1395504" cy="3546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b="1" dirty="0">
                <a:solidFill>
                  <a:schemeClr val="tx1"/>
                </a:solidFill>
              </a:rPr>
              <a:t>Designers</a:t>
            </a:r>
          </a:p>
        </p:txBody>
      </p:sp>
      <p:cxnSp>
        <p:nvCxnSpPr>
          <p:cNvPr id="36" name="Connector: Elbow 35">
            <a:extLst>
              <a:ext uri="{FF2B5EF4-FFF2-40B4-BE49-F238E27FC236}">
                <a16:creationId xmlns:a16="http://schemas.microsoft.com/office/drawing/2014/main" id="{8B1EBBFE-AF10-4429-97DF-F0C688195865}"/>
              </a:ext>
            </a:extLst>
          </p:cNvPr>
          <p:cNvCxnSpPr>
            <a:cxnSpLocks/>
            <a:stCxn id="11" idx="2"/>
            <a:endCxn id="34" idx="1"/>
          </p:cNvCxnSpPr>
          <p:nvPr/>
        </p:nvCxnSpPr>
        <p:spPr>
          <a:xfrm rot="16200000" flipH="1">
            <a:off x="4153287" y="4041532"/>
            <a:ext cx="357253" cy="15688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3D6CF59-CF02-4953-B609-368F1323EF7E}"/>
              </a:ext>
            </a:extLst>
          </p:cNvPr>
          <p:cNvSpPr/>
          <p:nvPr/>
        </p:nvSpPr>
        <p:spPr>
          <a:xfrm>
            <a:off x="6979492" y="4080382"/>
            <a:ext cx="1395504" cy="25101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b="1" dirty="0">
                <a:solidFill>
                  <a:schemeClr val="tx1"/>
                </a:solidFill>
              </a:rPr>
              <a:t>Concept Artists</a:t>
            </a:r>
          </a:p>
        </p:txBody>
      </p:sp>
      <p:sp>
        <p:nvSpPr>
          <p:cNvPr id="38" name="Rectangle 37">
            <a:extLst>
              <a:ext uri="{FF2B5EF4-FFF2-40B4-BE49-F238E27FC236}">
                <a16:creationId xmlns:a16="http://schemas.microsoft.com/office/drawing/2014/main" id="{982CBD77-51F4-4420-BF83-560F86005906}"/>
              </a:ext>
            </a:extLst>
          </p:cNvPr>
          <p:cNvSpPr/>
          <p:nvPr/>
        </p:nvSpPr>
        <p:spPr>
          <a:xfrm>
            <a:off x="6979492" y="4380227"/>
            <a:ext cx="1395504" cy="25101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b="1" dirty="0">
                <a:solidFill>
                  <a:schemeClr val="tx1"/>
                </a:solidFill>
              </a:rPr>
              <a:t>Texture Artists</a:t>
            </a:r>
          </a:p>
        </p:txBody>
      </p:sp>
      <p:sp>
        <p:nvSpPr>
          <p:cNvPr id="39" name="Rectangle 38">
            <a:extLst>
              <a:ext uri="{FF2B5EF4-FFF2-40B4-BE49-F238E27FC236}">
                <a16:creationId xmlns:a16="http://schemas.microsoft.com/office/drawing/2014/main" id="{B0F654EC-876A-4641-BC3F-508CF59C64CF}"/>
              </a:ext>
            </a:extLst>
          </p:cNvPr>
          <p:cNvSpPr/>
          <p:nvPr/>
        </p:nvSpPr>
        <p:spPr>
          <a:xfrm>
            <a:off x="6979492" y="4683432"/>
            <a:ext cx="1395504" cy="25101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b="1" dirty="0">
                <a:solidFill>
                  <a:schemeClr val="tx1"/>
                </a:solidFill>
              </a:rPr>
              <a:t>2D Artists</a:t>
            </a:r>
          </a:p>
        </p:txBody>
      </p:sp>
      <p:sp>
        <p:nvSpPr>
          <p:cNvPr id="40" name="Rectangle 39">
            <a:extLst>
              <a:ext uri="{FF2B5EF4-FFF2-40B4-BE49-F238E27FC236}">
                <a16:creationId xmlns:a16="http://schemas.microsoft.com/office/drawing/2014/main" id="{BABC49A6-C732-46F7-ADA0-6C519042C406}"/>
              </a:ext>
            </a:extLst>
          </p:cNvPr>
          <p:cNvSpPr/>
          <p:nvPr/>
        </p:nvSpPr>
        <p:spPr>
          <a:xfrm>
            <a:off x="6979492" y="4986700"/>
            <a:ext cx="1395504" cy="25101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b="1" dirty="0">
                <a:solidFill>
                  <a:schemeClr val="tx1"/>
                </a:solidFill>
              </a:rPr>
              <a:t>3D Modellers</a:t>
            </a:r>
          </a:p>
        </p:txBody>
      </p:sp>
      <p:cxnSp>
        <p:nvCxnSpPr>
          <p:cNvPr id="42" name="Connector: Elbow 41">
            <a:extLst>
              <a:ext uri="{FF2B5EF4-FFF2-40B4-BE49-F238E27FC236}">
                <a16:creationId xmlns:a16="http://schemas.microsoft.com/office/drawing/2014/main" id="{06CF5C22-B781-4767-8CDF-741BE56C88C7}"/>
              </a:ext>
            </a:extLst>
          </p:cNvPr>
          <p:cNvCxnSpPr>
            <a:cxnSpLocks/>
            <a:stCxn id="10" idx="2"/>
            <a:endCxn id="37" idx="1"/>
          </p:cNvCxnSpPr>
          <p:nvPr/>
        </p:nvCxnSpPr>
        <p:spPr>
          <a:xfrm rot="16200000" flipH="1">
            <a:off x="6742772" y="3969169"/>
            <a:ext cx="254547" cy="21889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0F47ACE7-B0DF-4385-933A-E4D2D638AEE5}"/>
              </a:ext>
            </a:extLst>
          </p:cNvPr>
          <p:cNvCxnSpPr>
            <a:cxnSpLocks/>
            <a:stCxn id="10" idx="2"/>
            <a:endCxn id="38" idx="1"/>
          </p:cNvCxnSpPr>
          <p:nvPr/>
        </p:nvCxnSpPr>
        <p:spPr>
          <a:xfrm rot="16200000" flipH="1">
            <a:off x="6592849" y="4119092"/>
            <a:ext cx="554392" cy="21889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718FF673-5A23-42F6-8C9C-1F68ECA61214}"/>
              </a:ext>
            </a:extLst>
          </p:cNvPr>
          <p:cNvCxnSpPr>
            <a:cxnSpLocks/>
            <a:stCxn id="10" idx="2"/>
            <a:endCxn id="39" idx="1"/>
          </p:cNvCxnSpPr>
          <p:nvPr/>
        </p:nvCxnSpPr>
        <p:spPr>
          <a:xfrm rot="16200000" flipH="1">
            <a:off x="6441247" y="4270694"/>
            <a:ext cx="857597" cy="21889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7159C2AF-E19C-41CD-8A73-3C04827BCA63}"/>
              </a:ext>
            </a:extLst>
          </p:cNvPr>
          <p:cNvCxnSpPr>
            <a:cxnSpLocks/>
            <a:stCxn id="10" idx="2"/>
            <a:endCxn id="40" idx="1"/>
          </p:cNvCxnSpPr>
          <p:nvPr/>
        </p:nvCxnSpPr>
        <p:spPr>
          <a:xfrm rot="16200000" flipH="1">
            <a:off x="6289613" y="4422328"/>
            <a:ext cx="1160865" cy="21889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CFF1EA59-7679-410D-AC54-52DF626E9943}"/>
              </a:ext>
            </a:extLst>
          </p:cNvPr>
          <p:cNvSpPr/>
          <p:nvPr/>
        </p:nvSpPr>
        <p:spPr>
          <a:xfrm>
            <a:off x="6979146" y="5285882"/>
            <a:ext cx="1395504" cy="25101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b="1" dirty="0">
                <a:solidFill>
                  <a:schemeClr val="tx1"/>
                </a:solidFill>
              </a:rPr>
              <a:t>Animators</a:t>
            </a:r>
          </a:p>
        </p:txBody>
      </p:sp>
      <p:cxnSp>
        <p:nvCxnSpPr>
          <p:cNvPr id="51" name="Connector: Elbow 50">
            <a:extLst>
              <a:ext uri="{FF2B5EF4-FFF2-40B4-BE49-F238E27FC236}">
                <a16:creationId xmlns:a16="http://schemas.microsoft.com/office/drawing/2014/main" id="{0510D51C-8A38-4899-B2B9-14455D326673}"/>
              </a:ext>
            </a:extLst>
          </p:cNvPr>
          <p:cNvCxnSpPr>
            <a:cxnSpLocks/>
            <a:stCxn id="10" idx="2"/>
            <a:endCxn id="49" idx="1"/>
          </p:cNvCxnSpPr>
          <p:nvPr/>
        </p:nvCxnSpPr>
        <p:spPr>
          <a:xfrm rot="16200000" flipH="1">
            <a:off x="6139849" y="4572092"/>
            <a:ext cx="1460047" cy="21854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85A72CE6-F0B1-4B6A-AEC7-94B24E1B1E2C}"/>
              </a:ext>
            </a:extLst>
          </p:cNvPr>
          <p:cNvSpPr/>
          <p:nvPr/>
        </p:nvSpPr>
        <p:spPr>
          <a:xfrm>
            <a:off x="9469509" y="3431587"/>
            <a:ext cx="2258666" cy="39444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solidFill>
              </a:rPr>
              <a:t>QA and Testing</a:t>
            </a:r>
          </a:p>
        </p:txBody>
      </p:sp>
      <p:sp>
        <p:nvSpPr>
          <p:cNvPr id="63" name="Rectangle 62">
            <a:extLst>
              <a:ext uri="{FF2B5EF4-FFF2-40B4-BE49-F238E27FC236}">
                <a16:creationId xmlns:a16="http://schemas.microsoft.com/office/drawing/2014/main" id="{6CC1E2D6-E8A5-4DF9-9584-FF5CB7C6483C}"/>
              </a:ext>
            </a:extLst>
          </p:cNvPr>
          <p:cNvSpPr/>
          <p:nvPr/>
        </p:nvSpPr>
        <p:spPr>
          <a:xfrm>
            <a:off x="9469509" y="3961586"/>
            <a:ext cx="2258666" cy="39444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solidFill>
              </a:rPr>
              <a:t>Marketing</a:t>
            </a:r>
          </a:p>
        </p:txBody>
      </p:sp>
      <p:sp>
        <p:nvSpPr>
          <p:cNvPr id="64" name="Rectangle 63">
            <a:extLst>
              <a:ext uri="{FF2B5EF4-FFF2-40B4-BE49-F238E27FC236}">
                <a16:creationId xmlns:a16="http://schemas.microsoft.com/office/drawing/2014/main" id="{03035A5D-785F-4324-9EC5-CCC102ED79F5}"/>
              </a:ext>
            </a:extLst>
          </p:cNvPr>
          <p:cNvSpPr/>
          <p:nvPr/>
        </p:nvSpPr>
        <p:spPr>
          <a:xfrm>
            <a:off x="9469509" y="4488474"/>
            <a:ext cx="2258666" cy="39444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solidFill>
              </a:rPr>
              <a:t>Legal</a:t>
            </a:r>
          </a:p>
        </p:txBody>
      </p:sp>
      <p:sp>
        <p:nvSpPr>
          <p:cNvPr id="65" name="Rectangle 64">
            <a:extLst>
              <a:ext uri="{FF2B5EF4-FFF2-40B4-BE49-F238E27FC236}">
                <a16:creationId xmlns:a16="http://schemas.microsoft.com/office/drawing/2014/main" id="{E9F2C17C-E0CA-49E2-BC0F-04E073BFC7AA}"/>
              </a:ext>
            </a:extLst>
          </p:cNvPr>
          <p:cNvSpPr/>
          <p:nvPr/>
        </p:nvSpPr>
        <p:spPr>
          <a:xfrm>
            <a:off x="9469509" y="5016300"/>
            <a:ext cx="2258666" cy="39444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solidFill>
              </a:rPr>
              <a:t>Sub-contracting</a:t>
            </a:r>
          </a:p>
        </p:txBody>
      </p:sp>
      <p:sp>
        <p:nvSpPr>
          <p:cNvPr id="70" name="Rectangle: Rounded Corners 69">
            <a:extLst>
              <a:ext uri="{FF2B5EF4-FFF2-40B4-BE49-F238E27FC236}">
                <a16:creationId xmlns:a16="http://schemas.microsoft.com/office/drawing/2014/main" id="{4343C1F9-A2A6-4DB9-94A1-F61193790ED4}"/>
              </a:ext>
            </a:extLst>
          </p:cNvPr>
          <p:cNvSpPr/>
          <p:nvPr/>
        </p:nvSpPr>
        <p:spPr>
          <a:xfrm>
            <a:off x="9292032" y="1474519"/>
            <a:ext cx="2245310" cy="740641"/>
          </a:xfrm>
          <a:prstGeom prst="roundRect">
            <a:avLst>
              <a:gd name="adj" fmla="val 12036"/>
            </a:avLst>
          </a:prstGeom>
          <a:solidFill>
            <a:schemeClr val="bg2">
              <a:lumMod val="50000"/>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tx1"/>
                </a:solidFill>
              </a:rPr>
              <a:t>Publisher</a:t>
            </a:r>
          </a:p>
        </p:txBody>
      </p:sp>
      <p:sp>
        <p:nvSpPr>
          <p:cNvPr id="71" name="Arrow: Left-Right 70">
            <a:extLst>
              <a:ext uri="{FF2B5EF4-FFF2-40B4-BE49-F238E27FC236}">
                <a16:creationId xmlns:a16="http://schemas.microsoft.com/office/drawing/2014/main" id="{3C0A56BE-31F7-4163-9110-CA2D01ED10BA}"/>
              </a:ext>
            </a:extLst>
          </p:cNvPr>
          <p:cNvSpPr/>
          <p:nvPr/>
        </p:nvSpPr>
        <p:spPr>
          <a:xfrm>
            <a:off x="8207029" y="1716321"/>
            <a:ext cx="1099260" cy="253600"/>
          </a:xfrm>
          <a:prstGeom prst="leftRight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Rectangle 71">
            <a:extLst>
              <a:ext uri="{FF2B5EF4-FFF2-40B4-BE49-F238E27FC236}">
                <a16:creationId xmlns:a16="http://schemas.microsoft.com/office/drawing/2014/main" id="{18A8FDE3-DBA6-4224-81C2-3B11EE515E4E}"/>
              </a:ext>
            </a:extLst>
          </p:cNvPr>
          <p:cNvSpPr/>
          <p:nvPr/>
        </p:nvSpPr>
        <p:spPr>
          <a:xfrm>
            <a:off x="6979492" y="5694023"/>
            <a:ext cx="1395504" cy="20015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b="1" dirty="0">
                <a:solidFill>
                  <a:schemeClr val="tx1"/>
                </a:solidFill>
              </a:rPr>
              <a:t>Sound Engineers</a:t>
            </a:r>
          </a:p>
        </p:txBody>
      </p:sp>
      <p:sp>
        <p:nvSpPr>
          <p:cNvPr id="73" name="Rectangle 72">
            <a:extLst>
              <a:ext uri="{FF2B5EF4-FFF2-40B4-BE49-F238E27FC236}">
                <a16:creationId xmlns:a16="http://schemas.microsoft.com/office/drawing/2014/main" id="{C8956D5D-5134-4626-99E6-D256BB9709EB}"/>
              </a:ext>
            </a:extLst>
          </p:cNvPr>
          <p:cNvSpPr/>
          <p:nvPr/>
        </p:nvSpPr>
        <p:spPr>
          <a:xfrm>
            <a:off x="6979492" y="5935876"/>
            <a:ext cx="1395504" cy="20015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b="1" dirty="0">
                <a:solidFill>
                  <a:schemeClr val="tx1"/>
                </a:solidFill>
              </a:rPr>
              <a:t>Composers</a:t>
            </a:r>
          </a:p>
        </p:txBody>
      </p:sp>
      <p:cxnSp>
        <p:nvCxnSpPr>
          <p:cNvPr id="75" name="Connector: Elbow 74">
            <a:extLst>
              <a:ext uri="{FF2B5EF4-FFF2-40B4-BE49-F238E27FC236}">
                <a16:creationId xmlns:a16="http://schemas.microsoft.com/office/drawing/2014/main" id="{0595F8F2-9318-46EF-A045-AC6BA50CBF6A}"/>
              </a:ext>
            </a:extLst>
          </p:cNvPr>
          <p:cNvCxnSpPr>
            <a:stCxn id="10" idx="2"/>
            <a:endCxn id="72" idx="1"/>
          </p:cNvCxnSpPr>
          <p:nvPr/>
        </p:nvCxnSpPr>
        <p:spPr>
          <a:xfrm rot="16200000" flipH="1">
            <a:off x="5948667" y="4763274"/>
            <a:ext cx="1842756" cy="21889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Connector: Elbow 76">
            <a:extLst>
              <a:ext uri="{FF2B5EF4-FFF2-40B4-BE49-F238E27FC236}">
                <a16:creationId xmlns:a16="http://schemas.microsoft.com/office/drawing/2014/main" id="{D47905AD-AC99-4769-BF9B-EDF023DE0AC1}"/>
              </a:ext>
            </a:extLst>
          </p:cNvPr>
          <p:cNvCxnSpPr>
            <a:stCxn id="10" idx="2"/>
            <a:endCxn id="73" idx="1"/>
          </p:cNvCxnSpPr>
          <p:nvPr/>
        </p:nvCxnSpPr>
        <p:spPr>
          <a:xfrm rot="16200000" flipH="1">
            <a:off x="5827741" y="4884200"/>
            <a:ext cx="2084609" cy="21889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093729A4-73B3-44EC-9AEB-BF97F73BC2C1}"/>
              </a:ext>
            </a:extLst>
          </p:cNvPr>
          <p:cNvSpPr/>
          <p:nvPr/>
        </p:nvSpPr>
        <p:spPr>
          <a:xfrm>
            <a:off x="4410355" y="4593945"/>
            <a:ext cx="1395504" cy="3546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b="1" dirty="0">
                <a:solidFill>
                  <a:schemeClr val="tx1"/>
                </a:solidFill>
              </a:rPr>
              <a:t>Level designers</a:t>
            </a:r>
          </a:p>
        </p:txBody>
      </p:sp>
      <p:cxnSp>
        <p:nvCxnSpPr>
          <p:cNvPr id="95" name="Connector: Elbow 94">
            <a:extLst>
              <a:ext uri="{FF2B5EF4-FFF2-40B4-BE49-F238E27FC236}">
                <a16:creationId xmlns:a16="http://schemas.microsoft.com/office/drawing/2014/main" id="{7B53D728-DB38-4758-AB8D-3A2503FC92C2}"/>
              </a:ext>
            </a:extLst>
          </p:cNvPr>
          <p:cNvCxnSpPr>
            <a:cxnSpLocks/>
          </p:cNvCxnSpPr>
          <p:nvPr/>
        </p:nvCxnSpPr>
        <p:spPr>
          <a:xfrm rot="16200000" flipH="1">
            <a:off x="3916962" y="4277859"/>
            <a:ext cx="829904" cy="15688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7218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91"/>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95"/>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9"/>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0"/>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42"/>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44"/>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46"/>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48"/>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9"/>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51"/>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72"/>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73"/>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75"/>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77"/>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68"/>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62"/>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63"/>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64"/>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68" grpId="0" animBg="1"/>
      <p:bldP spid="67" grpId="0" animBg="1"/>
      <p:bldP spid="2"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34" grpId="0" animBg="1"/>
      <p:bldP spid="37" grpId="0" animBg="1"/>
      <p:bldP spid="38" grpId="0" animBg="1"/>
      <p:bldP spid="39" grpId="0" animBg="1"/>
      <p:bldP spid="40" grpId="0" animBg="1"/>
      <p:bldP spid="49" grpId="0" animBg="1"/>
      <p:bldP spid="62" grpId="0" animBg="1"/>
      <p:bldP spid="63" grpId="0" animBg="1"/>
      <p:bldP spid="64" grpId="0" animBg="1"/>
      <p:bldP spid="65" grpId="0" animBg="1"/>
      <p:bldP spid="70" grpId="0" animBg="1"/>
      <p:bldP spid="71" grpId="0" animBg="1"/>
      <p:bldP spid="72" grpId="0" animBg="1"/>
      <p:bldP spid="73" grpId="0" animBg="1"/>
      <p:bldP spid="9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992AC4-05BA-4B50-B1F5-3CB1686AD2FE}"/>
              </a:ext>
            </a:extLst>
          </p:cNvPr>
          <p:cNvSpPr txBox="1"/>
          <p:nvPr/>
        </p:nvSpPr>
        <p:spPr>
          <a:xfrm>
            <a:off x="1341120" y="921182"/>
            <a:ext cx="9509760" cy="4893647"/>
          </a:xfrm>
          <a:prstGeom prst="rect">
            <a:avLst/>
          </a:prstGeom>
          <a:noFill/>
        </p:spPr>
        <p:txBody>
          <a:bodyPr wrap="square" rtlCol="0">
            <a:spAutoFit/>
          </a:bodyPr>
          <a:lstStyle/>
          <a:p>
            <a:r>
              <a:rPr lang="en-GB" dirty="0"/>
              <a:t>• </a:t>
            </a:r>
            <a:r>
              <a:rPr lang="en-GB" b="1" dirty="0"/>
              <a:t>Level Design</a:t>
            </a:r>
            <a:endParaRPr lang="en-GB" b="1" u="sng" dirty="0"/>
          </a:p>
          <a:p>
            <a:pPr marL="285750" indent="-285750">
              <a:buFontTx/>
              <a:buChar char="-"/>
            </a:pPr>
            <a:endParaRPr lang="en-GB" b="1" dirty="0"/>
          </a:p>
          <a:p>
            <a:r>
              <a:rPr lang="en-GB" dirty="0"/>
              <a:t>Level Design can include the following…</a:t>
            </a:r>
          </a:p>
          <a:p>
            <a:endParaRPr lang="en-GB" b="1" dirty="0"/>
          </a:p>
          <a:p>
            <a:pPr marL="285750" indent="-285750">
              <a:buFontTx/>
              <a:buChar char="-"/>
            </a:pPr>
            <a:r>
              <a:rPr lang="en-GB" sz="1600" b="1" dirty="0"/>
              <a:t>A map, diagram, or flowchart outlining how each level is connected, and the conditions under which the player progresses from one level to the next</a:t>
            </a:r>
            <a:r>
              <a:rPr lang="en-GB" sz="1600" dirty="0"/>
              <a:t>.  For example, success at one level progresses the player down one path, whereas failure at the same level will progress the player down a different path.  Pre and post conditions for each level can also be described.  A table outlining progress and initial level conditions can also be drawn up (useful for adaptive gameplay / feedback).</a:t>
            </a:r>
          </a:p>
          <a:p>
            <a:pPr marL="285750" indent="-285750">
              <a:buFontTx/>
              <a:buChar char="-"/>
            </a:pPr>
            <a:r>
              <a:rPr lang="en-GB" sz="1600" b="1" i="1" dirty="0"/>
              <a:t>Initial</a:t>
            </a:r>
            <a:r>
              <a:rPr lang="en-GB" sz="1600" b="1" dirty="0"/>
              <a:t> level design concepts</a:t>
            </a:r>
            <a:r>
              <a:rPr lang="en-GB" sz="1600" dirty="0"/>
              <a:t>. This does not necessarily have to be a full design of the level as this will likely change once levels are implemented and play-tested.  This section can present guidelines for subsequent level creation; “thumbnail” level sketches / designs are also suitable.  For example, you may want to include level features that fit into the background story / world, or you want to present specific set-piece challenges that have specific level design requirements.</a:t>
            </a:r>
          </a:p>
          <a:p>
            <a:pPr marL="285750" indent="-285750">
              <a:buFontTx/>
              <a:buChar char="-"/>
            </a:pPr>
            <a:r>
              <a:rPr lang="en-GB" sz="1600" b="1" dirty="0"/>
              <a:t>Asset timelines</a:t>
            </a:r>
            <a:r>
              <a:rPr lang="en-GB" sz="1600" dirty="0"/>
              <a:t>.  A Gantt-Chart type diagram showing which assets / features are revealed at which point throughout the game.</a:t>
            </a:r>
          </a:p>
          <a:p>
            <a:pPr marL="285750" indent="-285750">
              <a:buFontTx/>
              <a:buChar char="-"/>
            </a:pPr>
            <a:r>
              <a:rPr lang="en-GB" sz="1600" b="1" dirty="0"/>
              <a:t>Character timelines</a:t>
            </a:r>
            <a:r>
              <a:rPr lang="en-GB" sz="1600" dirty="0"/>
              <a:t>.  A Gantt-Chart type diagram showing which characters and enemies are introduced and are encountered throughout the game.  Useful for controlling the learning curve / difficulty as the game progresses.</a:t>
            </a:r>
          </a:p>
        </p:txBody>
      </p:sp>
      <p:sp>
        <p:nvSpPr>
          <p:cNvPr id="4" name="TextBox 3">
            <a:extLst>
              <a:ext uri="{FF2B5EF4-FFF2-40B4-BE49-F238E27FC236}">
                <a16:creationId xmlns:a16="http://schemas.microsoft.com/office/drawing/2014/main" id="{CBAD3C2B-7E5D-41CA-ADAD-B28E1137F739}"/>
              </a:ext>
            </a:extLst>
          </p:cNvPr>
          <p:cNvSpPr txBox="1"/>
          <p:nvPr/>
        </p:nvSpPr>
        <p:spPr>
          <a:xfrm>
            <a:off x="2034235" y="283779"/>
            <a:ext cx="8123531" cy="584775"/>
          </a:xfrm>
          <a:prstGeom prst="rect">
            <a:avLst/>
          </a:prstGeom>
          <a:noFill/>
        </p:spPr>
        <p:txBody>
          <a:bodyPr wrap="square" rtlCol="0">
            <a:spAutoFit/>
          </a:bodyPr>
          <a:lstStyle/>
          <a:p>
            <a:pPr algn="ctr"/>
            <a:r>
              <a:rPr lang="en-GB" sz="3200" b="1" dirty="0">
                <a:solidFill>
                  <a:srgbClr val="002060"/>
                </a:solidFill>
              </a:rPr>
              <a:t>Creating a Game Design Document</a:t>
            </a:r>
          </a:p>
        </p:txBody>
      </p:sp>
    </p:spTree>
    <p:extLst>
      <p:ext uri="{BB962C8B-B14F-4D97-AF65-F5344CB8AC3E}">
        <p14:creationId xmlns:p14="http://schemas.microsoft.com/office/powerpoint/2010/main" val="25008919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992AC4-05BA-4B50-B1F5-3CB1686AD2FE}"/>
              </a:ext>
            </a:extLst>
          </p:cNvPr>
          <p:cNvSpPr txBox="1"/>
          <p:nvPr/>
        </p:nvSpPr>
        <p:spPr>
          <a:xfrm>
            <a:off x="1341120" y="921182"/>
            <a:ext cx="9509760" cy="2862322"/>
          </a:xfrm>
          <a:prstGeom prst="rect">
            <a:avLst/>
          </a:prstGeom>
          <a:noFill/>
        </p:spPr>
        <p:txBody>
          <a:bodyPr wrap="square" rtlCol="0">
            <a:spAutoFit/>
          </a:bodyPr>
          <a:lstStyle/>
          <a:p>
            <a:r>
              <a:rPr lang="en-GB" dirty="0"/>
              <a:t>• </a:t>
            </a:r>
            <a:r>
              <a:rPr lang="en-GB" b="1" dirty="0"/>
              <a:t>Level Design</a:t>
            </a:r>
            <a:endParaRPr lang="en-GB" b="1" u="sng" dirty="0"/>
          </a:p>
          <a:p>
            <a:endParaRPr lang="en-GB" b="1" dirty="0"/>
          </a:p>
          <a:p>
            <a:pPr marL="285750" indent="-285750">
              <a:buFontTx/>
              <a:buChar char="-"/>
            </a:pPr>
            <a:r>
              <a:rPr lang="en-GB" b="1" dirty="0"/>
              <a:t>Level dynamics</a:t>
            </a:r>
            <a:r>
              <a:rPr lang="en-GB" dirty="0"/>
              <a:t>.  Clearly identify where elements of the level change and describe where this is linked to progression through the game, if relevant.  For example, moving platforms, destructible / deformable scenery.  Identify the in-game requirements for level manipulation and correlate with asset timelines to ensure the player can achieve what is set out.  For example, you need the dynamite to blow a hole in the wall to progress.</a:t>
            </a:r>
          </a:p>
          <a:p>
            <a:endParaRPr lang="en-GB" dirty="0"/>
          </a:p>
          <a:p>
            <a:pPr marL="268288"/>
            <a:r>
              <a:rPr lang="en-GB" dirty="0"/>
              <a:t>List elements that can deform procedurally and those that require deformation models to be created by the artists.  The latter should correlate with the art assets section of the design.</a:t>
            </a:r>
          </a:p>
        </p:txBody>
      </p:sp>
      <p:sp>
        <p:nvSpPr>
          <p:cNvPr id="4" name="TextBox 3">
            <a:extLst>
              <a:ext uri="{FF2B5EF4-FFF2-40B4-BE49-F238E27FC236}">
                <a16:creationId xmlns:a16="http://schemas.microsoft.com/office/drawing/2014/main" id="{CBAD3C2B-7E5D-41CA-ADAD-B28E1137F739}"/>
              </a:ext>
            </a:extLst>
          </p:cNvPr>
          <p:cNvSpPr txBox="1"/>
          <p:nvPr/>
        </p:nvSpPr>
        <p:spPr>
          <a:xfrm>
            <a:off x="2034235" y="283779"/>
            <a:ext cx="8123531" cy="584775"/>
          </a:xfrm>
          <a:prstGeom prst="rect">
            <a:avLst/>
          </a:prstGeom>
          <a:noFill/>
        </p:spPr>
        <p:txBody>
          <a:bodyPr wrap="square" rtlCol="0">
            <a:spAutoFit/>
          </a:bodyPr>
          <a:lstStyle/>
          <a:p>
            <a:pPr algn="ctr"/>
            <a:r>
              <a:rPr lang="en-GB" sz="3200" b="1" dirty="0">
                <a:solidFill>
                  <a:srgbClr val="002060"/>
                </a:solidFill>
              </a:rPr>
              <a:t>Creating a Game Design Document</a:t>
            </a:r>
          </a:p>
        </p:txBody>
      </p:sp>
    </p:spTree>
    <p:extLst>
      <p:ext uri="{BB962C8B-B14F-4D97-AF65-F5344CB8AC3E}">
        <p14:creationId xmlns:p14="http://schemas.microsoft.com/office/powerpoint/2010/main" val="4802379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992AC4-05BA-4B50-B1F5-3CB1686AD2FE}"/>
              </a:ext>
            </a:extLst>
          </p:cNvPr>
          <p:cNvSpPr txBox="1"/>
          <p:nvPr/>
        </p:nvSpPr>
        <p:spPr>
          <a:xfrm>
            <a:off x="1341120" y="921182"/>
            <a:ext cx="9509760" cy="5324535"/>
          </a:xfrm>
          <a:prstGeom prst="rect">
            <a:avLst/>
          </a:prstGeom>
          <a:noFill/>
        </p:spPr>
        <p:txBody>
          <a:bodyPr wrap="square" rtlCol="0">
            <a:spAutoFit/>
          </a:bodyPr>
          <a:lstStyle/>
          <a:p>
            <a:r>
              <a:rPr lang="en-GB" dirty="0"/>
              <a:t>• </a:t>
            </a:r>
            <a:r>
              <a:rPr lang="en-GB" b="1" dirty="0"/>
              <a:t>General Guidelines</a:t>
            </a:r>
          </a:p>
          <a:p>
            <a:pPr marL="285750" indent="-285750">
              <a:buFontTx/>
              <a:buChar char="-"/>
            </a:pPr>
            <a:endParaRPr lang="en-GB" dirty="0"/>
          </a:p>
          <a:p>
            <a:pPr marL="285750" indent="-285750">
              <a:buFontTx/>
              <a:buChar char="-"/>
            </a:pPr>
            <a:r>
              <a:rPr lang="en-GB" b="1" dirty="0"/>
              <a:t>The design must clearly identify what the core features of the game must be that implement the core pillars of the underlying concept.  These are top priority in terms of implementation.</a:t>
            </a:r>
          </a:p>
          <a:p>
            <a:pPr marL="285750" indent="-285750">
              <a:buFontTx/>
              <a:buChar char="-"/>
            </a:pPr>
            <a:endParaRPr lang="en-GB" dirty="0"/>
          </a:p>
          <a:p>
            <a:pPr marL="285750" indent="-285750">
              <a:buFontTx/>
              <a:buChar char="-"/>
            </a:pPr>
            <a:r>
              <a:rPr lang="en-GB" dirty="0"/>
              <a:t>It can also tier features as “would like to have” and “would be excellent to have if we have time”, but these are not features that implement the core pillars of the underlying concept.</a:t>
            </a:r>
          </a:p>
          <a:p>
            <a:pPr marL="285750" indent="-285750">
              <a:buFontTx/>
              <a:buChar char="-"/>
            </a:pPr>
            <a:endParaRPr lang="en-GB" dirty="0"/>
          </a:p>
          <a:p>
            <a:pPr marL="285750" indent="-285750">
              <a:buFontTx/>
              <a:buChar char="-"/>
            </a:pPr>
            <a:r>
              <a:rPr lang="en-GB" dirty="0"/>
              <a:t>A design needs to be as long as is necessary.  </a:t>
            </a:r>
            <a:r>
              <a:rPr lang="en-GB" b="1" dirty="0"/>
              <a:t>Avoid duplication, vagueness and ambiguity</a:t>
            </a:r>
            <a:r>
              <a:rPr lang="en-GB" dirty="0"/>
              <a:t>.</a:t>
            </a:r>
          </a:p>
          <a:p>
            <a:endParaRPr lang="en-GB" dirty="0"/>
          </a:p>
          <a:p>
            <a:pPr marL="285750" indent="-285750">
              <a:buFontTx/>
              <a:buChar char="-"/>
            </a:pPr>
            <a:r>
              <a:rPr lang="en-GB" b="1" dirty="0"/>
              <a:t>Take as long as necessary to create the design</a:t>
            </a:r>
            <a:r>
              <a:rPr lang="en-GB" dirty="0"/>
              <a:t>.  A puzzle game might take a week, and FPS a month, whereas an Action RPG may take a few months.</a:t>
            </a:r>
          </a:p>
          <a:p>
            <a:pPr marL="285750" indent="-285750">
              <a:buFontTx/>
              <a:buChar char="-"/>
            </a:pPr>
            <a:endParaRPr lang="en-GB" dirty="0"/>
          </a:p>
          <a:p>
            <a:pPr marL="285750" indent="-285750">
              <a:buFontTx/>
              <a:buChar char="-"/>
            </a:pPr>
            <a:r>
              <a:rPr lang="en-GB" b="1" dirty="0"/>
              <a:t>The length of the design document is not necessarily proportional to the length of time taken to create the design</a:t>
            </a:r>
            <a:r>
              <a:rPr lang="en-GB" dirty="0"/>
              <a:t>.  Much of the time can be spent deliberating, reconciling differences and discussing changes made during the design process.</a:t>
            </a:r>
          </a:p>
          <a:p>
            <a:pPr marL="285750" indent="-285750">
              <a:buFontTx/>
              <a:buChar char="-"/>
            </a:pPr>
            <a:endParaRPr lang="en-GB" dirty="0"/>
          </a:p>
          <a:p>
            <a:endParaRPr lang="en-GB" sz="1600" dirty="0"/>
          </a:p>
          <a:p>
            <a:pPr marL="285750" indent="-285750">
              <a:buFontTx/>
              <a:buChar char="-"/>
            </a:pPr>
            <a:endParaRPr lang="en-GB" dirty="0"/>
          </a:p>
        </p:txBody>
      </p:sp>
      <p:sp>
        <p:nvSpPr>
          <p:cNvPr id="4" name="TextBox 3">
            <a:extLst>
              <a:ext uri="{FF2B5EF4-FFF2-40B4-BE49-F238E27FC236}">
                <a16:creationId xmlns:a16="http://schemas.microsoft.com/office/drawing/2014/main" id="{CBAD3C2B-7E5D-41CA-ADAD-B28E1137F739}"/>
              </a:ext>
            </a:extLst>
          </p:cNvPr>
          <p:cNvSpPr txBox="1"/>
          <p:nvPr/>
        </p:nvSpPr>
        <p:spPr>
          <a:xfrm>
            <a:off x="2034235" y="283779"/>
            <a:ext cx="8123531" cy="584775"/>
          </a:xfrm>
          <a:prstGeom prst="rect">
            <a:avLst/>
          </a:prstGeom>
          <a:noFill/>
        </p:spPr>
        <p:txBody>
          <a:bodyPr wrap="square" rtlCol="0">
            <a:spAutoFit/>
          </a:bodyPr>
          <a:lstStyle/>
          <a:p>
            <a:pPr algn="ctr"/>
            <a:r>
              <a:rPr lang="en-GB" sz="3200" b="1" dirty="0">
                <a:solidFill>
                  <a:srgbClr val="002060"/>
                </a:solidFill>
              </a:rPr>
              <a:t>Creating a Game Design Document</a:t>
            </a:r>
          </a:p>
        </p:txBody>
      </p:sp>
    </p:spTree>
    <p:extLst>
      <p:ext uri="{BB962C8B-B14F-4D97-AF65-F5344CB8AC3E}">
        <p14:creationId xmlns:p14="http://schemas.microsoft.com/office/powerpoint/2010/main" val="12264506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992AC4-05BA-4B50-B1F5-3CB1686AD2FE}"/>
              </a:ext>
            </a:extLst>
          </p:cNvPr>
          <p:cNvSpPr txBox="1"/>
          <p:nvPr/>
        </p:nvSpPr>
        <p:spPr>
          <a:xfrm>
            <a:off x="1341120" y="921182"/>
            <a:ext cx="9509760" cy="3139321"/>
          </a:xfrm>
          <a:prstGeom prst="rect">
            <a:avLst/>
          </a:prstGeom>
          <a:noFill/>
        </p:spPr>
        <p:txBody>
          <a:bodyPr wrap="square" rtlCol="0">
            <a:spAutoFit/>
          </a:bodyPr>
          <a:lstStyle/>
          <a:p>
            <a:r>
              <a:rPr lang="en-GB" dirty="0"/>
              <a:t>• </a:t>
            </a:r>
            <a:r>
              <a:rPr lang="en-GB" b="1" dirty="0"/>
              <a:t>General Guidelines</a:t>
            </a:r>
          </a:p>
          <a:p>
            <a:endParaRPr lang="en-GB" dirty="0"/>
          </a:p>
          <a:p>
            <a:pPr marL="285750" indent="-285750">
              <a:buFontTx/>
              <a:buChar char="-"/>
            </a:pPr>
            <a:r>
              <a:rPr lang="en-GB" dirty="0"/>
              <a:t>It </a:t>
            </a:r>
            <a:r>
              <a:rPr lang="en-GB" b="1" dirty="0"/>
              <a:t>does not</a:t>
            </a:r>
            <a:r>
              <a:rPr lang="en-GB" dirty="0"/>
              <a:t> refer to technical details for implementing a feature, but can refer to details about an in-game element that could be mapped to an implementation.  For example…</a:t>
            </a:r>
          </a:p>
          <a:p>
            <a:pPr marL="285750" indent="-285750">
              <a:buFontTx/>
              <a:buChar char="-"/>
            </a:pPr>
            <a:endParaRPr lang="en-GB" dirty="0"/>
          </a:p>
          <a:p>
            <a:r>
              <a:rPr lang="en-GB" dirty="0"/>
              <a:t>	</a:t>
            </a:r>
            <a:r>
              <a:rPr lang="en-GB" dirty="0">
                <a:solidFill>
                  <a:srgbClr val="00B050"/>
                </a:solidFill>
              </a:rPr>
              <a:t>Do : “The boss character for level 1 has three principle attributes: energy, shield strength and firepower”.</a:t>
            </a:r>
          </a:p>
          <a:p>
            <a:endParaRPr lang="en-GB" dirty="0"/>
          </a:p>
          <a:p>
            <a:r>
              <a:rPr lang="en-GB" dirty="0"/>
              <a:t>	</a:t>
            </a:r>
            <a:r>
              <a:rPr lang="en-GB" dirty="0">
                <a:solidFill>
                  <a:srgbClr val="FF0000"/>
                </a:solidFill>
              </a:rPr>
              <a:t>Don’t: “The boss character from level 1 is an instance of the Boss class, which inherits from the NPC base class and has the following additional attributes: float energy; float </a:t>
            </a:r>
            <a:r>
              <a:rPr lang="en-GB" dirty="0" err="1">
                <a:solidFill>
                  <a:srgbClr val="FF0000"/>
                </a:solidFill>
              </a:rPr>
              <a:t>shieldStrength</a:t>
            </a:r>
            <a:r>
              <a:rPr lang="en-GB" dirty="0">
                <a:solidFill>
                  <a:srgbClr val="FF0000"/>
                </a:solidFill>
              </a:rPr>
              <a:t>; float firepower;”.  </a:t>
            </a:r>
            <a:r>
              <a:rPr lang="en-GB" u="sng" dirty="0">
                <a:solidFill>
                  <a:srgbClr val="FF0000"/>
                </a:solidFill>
              </a:rPr>
              <a:t>Don’t tell the programmers their job!</a:t>
            </a:r>
          </a:p>
        </p:txBody>
      </p:sp>
      <p:sp>
        <p:nvSpPr>
          <p:cNvPr id="4" name="TextBox 3">
            <a:extLst>
              <a:ext uri="{FF2B5EF4-FFF2-40B4-BE49-F238E27FC236}">
                <a16:creationId xmlns:a16="http://schemas.microsoft.com/office/drawing/2014/main" id="{CBAD3C2B-7E5D-41CA-ADAD-B28E1137F739}"/>
              </a:ext>
            </a:extLst>
          </p:cNvPr>
          <p:cNvSpPr txBox="1"/>
          <p:nvPr/>
        </p:nvSpPr>
        <p:spPr>
          <a:xfrm>
            <a:off x="2034235" y="283779"/>
            <a:ext cx="8123531" cy="584775"/>
          </a:xfrm>
          <a:prstGeom prst="rect">
            <a:avLst/>
          </a:prstGeom>
          <a:noFill/>
        </p:spPr>
        <p:txBody>
          <a:bodyPr wrap="square" rtlCol="0">
            <a:spAutoFit/>
          </a:bodyPr>
          <a:lstStyle/>
          <a:p>
            <a:pPr algn="ctr"/>
            <a:r>
              <a:rPr lang="en-GB" sz="3200" b="1" dirty="0">
                <a:solidFill>
                  <a:srgbClr val="002060"/>
                </a:solidFill>
              </a:rPr>
              <a:t>Creating a Game Design Document</a:t>
            </a:r>
          </a:p>
        </p:txBody>
      </p:sp>
    </p:spTree>
    <p:extLst>
      <p:ext uri="{BB962C8B-B14F-4D97-AF65-F5344CB8AC3E}">
        <p14:creationId xmlns:p14="http://schemas.microsoft.com/office/powerpoint/2010/main" val="10084381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992AC4-05BA-4B50-B1F5-3CB1686AD2FE}"/>
              </a:ext>
            </a:extLst>
          </p:cNvPr>
          <p:cNvSpPr txBox="1"/>
          <p:nvPr/>
        </p:nvSpPr>
        <p:spPr>
          <a:xfrm>
            <a:off x="1341120" y="921182"/>
            <a:ext cx="9509760" cy="2585323"/>
          </a:xfrm>
          <a:prstGeom prst="rect">
            <a:avLst/>
          </a:prstGeom>
          <a:noFill/>
        </p:spPr>
        <p:txBody>
          <a:bodyPr wrap="square" rtlCol="0">
            <a:spAutoFit/>
          </a:bodyPr>
          <a:lstStyle/>
          <a:p>
            <a:r>
              <a:rPr lang="en-GB" dirty="0"/>
              <a:t>• </a:t>
            </a:r>
            <a:r>
              <a:rPr lang="en-GB" b="1" dirty="0"/>
              <a:t>General Guidelines</a:t>
            </a:r>
          </a:p>
          <a:p>
            <a:endParaRPr lang="en-GB" dirty="0"/>
          </a:p>
          <a:p>
            <a:pPr marL="285750" indent="-285750">
              <a:buFontTx/>
              <a:buChar char="-"/>
            </a:pPr>
            <a:r>
              <a:rPr lang="en-GB" dirty="0"/>
              <a:t>It </a:t>
            </a:r>
            <a:r>
              <a:rPr lang="en-GB" b="1" dirty="0"/>
              <a:t>does not</a:t>
            </a:r>
            <a:r>
              <a:rPr lang="en-GB" dirty="0"/>
              <a:t> refer to “actual actions” performed by the player, but “in-game actions”…</a:t>
            </a:r>
          </a:p>
          <a:p>
            <a:pPr marL="285750" indent="-285750">
              <a:buFontTx/>
              <a:buChar char="-"/>
            </a:pPr>
            <a:endParaRPr lang="en-GB" dirty="0"/>
          </a:p>
          <a:p>
            <a:r>
              <a:rPr lang="en-GB" dirty="0"/>
              <a:t>	</a:t>
            </a:r>
            <a:r>
              <a:rPr lang="en-GB" dirty="0">
                <a:solidFill>
                  <a:srgbClr val="00B050"/>
                </a:solidFill>
              </a:rPr>
              <a:t>Do : “At the </a:t>
            </a:r>
            <a:r>
              <a:rPr lang="en-GB" i="1" dirty="0">
                <a:solidFill>
                  <a:srgbClr val="00B050"/>
                </a:solidFill>
              </a:rPr>
              <a:t>very edge </a:t>
            </a:r>
            <a:r>
              <a:rPr lang="en-GB" dirty="0">
                <a:solidFill>
                  <a:srgbClr val="00B050"/>
                </a:solidFill>
              </a:rPr>
              <a:t>of the ledge, the player </a:t>
            </a:r>
            <a:r>
              <a:rPr lang="en-GB" b="1" i="1" dirty="0">
                <a:solidFill>
                  <a:srgbClr val="00B050"/>
                </a:solidFill>
              </a:rPr>
              <a:t>jumps</a:t>
            </a:r>
            <a:r>
              <a:rPr lang="en-GB" dirty="0">
                <a:solidFill>
                  <a:srgbClr val="00B050"/>
                </a:solidFill>
              </a:rPr>
              <a:t> to get across the chasm.”</a:t>
            </a:r>
          </a:p>
          <a:p>
            <a:endParaRPr lang="en-GB" dirty="0"/>
          </a:p>
          <a:p>
            <a:r>
              <a:rPr lang="en-GB" dirty="0"/>
              <a:t>	</a:t>
            </a:r>
            <a:r>
              <a:rPr lang="en-GB" dirty="0">
                <a:solidFill>
                  <a:srgbClr val="FF0000"/>
                </a:solidFill>
              </a:rPr>
              <a:t>Don’t : “At the</a:t>
            </a:r>
            <a:r>
              <a:rPr lang="en-GB" i="1" dirty="0">
                <a:solidFill>
                  <a:srgbClr val="FF0000"/>
                </a:solidFill>
              </a:rPr>
              <a:t> very edge</a:t>
            </a:r>
            <a:r>
              <a:rPr lang="en-GB" dirty="0">
                <a:solidFill>
                  <a:srgbClr val="FF0000"/>
                </a:solidFill>
              </a:rPr>
              <a:t> of the ledge, the player </a:t>
            </a:r>
            <a:r>
              <a:rPr lang="en-GB" b="1" dirty="0">
                <a:solidFill>
                  <a:srgbClr val="FF0000"/>
                </a:solidFill>
              </a:rPr>
              <a:t>presses the jump key, or “A” button if a controller is selected</a:t>
            </a:r>
            <a:r>
              <a:rPr lang="en-GB" dirty="0">
                <a:solidFill>
                  <a:srgbClr val="FF0000"/>
                </a:solidFill>
              </a:rPr>
              <a:t>, to get across the chasm”.</a:t>
            </a:r>
          </a:p>
          <a:p>
            <a:pPr marL="285750" indent="-285750">
              <a:buFontTx/>
              <a:buChar char="-"/>
            </a:pPr>
            <a:endParaRPr lang="en-GB" dirty="0"/>
          </a:p>
        </p:txBody>
      </p:sp>
      <p:sp>
        <p:nvSpPr>
          <p:cNvPr id="4" name="TextBox 3">
            <a:extLst>
              <a:ext uri="{FF2B5EF4-FFF2-40B4-BE49-F238E27FC236}">
                <a16:creationId xmlns:a16="http://schemas.microsoft.com/office/drawing/2014/main" id="{CBAD3C2B-7E5D-41CA-ADAD-B28E1137F739}"/>
              </a:ext>
            </a:extLst>
          </p:cNvPr>
          <p:cNvSpPr txBox="1"/>
          <p:nvPr/>
        </p:nvSpPr>
        <p:spPr>
          <a:xfrm>
            <a:off x="2034235" y="283779"/>
            <a:ext cx="8123531" cy="584775"/>
          </a:xfrm>
          <a:prstGeom prst="rect">
            <a:avLst/>
          </a:prstGeom>
          <a:noFill/>
        </p:spPr>
        <p:txBody>
          <a:bodyPr wrap="square" rtlCol="0">
            <a:spAutoFit/>
          </a:bodyPr>
          <a:lstStyle/>
          <a:p>
            <a:pPr algn="ctr"/>
            <a:r>
              <a:rPr lang="en-GB" sz="3200" b="1" dirty="0">
                <a:solidFill>
                  <a:srgbClr val="002060"/>
                </a:solidFill>
              </a:rPr>
              <a:t>Creating a Game Design Document</a:t>
            </a:r>
          </a:p>
        </p:txBody>
      </p:sp>
    </p:spTree>
    <p:extLst>
      <p:ext uri="{BB962C8B-B14F-4D97-AF65-F5344CB8AC3E}">
        <p14:creationId xmlns:p14="http://schemas.microsoft.com/office/powerpoint/2010/main" val="20864020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992AC4-05BA-4B50-B1F5-3CB1686AD2FE}"/>
              </a:ext>
            </a:extLst>
          </p:cNvPr>
          <p:cNvSpPr txBox="1"/>
          <p:nvPr/>
        </p:nvSpPr>
        <p:spPr>
          <a:xfrm>
            <a:off x="1341120" y="921182"/>
            <a:ext cx="9509760" cy="3508653"/>
          </a:xfrm>
          <a:prstGeom prst="rect">
            <a:avLst/>
          </a:prstGeom>
          <a:noFill/>
        </p:spPr>
        <p:txBody>
          <a:bodyPr wrap="square" rtlCol="0">
            <a:spAutoFit/>
          </a:bodyPr>
          <a:lstStyle/>
          <a:p>
            <a:r>
              <a:rPr lang="en-GB" dirty="0"/>
              <a:t>• </a:t>
            </a:r>
            <a:r>
              <a:rPr lang="en-GB" b="1" dirty="0"/>
              <a:t>General Guidelines</a:t>
            </a:r>
          </a:p>
          <a:p>
            <a:endParaRPr lang="en-GB" dirty="0"/>
          </a:p>
          <a:p>
            <a:pPr marL="285750" indent="-285750">
              <a:buFontTx/>
              <a:buChar char="-"/>
            </a:pPr>
            <a:r>
              <a:rPr lang="en-GB" b="1" dirty="0"/>
              <a:t>If a design document follows a clear structure (as outlined above), the details set out act as a springboard to the technical and production documentation, and each part of the development team can more easily see what needs to be done</a:t>
            </a:r>
            <a:r>
              <a:rPr lang="en-GB" dirty="0"/>
              <a:t>…</a:t>
            </a:r>
          </a:p>
          <a:p>
            <a:pPr marL="285750" indent="-285750">
              <a:buFontTx/>
              <a:buChar char="-"/>
            </a:pPr>
            <a:endParaRPr lang="en-GB" dirty="0"/>
          </a:p>
          <a:p>
            <a:pPr marL="742950" lvl="1" indent="-285750">
              <a:buFontTx/>
              <a:buChar char="-"/>
            </a:pPr>
            <a:r>
              <a:rPr lang="en-GB" sz="1600" dirty="0"/>
              <a:t>Details about characters, in-game elements and behaviours can map to implementation / coding details as well as data structures used in the technical specification.</a:t>
            </a:r>
          </a:p>
          <a:p>
            <a:pPr marL="742950" lvl="1" indent="-285750">
              <a:buFontTx/>
              <a:buChar char="-"/>
            </a:pPr>
            <a:r>
              <a:rPr lang="en-GB" sz="1600" dirty="0"/>
              <a:t>Character designs and abilities server as a guide to the artists and animators.</a:t>
            </a:r>
          </a:p>
          <a:p>
            <a:pPr marL="742950" lvl="1" indent="-285750">
              <a:buFontTx/>
              <a:buChar char="-"/>
            </a:pPr>
            <a:r>
              <a:rPr lang="en-GB" sz="1600" dirty="0"/>
              <a:t>Maps and level designs serve as a basis for creating levels and scripting.</a:t>
            </a:r>
          </a:p>
          <a:p>
            <a:pPr marL="742950" lvl="1" indent="-285750">
              <a:buFontTx/>
              <a:buChar char="-"/>
            </a:pPr>
            <a:r>
              <a:rPr lang="en-GB" sz="1600" dirty="0"/>
              <a:t>Sound effect and musical requirements serve as a guide for the composers / sound engineers.</a:t>
            </a:r>
          </a:p>
          <a:p>
            <a:pPr marL="742950" lvl="1" indent="-285750">
              <a:buFontTx/>
              <a:buChar char="-"/>
            </a:pPr>
            <a:r>
              <a:rPr lang="en-GB" sz="1600" dirty="0"/>
              <a:t>In-game features, flow / progression also provide a framework for QA and testing.</a:t>
            </a:r>
          </a:p>
          <a:p>
            <a:endParaRPr lang="en-GB" dirty="0"/>
          </a:p>
        </p:txBody>
      </p:sp>
      <p:sp>
        <p:nvSpPr>
          <p:cNvPr id="4" name="TextBox 3">
            <a:extLst>
              <a:ext uri="{FF2B5EF4-FFF2-40B4-BE49-F238E27FC236}">
                <a16:creationId xmlns:a16="http://schemas.microsoft.com/office/drawing/2014/main" id="{CBAD3C2B-7E5D-41CA-ADAD-B28E1137F739}"/>
              </a:ext>
            </a:extLst>
          </p:cNvPr>
          <p:cNvSpPr txBox="1"/>
          <p:nvPr/>
        </p:nvSpPr>
        <p:spPr>
          <a:xfrm>
            <a:off x="2034235" y="283779"/>
            <a:ext cx="8123531" cy="584775"/>
          </a:xfrm>
          <a:prstGeom prst="rect">
            <a:avLst/>
          </a:prstGeom>
          <a:noFill/>
        </p:spPr>
        <p:txBody>
          <a:bodyPr wrap="square" rtlCol="0">
            <a:spAutoFit/>
          </a:bodyPr>
          <a:lstStyle/>
          <a:p>
            <a:pPr algn="ctr"/>
            <a:r>
              <a:rPr lang="en-GB" sz="3200" b="1" dirty="0">
                <a:solidFill>
                  <a:srgbClr val="002060"/>
                </a:solidFill>
              </a:rPr>
              <a:t>Creating a Game Design Document</a:t>
            </a:r>
          </a:p>
        </p:txBody>
      </p:sp>
    </p:spTree>
    <p:extLst>
      <p:ext uri="{BB962C8B-B14F-4D97-AF65-F5344CB8AC3E}">
        <p14:creationId xmlns:p14="http://schemas.microsoft.com/office/powerpoint/2010/main" val="19338880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992AC4-05BA-4B50-B1F5-3CB1686AD2FE}"/>
              </a:ext>
            </a:extLst>
          </p:cNvPr>
          <p:cNvSpPr txBox="1"/>
          <p:nvPr/>
        </p:nvSpPr>
        <p:spPr>
          <a:xfrm>
            <a:off x="1341120" y="921182"/>
            <a:ext cx="9509760" cy="1723549"/>
          </a:xfrm>
          <a:prstGeom prst="rect">
            <a:avLst/>
          </a:prstGeom>
          <a:noFill/>
        </p:spPr>
        <p:txBody>
          <a:bodyPr wrap="square" rtlCol="0">
            <a:spAutoFit/>
          </a:bodyPr>
          <a:lstStyle/>
          <a:p>
            <a:r>
              <a:rPr lang="en-GB" dirty="0"/>
              <a:t>• </a:t>
            </a:r>
            <a:r>
              <a:rPr lang="en-GB" b="1" dirty="0"/>
              <a:t>General Guidelines</a:t>
            </a:r>
          </a:p>
          <a:p>
            <a:endParaRPr lang="en-GB" dirty="0"/>
          </a:p>
          <a:p>
            <a:pPr marL="285750" indent="-285750">
              <a:buFontTx/>
              <a:buChar char="-"/>
            </a:pPr>
            <a:r>
              <a:rPr lang="en-GB" sz="1400" dirty="0"/>
              <a:t>It facilitates the game development process if each stage of the design documentation is “concept aligned”.  This means the concept documentation spells out the core pillars of the game.  These pillars map to the game design document as outlined above.  In turn, the design document maps to the technical specification and production / schedule documentation.  All activities can be seen to map to the key pillars / requirements of the game.  Producing a map of how the documentation aligns can be useful in eliminating duplication and ambiguity (can be a spreadsheet for example).</a:t>
            </a:r>
          </a:p>
        </p:txBody>
      </p:sp>
      <p:sp>
        <p:nvSpPr>
          <p:cNvPr id="4" name="TextBox 3">
            <a:extLst>
              <a:ext uri="{FF2B5EF4-FFF2-40B4-BE49-F238E27FC236}">
                <a16:creationId xmlns:a16="http://schemas.microsoft.com/office/drawing/2014/main" id="{CBAD3C2B-7E5D-41CA-ADAD-B28E1137F739}"/>
              </a:ext>
            </a:extLst>
          </p:cNvPr>
          <p:cNvSpPr txBox="1"/>
          <p:nvPr/>
        </p:nvSpPr>
        <p:spPr>
          <a:xfrm>
            <a:off x="2034235" y="283779"/>
            <a:ext cx="8123531" cy="584775"/>
          </a:xfrm>
          <a:prstGeom prst="rect">
            <a:avLst/>
          </a:prstGeom>
          <a:noFill/>
        </p:spPr>
        <p:txBody>
          <a:bodyPr wrap="square" rtlCol="0">
            <a:spAutoFit/>
          </a:bodyPr>
          <a:lstStyle/>
          <a:p>
            <a:pPr algn="ctr"/>
            <a:r>
              <a:rPr lang="en-GB" sz="3200" b="1" dirty="0">
                <a:solidFill>
                  <a:srgbClr val="002060"/>
                </a:solidFill>
              </a:rPr>
              <a:t>Creating a Game Design Document</a:t>
            </a:r>
          </a:p>
        </p:txBody>
      </p:sp>
      <p:sp>
        <p:nvSpPr>
          <p:cNvPr id="2" name="Rectangle 1">
            <a:extLst>
              <a:ext uri="{FF2B5EF4-FFF2-40B4-BE49-F238E27FC236}">
                <a16:creationId xmlns:a16="http://schemas.microsoft.com/office/drawing/2014/main" id="{3890F7C8-1196-4FE8-97B3-2798493F7DFF}"/>
              </a:ext>
            </a:extLst>
          </p:cNvPr>
          <p:cNvSpPr/>
          <p:nvPr/>
        </p:nvSpPr>
        <p:spPr>
          <a:xfrm>
            <a:off x="1795658" y="4286570"/>
            <a:ext cx="658165" cy="174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Rectangle 12">
            <a:extLst>
              <a:ext uri="{FF2B5EF4-FFF2-40B4-BE49-F238E27FC236}">
                <a16:creationId xmlns:a16="http://schemas.microsoft.com/office/drawing/2014/main" id="{2F25920E-2935-4BAF-B827-B3E0746D4E9A}"/>
              </a:ext>
            </a:extLst>
          </p:cNvPr>
          <p:cNvSpPr/>
          <p:nvPr/>
        </p:nvSpPr>
        <p:spPr>
          <a:xfrm>
            <a:off x="1795657" y="4460742"/>
            <a:ext cx="658165" cy="174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4E9D71D5-E1A8-4BD7-9197-9B1DEC13708C}"/>
              </a:ext>
            </a:extLst>
          </p:cNvPr>
          <p:cNvSpPr/>
          <p:nvPr/>
        </p:nvSpPr>
        <p:spPr>
          <a:xfrm>
            <a:off x="1795656" y="4634914"/>
            <a:ext cx="658165" cy="174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15229D2B-BA33-4192-BA1C-EFA5D9EB5ED3}"/>
              </a:ext>
            </a:extLst>
          </p:cNvPr>
          <p:cNvSpPr/>
          <p:nvPr/>
        </p:nvSpPr>
        <p:spPr>
          <a:xfrm>
            <a:off x="1795655" y="4809086"/>
            <a:ext cx="658165" cy="174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D0240079-5BDC-43A0-AB5D-FC28F80E0CCC}"/>
              </a:ext>
            </a:extLst>
          </p:cNvPr>
          <p:cNvSpPr/>
          <p:nvPr/>
        </p:nvSpPr>
        <p:spPr>
          <a:xfrm>
            <a:off x="3290903" y="4116371"/>
            <a:ext cx="781072" cy="374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08D5EF9E-0279-4404-9129-91A85F02560B}"/>
              </a:ext>
            </a:extLst>
          </p:cNvPr>
          <p:cNvSpPr/>
          <p:nvPr/>
        </p:nvSpPr>
        <p:spPr>
          <a:xfrm>
            <a:off x="3290901" y="4490996"/>
            <a:ext cx="781072" cy="374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07707122-3CB0-4E21-B055-A179DB463DDE}"/>
              </a:ext>
            </a:extLst>
          </p:cNvPr>
          <p:cNvSpPr/>
          <p:nvPr/>
        </p:nvSpPr>
        <p:spPr>
          <a:xfrm>
            <a:off x="3290901" y="4865621"/>
            <a:ext cx="781072" cy="374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5E7232E3-A190-4982-A672-45D56C049CC9}"/>
              </a:ext>
            </a:extLst>
          </p:cNvPr>
          <p:cNvSpPr/>
          <p:nvPr/>
        </p:nvSpPr>
        <p:spPr>
          <a:xfrm>
            <a:off x="5162694" y="3656311"/>
            <a:ext cx="1052946" cy="603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id="{D7C84902-4378-4A06-9692-F95C705DD772}"/>
              </a:ext>
            </a:extLst>
          </p:cNvPr>
          <p:cNvSpPr/>
          <p:nvPr/>
        </p:nvSpPr>
        <p:spPr>
          <a:xfrm>
            <a:off x="5162694" y="4259536"/>
            <a:ext cx="1052946" cy="603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A48BAD33-281D-43AD-8982-D20BC1D3C23F}"/>
              </a:ext>
            </a:extLst>
          </p:cNvPr>
          <p:cNvSpPr/>
          <p:nvPr/>
        </p:nvSpPr>
        <p:spPr>
          <a:xfrm>
            <a:off x="5162692" y="4862761"/>
            <a:ext cx="1052946" cy="603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a:extLst>
              <a:ext uri="{FF2B5EF4-FFF2-40B4-BE49-F238E27FC236}">
                <a16:creationId xmlns:a16="http://schemas.microsoft.com/office/drawing/2014/main" id="{8A414613-260B-45BC-A9BD-8478913B5A89}"/>
              </a:ext>
            </a:extLst>
          </p:cNvPr>
          <p:cNvSpPr/>
          <p:nvPr/>
        </p:nvSpPr>
        <p:spPr>
          <a:xfrm>
            <a:off x="5162692" y="5465986"/>
            <a:ext cx="1052946" cy="603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a:extLst>
              <a:ext uri="{FF2B5EF4-FFF2-40B4-BE49-F238E27FC236}">
                <a16:creationId xmlns:a16="http://schemas.microsoft.com/office/drawing/2014/main" id="{514D4EBB-C83B-44AB-B018-95D137D8C523}"/>
              </a:ext>
            </a:extLst>
          </p:cNvPr>
          <p:cNvSpPr/>
          <p:nvPr/>
        </p:nvSpPr>
        <p:spPr>
          <a:xfrm>
            <a:off x="7198478" y="3159024"/>
            <a:ext cx="781072" cy="374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28">
            <a:extLst>
              <a:ext uri="{FF2B5EF4-FFF2-40B4-BE49-F238E27FC236}">
                <a16:creationId xmlns:a16="http://schemas.microsoft.com/office/drawing/2014/main" id="{E4BE0000-344F-418D-93A4-41F7CF943C6E}"/>
              </a:ext>
            </a:extLst>
          </p:cNvPr>
          <p:cNvSpPr/>
          <p:nvPr/>
        </p:nvSpPr>
        <p:spPr>
          <a:xfrm>
            <a:off x="7198476" y="3533649"/>
            <a:ext cx="781072" cy="374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a:extLst>
              <a:ext uri="{FF2B5EF4-FFF2-40B4-BE49-F238E27FC236}">
                <a16:creationId xmlns:a16="http://schemas.microsoft.com/office/drawing/2014/main" id="{BDA5788C-B7AF-4A5D-B6A3-40335E2E8C37}"/>
              </a:ext>
            </a:extLst>
          </p:cNvPr>
          <p:cNvSpPr/>
          <p:nvPr/>
        </p:nvSpPr>
        <p:spPr>
          <a:xfrm>
            <a:off x="7198476" y="3908274"/>
            <a:ext cx="781072" cy="374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30">
            <a:extLst>
              <a:ext uri="{FF2B5EF4-FFF2-40B4-BE49-F238E27FC236}">
                <a16:creationId xmlns:a16="http://schemas.microsoft.com/office/drawing/2014/main" id="{A5367176-B629-452C-ADA9-73A9D0D7FE4C}"/>
              </a:ext>
            </a:extLst>
          </p:cNvPr>
          <p:cNvSpPr/>
          <p:nvPr/>
        </p:nvSpPr>
        <p:spPr>
          <a:xfrm>
            <a:off x="7198476" y="4282899"/>
            <a:ext cx="781072" cy="374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Rectangle 43">
            <a:extLst>
              <a:ext uri="{FF2B5EF4-FFF2-40B4-BE49-F238E27FC236}">
                <a16:creationId xmlns:a16="http://schemas.microsoft.com/office/drawing/2014/main" id="{0492FF22-22FA-410E-93DC-4084198E0B3B}"/>
              </a:ext>
            </a:extLst>
          </p:cNvPr>
          <p:cNvSpPr/>
          <p:nvPr/>
        </p:nvSpPr>
        <p:spPr>
          <a:xfrm>
            <a:off x="8737212" y="5189410"/>
            <a:ext cx="658165" cy="174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5" name="Rectangle 44">
            <a:extLst>
              <a:ext uri="{FF2B5EF4-FFF2-40B4-BE49-F238E27FC236}">
                <a16:creationId xmlns:a16="http://schemas.microsoft.com/office/drawing/2014/main" id="{336728DE-299A-4A8D-BB04-C66516002394}"/>
              </a:ext>
            </a:extLst>
          </p:cNvPr>
          <p:cNvSpPr/>
          <p:nvPr/>
        </p:nvSpPr>
        <p:spPr>
          <a:xfrm>
            <a:off x="8737211" y="5363582"/>
            <a:ext cx="658165" cy="174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a:extLst>
              <a:ext uri="{FF2B5EF4-FFF2-40B4-BE49-F238E27FC236}">
                <a16:creationId xmlns:a16="http://schemas.microsoft.com/office/drawing/2014/main" id="{18145C05-3B4D-498B-A1E1-1AE123319129}"/>
              </a:ext>
            </a:extLst>
          </p:cNvPr>
          <p:cNvSpPr/>
          <p:nvPr/>
        </p:nvSpPr>
        <p:spPr>
          <a:xfrm>
            <a:off x="8737210" y="5537754"/>
            <a:ext cx="658165" cy="174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a:extLst>
              <a:ext uri="{FF2B5EF4-FFF2-40B4-BE49-F238E27FC236}">
                <a16:creationId xmlns:a16="http://schemas.microsoft.com/office/drawing/2014/main" id="{D1E52801-BB02-42B0-A867-DAB7F2D3230C}"/>
              </a:ext>
            </a:extLst>
          </p:cNvPr>
          <p:cNvSpPr/>
          <p:nvPr/>
        </p:nvSpPr>
        <p:spPr>
          <a:xfrm>
            <a:off x="8737209" y="5711926"/>
            <a:ext cx="658165" cy="174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ectangle 47">
            <a:extLst>
              <a:ext uri="{FF2B5EF4-FFF2-40B4-BE49-F238E27FC236}">
                <a16:creationId xmlns:a16="http://schemas.microsoft.com/office/drawing/2014/main" id="{A7DE8C1A-BBC5-4823-9514-34ED8CDA3553}"/>
              </a:ext>
            </a:extLst>
          </p:cNvPr>
          <p:cNvSpPr/>
          <p:nvPr/>
        </p:nvSpPr>
        <p:spPr>
          <a:xfrm>
            <a:off x="8737209" y="5886173"/>
            <a:ext cx="658165" cy="174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9" name="Rectangle 48">
            <a:extLst>
              <a:ext uri="{FF2B5EF4-FFF2-40B4-BE49-F238E27FC236}">
                <a16:creationId xmlns:a16="http://schemas.microsoft.com/office/drawing/2014/main" id="{53B2297B-3245-4E50-8BCE-093045BDC66A}"/>
              </a:ext>
            </a:extLst>
          </p:cNvPr>
          <p:cNvSpPr/>
          <p:nvPr/>
        </p:nvSpPr>
        <p:spPr>
          <a:xfrm>
            <a:off x="8737208" y="6060345"/>
            <a:ext cx="658165" cy="174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Rectangle 49">
            <a:extLst>
              <a:ext uri="{FF2B5EF4-FFF2-40B4-BE49-F238E27FC236}">
                <a16:creationId xmlns:a16="http://schemas.microsoft.com/office/drawing/2014/main" id="{1C1D78A5-8500-45E7-9B90-DD0D22D7EE83}"/>
              </a:ext>
            </a:extLst>
          </p:cNvPr>
          <p:cNvSpPr/>
          <p:nvPr/>
        </p:nvSpPr>
        <p:spPr>
          <a:xfrm>
            <a:off x="8737207" y="6234517"/>
            <a:ext cx="658165" cy="174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Rectangle 50">
            <a:extLst>
              <a:ext uri="{FF2B5EF4-FFF2-40B4-BE49-F238E27FC236}">
                <a16:creationId xmlns:a16="http://schemas.microsoft.com/office/drawing/2014/main" id="{2114284E-1B9C-447E-98A1-09D4A52F0151}"/>
              </a:ext>
            </a:extLst>
          </p:cNvPr>
          <p:cNvSpPr/>
          <p:nvPr/>
        </p:nvSpPr>
        <p:spPr>
          <a:xfrm>
            <a:off x="8737206" y="6408689"/>
            <a:ext cx="658165" cy="174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TextBox 51">
            <a:extLst>
              <a:ext uri="{FF2B5EF4-FFF2-40B4-BE49-F238E27FC236}">
                <a16:creationId xmlns:a16="http://schemas.microsoft.com/office/drawing/2014/main" id="{DF1B4869-17D2-4A70-B910-E71943BBF581}"/>
              </a:ext>
            </a:extLst>
          </p:cNvPr>
          <p:cNvSpPr txBox="1"/>
          <p:nvPr/>
        </p:nvSpPr>
        <p:spPr>
          <a:xfrm>
            <a:off x="5160133" y="3353862"/>
            <a:ext cx="1055505" cy="276999"/>
          </a:xfrm>
          <a:prstGeom prst="rect">
            <a:avLst/>
          </a:prstGeom>
          <a:noFill/>
        </p:spPr>
        <p:txBody>
          <a:bodyPr wrap="square" rtlCol="0">
            <a:spAutoFit/>
          </a:bodyPr>
          <a:lstStyle/>
          <a:p>
            <a:pPr algn="ctr"/>
            <a:r>
              <a:rPr lang="en-GB" sz="1200" dirty="0"/>
              <a:t>Game Design</a:t>
            </a:r>
          </a:p>
        </p:txBody>
      </p:sp>
      <p:sp>
        <p:nvSpPr>
          <p:cNvPr id="53" name="TextBox 52">
            <a:extLst>
              <a:ext uri="{FF2B5EF4-FFF2-40B4-BE49-F238E27FC236}">
                <a16:creationId xmlns:a16="http://schemas.microsoft.com/office/drawing/2014/main" id="{65D103CA-45A3-4CDA-921B-569258822DDA}"/>
              </a:ext>
            </a:extLst>
          </p:cNvPr>
          <p:cNvSpPr txBox="1"/>
          <p:nvPr/>
        </p:nvSpPr>
        <p:spPr>
          <a:xfrm>
            <a:off x="1688492" y="3574091"/>
            <a:ext cx="872490" cy="646331"/>
          </a:xfrm>
          <a:prstGeom prst="rect">
            <a:avLst/>
          </a:prstGeom>
          <a:noFill/>
        </p:spPr>
        <p:txBody>
          <a:bodyPr wrap="square" rtlCol="0">
            <a:spAutoFit/>
          </a:bodyPr>
          <a:lstStyle/>
          <a:p>
            <a:pPr algn="ctr"/>
            <a:r>
              <a:rPr lang="en-GB" sz="1200" dirty="0"/>
              <a:t>Concept / Pillars / USPs</a:t>
            </a:r>
          </a:p>
        </p:txBody>
      </p:sp>
      <p:sp>
        <p:nvSpPr>
          <p:cNvPr id="54" name="TextBox 53">
            <a:extLst>
              <a:ext uri="{FF2B5EF4-FFF2-40B4-BE49-F238E27FC236}">
                <a16:creationId xmlns:a16="http://schemas.microsoft.com/office/drawing/2014/main" id="{FE8A2698-E0A8-4E56-8C3E-3D86EBD4F1B1}"/>
              </a:ext>
            </a:extLst>
          </p:cNvPr>
          <p:cNvSpPr txBox="1"/>
          <p:nvPr/>
        </p:nvSpPr>
        <p:spPr>
          <a:xfrm>
            <a:off x="3274530" y="3626029"/>
            <a:ext cx="872490" cy="461665"/>
          </a:xfrm>
          <a:prstGeom prst="rect">
            <a:avLst/>
          </a:prstGeom>
          <a:noFill/>
        </p:spPr>
        <p:txBody>
          <a:bodyPr wrap="square" rtlCol="0">
            <a:spAutoFit/>
          </a:bodyPr>
          <a:lstStyle/>
          <a:p>
            <a:pPr algn="ctr"/>
            <a:r>
              <a:rPr lang="en-GB" sz="1200" dirty="0"/>
              <a:t>Gameplay / Flow</a:t>
            </a:r>
          </a:p>
        </p:txBody>
      </p:sp>
      <p:sp>
        <p:nvSpPr>
          <p:cNvPr id="55" name="TextBox 54">
            <a:extLst>
              <a:ext uri="{FF2B5EF4-FFF2-40B4-BE49-F238E27FC236}">
                <a16:creationId xmlns:a16="http://schemas.microsoft.com/office/drawing/2014/main" id="{4751C9E4-4031-47EC-8D1C-E282A8420609}"/>
              </a:ext>
            </a:extLst>
          </p:cNvPr>
          <p:cNvSpPr txBox="1"/>
          <p:nvPr/>
        </p:nvSpPr>
        <p:spPr>
          <a:xfrm>
            <a:off x="7028037" y="2697359"/>
            <a:ext cx="1121950" cy="461665"/>
          </a:xfrm>
          <a:prstGeom prst="rect">
            <a:avLst/>
          </a:prstGeom>
          <a:noFill/>
        </p:spPr>
        <p:txBody>
          <a:bodyPr wrap="square" rtlCol="0">
            <a:spAutoFit/>
          </a:bodyPr>
          <a:lstStyle/>
          <a:p>
            <a:pPr algn="ctr"/>
            <a:r>
              <a:rPr lang="en-GB" sz="1200" dirty="0"/>
              <a:t>Technical Specification</a:t>
            </a:r>
          </a:p>
        </p:txBody>
      </p:sp>
      <p:sp>
        <p:nvSpPr>
          <p:cNvPr id="56" name="TextBox 55">
            <a:extLst>
              <a:ext uri="{FF2B5EF4-FFF2-40B4-BE49-F238E27FC236}">
                <a16:creationId xmlns:a16="http://schemas.microsoft.com/office/drawing/2014/main" id="{EA5FE295-2D7A-4C90-A64B-733C3A498808}"/>
              </a:ext>
            </a:extLst>
          </p:cNvPr>
          <p:cNvSpPr txBox="1"/>
          <p:nvPr/>
        </p:nvSpPr>
        <p:spPr>
          <a:xfrm>
            <a:off x="8505313" y="4540432"/>
            <a:ext cx="1121950" cy="461665"/>
          </a:xfrm>
          <a:prstGeom prst="rect">
            <a:avLst/>
          </a:prstGeom>
          <a:noFill/>
        </p:spPr>
        <p:txBody>
          <a:bodyPr wrap="square" rtlCol="0">
            <a:spAutoFit/>
          </a:bodyPr>
          <a:lstStyle/>
          <a:p>
            <a:pPr algn="ctr"/>
            <a:r>
              <a:rPr lang="en-GB" sz="1200" dirty="0"/>
              <a:t>Production Schedules</a:t>
            </a:r>
          </a:p>
        </p:txBody>
      </p:sp>
      <p:cxnSp>
        <p:nvCxnSpPr>
          <p:cNvPr id="67" name="Straight Arrow Connector 66">
            <a:extLst>
              <a:ext uri="{FF2B5EF4-FFF2-40B4-BE49-F238E27FC236}">
                <a16:creationId xmlns:a16="http://schemas.microsoft.com/office/drawing/2014/main" id="{1C4551E4-F29A-4B1A-9BB6-22A4BA165F8B}"/>
              </a:ext>
            </a:extLst>
          </p:cNvPr>
          <p:cNvCxnSpPr>
            <a:stCxn id="2" idx="3"/>
            <a:endCxn id="18" idx="1"/>
          </p:cNvCxnSpPr>
          <p:nvPr/>
        </p:nvCxnSpPr>
        <p:spPr>
          <a:xfrm flipV="1">
            <a:off x="2453823" y="4303684"/>
            <a:ext cx="837080" cy="699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F514E256-D08E-4679-902D-A876E1FAB757}"/>
              </a:ext>
            </a:extLst>
          </p:cNvPr>
          <p:cNvCxnSpPr>
            <a:stCxn id="13" idx="3"/>
            <a:endCxn id="19" idx="1"/>
          </p:cNvCxnSpPr>
          <p:nvPr/>
        </p:nvCxnSpPr>
        <p:spPr>
          <a:xfrm>
            <a:off x="2453822" y="4547828"/>
            <a:ext cx="837079" cy="13048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AB7D4959-9456-4086-B941-F65DECBF1684}"/>
              </a:ext>
            </a:extLst>
          </p:cNvPr>
          <p:cNvCxnSpPr>
            <a:stCxn id="13" idx="3"/>
            <a:endCxn id="20" idx="1"/>
          </p:cNvCxnSpPr>
          <p:nvPr/>
        </p:nvCxnSpPr>
        <p:spPr>
          <a:xfrm>
            <a:off x="2453822" y="4547828"/>
            <a:ext cx="837079" cy="50510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F7743A8A-D12E-4FC9-9E03-756AE7EE663D}"/>
              </a:ext>
            </a:extLst>
          </p:cNvPr>
          <p:cNvCxnSpPr>
            <a:stCxn id="15" idx="3"/>
            <a:endCxn id="19" idx="1"/>
          </p:cNvCxnSpPr>
          <p:nvPr/>
        </p:nvCxnSpPr>
        <p:spPr>
          <a:xfrm flipV="1">
            <a:off x="2453821" y="4678309"/>
            <a:ext cx="837080" cy="4369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8F7242CA-BE59-44BD-B793-5EBC1101D091}"/>
              </a:ext>
            </a:extLst>
          </p:cNvPr>
          <p:cNvCxnSpPr>
            <a:stCxn id="17" idx="3"/>
            <a:endCxn id="20" idx="1"/>
          </p:cNvCxnSpPr>
          <p:nvPr/>
        </p:nvCxnSpPr>
        <p:spPr>
          <a:xfrm>
            <a:off x="2453820" y="4896172"/>
            <a:ext cx="837081" cy="15676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0E9432F2-6621-4B01-A581-10B9A2EFB6F6}"/>
              </a:ext>
            </a:extLst>
          </p:cNvPr>
          <p:cNvCxnSpPr>
            <a:stCxn id="18" idx="3"/>
            <a:endCxn id="24" idx="1"/>
          </p:cNvCxnSpPr>
          <p:nvPr/>
        </p:nvCxnSpPr>
        <p:spPr>
          <a:xfrm flipV="1">
            <a:off x="4071975" y="3957924"/>
            <a:ext cx="1090719" cy="34576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3BD9AD08-51C7-46A0-8E48-CFDAD5AFB690}"/>
              </a:ext>
            </a:extLst>
          </p:cNvPr>
          <p:cNvCxnSpPr>
            <a:stCxn id="19" idx="3"/>
            <a:endCxn id="25" idx="1"/>
          </p:cNvCxnSpPr>
          <p:nvPr/>
        </p:nvCxnSpPr>
        <p:spPr>
          <a:xfrm flipV="1">
            <a:off x="4071973" y="4561149"/>
            <a:ext cx="1090721" cy="11716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74E50FF9-B22E-475A-B3E5-7F26D4EBCD50}"/>
              </a:ext>
            </a:extLst>
          </p:cNvPr>
          <p:cNvCxnSpPr>
            <a:stCxn id="20" idx="3"/>
            <a:endCxn id="27" idx="1"/>
          </p:cNvCxnSpPr>
          <p:nvPr/>
        </p:nvCxnSpPr>
        <p:spPr>
          <a:xfrm>
            <a:off x="4071973" y="5052934"/>
            <a:ext cx="1090719" cy="71466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E37E1D5E-3CF5-4612-A8B7-02F8DD73EFEF}"/>
              </a:ext>
            </a:extLst>
          </p:cNvPr>
          <p:cNvCxnSpPr>
            <a:stCxn id="18" idx="3"/>
            <a:endCxn id="25" idx="1"/>
          </p:cNvCxnSpPr>
          <p:nvPr/>
        </p:nvCxnSpPr>
        <p:spPr>
          <a:xfrm>
            <a:off x="4071975" y="4303684"/>
            <a:ext cx="1090719" cy="25746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C5B5DA95-A0ED-4B6D-9714-AEF62E3FB1D2}"/>
              </a:ext>
            </a:extLst>
          </p:cNvPr>
          <p:cNvCxnSpPr>
            <a:stCxn id="19" idx="3"/>
            <a:endCxn id="26" idx="1"/>
          </p:cNvCxnSpPr>
          <p:nvPr/>
        </p:nvCxnSpPr>
        <p:spPr>
          <a:xfrm>
            <a:off x="4071973" y="4678309"/>
            <a:ext cx="1090719" cy="48606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0316EA77-9ADC-47F1-A956-C8069258F4F0}"/>
              </a:ext>
            </a:extLst>
          </p:cNvPr>
          <p:cNvCxnSpPr>
            <a:stCxn id="20" idx="3"/>
            <a:endCxn id="25" idx="1"/>
          </p:cNvCxnSpPr>
          <p:nvPr/>
        </p:nvCxnSpPr>
        <p:spPr>
          <a:xfrm flipV="1">
            <a:off x="4071973" y="4561149"/>
            <a:ext cx="1090721" cy="4917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ACCB96DB-FD07-4A14-A1EF-97EBD9F3537E}"/>
              </a:ext>
            </a:extLst>
          </p:cNvPr>
          <p:cNvCxnSpPr>
            <a:stCxn id="20" idx="3"/>
            <a:endCxn id="26" idx="1"/>
          </p:cNvCxnSpPr>
          <p:nvPr/>
        </p:nvCxnSpPr>
        <p:spPr>
          <a:xfrm>
            <a:off x="4071973" y="5052934"/>
            <a:ext cx="1090719" cy="11144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A0358781-EDFD-41B1-B017-9C606E7E9B4D}"/>
              </a:ext>
            </a:extLst>
          </p:cNvPr>
          <p:cNvCxnSpPr>
            <a:stCxn id="24" idx="3"/>
            <a:endCxn id="28" idx="1"/>
          </p:cNvCxnSpPr>
          <p:nvPr/>
        </p:nvCxnSpPr>
        <p:spPr>
          <a:xfrm flipV="1">
            <a:off x="6215640" y="3346337"/>
            <a:ext cx="982838" cy="61158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51B7BF13-7C1A-432F-B6EF-EB33A93EA092}"/>
              </a:ext>
            </a:extLst>
          </p:cNvPr>
          <p:cNvCxnSpPr>
            <a:stCxn id="25" idx="3"/>
            <a:endCxn id="29" idx="1"/>
          </p:cNvCxnSpPr>
          <p:nvPr/>
        </p:nvCxnSpPr>
        <p:spPr>
          <a:xfrm flipV="1">
            <a:off x="6215640" y="3720962"/>
            <a:ext cx="982836" cy="84018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99D97539-5773-4A23-8A45-7EEEB3176EF5}"/>
              </a:ext>
            </a:extLst>
          </p:cNvPr>
          <p:cNvCxnSpPr>
            <a:stCxn id="26" idx="3"/>
            <a:endCxn id="30" idx="1"/>
          </p:cNvCxnSpPr>
          <p:nvPr/>
        </p:nvCxnSpPr>
        <p:spPr>
          <a:xfrm flipV="1">
            <a:off x="6215638" y="4095587"/>
            <a:ext cx="982838" cy="106878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D453F93A-79BD-453D-9C46-BB07C421EE5E}"/>
              </a:ext>
            </a:extLst>
          </p:cNvPr>
          <p:cNvCxnSpPr>
            <a:stCxn id="27" idx="3"/>
            <a:endCxn id="31" idx="1"/>
          </p:cNvCxnSpPr>
          <p:nvPr/>
        </p:nvCxnSpPr>
        <p:spPr>
          <a:xfrm flipV="1">
            <a:off x="6215638" y="4470212"/>
            <a:ext cx="982838" cy="129738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E0F702EB-B78C-4523-9EA2-A487EBD0EFE8}"/>
              </a:ext>
            </a:extLst>
          </p:cNvPr>
          <p:cNvCxnSpPr>
            <a:stCxn id="28" idx="3"/>
            <a:endCxn id="44" idx="1"/>
          </p:cNvCxnSpPr>
          <p:nvPr/>
        </p:nvCxnSpPr>
        <p:spPr>
          <a:xfrm>
            <a:off x="7979550" y="3346337"/>
            <a:ext cx="757662" cy="193015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D337F0CC-9417-46A6-8D43-8C9D19BA4862}"/>
              </a:ext>
            </a:extLst>
          </p:cNvPr>
          <p:cNvCxnSpPr>
            <a:stCxn id="29" idx="3"/>
            <a:endCxn id="45" idx="1"/>
          </p:cNvCxnSpPr>
          <p:nvPr/>
        </p:nvCxnSpPr>
        <p:spPr>
          <a:xfrm>
            <a:off x="7979548" y="3720962"/>
            <a:ext cx="757663" cy="172970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220173EA-9E93-44D7-A8C6-A84CA00FFA30}"/>
              </a:ext>
            </a:extLst>
          </p:cNvPr>
          <p:cNvCxnSpPr>
            <a:stCxn id="30" idx="3"/>
            <a:endCxn id="46" idx="1"/>
          </p:cNvCxnSpPr>
          <p:nvPr/>
        </p:nvCxnSpPr>
        <p:spPr>
          <a:xfrm>
            <a:off x="7979548" y="4095587"/>
            <a:ext cx="757662" cy="152925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FFC53B41-13A0-447E-BFD6-6118F6C08B5C}"/>
              </a:ext>
            </a:extLst>
          </p:cNvPr>
          <p:cNvCxnSpPr>
            <a:stCxn id="31" idx="3"/>
            <a:endCxn id="47" idx="1"/>
          </p:cNvCxnSpPr>
          <p:nvPr/>
        </p:nvCxnSpPr>
        <p:spPr>
          <a:xfrm>
            <a:off x="7979548" y="4470212"/>
            <a:ext cx="757661" cy="13288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617FA28B-62F7-4CE7-B0DD-899D727D42B5}"/>
              </a:ext>
            </a:extLst>
          </p:cNvPr>
          <p:cNvCxnSpPr>
            <a:stCxn id="24" idx="3"/>
            <a:endCxn id="48" idx="1"/>
          </p:cNvCxnSpPr>
          <p:nvPr/>
        </p:nvCxnSpPr>
        <p:spPr>
          <a:xfrm>
            <a:off x="6215640" y="3957924"/>
            <a:ext cx="2521569" cy="201533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6B850B4C-51D2-4E67-87B4-998FC1A25CF3}"/>
              </a:ext>
            </a:extLst>
          </p:cNvPr>
          <p:cNvCxnSpPr>
            <a:stCxn id="25" idx="3"/>
            <a:endCxn id="49" idx="1"/>
          </p:cNvCxnSpPr>
          <p:nvPr/>
        </p:nvCxnSpPr>
        <p:spPr>
          <a:xfrm>
            <a:off x="6215640" y="4561149"/>
            <a:ext cx="2521568" cy="158628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93BB60F0-F5A2-42D6-BD43-250388136339}"/>
              </a:ext>
            </a:extLst>
          </p:cNvPr>
          <p:cNvCxnSpPr>
            <a:stCxn id="26" idx="3"/>
            <a:endCxn id="50" idx="1"/>
          </p:cNvCxnSpPr>
          <p:nvPr/>
        </p:nvCxnSpPr>
        <p:spPr>
          <a:xfrm>
            <a:off x="6215638" y="5164374"/>
            <a:ext cx="2521569" cy="115722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FF6753A3-27E2-467F-96AD-6D393FAF8657}"/>
              </a:ext>
            </a:extLst>
          </p:cNvPr>
          <p:cNvCxnSpPr>
            <a:stCxn id="27" idx="3"/>
            <a:endCxn id="51" idx="1"/>
          </p:cNvCxnSpPr>
          <p:nvPr/>
        </p:nvCxnSpPr>
        <p:spPr>
          <a:xfrm>
            <a:off x="6215638" y="5767599"/>
            <a:ext cx="2521568" cy="72817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8111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7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77"/>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7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8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83"/>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85"/>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87"/>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89"/>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91"/>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93"/>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95"/>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97"/>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5"/>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28"/>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29"/>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30"/>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31"/>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44"/>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45"/>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46"/>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47"/>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48"/>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49"/>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50"/>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51"/>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56"/>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113"/>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111"/>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109"/>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107"/>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nodeType="clickEffect">
                                  <p:stCondLst>
                                    <p:cond delay="0"/>
                                  </p:stCondLst>
                                  <p:childTnLst>
                                    <p:set>
                                      <p:cBhvr>
                                        <p:cTn id="140" dur="1" fill="hold">
                                          <p:stCondLst>
                                            <p:cond delay="0"/>
                                          </p:stCondLst>
                                        </p:cTn>
                                        <p:tgtEl>
                                          <p:spTgt spid="105"/>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103"/>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101"/>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 grpId="0" animBg="1"/>
      <p:bldP spid="15" grpId="0" animBg="1"/>
      <p:bldP spid="17" grpId="0" animBg="1"/>
      <p:bldP spid="18" grpId="0" animBg="1"/>
      <p:bldP spid="19" grpId="0" animBg="1"/>
      <p:bldP spid="20" grpId="0" animBg="1"/>
      <p:bldP spid="24" grpId="0" animBg="1"/>
      <p:bldP spid="25" grpId="0" animBg="1"/>
      <p:bldP spid="26" grpId="0" animBg="1"/>
      <p:bldP spid="27" grpId="0" animBg="1"/>
      <p:bldP spid="28" grpId="0" animBg="1"/>
      <p:bldP spid="29" grpId="0" animBg="1"/>
      <p:bldP spid="30" grpId="0" animBg="1"/>
      <p:bldP spid="31" grpId="0" animBg="1"/>
      <p:bldP spid="44" grpId="0" animBg="1"/>
      <p:bldP spid="45" grpId="0" animBg="1"/>
      <p:bldP spid="46" grpId="0" animBg="1"/>
      <p:bldP spid="47" grpId="0" animBg="1"/>
      <p:bldP spid="48" grpId="0" animBg="1"/>
      <p:bldP spid="49" grpId="0" animBg="1"/>
      <p:bldP spid="50" grpId="0" animBg="1"/>
      <p:bldP spid="51" grpId="0" animBg="1"/>
      <p:bldP spid="52" grpId="0"/>
      <p:bldP spid="53" grpId="0"/>
      <p:bldP spid="54" grpId="0"/>
      <p:bldP spid="55" grpId="0"/>
      <p:bldP spid="5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992AC4-05BA-4B50-B1F5-3CB1686AD2FE}"/>
              </a:ext>
            </a:extLst>
          </p:cNvPr>
          <p:cNvSpPr txBox="1"/>
          <p:nvPr/>
        </p:nvSpPr>
        <p:spPr>
          <a:xfrm>
            <a:off x="1341120" y="921182"/>
            <a:ext cx="9509760" cy="2308324"/>
          </a:xfrm>
          <a:prstGeom prst="rect">
            <a:avLst/>
          </a:prstGeom>
          <a:noFill/>
        </p:spPr>
        <p:txBody>
          <a:bodyPr wrap="square" rtlCol="0">
            <a:spAutoFit/>
          </a:bodyPr>
          <a:lstStyle/>
          <a:p>
            <a:r>
              <a:rPr lang="en-GB" dirty="0"/>
              <a:t>• </a:t>
            </a:r>
            <a:r>
              <a:rPr lang="en-GB" b="1" dirty="0"/>
              <a:t>General Guidelines</a:t>
            </a:r>
          </a:p>
          <a:p>
            <a:endParaRPr lang="en-GB" dirty="0"/>
          </a:p>
          <a:p>
            <a:pPr marL="285750" indent="-285750">
              <a:buFontTx/>
              <a:buChar char="-"/>
            </a:pPr>
            <a:r>
              <a:rPr lang="en-GB" dirty="0"/>
              <a:t>Leave room for manoeuvre – The design is open to change through regular team meetings.</a:t>
            </a:r>
          </a:p>
          <a:p>
            <a:pPr marL="285750" indent="-285750">
              <a:buFontTx/>
              <a:buChar char="-"/>
            </a:pPr>
            <a:endParaRPr lang="en-GB" dirty="0"/>
          </a:p>
          <a:p>
            <a:pPr marL="285750" indent="-285750">
              <a:buFontTx/>
              <a:buChar char="-"/>
            </a:pPr>
            <a:r>
              <a:rPr lang="en-GB" dirty="0"/>
              <a:t>It may also change during development.</a:t>
            </a:r>
          </a:p>
          <a:p>
            <a:pPr marL="285750" indent="-285750">
              <a:buFontTx/>
              <a:buChar char="-"/>
            </a:pPr>
            <a:endParaRPr lang="en-GB" b="1" dirty="0"/>
          </a:p>
          <a:p>
            <a:pPr marL="285750" indent="-285750">
              <a:buFontTx/>
              <a:buChar char="-"/>
            </a:pPr>
            <a:r>
              <a:rPr lang="en-GB" b="1" dirty="0"/>
              <a:t>All changes must be reflected through the documentation</a:t>
            </a:r>
            <a:r>
              <a:rPr lang="en-GB" dirty="0"/>
              <a:t>!  Communication within the team is key here!</a:t>
            </a:r>
          </a:p>
        </p:txBody>
      </p:sp>
      <p:sp>
        <p:nvSpPr>
          <p:cNvPr id="4" name="TextBox 3">
            <a:extLst>
              <a:ext uri="{FF2B5EF4-FFF2-40B4-BE49-F238E27FC236}">
                <a16:creationId xmlns:a16="http://schemas.microsoft.com/office/drawing/2014/main" id="{CBAD3C2B-7E5D-41CA-ADAD-B28E1137F739}"/>
              </a:ext>
            </a:extLst>
          </p:cNvPr>
          <p:cNvSpPr txBox="1"/>
          <p:nvPr/>
        </p:nvSpPr>
        <p:spPr>
          <a:xfrm>
            <a:off x="2034235" y="283779"/>
            <a:ext cx="8123531" cy="584775"/>
          </a:xfrm>
          <a:prstGeom prst="rect">
            <a:avLst/>
          </a:prstGeom>
          <a:noFill/>
        </p:spPr>
        <p:txBody>
          <a:bodyPr wrap="square" rtlCol="0">
            <a:spAutoFit/>
          </a:bodyPr>
          <a:lstStyle/>
          <a:p>
            <a:pPr algn="ctr"/>
            <a:r>
              <a:rPr lang="en-GB" sz="3200" b="1" dirty="0">
                <a:solidFill>
                  <a:srgbClr val="002060"/>
                </a:solidFill>
              </a:rPr>
              <a:t>Creating a Game Design Document</a:t>
            </a:r>
          </a:p>
        </p:txBody>
      </p:sp>
      <p:sp>
        <p:nvSpPr>
          <p:cNvPr id="5" name="Oval 4">
            <a:extLst>
              <a:ext uri="{FF2B5EF4-FFF2-40B4-BE49-F238E27FC236}">
                <a16:creationId xmlns:a16="http://schemas.microsoft.com/office/drawing/2014/main" id="{1224BB39-A5DD-417F-A2C2-7C937DB918FF}"/>
              </a:ext>
            </a:extLst>
          </p:cNvPr>
          <p:cNvSpPr/>
          <p:nvPr/>
        </p:nvSpPr>
        <p:spPr>
          <a:xfrm>
            <a:off x="3148514" y="3464323"/>
            <a:ext cx="2071562" cy="1035781"/>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Development/ Prototyping</a:t>
            </a:r>
          </a:p>
        </p:txBody>
      </p:sp>
      <p:sp>
        <p:nvSpPr>
          <p:cNvPr id="6" name="Oval 5">
            <a:extLst>
              <a:ext uri="{FF2B5EF4-FFF2-40B4-BE49-F238E27FC236}">
                <a16:creationId xmlns:a16="http://schemas.microsoft.com/office/drawing/2014/main" id="{7C05C284-2941-4E00-9FF0-ED7509352375}"/>
              </a:ext>
            </a:extLst>
          </p:cNvPr>
          <p:cNvSpPr/>
          <p:nvPr/>
        </p:nvSpPr>
        <p:spPr>
          <a:xfrm>
            <a:off x="4363671" y="4554867"/>
            <a:ext cx="1422848" cy="711164"/>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solidFill>
              </a:rPr>
              <a:t>Testing</a:t>
            </a:r>
          </a:p>
        </p:txBody>
      </p:sp>
      <p:sp>
        <p:nvSpPr>
          <p:cNvPr id="7" name="Oval 6">
            <a:extLst>
              <a:ext uri="{FF2B5EF4-FFF2-40B4-BE49-F238E27FC236}">
                <a16:creationId xmlns:a16="http://schemas.microsoft.com/office/drawing/2014/main" id="{A3490E96-9DF9-4551-811D-656D52E85ED1}"/>
              </a:ext>
            </a:extLst>
          </p:cNvPr>
          <p:cNvSpPr/>
          <p:nvPr/>
        </p:nvSpPr>
        <p:spPr>
          <a:xfrm>
            <a:off x="3652247" y="5374042"/>
            <a:ext cx="1422848" cy="711164"/>
          </a:xfrm>
          <a:prstGeom prst="ellipse">
            <a:avLst/>
          </a:prstGeom>
          <a:solidFill>
            <a:schemeClr val="bg1"/>
          </a:solid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solidFill>
              </a:rPr>
              <a:t>Review / Design </a:t>
            </a:r>
            <a:r>
              <a:rPr lang="en-GB" sz="1200" b="1" dirty="0" err="1">
                <a:solidFill>
                  <a:schemeClr val="tx1"/>
                </a:solidFill>
              </a:rPr>
              <a:t>Eval</a:t>
            </a:r>
            <a:endParaRPr lang="en-GB" sz="1200" b="1" dirty="0">
              <a:solidFill>
                <a:schemeClr val="tx1"/>
              </a:solidFill>
            </a:endParaRPr>
          </a:p>
        </p:txBody>
      </p:sp>
      <p:cxnSp>
        <p:nvCxnSpPr>
          <p:cNvPr id="8" name="Connector: Curved 7">
            <a:extLst>
              <a:ext uri="{FF2B5EF4-FFF2-40B4-BE49-F238E27FC236}">
                <a16:creationId xmlns:a16="http://schemas.microsoft.com/office/drawing/2014/main" id="{721E069C-4C81-4635-A838-68A33A90D4B6}"/>
              </a:ext>
            </a:extLst>
          </p:cNvPr>
          <p:cNvCxnSpPr>
            <a:cxnSpLocks/>
            <a:stCxn id="5" idx="6"/>
            <a:endCxn id="6" idx="7"/>
          </p:cNvCxnSpPr>
          <p:nvPr/>
        </p:nvCxnSpPr>
        <p:spPr>
          <a:xfrm>
            <a:off x="5220076" y="3982214"/>
            <a:ext cx="358072" cy="67680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nector: Curved 8">
            <a:extLst>
              <a:ext uri="{FF2B5EF4-FFF2-40B4-BE49-F238E27FC236}">
                <a16:creationId xmlns:a16="http://schemas.microsoft.com/office/drawing/2014/main" id="{C6C77DF7-3A39-4877-9EC5-5E2638F251F6}"/>
              </a:ext>
            </a:extLst>
          </p:cNvPr>
          <p:cNvCxnSpPr>
            <a:cxnSpLocks/>
            <a:stCxn id="6" idx="5"/>
            <a:endCxn id="7" idx="6"/>
          </p:cNvCxnSpPr>
          <p:nvPr/>
        </p:nvCxnSpPr>
        <p:spPr>
          <a:xfrm rot="5400000">
            <a:off x="5042752" y="5194227"/>
            <a:ext cx="567741" cy="50305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nector: Curved 9">
            <a:extLst>
              <a:ext uri="{FF2B5EF4-FFF2-40B4-BE49-F238E27FC236}">
                <a16:creationId xmlns:a16="http://schemas.microsoft.com/office/drawing/2014/main" id="{00E15FF5-90E6-4BFC-A6AE-3CF61CC8AB2F}"/>
              </a:ext>
            </a:extLst>
          </p:cNvPr>
          <p:cNvCxnSpPr>
            <a:cxnSpLocks/>
            <a:stCxn id="7" idx="2"/>
            <a:endCxn id="5" idx="3"/>
          </p:cNvCxnSpPr>
          <p:nvPr/>
        </p:nvCxnSpPr>
        <p:spPr>
          <a:xfrm rot="10800000">
            <a:off x="3451887" y="4348418"/>
            <a:ext cx="200360" cy="138120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DD1781C-E3DB-41F7-BC8E-4BA9D4BD394E}"/>
              </a:ext>
            </a:extLst>
          </p:cNvPr>
          <p:cNvSpPr txBox="1"/>
          <p:nvPr/>
        </p:nvSpPr>
        <p:spPr>
          <a:xfrm>
            <a:off x="6723529" y="4760128"/>
            <a:ext cx="2720660" cy="1938992"/>
          </a:xfrm>
          <a:prstGeom prst="rect">
            <a:avLst/>
          </a:prstGeom>
          <a:noFill/>
          <a:ln>
            <a:solidFill>
              <a:schemeClr val="tx1"/>
            </a:solidFill>
          </a:ln>
        </p:spPr>
        <p:txBody>
          <a:bodyPr wrap="square" rtlCol="0">
            <a:spAutoFit/>
          </a:bodyPr>
          <a:lstStyle/>
          <a:p>
            <a:r>
              <a:rPr lang="en-GB" sz="1200" dirty="0"/>
              <a:t>Changes get fed-back through the technical specification documentation.</a:t>
            </a:r>
          </a:p>
          <a:p>
            <a:endParaRPr lang="en-GB" sz="1200" dirty="0"/>
          </a:p>
          <a:p>
            <a:r>
              <a:rPr lang="en-GB" sz="1200" dirty="0"/>
              <a:t>This in turn can feed back to the game design document, which in turn can result in revised schedules.</a:t>
            </a:r>
          </a:p>
          <a:p>
            <a:endParaRPr lang="en-GB" sz="1200" dirty="0"/>
          </a:p>
          <a:p>
            <a:r>
              <a:rPr lang="en-GB" sz="1200" dirty="0"/>
              <a:t>More critical changes often require the concept be re-written so new schedules can be derived and approved.</a:t>
            </a:r>
          </a:p>
        </p:txBody>
      </p:sp>
      <p:cxnSp>
        <p:nvCxnSpPr>
          <p:cNvPr id="16" name="Straight Arrow Connector 15">
            <a:extLst>
              <a:ext uri="{FF2B5EF4-FFF2-40B4-BE49-F238E27FC236}">
                <a16:creationId xmlns:a16="http://schemas.microsoft.com/office/drawing/2014/main" id="{C2C104F8-9B5F-4860-83B1-F75DE352B58B}"/>
              </a:ext>
            </a:extLst>
          </p:cNvPr>
          <p:cNvCxnSpPr>
            <a:cxnSpLocks/>
            <a:stCxn id="7" idx="5"/>
          </p:cNvCxnSpPr>
          <p:nvPr/>
        </p:nvCxnSpPr>
        <p:spPr>
          <a:xfrm>
            <a:off x="4866724" y="5981058"/>
            <a:ext cx="18568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19847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0BAE45-336E-448C-8AC4-423A91F5D399}"/>
              </a:ext>
            </a:extLst>
          </p:cNvPr>
          <p:cNvSpPr txBox="1"/>
          <p:nvPr/>
        </p:nvSpPr>
        <p:spPr>
          <a:xfrm>
            <a:off x="2911366" y="283779"/>
            <a:ext cx="6369269" cy="584775"/>
          </a:xfrm>
          <a:prstGeom prst="rect">
            <a:avLst/>
          </a:prstGeom>
          <a:noFill/>
        </p:spPr>
        <p:txBody>
          <a:bodyPr wrap="square" rtlCol="0">
            <a:spAutoFit/>
          </a:bodyPr>
          <a:lstStyle/>
          <a:p>
            <a:pPr algn="ctr"/>
            <a:r>
              <a:rPr lang="en-GB" sz="3200" b="1" dirty="0">
                <a:solidFill>
                  <a:srgbClr val="002060"/>
                </a:solidFill>
              </a:rPr>
              <a:t>References / Resources</a:t>
            </a:r>
          </a:p>
        </p:txBody>
      </p:sp>
      <p:sp>
        <p:nvSpPr>
          <p:cNvPr id="3" name="TextBox 2">
            <a:extLst>
              <a:ext uri="{FF2B5EF4-FFF2-40B4-BE49-F238E27FC236}">
                <a16:creationId xmlns:a16="http://schemas.microsoft.com/office/drawing/2014/main" id="{B6992AC4-05BA-4B50-B1F5-3CB1686AD2FE}"/>
              </a:ext>
            </a:extLst>
          </p:cNvPr>
          <p:cNvSpPr txBox="1"/>
          <p:nvPr/>
        </p:nvSpPr>
        <p:spPr>
          <a:xfrm>
            <a:off x="716986" y="1084719"/>
            <a:ext cx="11237670" cy="3785652"/>
          </a:xfrm>
          <a:prstGeom prst="rect">
            <a:avLst/>
          </a:prstGeom>
          <a:noFill/>
        </p:spPr>
        <p:txBody>
          <a:bodyPr wrap="square" rtlCol="0">
            <a:spAutoFit/>
          </a:bodyPr>
          <a:lstStyle/>
          <a:p>
            <a:r>
              <a:rPr lang="en-GB" sz="1600" dirty="0"/>
              <a:t>• Developing a Game Design Document</a:t>
            </a:r>
          </a:p>
          <a:p>
            <a:r>
              <a:rPr lang="en-GB" sz="1600" dirty="0">
                <a:hlinkClick r:id="rId2"/>
              </a:rPr>
              <a:t>https://www.gamasutra.com/view/feature/131632/creating_a_great_design_document.php</a:t>
            </a:r>
            <a:endParaRPr lang="en-GB" sz="1600" dirty="0"/>
          </a:p>
          <a:p>
            <a:endParaRPr lang="en-GB" sz="1600" dirty="0"/>
          </a:p>
          <a:p>
            <a:r>
              <a:rPr lang="en-GB" sz="1600" dirty="0"/>
              <a:t>• The anatomy of a game design document – Part 1</a:t>
            </a:r>
          </a:p>
          <a:p>
            <a:r>
              <a:rPr lang="en-GB" sz="1600" dirty="0">
                <a:hlinkClick r:id="rId3"/>
              </a:rPr>
              <a:t>https://www.gamasutra.com/view/feature/131791/the_anatomy_of_a_design_document_.php</a:t>
            </a:r>
            <a:endParaRPr lang="en-GB" sz="1600" dirty="0"/>
          </a:p>
          <a:p>
            <a:endParaRPr lang="en-GB" sz="1600" dirty="0"/>
          </a:p>
          <a:p>
            <a:r>
              <a:rPr lang="en-GB" sz="1600" dirty="0"/>
              <a:t>• The anatomy of a game design document – Part 2</a:t>
            </a:r>
          </a:p>
          <a:p>
            <a:r>
              <a:rPr lang="en-GB" sz="1600" dirty="0">
                <a:hlinkClick r:id="rId4"/>
              </a:rPr>
              <a:t>https://www.gamasutra.com/view/feature/131818/the_anatomy_of_a_design_document_.php</a:t>
            </a:r>
            <a:endParaRPr lang="en-GB" sz="1600" dirty="0"/>
          </a:p>
          <a:p>
            <a:endParaRPr lang="en-GB" sz="1600" dirty="0"/>
          </a:p>
          <a:p>
            <a:r>
              <a:rPr lang="en-GB" sz="1600" dirty="0"/>
              <a:t>• From Games to Change (Psychological viewpoint of Serious Games)</a:t>
            </a:r>
          </a:p>
          <a:p>
            <a:r>
              <a:rPr lang="en-GB" sz="1600" dirty="0">
                <a:hlinkClick r:id="rId5"/>
              </a:rPr>
              <a:t>https://www.slideshare.net/MavisDixon/from-games-to-change-full-indie-presentation-aug-9-2014</a:t>
            </a:r>
            <a:endParaRPr lang="en-GB" sz="1600" dirty="0"/>
          </a:p>
          <a:p>
            <a:endParaRPr lang="en-GB" sz="1600" dirty="0"/>
          </a:p>
          <a:p>
            <a:r>
              <a:rPr lang="en-GB" sz="1600" dirty="0"/>
              <a:t>• The Psychology of Flow (also see </a:t>
            </a:r>
            <a:r>
              <a:rPr lang="en-GB" sz="1600" dirty="0">
                <a:hlinkClick r:id="rId6"/>
              </a:rPr>
              <a:t>Mihaly Csikszentmihalyi</a:t>
            </a:r>
            <a:r>
              <a:rPr lang="en-GB" dirty="0"/>
              <a:t> </a:t>
            </a:r>
            <a:r>
              <a:rPr lang="en-GB" sz="1600" dirty="0"/>
              <a:t>)</a:t>
            </a:r>
          </a:p>
          <a:p>
            <a:r>
              <a:rPr lang="en-GB" sz="1600" dirty="0">
                <a:hlinkClick r:id="rId7"/>
              </a:rPr>
              <a:t>https://en.m.wikipedia.org/wiki/Flow_(psychology)</a:t>
            </a:r>
            <a:endParaRPr lang="en-GB" sz="1600" dirty="0"/>
          </a:p>
          <a:p>
            <a:endParaRPr lang="en-GB" sz="1600" dirty="0"/>
          </a:p>
        </p:txBody>
      </p:sp>
    </p:spTree>
    <p:extLst>
      <p:ext uri="{BB962C8B-B14F-4D97-AF65-F5344CB8AC3E}">
        <p14:creationId xmlns:p14="http://schemas.microsoft.com/office/powerpoint/2010/main" val="3415140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992AC4-05BA-4B50-B1F5-3CB1686AD2FE}"/>
              </a:ext>
            </a:extLst>
          </p:cNvPr>
          <p:cNvSpPr txBox="1"/>
          <p:nvPr/>
        </p:nvSpPr>
        <p:spPr>
          <a:xfrm>
            <a:off x="1341120" y="1083742"/>
            <a:ext cx="9509760" cy="369332"/>
          </a:xfrm>
          <a:prstGeom prst="rect">
            <a:avLst/>
          </a:prstGeom>
          <a:noFill/>
        </p:spPr>
        <p:txBody>
          <a:bodyPr wrap="square" rtlCol="0">
            <a:spAutoFit/>
          </a:bodyPr>
          <a:lstStyle/>
          <a:p>
            <a:r>
              <a:rPr lang="en-GB" b="1" dirty="0"/>
              <a:t>1. Pre-Production</a:t>
            </a:r>
          </a:p>
        </p:txBody>
      </p:sp>
      <p:sp>
        <p:nvSpPr>
          <p:cNvPr id="4" name="TextBox 3">
            <a:extLst>
              <a:ext uri="{FF2B5EF4-FFF2-40B4-BE49-F238E27FC236}">
                <a16:creationId xmlns:a16="http://schemas.microsoft.com/office/drawing/2014/main" id="{CBAD3C2B-7E5D-41CA-ADAD-B28E1137F739}"/>
              </a:ext>
            </a:extLst>
          </p:cNvPr>
          <p:cNvSpPr txBox="1"/>
          <p:nvPr/>
        </p:nvSpPr>
        <p:spPr>
          <a:xfrm>
            <a:off x="2034235" y="283779"/>
            <a:ext cx="8123531" cy="584775"/>
          </a:xfrm>
          <a:prstGeom prst="rect">
            <a:avLst/>
          </a:prstGeom>
          <a:noFill/>
        </p:spPr>
        <p:txBody>
          <a:bodyPr wrap="square" rtlCol="0">
            <a:spAutoFit/>
          </a:bodyPr>
          <a:lstStyle/>
          <a:p>
            <a:pPr algn="ctr"/>
            <a:r>
              <a:rPr lang="en-GB" sz="3200" b="1" dirty="0">
                <a:solidFill>
                  <a:srgbClr val="002060"/>
                </a:solidFill>
              </a:rPr>
              <a:t>Development Phases</a:t>
            </a:r>
          </a:p>
        </p:txBody>
      </p:sp>
      <p:sp>
        <p:nvSpPr>
          <p:cNvPr id="2" name="Oval 1">
            <a:extLst>
              <a:ext uri="{FF2B5EF4-FFF2-40B4-BE49-F238E27FC236}">
                <a16:creationId xmlns:a16="http://schemas.microsoft.com/office/drawing/2014/main" id="{554AED89-8196-48FA-80EE-C1D931ABBA51}"/>
              </a:ext>
            </a:extLst>
          </p:cNvPr>
          <p:cNvSpPr/>
          <p:nvPr/>
        </p:nvSpPr>
        <p:spPr>
          <a:xfrm>
            <a:off x="1869259" y="1996863"/>
            <a:ext cx="2071562" cy="1035781"/>
          </a:xfrm>
          <a:prstGeom prst="ellipse">
            <a:avLst/>
          </a:prstGeom>
          <a:solidFill>
            <a:schemeClr val="accent6">
              <a:lumMod val="60000"/>
              <a:lumOff val="40000"/>
            </a:schemeClr>
          </a:solidFill>
          <a:ln w="444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Initial idea / concept</a:t>
            </a:r>
          </a:p>
        </p:txBody>
      </p:sp>
      <p:sp>
        <p:nvSpPr>
          <p:cNvPr id="5" name="Rectangle 4">
            <a:extLst>
              <a:ext uri="{FF2B5EF4-FFF2-40B4-BE49-F238E27FC236}">
                <a16:creationId xmlns:a16="http://schemas.microsoft.com/office/drawing/2014/main" id="{C85D8453-36F7-46BF-B8EC-1B510A2362F7}"/>
              </a:ext>
            </a:extLst>
          </p:cNvPr>
          <p:cNvSpPr/>
          <p:nvPr/>
        </p:nvSpPr>
        <p:spPr>
          <a:xfrm>
            <a:off x="1966364" y="3906582"/>
            <a:ext cx="1877352" cy="922492"/>
          </a:xfrm>
          <a:prstGeom prst="rect">
            <a:avLst/>
          </a:prstGeom>
          <a:solidFill>
            <a:schemeClr val="accent1">
              <a:lumMod val="40000"/>
              <a:lumOff val="60000"/>
            </a:schemeClr>
          </a:solidFill>
          <a:ln w="444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The Pitch</a:t>
            </a:r>
          </a:p>
        </p:txBody>
      </p:sp>
      <p:sp>
        <p:nvSpPr>
          <p:cNvPr id="6" name="Oval 5">
            <a:extLst>
              <a:ext uri="{FF2B5EF4-FFF2-40B4-BE49-F238E27FC236}">
                <a16:creationId xmlns:a16="http://schemas.microsoft.com/office/drawing/2014/main" id="{818CFEC4-7338-4E33-ADD8-3949DD06A004}"/>
              </a:ext>
            </a:extLst>
          </p:cNvPr>
          <p:cNvSpPr/>
          <p:nvPr/>
        </p:nvSpPr>
        <p:spPr>
          <a:xfrm>
            <a:off x="5371762" y="1996863"/>
            <a:ext cx="2071562" cy="1035781"/>
          </a:xfrm>
          <a:prstGeom prst="ellipse">
            <a:avLst/>
          </a:prstGeom>
          <a:solidFill>
            <a:schemeClr val="accent6">
              <a:lumMod val="60000"/>
              <a:lumOff val="40000"/>
            </a:schemeClr>
          </a:solidFill>
          <a:ln w="444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Design</a:t>
            </a:r>
          </a:p>
        </p:txBody>
      </p:sp>
      <p:cxnSp>
        <p:nvCxnSpPr>
          <p:cNvPr id="11" name="Straight Arrow Connector 10">
            <a:extLst>
              <a:ext uri="{FF2B5EF4-FFF2-40B4-BE49-F238E27FC236}">
                <a16:creationId xmlns:a16="http://schemas.microsoft.com/office/drawing/2014/main" id="{0DC95887-1F93-4366-BFF2-7464C3DE7579}"/>
              </a:ext>
            </a:extLst>
          </p:cNvPr>
          <p:cNvCxnSpPr>
            <a:stCxn id="2" idx="4"/>
            <a:endCxn id="5" idx="0"/>
          </p:cNvCxnSpPr>
          <p:nvPr/>
        </p:nvCxnSpPr>
        <p:spPr>
          <a:xfrm>
            <a:off x="2905040" y="3032644"/>
            <a:ext cx="0" cy="873938"/>
          </a:xfrm>
          <a:prstGeom prst="straightConnector1">
            <a:avLst/>
          </a:prstGeom>
          <a:ln w="444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or: Curved 12">
            <a:extLst>
              <a:ext uri="{FF2B5EF4-FFF2-40B4-BE49-F238E27FC236}">
                <a16:creationId xmlns:a16="http://schemas.microsoft.com/office/drawing/2014/main" id="{A82D7162-4D1E-4B44-820A-D521AB20F2FB}"/>
              </a:ext>
            </a:extLst>
          </p:cNvPr>
          <p:cNvCxnSpPr>
            <a:stCxn id="5" idx="3"/>
            <a:endCxn id="6" idx="2"/>
          </p:cNvCxnSpPr>
          <p:nvPr/>
        </p:nvCxnSpPr>
        <p:spPr>
          <a:xfrm flipV="1">
            <a:off x="3843716" y="2514754"/>
            <a:ext cx="1528046" cy="1853074"/>
          </a:xfrm>
          <a:prstGeom prst="curvedConnector3">
            <a:avLst/>
          </a:prstGeom>
          <a:ln w="444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6AE489A5-BCC0-4DFA-8965-9B679F9801F1}"/>
              </a:ext>
            </a:extLst>
          </p:cNvPr>
          <p:cNvSpPr txBox="1"/>
          <p:nvPr/>
        </p:nvSpPr>
        <p:spPr>
          <a:xfrm>
            <a:off x="3641416" y="3048016"/>
            <a:ext cx="1140977" cy="655452"/>
          </a:xfrm>
          <a:prstGeom prst="rect">
            <a:avLst/>
          </a:prstGeom>
          <a:noFill/>
          <a:ln w="44450">
            <a:noFill/>
          </a:ln>
        </p:spPr>
        <p:txBody>
          <a:bodyPr wrap="square" rtlCol="0">
            <a:spAutoFit/>
          </a:bodyPr>
          <a:lstStyle/>
          <a:p>
            <a:pPr algn="ctr"/>
            <a:r>
              <a:rPr lang="en-GB" b="1" dirty="0"/>
              <a:t>Funding secured</a:t>
            </a:r>
          </a:p>
        </p:txBody>
      </p:sp>
      <p:sp>
        <p:nvSpPr>
          <p:cNvPr id="20" name="Oval 19">
            <a:extLst>
              <a:ext uri="{FF2B5EF4-FFF2-40B4-BE49-F238E27FC236}">
                <a16:creationId xmlns:a16="http://schemas.microsoft.com/office/drawing/2014/main" id="{8465262A-B595-43B5-ADE2-03C97FE36F96}"/>
              </a:ext>
            </a:extLst>
          </p:cNvPr>
          <p:cNvSpPr/>
          <p:nvPr/>
        </p:nvSpPr>
        <p:spPr>
          <a:xfrm>
            <a:off x="545756" y="2692434"/>
            <a:ext cx="1433203" cy="711164"/>
          </a:xfrm>
          <a:prstGeom prst="ellipse">
            <a:avLst/>
          </a:prstGeom>
          <a:solidFill>
            <a:schemeClr val="accent6">
              <a:lumMod val="60000"/>
              <a:lumOff val="40000"/>
            </a:schemeClr>
          </a:solidFill>
          <a:ln w="444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solidFill>
                  <a:schemeClr val="tx1"/>
                </a:solidFill>
              </a:rPr>
              <a:t>Prototype</a:t>
            </a:r>
          </a:p>
        </p:txBody>
      </p:sp>
      <p:cxnSp>
        <p:nvCxnSpPr>
          <p:cNvPr id="16" name="Connector: Curved 15">
            <a:extLst>
              <a:ext uri="{FF2B5EF4-FFF2-40B4-BE49-F238E27FC236}">
                <a16:creationId xmlns:a16="http://schemas.microsoft.com/office/drawing/2014/main" id="{001F88F5-BF40-47C3-91C5-651E9B9EEDBB}"/>
              </a:ext>
            </a:extLst>
          </p:cNvPr>
          <p:cNvCxnSpPr>
            <a:stCxn id="2" idx="4"/>
            <a:endCxn id="20" idx="5"/>
          </p:cNvCxnSpPr>
          <p:nvPr/>
        </p:nvCxnSpPr>
        <p:spPr>
          <a:xfrm rot="5400000">
            <a:off x="2203653" y="2598063"/>
            <a:ext cx="266806" cy="1135969"/>
          </a:xfrm>
          <a:prstGeom prst="curvedConnector3">
            <a:avLst>
              <a:gd name="adj1" fmla="val 224715"/>
            </a:avLst>
          </a:prstGeom>
          <a:ln w="444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Curved 18">
            <a:extLst>
              <a:ext uri="{FF2B5EF4-FFF2-40B4-BE49-F238E27FC236}">
                <a16:creationId xmlns:a16="http://schemas.microsoft.com/office/drawing/2014/main" id="{63548997-A8B0-4E11-8870-FD835DA7E5EA}"/>
              </a:ext>
            </a:extLst>
          </p:cNvPr>
          <p:cNvCxnSpPr>
            <a:stCxn id="20" idx="0"/>
            <a:endCxn id="2" idx="2"/>
          </p:cNvCxnSpPr>
          <p:nvPr/>
        </p:nvCxnSpPr>
        <p:spPr>
          <a:xfrm rot="5400000" flipH="1" flipV="1">
            <a:off x="1476968" y="2300144"/>
            <a:ext cx="177680" cy="606901"/>
          </a:xfrm>
          <a:prstGeom prst="curvedConnector2">
            <a:avLst/>
          </a:prstGeom>
          <a:ln w="444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CBDB4EDA-7C81-42D7-AC85-32BEC0473372}"/>
              </a:ext>
            </a:extLst>
          </p:cNvPr>
          <p:cNvSpPr/>
          <p:nvPr/>
        </p:nvSpPr>
        <p:spPr>
          <a:xfrm>
            <a:off x="6903855" y="2486973"/>
            <a:ext cx="1078939" cy="711164"/>
          </a:xfrm>
          <a:prstGeom prst="ellipse">
            <a:avLst/>
          </a:prstGeom>
          <a:solidFill>
            <a:schemeClr val="accent6">
              <a:lumMod val="60000"/>
              <a:lumOff val="40000"/>
            </a:schemeClr>
          </a:solidFill>
          <a:ln w="444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solidFill>
                  <a:schemeClr val="tx1"/>
                </a:solidFill>
              </a:rPr>
              <a:t>Review</a:t>
            </a:r>
          </a:p>
        </p:txBody>
      </p:sp>
      <p:cxnSp>
        <p:nvCxnSpPr>
          <p:cNvPr id="25" name="Connector: Curved 24">
            <a:extLst>
              <a:ext uri="{FF2B5EF4-FFF2-40B4-BE49-F238E27FC236}">
                <a16:creationId xmlns:a16="http://schemas.microsoft.com/office/drawing/2014/main" id="{381F8559-D3D6-4952-BAEC-2567D2EE1767}"/>
              </a:ext>
            </a:extLst>
          </p:cNvPr>
          <p:cNvCxnSpPr>
            <a:stCxn id="6" idx="4"/>
            <a:endCxn id="27" idx="4"/>
          </p:cNvCxnSpPr>
          <p:nvPr/>
        </p:nvCxnSpPr>
        <p:spPr>
          <a:xfrm rot="16200000" flipH="1">
            <a:off x="6842688" y="2597499"/>
            <a:ext cx="165493" cy="1035782"/>
          </a:xfrm>
          <a:prstGeom prst="curvedConnector3">
            <a:avLst>
              <a:gd name="adj1" fmla="val 238133"/>
            </a:avLst>
          </a:prstGeom>
          <a:ln w="444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ctor: Curved 30">
            <a:extLst>
              <a:ext uri="{FF2B5EF4-FFF2-40B4-BE49-F238E27FC236}">
                <a16:creationId xmlns:a16="http://schemas.microsoft.com/office/drawing/2014/main" id="{738BB832-7454-4B71-8397-B113347114E9}"/>
              </a:ext>
            </a:extLst>
          </p:cNvPr>
          <p:cNvCxnSpPr>
            <a:stCxn id="27" idx="7"/>
            <a:endCxn id="6" idx="0"/>
          </p:cNvCxnSpPr>
          <p:nvPr/>
        </p:nvCxnSpPr>
        <p:spPr>
          <a:xfrm rot="16200000" flipV="1">
            <a:off x="6819036" y="1585370"/>
            <a:ext cx="594258" cy="1417244"/>
          </a:xfrm>
          <a:prstGeom prst="curvedConnector3">
            <a:avLst>
              <a:gd name="adj1" fmla="val 138468"/>
            </a:avLst>
          </a:prstGeom>
          <a:ln w="444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819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992AC4-05BA-4B50-B1F5-3CB1686AD2FE}"/>
              </a:ext>
            </a:extLst>
          </p:cNvPr>
          <p:cNvSpPr txBox="1"/>
          <p:nvPr/>
        </p:nvSpPr>
        <p:spPr>
          <a:xfrm>
            <a:off x="1341120" y="1083742"/>
            <a:ext cx="9509760" cy="369332"/>
          </a:xfrm>
          <a:prstGeom prst="rect">
            <a:avLst/>
          </a:prstGeom>
          <a:noFill/>
        </p:spPr>
        <p:txBody>
          <a:bodyPr wrap="square" rtlCol="0">
            <a:spAutoFit/>
          </a:bodyPr>
          <a:lstStyle/>
          <a:p>
            <a:r>
              <a:rPr lang="en-GB" b="1" dirty="0"/>
              <a:t>2. Main Production / Development</a:t>
            </a:r>
          </a:p>
        </p:txBody>
      </p:sp>
      <p:sp>
        <p:nvSpPr>
          <p:cNvPr id="4" name="TextBox 3">
            <a:extLst>
              <a:ext uri="{FF2B5EF4-FFF2-40B4-BE49-F238E27FC236}">
                <a16:creationId xmlns:a16="http://schemas.microsoft.com/office/drawing/2014/main" id="{CBAD3C2B-7E5D-41CA-ADAD-B28E1137F739}"/>
              </a:ext>
            </a:extLst>
          </p:cNvPr>
          <p:cNvSpPr txBox="1"/>
          <p:nvPr/>
        </p:nvSpPr>
        <p:spPr>
          <a:xfrm>
            <a:off x="2034235" y="283779"/>
            <a:ext cx="8123531" cy="584775"/>
          </a:xfrm>
          <a:prstGeom prst="rect">
            <a:avLst/>
          </a:prstGeom>
          <a:noFill/>
        </p:spPr>
        <p:txBody>
          <a:bodyPr wrap="square" rtlCol="0">
            <a:spAutoFit/>
          </a:bodyPr>
          <a:lstStyle/>
          <a:p>
            <a:pPr algn="ctr"/>
            <a:r>
              <a:rPr lang="en-GB" sz="3200" b="1" dirty="0">
                <a:solidFill>
                  <a:srgbClr val="002060"/>
                </a:solidFill>
              </a:rPr>
              <a:t>Development Phases</a:t>
            </a:r>
          </a:p>
        </p:txBody>
      </p:sp>
      <p:sp>
        <p:nvSpPr>
          <p:cNvPr id="2" name="Oval 1">
            <a:extLst>
              <a:ext uri="{FF2B5EF4-FFF2-40B4-BE49-F238E27FC236}">
                <a16:creationId xmlns:a16="http://schemas.microsoft.com/office/drawing/2014/main" id="{554AED89-8196-48FA-80EE-C1D931ABBA51}"/>
              </a:ext>
            </a:extLst>
          </p:cNvPr>
          <p:cNvSpPr/>
          <p:nvPr/>
        </p:nvSpPr>
        <p:spPr>
          <a:xfrm>
            <a:off x="1869259" y="1996863"/>
            <a:ext cx="2071562" cy="103578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Initial idea / concept</a:t>
            </a:r>
          </a:p>
        </p:txBody>
      </p:sp>
      <p:sp>
        <p:nvSpPr>
          <p:cNvPr id="5" name="Rectangle 4">
            <a:extLst>
              <a:ext uri="{FF2B5EF4-FFF2-40B4-BE49-F238E27FC236}">
                <a16:creationId xmlns:a16="http://schemas.microsoft.com/office/drawing/2014/main" id="{C85D8453-36F7-46BF-B8EC-1B510A2362F7}"/>
              </a:ext>
            </a:extLst>
          </p:cNvPr>
          <p:cNvSpPr/>
          <p:nvPr/>
        </p:nvSpPr>
        <p:spPr>
          <a:xfrm>
            <a:off x="1966364" y="3906582"/>
            <a:ext cx="1877352" cy="9224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The Pitch</a:t>
            </a:r>
          </a:p>
        </p:txBody>
      </p:sp>
      <p:sp>
        <p:nvSpPr>
          <p:cNvPr id="6" name="Oval 5">
            <a:extLst>
              <a:ext uri="{FF2B5EF4-FFF2-40B4-BE49-F238E27FC236}">
                <a16:creationId xmlns:a16="http://schemas.microsoft.com/office/drawing/2014/main" id="{818CFEC4-7338-4E33-ADD8-3949DD06A004}"/>
              </a:ext>
            </a:extLst>
          </p:cNvPr>
          <p:cNvSpPr/>
          <p:nvPr/>
        </p:nvSpPr>
        <p:spPr>
          <a:xfrm>
            <a:off x="5371762" y="1996863"/>
            <a:ext cx="2071562" cy="103578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Design</a:t>
            </a:r>
          </a:p>
        </p:txBody>
      </p:sp>
      <p:sp>
        <p:nvSpPr>
          <p:cNvPr id="7" name="Oval 6">
            <a:extLst>
              <a:ext uri="{FF2B5EF4-FFF2-40B4-BE49-F238E27FC236}">
                <a16:creationId xmlns:a16="http://schemas.microsoft.com/office/drawing/2014/main" id="{0950B196-92AD-40A6-A20B-62BB79F8C8C3}"/>
              </a:ext>
            </a:extLst>
          </p:cNvPr>
          <p:cNvSpPr/>
          <p:nvPr/>
        </p:nvSpPr>
        <p:spPr>
          <a:xfrm>
            <a:off x="5371763" y="3906582"/>
            <a:ext cx="2071562" cy="1035781"/>
          </a:xfrm>
          <a:prstGeom prst="ellipse">
            <a:avLst/>
          </a:prstGeom>
          <a:solidFill>
            <a:schemeClr val="accent6">
              <a:lumMod val="60000"/>
              <a:lumOff val="40000"/>
            </a:schemeClr>
          </a:solid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Development/ Prototyping</a:t>
            </a:r>
          </a:p>
        </p:txBody>
      </p:sp>
      <p:sp>
        <p:nvSpPr>
          <p:cNvPr id="8" name="Rectangle 7">
            <a:extLst>
              <a:ext uri="{FF2B5EF4-FFF2-40B4-BE49-F238E27FC236}">
                <a16:creationId xmlns:a16="http://schemas.microsoft.com/office/drawing/2014/main" id="{163DD1F5-FAD9-4331-A3F2-BF264DFCD67A}"/>
              </a:ext>
            </a:extLst>
          </p:cNvPr>
          <p:cNvSpPr/>
          <p:nvPr/>
        </p:nvSpPr>
        <p:spPr>
          <a:xfrm>
            <a:off x="9086007" y="1453074"/>
            <a:ext cx="1877352" cy="922492"/>
          </a:xfrm>
          <a:prstGeom prst="rect">
            <a:avLst/>
          </a:prstGeom>
          <a:solidFill>
            <a:schemeClr val="accent1">
              <a:lumMod val="40000"/>
              <a:lumOff val="60000"/>
            </a:schemeClr>
          </a:solid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Pre-Release</a:t>
            </a:r>
          </a:p>
        </p:txBody>
      </p:sp>
      <p:cxnSp>
        <p:nvCxnSpPr>
          <p:cNvPr id="11" name="Straight Arrow Connector 10">
            <a:extLst>
              <a:ext uri="{FF2B5EF4-FFF2-40B4-BE49-F238E27FC236}">
                <a16:creationId xmlns:a16="http://schemas.microsoft.com/office/drawing/2014/main" id="{0DC95887-1F93-4366-BFF2-7464C3DE7579}"/>
              </a:ext>
            </a:extLst>
          </p:cNvPr>
          <p:cNvCxnSpPr>
            <a:stCxn id="2" idx="4"/>
            <a:endCxn id="5" idx="0"/>
          </p:cNvCxnSpPr>
          <p:nvPr/>
        </p:nvCxnSpPr>
        <p:spPr>
          <a:xfrm>
            <a:off x="2905040" y="3032644"/>
            <a:ext cx="0" cy="873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Curved 12">
            <a:extLst>
              <a:ext uri="{FF2B5EF4-FFF2-40B4-BE49-F238E27FC236}">
                <a16:creationId xmlns:a16="http://schemas.microsoft.com/office/drawing/2014/main" id="{A82D7162-4D1E-4B44-820A-D521AB20F2FB}"/>
              </a:ext>
            </a:extLst>
          </p:cNvPr>
          <p:cNvCxnSpPr>
            <a:stCxn id="5" idx="3"/>
            <a:endCxn id="6" idx="2"/>
          </p:cNvCxnSpPr>
          <p:nvPr/>
        </p:nvCxnSpPr>
        <p:spPr>
          <a:xfrm flipV="1">
            <a:off x="3843716" y="2514754"/>
            <a:ext cx="1528046" cy="185307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6AB447A-BB9B-4588-8CAB-59EF27EFF440}"/>
              </a:ext>
            </a:extLst>
          </p:cNvPr>
          <p:cNvCxnSpPr>
            <a:stCxn id="6" idx="4"/>
            <a:endCxn id="7" idx="0"/>
          </p:cNvCxnSpPr>
          <p:nvPr/>
        </p:nvCxnSpPr>
        <p:spPr>
          <a:xfrm>
            <a:off x="6407543" y="3032644"/>
            <a:ext cx="1" cy="873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Curved 17">
            <a:extLst>
              <a:ext uri="{FF2B5EF4-FFF2-40B4-BE49-F238E27FC236}">
                <a16:creationId xmlns:a16="http://schemas.microsoft.com/office/drawing/2014/main" id="{6D4475FE-308C-40EB-AE49-04AF50339067}"/>
              </a:ext>
            </a:extLst>
          </p:cNvPr>
          <p:cNvCxnSpPr>
            <a:stCxn id="7" idx="6"/>
            <a:endCxn id="8" idx="1"/>
          </p:cNvCxnSpPr>
          <p:nvPr/>
        </p:nvCxnSpPr>
        <p:spPr>
          <a:xfrm flipV="1">
            <a:off x="7443325" y="1914320"/>
            <a:ext cx="1642682" cy="2510153"/>
          </a:xfrm>
          <a:prstGeom prst="curvedConnector3">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6AE489A5-BCC0-4DFA-8965-9B679F9801F1}"/>
              </a:ext>
            </a:extLst>
          </p:cNvPr>
          <p:cNvSpPr txBox="1"/>
          <p:nvPr/>
        </p:nvSpPr>
        <p:spPr>
          <a:xfrm>
            <a:off x="3641416" y="3048016"/>
            <a:ext cx="1140977" cy="655452"/>
          </a:xfrm>
          <a:prstGeom prst="rect">
            <a:avLst/>
          </a:prstGeom>
          <a:noFill/>
        </p:spPr>
        <p:txBody>
          <a:bodyPr wrap="square" rtlCol="0">
            <a:spAutoFit/>
          </a:bodyPr>
          <a:lstStyle/>
          <a:p>
            <a:pPr algn="ctr"/>
            <a:r>
              <a:rPr lang="en-GB" b="1" dirty="0"/>
              <a:t>Funding secured</a:t>
            </a:r>
          </a:p>
        </p:txBody>
      </p:sp>
      <p:sp>
        <p:nvSpPr>
          <p:cNvPr id="20" name="Oval 19">
            <a:extLst>
              <a:ext uri="{FF2B5EF4-FFF2-40B4-BE49-F238E27FC236}">
                <a16:creationId xmlns:a16="http://schemas.microsoft.com/office/drawing/2014/main" id="{8465262A-B595-43B5-ADE2-03C97FE36F96}"/>
              </a:ext>
            </a:extLst>
          </p:cNvPr>
          <p:cNvSpPr/>
          <p:nvPr/>
        </p:nvSpPr>
        <p:spPr>
          <a:xfrm>
            <a:off x="545756" y="2692434"/>
            <a:ext cx="1433203" cy="7111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solidFill>
                  <a:schemeClr val="tx1"/>
                </a:solidFill>
              </a:rPr>
              <a:t>Prototype</a:t>
            </a:r>
          </a:p>
        </p:txBody>
      </p:sp>
      <p:cxnSp>
        <p:nvCxnSpPr>
          <p:cNvPr id="16" name="Connector: Curved 15">
            <a:extLst>
              <a:ext uri="{FF2B5EF4-FFF2-40B4-BE49-F238E27FC236}">
                <a16:creationId xmlns:a16="http://schemas.microsoft.com/office/drawing/2014/main" id="{001F88F5-BF40-47C3-91C5-651E9B9EEDBB}"/>
              </a:ext>
            </a:extLst>
          </p:cNvPr>
          <p:cNvCxnSpPr>
            <a:stCxn id="2" idx="4"/>
            <a:endCxn id="20" idx="5"/>
          </p:cNvCxnSpPr>
          <p:nvPr/>
        </p:nvCxnSpPr>
        <p:spPr>
          <a:xfrm rot="5400000">
            <a:off x="2203653" y="2598063"/>
            <a:ext cx="266806" cy="1135969"/>
          </a:xfrm>
          <a:prstGeom prst="curvedConnector3">
            <a:avLst>
              <a:gd name="adj1" fmla="val 22471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Curved 18">
            <a:extLst>
              <a:ext uri="{FF2B5EF4-FFF2-40B4-BE49-F238E27FC236}">
                <a16:creationId xmlns:a16="http://schemas.microsoft.com/office/drawing/2014/main" id="{63548997-A8B0-4E11-8870-FD835DA7E5EA}"/>
              </a:ext>
            </a:extLst>
          </p:cNvPr>
          <p:cNvCxnSpPr>
            <a:stCxn id="20" idx="0"/>
            <a:endCxn id="2" idx="2"/>
          </p:cNvCxnSpPr>
          <p:nvPr/>
        </p:nvCxnSpPr>
        <p:spPr>
          <a:xfrm rot="5400000" flipH="1" flipV="1">
            <a:off x="1476968" y="2300144"/>
            <a:ext cx="177680" cy="60690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CBDB4EDA-7C81-42D7-AC85-32BEC0473372}"/>
              </a:ext>
            </a:extLst>
          </p:cNvPr>
          <p:cNvSpPr/>
          <p:nvPr/>
        </p:nvSpPr>
        <p:spPr>
          <a:xfrm>
            <a:off x="6903855" y="2486973"/>
            <a:ext cx="1078939" cy="7111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solidFill>
                  <a:schemeClr val="tx1"/>
                </a:solidFill>
              </a:rPr>
              <a:t>Review</a:t>
            </a:r>
          </a:p>
        </p:txBody>
      </p:sp>
      <p:cxnSp>
        <p:nvCxnSpPr>
          <p:cNvPr id="25" name="Connector: Curved 24">
            <a:extLst>
              <a:ext uri="{FF2B5EF4-FFF2-40B4-BE49-F238E27FC236}">
                <a16:creationId xmlns:a16="http://schemas.microsoft.com/office/drawing/2014/main" id="{381F8559-D3D6-4952-BAEC-2567D2EE1767}"/>
              </a:ext>
            </a:extLst>
          </p:cNvPr>
          <p:cNvCxnSpPr>
            <a:stCxn id="6" idx="4"/>
            <a:endCxn id="27" idx="4"/>
          </p:cNvCxnSpPr>
          <p:nvPr/>
        </p:nvCxnSpPr>
        <p:spPr>
          <a:xfrm rot="16200000" flipH="1">
            <a:off x="6842688" y="2597499"/>
            <a:ext cx="165493" cy="1035782"/>
          </a:xfrm>
          <a:prstGeom prst="curvedConnector3">
            <a:avLst>
              <a:gd name="adj1" fmla="val 23813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or: Curved 30">
            <a:extLst>
              <a:ext uri="{FF2B5EF4-FFF2-40B4-BE49-F238E27FC236}">
                <a16:creationId xmlns:a16="http://schemas.microsoft.com/office/drawing/2014/main" id="{738BB832-7454-4B71-8397-B113347114E9}"/>
              </a:ext>
            </a:extLst>
          </p:cNvPr>
          <p:cNvCxnSpPr>
            <a:stCxn id="27" idx="7"/>
            <a:endCxn id="6" idx="0"/>
          </p:cNvCxnSpPr>
          <p:nvPr/>
        </p:nvCxnSpPr>
        <p:spPr>
          <a:xfrm rot="16200000" flipV="1">
            <a:off x="6819036" y="1585370"/>
            <a:ext cx="594258" cy="1417244"/>
          </a:xfrm>
          <a:prstGeom prst="curvedConnector3">
            <a:avLst>
              <a:gd name="adj1" fmla="val 138468"/>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0BC33B0B-EA8B-46AF-8AE3-DFEB33195F37}"/>
              </a:ext>
            </a:extLst>
          </p:cNvPr>
          <p:cNvSpPr/>
          <p:nvPr/>
        </p:nvSpPr>
        <p:spPr>
          <a:xfrm>
            <a:off x="6586920" y="4997126"/>
            <a:ext cx="1422848" cy="711164"/>
          </a:xfrm>
          <a:prstGeom prst="ellipse">
            <a:avLst/>
          </a:prstGeom>
          <a:solidFill>
            <a:schemeClr val="accent6">
              <a:lumMod val="60000"/>
              <a:lumOff val="40000"/>
            </a:schemeClr>
          </a:solid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solidFill>
              </a:rPr>
              <a:t>Testing</a:t>
            </a:r>
          </a:p>
        </p:txBody>
      </p:sp>
      <p:sp>
        <p:nvSpPr>
          <p:cNvPr id="35" name="Oval 34">
            <a:extLst>
              <a:ext uri="{FF2B5EF4-FFF2-40B4-BE49-F238E27FC236}">
                <a16:creationId xmlns:a16="http://schemas.microsoft.com/office/drawing/2014/main" id="{3368D003-2E91-4C23-B858-252C5D06AA67}"/>
              </a:ext>
            </a:extLst>
          </p:cNvPr>
          <p:cNvSpPr/>
          <p:nvPr/>
        </p:nvSpPr>
        <p:spPr>
          <a:xfrm>
            <a:off x="5875496" y="5816301"/>
            <a:ext cx="1422848" cy="711164"/>
          </a:xfrm>
          <a:prstGeom prst="ellipse">
            <a:avLst/>
          </a:prstGeom>
          <a:solidFill>
            <a:schemeClr val="accent6">
              <a:lumMod val="60000"/>
              <a:lumOff val="40000"/>
            </a:schemeClr>
          </a:solid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solidFill>
              </a:rPr>
              <a:t>Review / Design </a:t>
            </a:r>
            <a:r>
              <a:rPr lang="en-GB" sz="1200" b="1" dirty="0" err="1">
                <a:solidFill>
                  <a:schemeClr val="tx1"/>
                </a:solidFill>
              </a:rPr>
              <a:t>Eval</a:t>
            </a:r>
            <a:endParaRPr lang="en-GB" sz="1200" b="1" dirty="0">
              <a:solidFill>
                <a:schemeClr val="tx1"/>
              </a:solidFill>
            </a:endParaRPr>
          </a:p>
        </p:txBody>
      </p:sp>
      <p:sp>
        <p:nvSpPr>
          <p:cNvPr id="38" name="Oval 37">
            <a:extLst>
              <a:ext uri="{FF2B5EF4-FFF2-40B4-BE49-F238E27FC236}">
                <a16:creationId xmlns:a16="http://schemas.microsoft.com/office/drawing/2014/main" id="{2E1BE069-1AF1-4576-8E53-7A2E02293CBA}"/>
              </a:ext>
            </a:extLst>
          </p:cNvPr>
          <p:cNvSpPr/>
          <p:nvPr/>
        </p:nvSpPr>
        <p:spPr>
          <a:xfrm>
            <a:off x="4211905" y="5816301"/>
            <a:ext cx="1078939" cy="711164"/>
          </a:xfrm>
          <a:prstGeom prst="ellipse">
            <a:avLst/>
          </a:prstGeom>
          <a:solidFill>
            <a:schemeClr val="accent6">
              <a:lumMod val="60000"/>
              <a:lumOff val="40000"/>
            </a:schemeClr>
          </a:solid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solidFill>
              </a:rPr>
              <a:t>Crunch</a:t>
            </a:r>
          </a:p>
        </p:txBody>
      </p:sp>
      <p:sp>
        <p:nvSpPr>
          <p:cNvPr id="41" name="Rectangle 40">
            <a:extLst>
              <a:ext uri="{FF2B5EF4-FFF2-40B4-BE49-F238E27FC236}">
                <a16:creationId xmlns:a16="http://schemas.microsoft.com/office/drawing/2014/main" id="{DAE6489D-FCCE-4FB5-A243-221C1DAA1D3A}"/>
              </a:ext>
            </a:extLst>
          </p:cNvPr>
          <p:cNvSpPr/>
          <p:nvPr/>
        </p:nvSpPr>
        <p:spPr>
          <a:xfrm>
            <a:off x="4057482" y="4942363"/>
            <a:ext cx="1449823" cy="478190"/>
          </a:xfrm>
          <a:prstGeom prst="rect">
            <a:avLst/>
          </a:prstGeom>
          <a:solidFill>
            <a:schemeClr val="accent1">
              <a:lumMod val="40000"/>
              <a:lumOff val="60000"/>
            </a:schemeClr>
          </a:solid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Milestone</a:t>
            </a:r>
          </a:p>
        </p:txBody>
      </p:sp>
      <p:cxnSp>
        <p:nvCxnSpPr>
          <p:cNvPr id="43" name="Connector: Curved 42">
            <a:extLst>
              <a:ext uri="{FF2B5EF4-FFF2-40B4-BE49-F238E27FC236}">
                <a16:creationId xmlns:a16="http://schemas.microsoft.com/office/drawing/2014/main" id="{0D46AE5B-3026-41F7-9888-481A13A56FEC}"/>
              </a:ext>
            </a:extLst>
          </p:cNvPr>
          <p:cNvCxnSpPr>
            <a:cxnSpLocks/>
            <a:stCxn id="8" idx="2"/>
            <a:endCxn id="7" idx="7"/>
          </p:cNvCxnSpPr>
          <p:nvPr/>
        </p:nvCxnSpPr>
        <p:spPr>
          <a:xfrm rot="5400000">
            <a:off x="7740967" y="1774552"/>
            <a:ext cx="1682703" cy="2884731"/>
          </a:xfrm>
          <a:prstGeom prst="curvedConnector3">
            <a:avLst>
              <a:gd name="adj1" fmla="val 50000"/>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46" name="Connector: Curved 45">
            <a:extLst>
              <a:ext uri="{FF2B5EF4-FFF2-40B4-BE49-F238E27FC236}">
                <a16:creationId xmlns:a16="http://schemas.microsoft.com/office/drawing/2014/main" id="{AD853FA9-D58A-4D2C-92B5-AA356A83C234}"/>
              </a:ext>
            </a:extLst>
          </p:cNvPr>
          <p:cNvCxnSpPr>
            <a:cxnSpLocks/>
            <a:stCxn id="7" idx="6"/>
            <a:endCxn id="34" idx="7"/>
          </p:cNvCxnSpPr>
          <p:nvPr/>
        </p:nvCxnSpPr>
        <p:spPr>
          <a:xfrm>
            <a:off x="7443325" y="4424473"/>
            <a:ext cx="358072" cy="676801"/>
          </a:xfrm>
          <a:prstGeom prst="curvedConnector2">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48" name="Connector: Curved 47">
            <a:extLst>
              <a:ext uri="{FF2B5EF4-FFF2-40B4-BE49-F238E27FC236}">
                <a16:creationId xmlns:a16="http://schemas.microsoft.com/office/drawing/2014/main" id="{EAECA3B4-6366-4DBC-83FF-8A4C9C6D0B56}"/>
              </a:ext>
            </a:extLst>
          </p:cNvPr>
          <p:cNvCxnSpPr>
            <a:cxnSpLocks/>
            <a:stCxn id="34" idx="5"/>
            <a:endCxn id="35" idx="6"/>
          </p:cNvCxnSpPr>
          <p:nvPr/>
        </p:nvCxnSpPr>
        <p:spPr>
          <a:xfrm rot="5400000">
            <a:off x="7266001" y="5636486"/>
            <a:ext cx="567741" cy="503053"/>
          </a:xfrm>
          <a:prstGeom prst="curvedConnector2">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53" name="Connector: Curved 52">
            <a:extLst>
              <a:ext uri="{FF2B5EF4-FFF2-40B4-BE49-F238E27FC236}">
                <a16:creationId xmlns:a16="http://schemas.microsoft.com/office/drawing/2014/main" id="{83392F96-CC27-4BE5-AA88-CFB205974C35}"/>
              </a:ext>
            </a:extLst>
          </p:cNvPr>
          <p:cNvCxnSpPr>
            <a:stCxn id="35" idx="2"/>
            <a:endCxn id="38" idx="6"/>
          </p:cNvCxnSpPr>
          <p:nvPr/>
        </p:nvCxnSpPr>
        <p:spPr>
          <a:xfrm rot="10800000">
            <a:off x="5290844" y="6171883"/>
            <a:ext cx="584652" cy="12700"/>
          </a:xfrm>
          <a:prstGeom prst="curvedConnector3">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55" name="Connector: Curved 54">
            <a:extLst>
              <a:ext uri="{FF2B5EF4-FFF2-40B4-BE49-F238E27FC236}">
                <a16:creationId xmlns:a16="http://schemas.microsoft.com/office/drawing/2014/main" id="{EE407BC4-AA92-436F-BF60-CA550D1C6002}"/>
              </a:ext>
            </a:extLst>
          </p:cNvPr>
          <p:cNvCxnSpPr>
            <a:cxnSpLocks/>
            <a:stCxn id="38" idx="2"/>
            <a:endCxn id="41" idx="1"/>
          </p:cNvCxnSpPr>
          <p:nvPr/>
        </p:nvCxnSpPr>
        <p:spPr>
          <a:xfrm rot="10800000">
            <a:off x="4057483" y="5181459"/>
            <a:ext cx="154423" cy="990425"/>
          </a:xfrm>
          <a:prstGeom prst="curvedConnector3">
            <a:avLst>
              <a:gd name="adj1" fmla="val 248035"/>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58" name="Connector: Curved 57">
            <a:extLst>
              <a:ext uri="{FF2B5EF4-FFF2-40B4-BE49-F238E27FC236}">
                <a16:creationId xmlns:a16="http://schemas.microsoft.com/office/drawing/2014/main" id="{8EDABAF0-A257-4FAD-8156-15C870AD9003}"/>
              </a:ext>
            </a:extLst>
          </p:cNvPr>
          <p:cNvCxnSpPr>
            <a:stCxn id="41" idx="0"/>
            <a:endCxn id="7" idx="2"/>
          </p:cNvCxnSpPr>
          <p:nvPr/>
        </p:nvCxnSpPr>
        <p:spPr>
          <a:xfrm rot="5400000" flipH="1" flipV="1">
            <a:off x="4818133" y="4388734"/>
            <a:ext cx="517890" cy="589369"/>
          </a:xfrm>
          <a:prstGeom prst="curvedConnector2">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60" name="Connector: Curved 59">
            <a:extLst>
              <a:ext uri="{FF2B5EF4-FFF2-40B4-BE49-F238E27FC236}">
                <a16:creationId xmlns:a16="http://schemas.microsoft.com/office/drawing/2014/main" id="{FD456829-5032-450D-9B66-FAFE54EA4F69}"/>
              </a:ext>
            </a:extLst>
          </p:cNvPr>
          <p:cNvCxnSpPr>
            <a:cxnSpLocks/>
            <a:stCxn id="35" idx="2"/>
            <a:endCxn id="7" idx="3"/>
          </p:cNvCxnSpPr>
          <p:nvPr/>
        </p:nvCxnSpPr>
        <p:spPr>
          <a:xfrm rot="10800000">
            <a:off x="5675136" y="4790677"/>
            <a:ext cx="200360" cy="1381207"/>
          </a:xfrm>
          <a:prstGeom prst="curvedConnector2">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9A89CD9F-0A71-42E3-B58E-C737CF7B9968}"/>
              </a:ext>
            </a:extLst>
          </p:cNvPr>
          <p:cNvSpPr txBox="1"/>
          <p:nvPr/>
        </p:nvSpPr>
        <p:spPr>
          <a:xfrm>
            <a:off x="5012681" y="6274249"/>
            <a:ext cx="1140977" cy="646331"/>
          </a:xfrm>
          <a:prstGeom prst="rect">
            <a:avLst/>
          </a:prstGeom>
          <a:noFill/>
        </p:spPr>
        <p:txBody>
          <a:bodyPr wrap="square" rtlCol="0">
            <a:spAutoFit/>
          </a:bodyPr>
          <a:lstStyle/>
          <a:p>
            <a:pPr algn="ctr"/>
            <a:r>
              <a:rPr lang="en-GB" b="1" dirty="0"/>
              <a:t>Pending deadline</a:t>
            </a:r>
          </a:p>
        </p:txBody>
      </p:sp>
      <p:sp>
        <p:nvSpPr>
          <p:cNvPr id="61" name="TextBox 60">
            <a:extLst>
              <a:ext uri="{FF2B5EF4-FFF2-40B4-BE49-F238E27FC236}">
                <a16:creationId xmlns:a16="http://schemas.microsoft.com/office/drawing/2014/main" id="{01F86D1D-0C50-4308-9203-D7C2ED560DD6}"/>
              </a:ext>
            </a:extLst>
          </p:cNvPr>
          <p:cNvSpPr txBox="1"/>
          <p:nvPr/>
        </p:nvSpPr>
        <p:spPr>
          <a:xfrm>
            <a:off x="10024684" y="2754269"/>
            <a:ext cx="2071562" cy="2893100"/>
          </a:xfrm>
          <a:prstGeom prst="rect">
            <a:avLst/>
          </a:prstGeom>
          <a:noFill/>
        </p:spPr>
        <p:txBody>
          <a:bodyPr wrap="square" rtlCol="0">
            <a:spAutoFit/>
          </a:bodyPr>
          <a:lstStyle/>
          <a:p>
            <a:r>
              <a:rPr lang="en-GB" b="1" dirty="0"/>
              <a:t>Alpha testing</a:t>
            </a:r>
            <a:r>
              <a:rPr lang="en-GB" dirty="0"/>
              <a:t> – </a:t>
            </a:r>
            <a:r>
              <a:rPr lang="en-GB" sz="1600" dirty="0"/>
              <a:t>Complete run-through of game (not yet feature complete).  Traditionally internal, but more open today (e.g. Early Access)</a:t>
            </a:r>
          </a:p>
          <a:p>
            <a:endParaRPr lang="en-GB" dirty="0"/>
          </a:p>
          <a:p>
            <a:r>
              <a:rPr lang="en-GB" b="1" dirty="0"/>
              <a:t>Beta testing</a:t>
            </a:r>
            <a:r>
              <a:rPr lang="en-GB" dirty="0"/>
              <a:t> – </a:t>
            </a:r>
            <a:r>
              <a:rPr lang="en-GB" sz="1600" dirty="0"/>
              <a:t>Feature complete game (</a:t>
            </a:r>
            <a:r>
              <a:rPr lang="en-GB" sz="1600" b="1" u="sng" dirty="0"/>
              <a:t>bug fixes only</a:t>
            </a:r>
            <a:r>
              <a:rPr lang="en-GB" sz="1600" dirty="0"/>
              <a:t>!)</a:t>
            </a:r>
            <a:endParaRPr lang="en-GB" dirty="0"/>
          </a:p>
        </p:txBody>
      </p:sp>
    </p:spTree>
    <p:extLst>
      <p:ext uri="{BB962C8B-B14F-4D97-AF65-F5344CB8AC3E}">
        <p14:creationId xmlns:p14="http://schemas.microsoft.com/office/powerpoint/2010/main" val="933083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992AC4-05BA-4B50-B1F5-3CB1686AD2FE}"/>
              </a:ext>
            </a:extLst>
          </p:cNvPr>
          <p:cNvSpPr txBox="1"/>
          <p:nvPr/>
        </p:nvSpPr>
        <p:spPr>
          <a:xfrm>
            <a:off x="1341120" y="1083742"/>
            <a:ext cx="9509760" cy="369332"/>
          </a:xfrm>
          <a:prstGeom prst="rect">
            <a:avLst/>
          </a:prstGeom>
          <a:noFill/>
        </p:spPr>
        <p:txBody>
          <a:bodyPr wrap="square" rtlCol="0">
            <a:spAutoFit/>
          </a:bodyPr>
          <a:lstStyle/>
          <a:p>
            <a:r>
              <a:rPr lang="en-GB" b="1" dirty="0"/>
              <a:t>3. Post-Production</a:t>
            </a:r>
            <a:r>
              <a:rPr lang="en-GB" dirty="0"/>
              <a:t> (includes development of promotional materials, demos and manuals)</a:t>
            </a:r>
          </a:p>
        </p:txBody>
      </p:sp>
      <p:sp>
        <p:nvSpPr>
          <p:cNvPr id="4" name="TextBox 3">
            <a:extLst>
              <a:ext uri="{FF2B5EF4-FFF2-40B4-BE49-F238E27FC236}">
                <a16:creationId xmlns:a16="http://schemas.microsoft.com/office/drawing/2014/main" id="{CBAD3C2B-7E5D-41CA-ADAD-B28E1137F739}"/>
              </a:ext>
            </a:extLst>
          </p:cNvPr>
          <p:cNvSpPr txBox="1"/>
          <p:nvPr/>
        </p:nvSpPr>
        <p:spPr>
          <a:xfrm>
            <a:off x="2034235" y="283779"/>
            <a:ext cx="8123531" cy="584775"/>
          </a:xfrm>
          <a:prstGeom prst="rect">
            <a:avLst/>
          </a:prstGeom>
          <a:noFill/>
        </p:spPr>
        <p:txBody>
          <a:bodyPr wrap="square" rtlCol="0">
            <a:spAutoFit/>
          </a:bodyPr>
          <a:lstStyle/>
          <a:p>
            <a:pPr algn="ctr"/>
            <a:r>
              <a:rPr lang="en-GB" sz="3200" b="1" dirty="0">
                <a:solidFill>
                  <a:srgbClr val="002060"/>
                </a:solidFill>
              </a:rPr>
              <a:t>Development Phases</a:t>
            </a:r>
          </a:p>
        </p:txBody>
      </p:sp>
      <p:sp>
        <p:nvSpPr>
          <p:cNvPr id="2" name="Oval 1">
            <a:extLst>
              <a:ext uri="{FF2B5EF4-FFF2-40B4-BE49-F238E27FC236}">
                <a16:creationId xmlns:a16="http://schemas.microsoft.com/office/drawing/2014/main" id="{554AED89-8196-48FA-80EE-C1D931ABBA51}"/>
              </a:ext>
            </a:extLst>
          </p:cNvPr>
          <p:cNvSpPr/>
          <p:nvPr/>
        </p:nvSpPr>
        <p:spPr>
          <a:xfrm>
            <a:off x="1869259" y="1996863"/>
            <a:ext cx="2071562" cy="103578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Initial idea / concept</a:t>
            </a:r>
          </a:p>
        </p:txBody>
      </p:sp>
      <p:sp>
        <p:nvSpPr>
          <p:cNvPr id="5" name="Rectangle 4">
            <a:extLst>
              <a:ext uri="{FF2B5EF4-FFF2-40B4-BE49-F238E27FC236}">
                <a16:creationId xmlns:a16="http://schemas.microsoft.com/office/drawing/2014/main" id="{C85D8453-36F7-46BF-B8EC-1B510A2362F7}"/>
              </a:ext>
            </a:extLst>
          </p:cNvPr>
          <p:cNvSpPr/>
          <p:nvPr/>
        </p:nvSpPr>
        <p:spPr>
          <a:xfrm>
            <a:off x="1966364" y="3906582"/>
            <a:ext cx="1877352" cy="9224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The Pitch</a:t>
            </a:r>
          </a:p>
        </p:txBody>
      </p:sp>
      <p:sp>
        <p:nvSpPr>
          <p:cNvPr id="6" name="Oval 5">
            <a:extLst>
              <a:ext uri="{FF2B5EF4-FFF2-40B4-BE49-F238E27FC236}">
                <a16:creationId xmlns:a16="http://schemas.microsoft.com/office/drawing/2014/main" id="{818CFEC4-7338-4E33-ADD8-3949DD06A004}"/>
              </a:ext>
            </a:extLst>
          </p:cNvPr>
          <p:cNvSpPr/>
          <p:nvPr/>
        </p:nvSpPr>
        <p:spPr>
          <a:xfrm>
            <a:off x="5371762" y="1996863"/>
            <a:ext cx="2071562" cy="103578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Design</a:t>
            </a:r>
          </a:p>
        </p:txBody>
      </p:sp>
      <p:sp>
        <p:nvSpPr>
          <p:cNvPr id="7" name="Oval 6">
            <a:extLst>
              <a:ext uri="{FF2B5EF4-FFF2-40B4-BE49-F238E27FC236}">
                <a16:creationId xmlns:a16="http://schemas.microsoft.com/office/drawing/2014/main" id="{0950B196-92AD-40A6-A20B-62BB79F8C8C3}"/>
              </a:ext>
            </a:extLst>
          </p:cNvPr>
          <p:cNvSpPr/>
          <p:nvPr/>
        </p:nvSpPr>
        <p:spPr>
          <a:xfrm>
            <a:off x="5371762" y="3906582"/>
            <a:ext cx="2071562" cy="1035781"/>
          </a:xfrm>
          <a:prstGeom prst="ellipse">
            <a:avLst/>
          </a:prstGeom>
          <a:solidFill>
            <a:schemeClr val="accent6">
              <a:lumMod val="60000"/>
              <a:lumOff val="40000"/>
            </a:schemeClr>
          </a:solid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Development/ Prototyping</a:t>
            </a:r>
          </a:p>
        </p:txBody>
      </p:sp>
      <p:sp>
        <p:nvSpPr>
          <p:cNvPr id="8" name="Rectangle 7">
            <a:extLst>
              <a:ext uri="{FF2B5EF4-FFF2-40B4-BE49-F238E27FC236}">
                <a16:creationId xmlns:a16="http://schemas.microsoft.com/office/drawing/2014/main" id="{163DD1F5-FAD9-4331-A3F2-BF264DFCD67A}"/>
              </a:ext>
            </a:extLst>
          </p:cNvPr>
          <p:cNvSpPr/>
          <p:nvPr/>
        </p:nvSpPr>
        <p:spPr>
          <a:xfrm>
            <a:off x="9086006" y="1453074"/>
            <a:ext cx="1877352" cy="9224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Pre-Release</a:t>
            </a:r>
          </a:p>
        </p:txBody>
      </p:sp>
      <p:sp>
        <p:nvSpPr>
          <p:cNvPr id="9" name="Rectangle 8">
            <a:extLst>
              <a:ext uri="{FF2B5EF4-FFF2-40B4-BE49-F238E27FC236}">
                <a16:creationId xmlns:a16="http://schemas.microsoft.com/office/drawing/2014/main" id="{CFE8436D-B901-4A4C-8079-AC5AC3F30BF8}"/>
              </a:ext>
            </a:extLst>
          </p:cNvPr>
          <p:cNvSpPr/>
          <p:nvPr/>
        </p:nvSpPr>
        <p:spPr>
          <a:xfrm>
            <a:off x="8874265" y="4059657"/>
            <a:ext cx="2283303" cy="1247523"/>
          </a:xfrm>
          <a:prstGeom prst="rect">
            <a:avLst/>
          </a:prstGeom>
          <a:solidFill>
            <a:schemeClr val="accent1">
              <a:lumMod val="40000"/>
              <a:lumOff val="60000"/>
            </a:schemeClr>
          </a:solid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(“Release To Manufacture”)</a:t>
            </a:r>
          </a:p>
          <a:p>
            <a:pPr algn="ctr"/>
            <a:r>
              <a:rPr lang="en-GB" b="1" dirty="0">
                <a:solidFill>
                  <a:schemeClr val="tx1"/>
                </a:solidFill>
              </a:rPr>
              <a:t>RTM /</a:t>
            </a:r>
          </a:p>
          <a:p>
            <a:pPr algn="ctr"/>
            <a:r>
              <a:rPr lang="en-GB" b="1" dirty="0">
                <a:solidFill>
                  <a:schemeClr val="tx1"/>
                </a:solidFill>
              </a:rPr>
              <a:t>Gold Master</a:t>
            </a:r>
          </a:p>
        </p:txBody>
      </p:sp>
      <p:cxnSp>
        <p:nvCxnSpPr>
          <p:cNvPr id="11" name="Straight Arrow Connector 10">
            <a:extLst>
              <a:ext uri="{FF2B5EF4-FFF2-40B4-BE49-F238E27FC236}">
                <a16:creationId xmlns:a16="http://schemas.microsoft.com/office/drawing/2014/main" id="{0DC95887-1F93-4366-BFF2-7464C3DE7579}"/>
              </a:ext>
            </a:extLst>
          </p:cNvPr>
          <p:cNvCxnSpPr>
            <a:stCxn id="2" idx="4"/>
            <a:endCxn id="5" idx="0"/>
          </p:cNvCxnSpPr>
          <p:nvPr/>
        </p:nvCxnSpPr>
        <p:spPr>
          <a:xfrm>
            <a:off x="2905040" y="3032644"/>
            <a:ext cx="0" cy="873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Curved 12">
            <a:extLst>
              <a:ext uri="{FF2B5EF4-FFF2-40B4-BE49-F238E27FC236}">
                <a16:creationId xmlns:a16="http://schemas.microsoft.com/office/drawing/2014/main" id="{A82D7162-4D1E-4B44-820A-D521AB20F2FB}"/>
              </a:ext>
            </a:extLst>
          </p:cNvPr>
          <p:cNvCxnSpPr>
            <a:stCxn id="5" idx="3"/>
            <a:endCxn id="6" idx="2"/>
          </p:cNvCxnSpPr>
          <p:nvPr/>
        </p:nvCxnSpPr>
        <p:spPr>
          <a:xfrm flipV="1">
            <a:off x="3843716" y="2514754"/>
            <a:ext cx="1528046" cy="185307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6AB447A-BB9B-4588-8CAB-59EF27EFF440}"/>
              </a:ext>
            </a:extLst>
          </p:cNvPr>
          <p:cNvCxnSpPr>
            <a:stCxn id="6" idx="4"/>
            <a:endCxn id="7" idx="0"/>
          </p:cNvCxnSpPr>
          <p:nvPr/>
        </p:nvCxnSpPr>
        <p:spPr>
          <a:xfrm>
            <a:off x="6407543" y="3032644"/>
            <a:ext cx="0" cy="873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Curved 17">
            <a:extLst>
              <a:ext uri="{FF2B5EF4-FFF2-40B4-BE49-F238E27FC236}">
                <a16:creationId xmlns:a16="http://schemas.microsoft.com/office/drawing/2014/main" id="{6D4475FE-308C-40EB-AE49-04AF50339067}"/>
              </a:ext>
            </a:extLst>
          </p:cNvPr>
          <p:cNvCxnSpPr>
            <a:stCxn id="7" idx="6"/>
            <a:endCxn id="8" idx="1"/>
          </p:cNvCxnSpPr>
          <p:nvPr/>
        </p:nvCxnSpPr>
        <p:spPr>
          <a:xfrm flipV="1">
            <a:off x="7443324" y="1914320"/>
            <a:ext cx="1642682" cy="251015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6AE489A5-BCC0-4DFA-8965-9B679F9801F1}"/>
              </a:ext>
            </a:extLst>
          </p:cNvPr>
          <p:cNvSpPr txBox="1"/>
          <p:nvPr/>
        </p:nvSpPr>
        <p:spPr>
          <a:xfrm>
            <a:off x="3641416" y="3048016"/>
            <a:ext cx="1140977" cy="655452"/>
          </a:xfrm>
          <a:prstGeom prst="rect">
            <a:avLst/>
          </a:prstGeom>
          <a:noFill/>
        </p:spPr>
        <p:txBody>
          <a:bodyPr wrap="square" rtlCol="0">
            <a:spAutoFit/>
          </a:bodyPr>
          <a:lstStyle/>
          <a:p>
            <a:pPr algn="ctr"/>
            <a:r>
              <a:rPr lang="en-GB" b="1" dirty="0"/>
              <a:t>Funding secured</a:t>
            </a:r>
          </a:p>
        </p:txBody>
      </p:sp>
      <p:sp>
        <p:nvSpPr>
          <p:cNvPr id="20" name="Oval 19">
            <a:extLst>
              <a:ext uri="{FF2B5EF4-FFF2-40B4-BE49-F238E27FC236}">
                <a16:creationId xmlns:a16="http://schemas.microsoft.com/office/drawing/2014/main" id="{8465262A-B595-43B5-ADE2-03C97FE36F96}"/>
              </a:ext>
            </a:extLst>
          </p:cNvPr>
          <p:cNvSpPr/>
          <p:nvPr/>
        </p:nvSpPr>
        <p:spPr>
          <a:xfrm>
            <a:off x="545756" y="2692434"/>
            <a:ext cx="1433203" cy="7111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solidFill>
                  <a:schemeClr val="tx1"/>
                </a:solidFill>
              </a:rPr>
              <a:t>Prototype</a:t>
            </a:r>
          </a:p>
        </p:txBody>
      </p:sp>
      <p:cxnSp>
        <p:nvCxnSpPr>
          <p:cNvPr id="16" name="Connector: Curved 15">
            <a:extLst>
              <a:ext uri="{FF2B5EF4-FFF2-40B4-BE49-F238E27FC236}">
                <a16:creationId xmlns:a16="http://schemas.microsoft.com/office/drawing/2014/main" id="{001F88F5-BF40-47C3-91C5-651E9B9EEDBB}"/>
              </a:ext>
            </a:extLst>
          </p:cNvPr>
          <p:cNvCxnSpPr>
            <a:stCxn id="2" idx="4"/>
            <a:endCxn id="20" idx="5"/>
          </p:cNvCxnSpPr>
          <p:nvPr/>
        </p:nvCxnSpPr>
        <p:spPr>
          <a:xfrm rot="5400000">
            <a:off x="2203653" y="2598063"/>
            <a:ext cx="266806" cy="1135969"/>
          </a:xfrm>
          <a:prstGeom prst="curvedConnector3">
            <a:avLst>
              <a:gd name="adj1" fmla="val 22471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Curved 18">
            <a:extLst>
              <a:ext uri="{FF2B5EF4-FFF2-40B4-BE49-F238E27FC236}">
                <a16:creationId xmlns:a16="http://schemas.microsoft.com/office/drawing/2014/main" id="{63548997-A8B0-4E11-8870-FD835DA7E5EA}"/>
              </a:ext>
            </a:extLst>
          </p:cNvPr>
          <p:cNvCxnSpPr>
            <a:stCxn id="20" idx="0"/>
            <a:endCxn id="2" idx="2"/>
          </p:cNvCxnSpPr>
          <p:nvPr/>
        </p:nvCxnSpPr>
        <p:spPr>
          <a:xfrm rot="5400000" flipH="1" flipV="1">
            <a:off x="1476968" y="2300144"/>
            <a:ext cx="177680" cy="60690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CBDB4EDA-7C81-42D7-AC85-32BEC0473372}"/>
              </a:ext>
            </a:extLst>
          </p:cNvPr>
          <p:cNvSpPr/>
          <p:nvPr/>
        </p:nvSpPr>
        <p:spPr>
          <a:xfrm>
            <a:off x="6903855" y="2486973"/>
            <a:ext cx="1078939" cy="7111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solidFill>
                  <a:schemeClr val="tx1"/>
                </a:solidFill>
              </a:rPr>
              <a:t>Review</a:t>
            </a:r>
          </a:p>
        </p:txBody>
      </p:sp>
      <p:cxnSp>
        <p:nvCxnSpPr>
          <p:cNvPr id="25" name="Connector: Curved 24">
            <a:extLst>
              <a:ext uri="{FF2B5EF4-FFF2-40B4-BE49-F238E27FC236}">
                <a16:creationId xmlns:a16="http://schemas.microsoft.com/office/drawing/2014/main" id="{381F8559-D3D6-4952-BAEC-2567D2EE1767}"/>
              </a:ext>
            </a:extLst>
          </p:cNvPr>
          <p:cNvCxnSpPr>
            <a:stCxn id="6" idx="4"/>
            <a:endCxn id="27" idx="4"/>
          </p:cNvCxnSpPr>
          <p:nvPr/>
        </p:nvCxnSpPr>
        <p:spPr>
          <a:xfrm rot="16200000" flipH="1">
            <a:off x="6842688" y="2597499"/>
            <a:ext cx="165493" cy="1035782"/>
          </a:xfrm>
          <a:prstGeom prst="curvedConnector3">
            <a:avLst>
              <a:gd name="adj1" fmla="val 23813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or: Curved 30">
            <a:extLst>
              <a:ext uri="{FF2B5EF4-FFF2-40B4-BE49-F238E27FC236}">
                <a16:creationId xmlns:a16="http://schemas.microsoft.com/office/drawing/2014/main" id="{738BB832-7454-4B71-8397-B113347114E9}"/>
              </a:ext>
            </a:extLst>
          </p:cNvPr>
          <p:cNvCxnSpPr>
            <a:stCxn id="27" idx="7"/>
            <a:endCxn id="6" idx="0"/>
          </p:cNvCxnSpPr>
          <p:nvPr/>
        </p:nvCxnSpPr>
        <p:spPr>
          <a:xfrm rot="16200000" flipV="1">
            <a:off x="6819036" y="1585370"/>
            <a:ext cx="594258" cy="1417244"/>
          </a:xfrm>
          <a:prstGeom prst="curvedConnector3">
            <a:avLst>
              <a:gd name="adj1" fmla="val 138468"/>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0BC33B0B-EA8B-46AF-8AE3-DFEB33195F37}"/>
              </a:ext>
            </a:extLst>
          </p:cNvPr>
          <p:cNvSpPr/>
          <p:nvPr/>
        </p:nvSpPr>
        <p:spPr>
          <a:xfrm>
            <a:off x="6586919" y="4997126"/>
            <a:ext cx="1422848" cy="7111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solidFill>
              </a:rPr>
              <a:t>Testing</a:t>
            </a:r>
          </a:p>
        </p:txBody>
      </p:sp>
      <p:sp>
        <p:nvSpPr>
          <p:cNvPr id="35" name="Oval 34">
            <a:extLst>
              <a:ext uri="{FF2B5EF4-FFF2-40B4-BE49-F238E27FC236}">
                <a16:creationId xmlns:a16="http://schemas.microsoft.com/office/drawing/2014/main" id="{3368D003-2E91-4C23-B858-252C5D06AA67}"/>
              </a:ext>
            </a:extLst>
          </p:cNvPr>
          <p:cNvSpPr/>
          <p:nvPr/>
        </p:nvSpPr>
        <p:spPr>
          <a:xfrm>
            <a:off x="5875495" y="5816301"/>
            <a:ext cx="1422848" cy="7111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solidFill>
              </a:rPr>
              <a:t>Review / Design </a:t>
            </a:r>
            <a:r>
              <a:rPr lang="en-GB" sz="1200" b="1" dirty="0" err="1">
                <a:solidFill>
                  <a:schemeClr val="tx1"/>
                </a:solidFill>
              </a:rPr>
              <a:t>Eval</a:t>
            </a:r>
            <a:endParaRPr lang="en-GB" sz="1200" b="1" dirty="0">
              <a:solidFill>
                <a:schemeClr val="tx1"/>
              </a:solidFill>
            </a:endParaRPr>
          </a:p>
        </p:txBody>
      </p:sp>
      <p:sp>
        <p:nvSpPr>
          <p:cNvPr id="38" name="Oval 37">
            <a:extLst>
              <a:ext uri="{FF2B5EF4-FFF2-40B4-BE49-F238E27FC236}">
                <a16:creationId xmlns:a16="http://schemas.microsoft.com/office/drawing/2014/main" id="{2E1BE069-1AF1-4576-8E53-7A2E02293CBA}"/>
              </a:ext>
            </a:extLst>
          </p:cNvPr>
          <p:cNvSpPr/>
          <p:nvPr/>
        </p:nvSpPr>
        <p:spPr>
          <a:xfrm>
            <a:off x="4211904" y="5816301"/>
            <a:ext cx="1078939" cy="7111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solidFill>
              </a:rPr>
              <a:t>Crunch</a:t>
            </a:r>
          </a:p>
        </p:txBody>
      </p:sp>
      <p:cxnSp>
        <p:nvCxnSpPr>
          <p:cNvPr id="40" name="Straight Arrow Connector 39">
            <a:extLst>
              <a:ext uri="{FF2B5EF4-FFF2-40B4-BE49-F238E27FC236}">
                <a16:creationId xmlns:a16="http://schemas.microsoft.com/office/drawing/2014/main" id="{D0BE0D97-790F-477F-B8DF-65ECB7DD2C53}"/>
              </a:ext>
            </a:extLst>
          </p:cNvPr>
          <p:cNvCxnSpPr>
            <a:cxnSpLocks/>
            <a:stCxn id="7" idx="6"/>
            <a:endCxn id="9" idx="1"/>
          </p:cNvCxnSpPr>
          <p:nvPr/>
        </p:nvCxnSpPr>
        <p:spPr>
          <a:xfrm>
            <a:off x="7443324" y="4424473"/>
            <a:ext cx="1430941" cy="258946"/>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DAE6489D-FCCE-4FB5-A243-221C1DAA1D3A}"/>
              </a:ext>
            </a:extLst>
          </p:cNvPr>
          <p:cNvSpPr/>
          <p:nvPr/>
        </p:nvSpPr>
        <p:spPr>
          <a:xfrm>
            <a:off x="4057481" y="4942363"/>
            <a:ext cx="1449823" cy="4781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Milestone</a:t>
            </a:r>
          </a:p>
        </p:txBody>
      </p:sp>
      <p:cxnSp>
        <p:nvCxnSpPr>
          <p:cNvPr id="43" name="Connector: Curved 42">
            <a:extLst>
              <a:ext uri="{FF2B5EF4-FFF2-40B4-BE49-F238E27FC236}">
                <a16:creationId xmlns:a16="http://schemas.microsoft.com/office/drawing/2014/main" id="{0D46AE5B-3026-41F7-9888-481A13A56FEC}"/>
              </a:ext>
            </a:extLst>
          </p:cNvPr>
          <p:cNvCxnSpPr>
            <a:cxnSpLocks/>
            <a:stCxn id="8" idx="2"/>
            <a:endCxn id="7" idx="7"/>
          </p:cNvCxnSpPr>
          <p:nvPr/>
        </p:nvCxnSpPr>
        <p:spPr>
          <a:xfrm rot="5400000">
            <a:off x="7740966" y="1774552"/>
            <a:ext cx="1682703" cy="288473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nector: Curved 45">
            <a:extLst>
              <a:ext uri="{FF2B5EF4-FFF2-40B4-BE49-F238E27FC236}">
                <a16:creationId xmlns:a16="http://schemas.microsoft.com/office/drawing/2014/main" id="{AD853FA9-D58A-4D2C-92B5-AA356A83C234}"/>
              </a:ext>
            </a:extLst>
          </p:cNvPr>
          <p:cNvCxnSpPr>
            <a:cxnSpLocks/>
            <a:stCxn id="7" idx="6"/>
            <a:endCxn id="34" idx="7"/>
          </p:cNvCxnSpPr>
          <p:nvPr/>
        </p:nvCxnSpPr>
        <p:spPr>
          <a:xfrm>
            <a:off x="7443324" y="4424473"/>
            <a:ext cx="358072" cy="67680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nector: Curved 47">
            <a:extLst>
              <a:ext uri="{FF2B5EF4-FFF2-40B4-BE49-F238E27FC236}">
                <a16:creationId xmlns:a16="http://schemas.microsoft.com/office/drawing/2014/main" id="{EAECA3B4-6366-4DBC-83FF-8A4C9C6D0B56}"/>
              </a:ext>
            </a:extLst>
          </p:cNvPr>
          <p:cNvCxnSpPr>
            <a:cxnSpLocks/>
            <a:stCxn id="34" idx="5"/>
            <a:endCxn id="35" idx="6"/>
          </p:cNvCxnSpPr>
          <p:nvPr/>
        </p:nvCxnSpPr>
        <p:spPr>
          <a:xfrm rot="5400000">
            <a:off x="7266000" y="5636486"/>
            <a:ext cx="567741" cy="50305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ctor: Curved 52">
            <a:extLst>
              <a:ext uri="{FF2B5EF4-FFF2-40B4-BE49-F238E27FC236}">
                <a16:creationId xmlns:a16="http://schemas.microsoft.com/office/drawing/2014/main" id="{83392F96-CC27-4BE5-AA88-CFB205974C35}"/>
              </a:ext>
            </a:extLst>
          </p:cNvPr>
          <p:cNvCxnSpPr>
            <a:stCxn id="35" idx="2"/>
            <a:endCxn id="38" idx="6"/>
          </p:cNvCxnSpPr>
          <p:nvPr/>
        </p:nvCxnSpPr>
        <p:spPr>
          <a:xfrm rot="10800000">
            <a:off x="5290843" y="6171883"/>
            <a:ext cx="584652"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nector: Curved 54">
            <a:extLst>
              <a:ext uri="{FF2B5EF4-FFF2-40B4-BE49-F238E27FC236}">
                <a16:creationId xmlns:a16="http://schemas.microsoft.com/office/drawing/2014/main" id="{EE407BC4-AA92-436F-BF60-CA550D1C6002}"/>
              </a:ext>
            </a:extLst>
          </p:cNvPr>
          <p:cNvCxnSpPr>
            <a:cxnSpLocks/>
            <a:stCxn id="38" idx="2"/>
            <a:endCxn id="41" idx="1"/>
          </p:cNvCxnSpPr>
          <p:nvPr/>
        </p:nvCxnSpPr>
        <p:spPr>
          <a:xfrm rot="10800000">
            <a:off x="4057482" y="5181459"/>
            <a:ext cx="154423" cy="990425"/>
          </a:xfrm>
          <a:prstGeom prst="curvedConnector3">
            <a:avLst>
              <a:gd name="adj1" fmla="val 24803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Connector: Curved 57">
            <a:extLst>
              <a:ext uri="{FF2B5EF4-FFF2-40B4-BE49-F238E27FC236}">
                <a16:creationId xmlns:a16="http://schemas.microsoft.com/office/drawing/2014/main" id="{8EDABAF0-A257-4FAD-8156-15C870AD9003}"/>
              </a:ext>
            </a:extLst>
          </p:cNvPr>
          <p:cNvCxnSpPr>
            <a:stCxn id="41" idx="0"/>
            <a:endCxn id="7" idx="2"/>
          </p:cNvCxnSpPr>
          <p:nvPr/>
        </p:nvCxnSpPr>
        <p:spPr>
          <a:xfrm rot="5400000" flipH="1" flipV="1">
            <a:off x="4818132" y="4388734"/>
            <a:ext cx="517890" cy="58936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Connector: Curved 59">
            <a:extLst>
              <a:ext uri="{FF2B5EF4-FFF2-40B4-BE49-F238E27FC236}">
                <a16:creationId xmlns:a16="http://schemas.microsoft.com/office/drawing/2014/main" id="{FD456829-5032-450D-9B66-FAFE54EA4F69}"/>
              </a:ext>
            </a:extLst>
          </p:cNvPr>
          <p:cNvCxnSpPr>
            <a:cxnSpLocks/>
            <a:stCxn id="35" idx="2"/>
            <a:endCxn id="7" idx="3"/>
          </p:cNvCxnSpPr>
          <p:nvPr/>
        </p:nvCxnSpPr>
        <p:spPr>
          <a:xfrm rot="10800000">
            <a:off x="5675135" y="4790677"/>
            <a:ext cx="200360" cy="138120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9A89CD9F-0A71-42E3-B58E-C737CF7B9968}"/>
              </a:ext>
            </a:extLst>
          </p:cNvPr>
          <p:cNvSpPr txBox="1"/>
          <p:nvPr/>
        </p:nvSpPr>
        <p:spPr>
          <a:xfrm>
            <a:off x="5012681" y="6274249"/>
            <a:ext cx="1140977" cy="646331"/>
          </a:xfrm>
          <a:prstGeom prst="rect">
            <a:avLst/>
          </a:prstGeom>
          <a:noFill/>
        </p:spPr>
        <p:txBody>
          <a:bodyPr wrap="square" rtlCol="0">
            <a:spAutoFit/>
          </a:bodyPr>
          <a:lstStyle/>
          <a:p>
            <a:pPr algn="ctr"/>
            <a:r>
              <a:rPr lang="en-GB" b="1" dirty="0"/>
              <a:t>Pending deadline</a:t>
            </a:r>
          </a:p>
        </p:txBody>
      </p:sp>
    </p:spTree>
    <p:extLst>
      <p:ext uri="{BB962C8B-B14F-4D97-AF65-F5344CB8AC3E}">
        <p14:creationId xmlns:p14="http://schemas.microsoft.com/office/powerpoint/2010/main" val="3239665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992AC4-05BA-4B50-B1F5-3CB1686AD2FE}"/>
              </a:ext>
            </a:extLst>
          </p:cNvPr>
          <p:cNvSpPr txBox="1"/>
          <p:nvPr/>
        </p:nvSpPr>
        <p:spPr>
          <a:xfrm>
            <a:off x="1341120" y="921182"/>
            <a:ext cx="9509760" cy="5355312"/>
          </a:xfrm>
          <a:prstGeom prst="rect">
            <a:avLst/>
          </a:prstGeom>
          <a:noFill/>
        </p:spPr>
        <p:txBody>
          <a:bodyPr wrap="square" rtlCol="0">
            <a:spAutoFit/>
          </a:bodyPr>
          <a:lstStyle/>
          <a:p>
            <a:r>
              <a:rPr lang="en-GB" dirty="0"/>
              <a:t>• </a:t>
            </a:r>
            <a:r>
              <a:rPr lang="en-GB" b="1" dirty="0"/>
              <a:t>The Game Design Document</a:t>
            </a:r>
          </a:p>
          <a:p>
            <a:endParaRPr lang="en-GB" dirty="0"/>
          </a:p>
          <a:p>
            <a:r>
              <a:rPr lang="en-GB" dirty="0"/>
              <a:t>The purpose of the game design document is to set out exactly </a:t>
            </a:r>
            <a:r>
              <a:rPr lang="en-GB" b="1" dirty="0"/>
              <a:t>what’s</a:t>
            </a:r>
            <a:r>
              <a:rPr lang="en-GB" dirty="0"/>
              <a:t> in the game.  This can also be referred to as the </a:t>
            </a:r>
            <a:r>
              <a:rPr lang="en-GB" i="1" dirty="0"/>
              <a:t>functional design</a:t>
            </a:r>
            <a:r>
              <a:rPr lang="en-GB" dirty="0"/>
              <a:t>.</a:t>
            </a:r>
          </a:p>
          <a:p>
            <a:endParaRPr lang="en-GB" dirty="0"/>
          </a:p>
          <a:p>
            <a:r>
              <a:rPr lang="en-GB" dirty="0"/>
              <a:t>It is written from the point of view of the player, in the context of the game’s environment.</a:t>
            </a:r>
          </a:p>
          <a:p>
            <a:endParaRPr lang="en-GB" dirty="0"/>
          </a:p>
          <a:p>
            <a:r>
              <a:rPr lang="en-GB" dirty="0"/>
              <a:t>It is not a document intended to sell the game like the pitch, but to elaborate on each aspect of the game, showing how the intended game will fulfil the original vision / game pillars.</a:t>
            </a:r>
          </a:p>
          <a:p>
            <a:endParaRPr lang="en-GB" dirty="0"/>
          </a:p>
          <a:p>
            <a:r>
              <a:rPr lang="en-GB" dirty="0"/>
              <a:t>The Game Design can consist for the following sections…</a:t>
            </a:r>
          </a:p>
          <a:p>
            <a:endParaRPr lang="en-GB" dirty="0"/>
          </a:p>
          <a:p>
            <a:pPr marL="285750" indent="-285750">
              <a:buFontTx/>
              <a:buChar char="-"/>
            </a:pPr>
            <a:r>
              <a:rPr lang="en-GB" b="1" dirty="0"/>
              <a:t>Story (if relevant)</a:t>
            </a:r>
          </a:p>
          <a:p>
            <a:pPr marL="285750" indent="-285750">
              <a:buFontTx/>
              <a:buChar char="-"/>
            </a:pPr>
            <a:r>
              <a:rPr lang="en-GB" b="1" dirty="0"/>
              <a:t>Game Mechanics</a:t>
            </a:r>
          </a:p>
          <a:p>
            <a:pPr marL="285750" indent="-285750">
              <a:buFontTx/>
              <a:buChar char="-"/>
            </a:pPr>
            <a:r>
              <a:rPr lang="en-GB" b="1" dirty="0"/>
              <a:t>Internal Economy</a:t>
            </a:r>
          </a:p>
          <a:p>
            <a:pPr marL="285750" indent="-285750">
              <a:buFontTx/>
              <a:buChar char="-"/>
            </a:pPr>
            <a:r>
              <a:rPr lang="en-GB" b="1" dirty="0"/>
              <a:t>User Interface</a:t>
            </a:r>
          </a:p>
          <a:p>
            <a:pPr marL="285750" indent="-285750">
              <a:buFontTx/>
              <a:buChar char="-"/>
            </a:pPr>
            <a:r>
              <a:rPr lang="en-GB" b="1" dirty="0"/>
              <a:t>Art + Video</a:t>
            </a:r>
          </a:p>
          <a:p>
            <a:pPr marL="285750" indent="-285750">
              <a:buFontTx/>
              <a:buChar char="-"/>
            </a:pPr>
            <a:r>
              <a:rPr lang="en-GB" b="1" dirty="0"/>
              <a:t>Sound + Music</a:t>
            </a:r>
          </a:p>
          <a:p>
            <a:pPr marL="285750" indent="-285750">
              <a:buFontTx/>
              <a:buChar char="-"/>
            </a:pPr>
            <a:r>
              <a:rPr lang="en-GB" b="1" dirty="0"/>
              <a:t>Level Requirements</a:t>
            </a:r>
          </a:p>
        </p:txBody>
      </p:sp>
      <p:sp>
        <p:nvSpPr>
          <p:cNvPr id="4" name="TextBox 3">
            <a:extLst>
              <a:ext uri="{FF2B5EF4-FFF2-40B4-BE49-F238E27FC236}">
                <a16:creationId xmlns:a16="http://schemas.microsoft.com/office/drawing/2014/main" id="{CBAD3C2B-7E5D-41CA-ADAD-B28E1137F739}"/>
              </a:ext>
            </a:extLst>
          </p:cNvPr>
          <p:cNvSpPr txBox="1"/>
          <p:nvPr/>
        </p:nvSpPr>
        <p:spPr>
          <a:xfrm>
            <a:off x="2034235" y="283779"/>
            <a:ext cx="8123531" cy="584775"/>
          </a:xfrm>
          <a:prstGeom prst="rect">
            <a:avLst/>
          </a:prstGeom>
          <a:noFill/>
        </p:spPr>
        <p:txBody>
          <a:bodyPr wrap="square" rtlCol="0">
            <a:spAutoFit/>
          </a:bodyPr>
          <a:lstStyle/>
          <a:p>
            <a:pPr algn="ctr"/>
            <a:r>
              <a:rPr lang="en-GB" sz="3200" b="1" dirty="0">
                <a:solidFill>
                  <a:srgbClr val="002060"/>
                </a:solidFill>
              </a:rPr>
              <a:t>Creating a Game Design Document</a:t>
            </a:r>
          </a:p>
        </p:txBody>
      </p:sp>
    </p:spTree>
    <p:extLst>
      <p:ext uri="{BB962C8B-B14F-4D97-AF65-F5344CB8AC3E}">
        <p14:creationId xmlns:p14="http://schemas.microsoft.com/office/powerpoint/2010/main" val="3418881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992AC4-05BA-4B50-B1F5-3CB1686AD2FE}"/>
              </a:ext>
            </a:extLst>
          </p:cNvPr>
          <p:cNvSpPr txBox="1"/>
          <p:nvPr/>
        </p:nvSpPr>
        <p:spPr>
          <a:xfrm>
            <a:off x="1341120" y="921182"/>
            <a:ext cx="9509760" cy="4770537"/>
          </a:xfrm>
          <a:prstGeom prst="rect">
            <a:avLst/>
          </a:prstGeom>
          <a:noFill/>
        </p:spPr>
        <p:txBody>
          <a:bodyPr wrap="square" rtlCol="0">
            <a:spAutoFit/>
          </a:bodyPr>
          <a:lstStyle/>
          <a:p>
            <a:r>
              <a:rPr lang="en-GB" dirty="0"/>
              <a:t>• </a:t>
            </a:r>
            <a:r>
              <a:rPr lang="en-GB" b="1" dirty="0"/>
              <a:t>Story</a:t>
            </a:r>
          </a:p>
          <a:p>
            <a:endParaRPr lang="en-GB" dirty="0"/>
          </a:p>
          <a:p>
            <a:r>
              <a:rPr lang="en-GB" dirty="0"/>
              <a:t>The Story section is an opportunity to expand on the narrative of the game and it’s background story. This section is not relevant to every game, but an adventure game or RPG game will typically require a background story.  You typically provide a synopsis of the game world, it’s characters and where the game story fits into this.  The following sub-sections can be included, depending on the game…</a:t>
            </a:r>
          </a:p>
          <a:p>
            <a:endParaRPr lang="en-GB" dirty="0"/>
          </a:p>
          <a:p>
            <a:pPr marL="285750" indent="-285750">
              <a:buFontTx/>
              <a:buChar char="-"/>
            </a:pPr>
            <a:r>
              <a:rPr lang="en-GB" sz="1600" b="1" dirty="0"/>
              <a:t>Back story</a:t>
            </a:r>
            <a:r>
              <a:rPr lang="en-GB" sz="1600" dirty="0"/>
              <a:t> (The world, history, cultures and key protagonists / antagonists in the world)</a:t>
            </a:r>
          </a:p>
          <a:p>
            <a:pPr marL="285750" indent="-285750">
              <a:buFontTx/>
              <a:buChar char="-"/>
            </a:pPr>
            <a:r>
              <a:rPr lang="en-GB" sz="1600" b="1" dirty="0"/>
              <a:t>The plot played out by the game and where this fits into the world / back story</a:t>
            </a:r>
          </a:p>
          <a:p>
            <a:pPr marL="285750" indent="-285750">
              <a:buFontTx/>
              <a:buChar char="-"/>
            </a:pPr>
            <a:r>
              <a:rPr lang="en-GB" sz="1600" b="1" dirty="0"/>
              <a:t>Descriptions of key locations in the world</a:t>
            </a:r>
            <a:r>
              <a:rPr lang="en-GB" sz="1600" dirty="0"/>
              <a:t> (</a:t>
            </a:r>
            <a:r>
              <a:rPr lang="en-GB" sz="1600" i="1" dirty="0"/>
              <a:t>reference point for subsequent level design</a:t>
            </a:r>
            <a:r>
              <a:rPr lang="en-GB" sz="1600" dirty="0"/>
              <a:t>)</a:t>
            </a:r>
          </a:p>
          <a:p>
            <a:pPr marL="285750" indent="-285750">
              <a:buFontTx/>
              <a:buChar char="-"/>
            </a:pPr>
            <a:r>
              <a:rPr lang="en-GB" sz="1600" b="1" dirty="0"/>
              <a:t>Descriptions of the characters in the world</a:t>
            </a:r>
            <a:r>
              <a:rPr lang="en-GB" sz="1600" dirty="0"/>
              <a:t> (</a:t>
            </a:r>
            <a:r>
              <a:rPr lang="en-GB" sz="1600" i="1" dirty="0"/>
              <a:t>reference point for subsequent character art / design</a:t>
            </a:r>
            <a:r>
              <a:rPr lang="en-GB" sz="1600" dirty="0"/>
              <a:t>).  This can include the history of different cultures or clans for example.</a:t>
            </a:r>
          </a:p>
          <a:p>
            <a:pPr marL="285750" indent="-285750">
              <a:buFontTx/>
              <a:buChar char="-"/>
            </a:pPr>
            <a:r>
              <a:rPr lang="en-GB" sz="1600" b="1" dirty="0"/>
              <a:t>Outline the dialog, text and cut-scene requirements</a:t>
            </a:r>
            <a:r>
              <a:rPr lang="en-GB" sz="1600" dirty="0"/>
              <a:t> to later guide the development of the schedule.  Cut scenes for key points in telling the story can be highlighted.  Similarly, the types of interaction and dialog the characters will exhibit can be identified.  For example, a trader will interact differently from a warrior.  Outlining the different areas of dialog needed by each character provides a clearer picture for subsequent development.  Note: This is not just interaction with the player, but “background” dialog as well.</a:t>
            </a:r>
          </a:p>
        </p:txBody>
      </p:sp>
      <p:sp>
        <p:nvSpPr>
          <p:cNvPr id="4" name="TextBox 3">
            <a:extLst>
              <a:ext uri="{FF2B5EF4-FFF2-40B4-BE49-F238E27FC236}">
                <a16:creationId xmlns:a16="http://schemas.microsoft.com/office/drawing/2014/main" id="{CBAD3C2B-7E5D-41CA-ADAD-B28E1137F739}"/>
              </a:ext>
            </a:extLst>
          </p:cNvPr>
          <p:cNvSpPr txBox="1"/>
          <p:nvPr/>
        </p:nvSpPr>
        <p:spPr>
          <a:xfrm>
            <a:off x="2034235" y="283779"/>
            <a:ext cx="8123531" cy="584775"/>
          </a:xfrm>
          <a:prstGeom prst="rect">
            <a:avLst/>
          </a:prstGeom>
          <a:noFill/>
        </p:spPr>
        <p:txBody>
          <a:bodyPr wrap="square" rtlCol="0">
            <a:spAutoFit/>
          </a:bodyPr>
          <a:lstStyle/>
          <a:p>
            <a:pPr algn="ctr"/>
            <a:r>
              <a:rPr lang="en-GB" sz="3200" b="1" dirty="0">
                <a:solidFill>
                  <a:srgbClr val="002060"/>
                </a:solidFill>
              </a:rPr>
              <a:t>Creating a Game Design Document</a:t>
            </a:r>
          </a:p>
        </p:txBody>
      </p:sp>
    </p:spTree>
    <p:extLst>
      <p:ext uri="{BB962C8B-B14F-4D97-AF65-F5344CB8AC3E}">
        <p14:creationId xmlns:p14="http://schemas.microsoft.com/office/powerpoint/2010/main" val="677817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992AC4-05BA-4B50-B1F5-3CB1686AD2FE}"/>
              </a:ext>
            </a:extLst>
          </p:cNvPr>
          <p:cNvSpPr txBox="1"/>
          <p:nvPr/>
        </p:nvSpPr>
        <p:spPr>
          <a:xfrm>
            <a:off x="1341120" y="921182"/>
            <a:ext cx="9509760" cy="2800767"/>
          </a:xfrm>
          <a:prstGeom prst="rect">
            <a:avLst/>
          </a:prstGeom>
          <a:noFill/>
        </p:spPr>
        <p:txBody>
          <a:bodyPr wrap="square" rtlCol="0">
            <a:spAutoFit/>
          </a:bodyPr>
          <a:lstStyle/>
          <a:p>
            <a:r>
              <a:rPr lang="en-GB" dirty="0"/>
              <a:t>• </a:t>
            </a:r>
            <a:r>
              <a:rPr lang="en-GB" b="1" dirty="0"/>
              <a:t>Gameplay</a:t>
            </a:r>
          </a:p>
          <a:p>
            <a:endParaRPr lang="en-GB" dirty="0"/>
          </a:p>
          <a:p>
            <a:r>
              <a:rPr lang="en-GB" dirty="0"/>
              <a:t>Game mechanics refer to the actions / mechanisms that drive the game forward.  Prior in describing the mechanics of the game, you should provide a brief synopsis of two important aspects (that underpin the core pillars of the game set out at the concept stage and in turn are underpinned by the game mechanics and other design elements).  These are:</a:t>
            </a:r>
          </a:p>
          <a:p>
            <a:endParaRPr lang="en-GB" dirty="0"/>
          </a:p>
          <a:p>
            <a:pPr marL="285750" indent="-285750">
              <a:buFontTx/>
              <a:buChar char="-"/>
            </a:pPr>
            <a:r>
              <a:rPr lang="en-GB" dirty="0"/>
              <a:t>Gameplay</a:t>
            </a:r>
          </a:p>
          <a:p>
            <a:pPr marL="285750" indent="-285750">
              <a:buFontTx/>
              <a:buChar char="-"/>
            </a:pPr>
            <a:r>
              <a:rPr lang="en-GB" dirty="0"/>
              <a:t>Flow</a:t>
            </a:r>
          </a:p>
          <a:p>
            <a:endParaRPr lang="en-GB" sz="1400" dirty="0"/>
          </a:p>
        </p:txBody>
      </p:sp>
      <p:sp>
        <p:nvSpPr>
          <p:cNvPr id="4" name="TextBox 3">
            <a:extLst>
              <a:ext uri="{FF2B5EF4-FFF2-40B4-BE49-F238E27FC236}">
                <a16:creationId xmlns:a16="http://schemas.microsoft.com/office/drawing/2014/main" id="{CBAD3C2B-7E5D-41CA-ADAD-B28E1137F739}"/>
              </a:ext>
            </a:extLst>
          </p:cNvPr>
          <p:cNvSpPr txBox="1"/>
          <p:nvPr/>
        </p:nvSpPr>
        <p:spPr>
          <a:xfrm>
            <a:off x="2034235" y="283779"/>
            <a:ext cx="8123531" cy="584775"/>
          </a:xfrm>
          <a:prstGeom prst="rect">
            <a:avLst/>
          </a:prstGeom>
          <a:noFill/>
        </p:spPr>
        <p:txBody>
          <a:bodyPr wrap="square" rtlCol="0">
            <a:spAutoFit/>
          </a:bodyPr>
          <a:lstStyle/>
          <a:p>
            <a:pPr algn="ctr"/>
            <a:r>
              <a:rPr lang="en-GB" sz="3200" b="1" dirty="0">
                <a:solidFill>
                  <a:srgbClr val="002060"/>
                </a:solidFill>
              </a:rPr>
              <a:t>Creating a Game Design Document</a:t>
            </a:r>
          </a:p>
        </p:txBody>
      </p:sp>
    </p:spTree>
    <p:extLst>
      <p:ext uri="{BB962C8B-B14F-4D97-AF65-F5344CB8AC3E}">
        <p14:creationId xmlns:p14="http://schemas.microsoft.com/office/powerpoint/2010/main" val="3616374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992AC4-05BA-4B50-B1F5-3CB1686AD2FE}"/>
              </a:ext>
            </a:extLst>
          </p:cNvPr>
          <p:cNvSpPr txBox="1"/>
          <p:nvPr/>
        </p:nvSpPr>
        <p:spPr>
          <a:xfrm>
            <a:off x="1341120" y="921182"/>
            <a:ext cx="9509760" cy="4524315"/>
          </a:xfrm>
          <a:prstGeom prst="rect">
            <a:avLst/>
          </a:prstGeom>
          <a:noFill/>
        </p:spPr>
        <p:txBody>
          <a:bodyPr wrap="square" rtlCol="0">
            <a:spAutoFit/>
          </a:bodyPr>
          <a:lstStyle/>
          <a:p>
            <a:r>
              <a:rPr lang="en-GB" dirty="0"/>
              <a:t>• </a:t>
            </a:r>
            <a:r>
              <a:rPr lang="en-GB" b="1" dirty="0"/>
              <a:t>Gameplay</a:t>
            </a:r>
          </a:p>
          <a:p>
            <a:endParaRPr lang="en-GB" dirty="0"/>
          </a:p>
          <a:p>
            <a:r>
              <a:rPr lang="en-GB" sz="1600" dirty="0"/>
              <a:t>Gameplay refers to the interaction between the player and the game.  This is an emergent property, underpinned by the core game mechanics (described later in the design).  In this section you can document…</a:t>
            </a:r>
          </a:p>
          <a:p>
            <a:endParaRPr lang="en-GB" dirty="0"/>
          </a:p>
          <a:p>
            <a:pPr marL="285750" indent="-285750">
              <a:buFontTx/>
              <a:buChar char="-"/>
            </a:pPr>
            <a:r>
              <a:rPr lang="en-GB" dirty="0"/>
              <a:t>The type(s) of gameplay your game will be based on (these are broad categories)…</a:t>
            </a:r>
          </a:p>
          <a:p>
            <a:pPr marL="742950" lvl="1" indent="-285750">
              <a:buFontTx/>
              <a:buChar char="-"/>
            </a:pPr>
            <a:r>
              <a:rPr lang="en-GB" sz="1600" b="1" dirty="0"/>
              <a:t>Linear</a:t>
            </a:r>
            <a:r>
              <a:rPr lang="en-GB" sz="1600" dirty="0"/>
              <a:t> (complete tasks in a set order as you progress through the game in order to complete set goals)</a:t>
            </a:r>
          </a:p>
          <a:p>
            <a:pPr marL="742950" lvl="1" indent="-285750">
              <a:buFontTx/>
              <a:buChar char="-"/>
            </a:pPr>
            <a:r>
              <a:rPr lang="en-GB" sz="1600" b="1" dirty="0"/>
              <a:t>Non-linear</a:t>
            </a:r>
            <a:r>
              <a:rPr lang="en-GB" sz="1600" dirty="0"/>
              <a:t> (complete tasks in different orders to achieve goal.   For example, open world games)</a:t>
            </a:r>
          </a:p>
          <a:p>
            <a:pPr marL="742950" lvl="1" indent="-285750">
              <a:buFontTx/>
              <a:buChar char="-"/>
            </a:pPr>
            <a:r>
              <a:rPr lang="en-GB" sz="1600" b="1" dirty="0"/>
              <a:t>Multiplayer Symmetric </a:t>
            </a:r>
            <a:r>
              <a:rPr lang="en-GB" sz="1600" dirty="0"/>
              <a:t>(multiple players each with similar gameplay)</a:t>
            </a:r>
          </a:p>
          <a:p>
            <a:pPr marL="742950" lvl="1" indent="-285750">
              <a:buFontTx/>
              <a:buChar char="-"/>
            </a:pPr>
            <a:r>
              <a:rPr lang="en-GB" sz="1600" b="1" dirty="0"/>
              <a:t>Multiplayer Asymmetric </a:t>
            </a:r>
            <a:r>
              <a:rPr lang="en-GB" sz="1600" dirty="0"/>
              <a:t>(multiple players but with sub-sets having different gameplay)</a:t>
            </a:r>
          </a:p>
          <a:p>
            <a:pPr marL="742950" lvl="1" indent="-285750">
              <a:buFontTx/>
              <a:buChar char="-"/>
            </a:pPr>
            <a:r>
              <a:rPr lang="en-GB" sz="1600" b="1" dirty="0"/>
              <a:t>Multiplayer Cooperative </a:t>
            </a:r>
            <a:r>
              <a:rPr lang="en-GB" sz="1600" dirty="0"/>
              <a:t>(multiple players that work together).</a:t>
            </a:r>
          </a:p>
          <a:p>
            <a:pPr marL="742950" lvl="1" indent="-285750">
              <a:buFontTx/>
              <a:buChar char="-"/>
            </a:pPr>
            <a:endParaRPr lang="en-GB" dirty="0"/>
          </a:p>
          <a:p>
            <a:pPr marL="285750" indent="-285750">
              <a:buFontTx/>
              <a:buChar char="-"/>
            </a:pPr>
            <a:r>
              <a:rPr lang="en-GB" sz="1600" dirty="0"/>
              <a:t>Provide a synopsis describing how the players interact with the game and how this feeds back in terms of how the game responds to the player.  This section goes into more detail about the core pillars set out at the concept stage, but you’re linking them, at a high level, to the mechanics that will actually drive this.  For example, specify you want to implement cooperative gameplay and describe how each team member’s skills are asymmetric, providing different roles, and how each role is </a:t>
            </a:r>
            <a:r>
              <a:rPr lang="en-GB" sz="1600" b="1" dirty="0"/>
              <a:t>challenged and rewarded</a:t>
            </a:r>
            <a:r>
              <a:rPr lang="en-GB" sz="1600" dirty="0"/>
              <a:t>.</a:t>
            </a:r>
          </a:p>
        </p:txBody>
      </p:sp>
      <p:sp>
        <p:nvSpPr>
          <p:cNvPr id="4" name="TextBox 3">
            <a:extLst>
              <a:ext uri="{FF2B5EF4-FFF2-40B4-BE49-F238E27FC236}">
                <a16:creationId xmlns:a16="http://schemas.microsoft.com/office/drawing/2014/main" id="{CBAD3C2B-7E5D-41CA-ADAD-B28E1137F739}"/>
              </a:ext>
            </a:extLst>
          </p:cNvPr>
          <p:cNvSpPr txBox="1"/>
          <p:nvPr/>
        </p:nvSpPr>
        <p:spPr>
          <a:xfrm>
            <a:off x="2034235" y="283779"/>
            <a:ext cx="8123531" cy="584775"/>
          </a:xfrm>
          <a:prstGeom prst="rect">
            <a:avLst/>
          </a:prstGeom>
          <a:noFill/>
        </p:spPr>
        <p:txBody>
          <a:bodyPr wrap="square" rtlCol="0">
            <a:spAutoFit/>
          </a:bodyPr>
          <a:lstStyle/>
          <a:p>
            <a:pPr algn="ctr"/>
            <a:r>
              <a:rPr lang="en-GB" sz="3200" b="1" dirty="0">
                <a:solidFill>
                  <a:srgbClr val="002060"/>
                </a:solidFill>
              </a:rPr>
              <a:t>Creating a Game Design Document</a:t>
            </a:r>
          </a:p>
        </p:txBody>
      </p:sp>
    </p:spTree>
    <p:extLst>
      <p:ext uri="{BB962C8B-B14F-4D97-AF65-F5344CB8AC3E}">
        <p14:creationId xmlns:p14="http://schemas.microsoft.com/office/powerpoint/2010/main" val="8828339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3426</Words>
  <Application>Microsoft Office PowerPoint</Application>
  <PresentationFormat>Widescreen</PresentationFormat>
  <Paragraphs>329</Paragraphs>
  <Slides>28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Angel</dc:creator>
  <cp:lastModifiedBy>Paul Angel</cp:lastModifiedBy>
  <cp:revision>1</cp:revision>
  <dcterms:created xsi:type="dcterms:W3CDTF">2018-01-09T13:12:33Z</dcterms:created>
  <dcterms:modified xsi:type="dcterms:W3CDTF">2018-01-10T10:13:42Z</dcterms:modified>
</cp:coreProperties>
</file>