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3" r:id="rId8"/>
    <p:sldId id="265" r:id="rId9"/>
    <p:sldId id="264" r:id="rId10"/>
    <p:sldId id="267" r:id="rId11"/>
    <p:sldId id="266" r:id="rId1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AD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A5291-2C1F-45E8-BE99-37F1D205D673}" v="3" dt="2021-06-03T12:04:32.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mann, Lars Vegard" userId="9fade4d3-1629-4597-b3ae-edc23d66fe50" providerId="ADAL" clId="{793A5291-2C1F-45E8-BE99-37F1D205D673}"/>
    <pc:docChg chg="modSld">
      <pc:chgData name="Bachmann, Lars Vegard" userId="9fade4d3-1629-4597-b3ae-edc23d66fe50" providerId="ADAL" clId="{793A5291-2C1F-45E8-BE99-37F1D205D673}" dt="2021-06-03T12:04:32.473" v="2" actId="20577"/>
      <pc:docMkLst>
        <pc:docMk/>
      </pc:docMkLst>
      <pc:sldChg chg="modSp modAnim">
        <pc:chgData name="Bachmann, Lars Vegard" userId="9fade4d3-1629-4597-b3ae-edc23d66fe50" providerId="ADAL" clId="{793A5291-2C1F-45E8-BE99-37F1D205D673}" dt="2021-06-03T12:04:32.473" v="2" actId="20577"/>
        <pc:sldMkLst>
          <pc:docMk/>
          <pc:sldMk cId="1242705306" sldId="256"/>
        </pc:sldMkLst>
        <pc:spChg chg="mod">
          <ac:chgData name="Bachmann, Lars Vegard" userId="9fade4d3-1629-4597-b3ae-edc23d66fe50" providerId="ADAL" clId="{793A5291-2C1F-45E8-BE99-37F1D205D673}" dt="2021-06-03T12:04:32.473" v="2" actId="20577"/>
          <ac:spMkLst>
            <pc:docMk/>
            <pc:sldMk cId="1242705306" sldId="256"/>
            <ac:spMk id="2" creationId="{11085B67-EF86-4CD1-A339-F0D71F582A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9543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2302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146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1672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11134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3612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9216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82568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3793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076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6/3/2021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9186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6/3/2021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55168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28" r:id="rId4"/>
    <p:sldLayoutId id="2147483729" r:id="rId5"/>
    <p:sldLayoutId id="2147483734" r:id="rId6"/>
    <p:sldLayoutId id="2147483730" r:id="rId7"/>
    <p:sldLayoutId id="2147483731" r:id="rId8"/>
    <p:sldLayoutId id="2147483732" r:id="rId9"/>
    <p:sldLayoutId id="2147483733" r:id="rId10"/>
    <p:sldLayoutId id="2147483735"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udi.no/om-koronasituasjonen/soknad-om-unntak-for-opphold-pa-karantenehotell-ved-sterke-velferdsgrunner-nar-du-reiser-til-norge"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1085B67-EF86-4CD1-A339-F0D71F582AD6}"/>
              </a:ext>
            </a:extLst>
          </p:cNvPr>
          <p:cNvSpPr>
            <a:spLocks noGrp="1"/>
          </p:cNvSpPr>
          <p:nvPr>
            <p:ph type="ctrTitle"/>
          </p:nvPr>
        </p:nvSpPr>
        <p:spPr>
          <a:xfrm>
            <a:off x="685800" y="908651"/>
            <a:ext cx="3620882" cy="3640345"/>
          </a:xfrm>
        </p:spPr>
        <p:txBody>
          <a:bodyPr anchor="t">
            <a:normAutofit/>
          </a:bodyPr>
          <a:lstStyle/>
          <a:p>
            <a:pPr>
              <a:lnSpc>
                <a:spcPct val="90000"/>
              </a:lnSpc>
            </a:pPr>
            <a:r>
              <a:rPr lang="nb-NO" sz="2800" dirty="0">
                <a:solidFill>
                  <a:schemeClr val="bg1"/>
                </a:solidFill>
              </a:rPr>
              <a:t>Søknad for unntak fra opphold på karantenehotell ved sterke velferdsgrunner når du reiser til Norge fra utlandet</a:t>
            </a:r>
          </a:p>
        </p:txBody>
      </p:sp>
      <p:sp>
        <p:nvSpPr>
          <p:cNvPr id="3" name="Undertittel 2">
            <a:extLst>
              <a:ext uri="{FF2B5EF4-FFF2-40B4-BE49-F238E27FC236}">
                <a16:creationId xmlns:a16="http://schemas.microsoft.com/office/drawing/2014/main" id="{08347FFA-EB14-4938-B176-69735DED53F8}"/>
              </a:ext>
            </a:extLst>
          </p:cNvPr>
          <p:cNvSpPr>
            <a:spLocks noGrp="1"/>
          </p:cNvSpPr>
          <p:nvPr>
            <p:ph type="subTitle" idx="1"/>
          </p:nvPr>
        </p:nvSpPr>
        <p:spPr>
          <a:xfrm>
            <a:off x="705934" y="5220450"/>
            <a:ext cx="3380437" cy="570748"/>
          </a:xfrm>
        </p:spPr>
        <p:txBody>
          <a:bodyPr anchor="b">
            <a:normAutofit/>
          </a:bodyPr>
          <a:lstStyle/>
          <a:p>
            <a:pPr>
              <a:lnSpc>
                <a:spcPct val="110000"/>
              </a:lnSpc>
            </a:pPr>
            <a:r>
              <a:rPr lang="nb-NO" sz="1400" dirty="0">
                <a:solidFill>
                  <a:schemeClr val="bg1"/>
                </a:solidFill>
              </a:rPr>
              <a:t>Fra idé/konsept til tjeneste i produksjon på rekordtid</a:t>
            </a:r>
          </a:p>
        </p:txBody>
      </p:sp>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descr="Hvit stopwatch">
            <a:extLst>
              <a:ext uri="{FF2B5EF4-FFF2-40B4-BE49-F238E27FC236}">
                <a16:creationId xmlns:a16="http://schemas.microsoft.com/office/drawing/2014/main" id="{AC3A32B9-59B3-4D09-AE90-DCB73207BB59}"/>
              </a:ext>
            </a:extLst>
          </p:cNvPr>
          <p:cNvPicPr>
            <a:picLocks noChangeAspect="1"/>
          </p:cNvPicPr>
          <p:nvPr/>
        </p:nvPicPr>
        <p:blipFill rotWithShape="1">
          <a:blip r:embed="rId2">
            <a:extLst>
              <a:ext uri="{28A0092B-C50C-407E-A947-70E740481C1C}">
                <a14:useLocalDpi xmlns:a14="http://schemas.microsoft.com/office/drawing/2010/main" val="0"/>
              </a:ext>
            </a:extLst>
          </a:blip>
          <a:srcRect l="14398" r="14395" b="-1"/>
          <a:stretch/>
        </p:blipFill>
        <p:spPr>
          <a:xfrm>
            <a:off x="4876158" y="10"/>
            <a:ext cx="7315841" cy="6857990"/>
          </a:xfrm>
          <a:prstGeom prst="rect">
            <a:avLst/>
          </a:prstGeom>
        </p:spPr>
      </p:pic>
    </p:spTree>
    <p:extLst>
      <p:ext uri="{BB962C8B-B14F-4D97-AF65-F5344CB8AC3E}">
        <p14:creationId xmlns:p14="http://schemas.microsoft.com/office/powerpoint/2010/main" val="124270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par>
                          <p:cTn id="8" fill="hold">
                            <p:stCondLst>
                              <p:cond delay="52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88899229-77B1-4DCB-8A99-36621EF66DB9}"/>
              </a:ext>
            </a:extLst>
          </p:cNvPr>
          <p:cNvSpPr>
            <a:spLocks noGrp="1"/>
          </p:cNvSpPr>
          <p:nvPr>
            <p:ph type="title"/>
          </p:nvPr>
        </p:nvSpPr>
        <p:spPr/>
        <p:txBody>
          <a:bodyPr/>
          <a:lstStyle/>
          <a:p>
            <a:r>
              <a:rPr lang="nb-NO" dirty="0"/>
              <a:t>Videre tiltak</a:t>
            </a:r>
          </a:p>
        </p:txBody>
      </p:sp>
      <p:sp>
        <p:nvSpPr>
          <p:cNvPr id="3" name="Plassholder for innhold 2">
            <a:extLst>
              <a:ext uri="{FF2B5EF4-FFF2-40B4-BE49-F238E27FC236}">
                <a16:creationId xmlns:a16="http://schemas.microsoft.com/office/drawing/2014/main" id="{BFD5F134-10CC-4021-84C3-48B702FE31AA}"/>
              </a:ext>
            </a:extLst>
          </p:cNvPr>
          <p:cNvSpPr>
            <a:spLocks noGrp="1"/>
          </p:cNvSpPr>
          <p:nvPr>
            <p:ph idx="1"/>
          </p:nvPr>
        </p:nvSpPr>
        <p:spPr/>
        <p:txBody>
          <a:bodyPr>
            <a:normAutofit fontScale="92500" lnSpcReduction="10000"/>
          </a:bodyPr>
          <a:lstStyle/>
          <a:p>
            <a:r>
              <a:rPr lang="nb-NO" sz="1800" dirty="0">
                <a:effectLst/>
                <a:latin typeface="Calibri" panose="020F0502020204030204" pitchFamily="34" charset="0"/>
                <a:ea typeface="Calibri" panose="020F0502020204030204" pitchFamily="34" charset="0"/>
              </a:rPr>
              <a:t>Lage søknadsskjema i Altinn for brukere av ID-porten ✅</a:t>
            </a:r>
          </a:p>
          <a:p>
            <a:r>
              <a:rPr lang="nb-NO" sz="1800" dirty="0">
                <a:effectLst/>
                <a:latin typeface="Calibri" panose="020F0502020204030204" pitchFamily="34" charset="0"/>
                <a:ea typeface="Calibri" panose="020F0502020204030204" pitchFamily="34" charset="0"/>
              </a:rPr>
              <a:t>Vurdere en samtykkebasert løsning som en (mellom)løsning for søkere som ikke har tilgang til Altinn uten F/D-nummer – PDF/papir-basert </a:t>
            </a:r>
            <a:r>
              <a:rPr lang="nb-NO" sz="2000" dirty="0">
                <a:effectLst/>
                <a:latin typeface="Calibri" panose="020F0502020204030204" pitchFamily="34" charset="0"/>
                <a:ea typeface="Calibri" panose="020F0502020204030204" pitchFamily="34" charset="0"/>
              </a:rPr>
              <a:t>✅</a:t>
            </a:r>
          </a:p>
          <a:p>
            <a:r>
              <a:rPr lang="nb-NO" sz="1800" dirty="0">
                <a:effectLst/>
                <a:latin typeface="Calibri" panose="020F0502020204030204" pitchFamily="34" charset="0"/>
                <a:ea typeface="Calibri" panose="020F0502020204030204" pitchFamily="34" charset="0"/>
              </a:rPr>
              <a:t>Generell videreutvikling/forbedring av tjenesten</a:t>
            </a:r>
          </a:p>
          <a:p>
            <a:r>
              <a:rPr lang="nb-NO" sz="1800" dirty="0">
                <a:effectLst/>
                <a:latin typeface="Calibri" panose="020F0502020204030204" pitchFamily="34" charset="0"/>
                <a:ea typeface="Calibri" panose="020F0502020204030204" pitchFamily="34" charset="0"/>
              </a:rPr>
              <a:t>Muliggjøre registering av søknad for utlendinger</a:t>
            </a:r>
          </a:p>
          <a:p>
            <a:pPr lvl="1"/>
            <a:r>
              <a:rPr lang="nb-NO" sz="1600" dirty="0">
                <a:effectLst/>
                <a:latin typeface="Calibri" panose="020F0502020204030204" pitchFamily="34" charset="0"/>
                <a:ea typeface="Calibri" panose="020F0502020204030204" pitchFamily="34" charset="0"/>
              </a:rPr>
              <a:t>Tilgjengeliggjøre pålogging på Altinn for utlendinger uten F/D-nummer (Utlands </a:t>
            </a:r>
            <a:r>
              <a:rPr lang="nb-NO" sz="1600" dirty="0" err="1">
                <a:effectLst/>
                <a:latin typeface="Calibri" panose="020F0502020204030204" pitchFamily="34" charset="0"/>
                <a:ea typeface="Calibri" panose="020F0502020204030204" pitchFamily="34" charset="0"/>
              </a:rPr>
              <a:t>eID</a:t>
            </a:r>
            <a:r>
              <a:rPr lang="nb-NO" sz="1600" dirty="0">
                <a:effectLst/>
                <a:latin typeface="Calibri" panose="020F0502020204030204" pitchFamily="34" charset="0"/>
                <a:ea typeface="Calibri" panose="020F0502020204030204" pitchFamily="34" charset="0"/>
              </a:rPr>
              <a:t>)?</a:t>
            </a:r>
          </a:p>
          <a:p>
            <a:pPr lvl="1"/>
            <a:r>
              <a:rPr lang="nb-NO" sz="1600" dirty="0">
                <a:effectLst/>
                <a:latin typeface="Calibri" panose="020F0502020204030204" pitchFamily="34" charset="0"/>
                <a:ea typeface="Calibri" panose="020F0502020204030204" pitchFamily="34" charset="0"/>
              </a:rPr>
              <a:t>Bruke reisedokument for pålogging (</a:t>
            </a:r>
            <a:r>
              <a:rPr lang="nb-NO" sz="1600" dirty="0" err="1">
                <a:effectLst/>
                <a:latin typeface="Calibri" panose="020F0502020204030204" pitchFamily="34" charset="0"/>
                <a:ea typeface="Calibri" panose="020F0502020204030204" pitchFamily="34" charset="0"/>
              </a:rPr>
              <a:t>MinID</a:t>
            </a:r>
            <a:r>
              <a:rPr lang="nb-NO" sz="1600" dirty="0">
                <a:effectLst/>
                <a:latin typeface="Calibri" panose="020F0502020204030204" pitchFamily="34" charset="0"/>
                <a:ea typeface="Calibri" panose="020F0502020204030204" pitchFamily="34" charset="0"/>
              </a:rPr>
              <a:t> Passport uten F/D nummer tilknytning) og fange strukturert informasjon fra reisedokumentet.</a:t>
            </a:r>
          </a:p>
          <a:p>
            <a:r>
              <a:rPr lang="nb-NO" sz="1800" i="1" dirty="0">
                <a:effectLst/>
                <a:latin typeface="Calibri" panose="020F0502020204030204" pitchFamily="34" charset="0"/>
                <a:ea typeface="Calibri" panose="020F0502020204030204" pitchFamily="34" charset="0"/>
              </a:rPr>
              <a:t>Oppslagstjeneste for verifikasjon av resultat (denne er muligens ikke like aktuell lenger fordi det er aktuelt å bruke en løsning fra DSB med verifikasjon mot Innreiseregisteret)</a:t>
            </a:r>
          </a:p>
        </p:txBody>
      </p:sp>
    </p:spTree>
    <p:extLst>
      <p:ext uri="{BB962C8B-B14F-4D97-AF65-F5344CB8AC3E}">
        <p14:creationId xmlns:p14="http://schemas.microsoft.com/office/powerpoint/2010/main" val="21706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Spørsmål</a:t>
            </a:r>
            <a:r>
              <a:rPr lang="en-US" sz="5400" dirty="0">
                <a:solidFill>
                  <a:schemeClr val="bg2"/>
                </a:solidFill>
              </a:rPr>
              <a:t>?</a:t>
            </a:r>
            <a:br>
              <a:rPr lang="en-US" sz="5400" dirty="0">
                <a:solidFill>
                  <a:schemeClr val="bg2"/>
                </a:solidFill>
              </a:rPr>
            </a:br>
            <a:r>
              <a:rPr lang="en-US" sz="5400" dirty="0" err="1">
                <a:solidFill>
                  <a:schemeClr val="bg2"/>
                </a:solidFill>
              </a:rPr>
              <a:t>Kommentarer</a:t>
            </a:r>
            <a:r>
              <a:rPr lang="en-US" sz="5400" dirty="0">
                <a:solidFill>
                  <a:schemeClr val="bg2"/>
                </a:solidFill>
              </a:rPr>
              <a:t>?</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6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Torsdag</a:t>
            </a:r>
            <a:r>
              <a:rPr lang="en-US" sz="5400" dirty="0">
                <a:solidFill>
                  <a:schemeClr val="bg2"/>
                </a:solidFill>
              </a:rPr>
              <a:t> 20.05 @16:01</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7FB67496-189F-42CF-93ED-7113ED714BBE}"/>
              </a:ext>
            </a:extLst>
          </p:cNvPr>
          <p:cNvSpPr txBox="1"/>
          <p:nvPr/>
        </p:nvSpPr>
        <p:spPr>
          <a:xfrm>
            <a:off x="5972961" y="906863"/>
            <a:ext cx="5418939" cy="2462213"/>
          </a:xfrm>
          <a:prstGeom prst="rect">
            <a:avLst/>
          </a:prstGeom>
          <a:noFill/>
        </p:spPr>
        <p:txBody>
          <a:bodyPr wrap="square">
            <a:spAutoFit/>
          </a:bodyPr>
          <a:lstStyle/>
          <a:p>
            <a:r>
              <a:rPr lang="nb-NO" sz="1400" i="1" dirty="0">
                <a:solidFill>
                  <a:schemeClr val="bg1"/>
                </a:solidFill>
                <a:effectLst/>
                <a:latin typeface="Calibri" panose="020F0502020204030204" pitchFamily="34" charset="0"/>
                <a:ea typeface="Times New Roman" panose="02020603050405020304" pitchFamily="18" charset="0"/>
              </a:rPr>
              <a:t>«UDI kommer trolig til å få oppdrag i å etablere en søknadsløsning for unntaksbehandling i forbindelse med reiser. Endring i regelverk forventes snart og ønskes implementert innen kort tid (trolig slutten av neste uke). Denne endringen er viktig for regjeringen.</a:t>
            </a:r>
            <a:endParaRPr lang="nb-NO" sz="1400" i="1" dirty="0">
              <a:solidFill>
                <a:schemeClr val="bg1"/>
              </a:solidFill>
              <a:effectLst/>
              <a:latin typeface="Calibri" panose="020F0502020204030204" pitchFamily="34" charset="0"/>
              <a:ea typeface="Calibri" panose="020F0502020204030204" pitchFamily="34" charset="0"/>
            </a:endParaRPr>
          </a:p>
          <a:p>
            <a:r>
              <a:rPr lang="nb-NO" sz="1400" i="1" dirty="0">
                <a:solidFill>
                  <a:schemeClr val="bg1"/>
                </a:solidFill>
                <a:effectLst/>
                <a:latin typeface="Calibri" panose="020F0502020204030204" pitchFamily="34" charset="0"/>
                <a:ea typeface="Times New Roman" panose="02020603050405020304" pitchFamily="18" charset="0"/>
              </a:rPr>
              <a:t> </a:t>
            </a:r>
            <a:endParaRPr lang="nb-NO" sz="1400" i="1" dirty="0">
              <a:solidFill>
                <a:schemeClr val="bg1"/>
              </a:solidFill>
              <a:effectLst/>
              <a:latin typeface="Calibri" panose="020F0502020204030204" pitchFamily="34" charset="0"/>
              <a:ea typeface="Calibri" panose="020F0502020204030204" pitchFamily="34" charset="0"/>
            </a:endParaRPr>
          </a:p>
          <a:p>
            <a:r>
              <a:rPr lang="nb-NO" sz="1400" i="1" dirty="0">
                <a:solidFill>
                  <a:schemeClr val="bg1"/>
                </a:solidFill>
                <a:effectLst/>
                <a:latin typeface="Calibri" panose="020F0502020204030204" pitchFamily="34" charset="0"/>
                <a:ea typeface="Times New Roman" panose="02020603050405020304" pitchFamily="18" charset="0"/>
              </a:rPr>
              <a:t>I den forbindelse behøver vi en søknadsløsning samt pålogging/autentiseringsløsning. Vi vil også ha behov for å kunne saksbehandle søknader, men der tenker vi å benytte egne løsninger.</a:t>
            </a:r>
            <a:endParaRPr lang="nb-NO" sz="1400" i="1" dirty="0">
              <a:solidFill>
                <a:schemeClr val="bg1"/>
              </a:solidFill>
              <a:effectLst/>
              <a:latin typeface="Calibri" panose="020F0502020204030204" pitchFamily="34" charset="0"/>
              <a:ea typeface="Calibri" panose="020F0502020204030204" pitchFamily="34" charset="0"/>
            </a:endParaRPr>
          </a:p>
          <a:p>
            <a:r>
              <a:rPr lang="nb-NO" sz="1400" i="1" dirty="0">
                <a:solidFill>
                  <a:schemeClr val="bg1"/>
                </a:solidFill>
                <a:effectLst/>
                <a:latin typeface="Calibri" panose="020F0502020204030204" pitchFamily="34" charset="0"/>
                <a:ea typeface="Times New Roman" panose="02020603050405020304" pitchFamily="18" charset="0"/>
              </a:rPr>
              <a:t> </a:t>
            </a:r>
            <a:endParaRPr lang="nb-NO" sz="1400" i="1" dirty="0">
              <a:solidFill>
                <a:schemeClr val="bg1"/>
              </a:solidFill>
              <a:effectLst/>
              <a:latin typeface="Calibri" panose="020F0502020204030204" pitchFamily="34" charset="0"/>
              <a:ea typeface="Calibri" panose="020F0502020204030204" pitchFamily="34" charset="0"/>
            </a:endParaRPr>
          </a:p>
          <a:p>
            <a:r>
              <a:rPr lang="nb-NO" sz="1400" i="1" dirty="0">
                <a:solidFill>
                  <a:schemeClr val="bg1"/>
                </a:solidFill>
                <a:effectLst/>
                <a:latin typeface="Calibri" panose="020F0502020204030204" pitchFamily="34" charset="0"/>
                <a:ea typeface="Times New Roman" panose="02020603050405020304" pitchFamily="18" charset="0"/>
              </a:rPr>
              <a:t>Vi tar kontakt med dere for å se om det er mulig og formålstjenlig å benytte ID porten samt Altinn 3.0 plattformen for dette.»</a:t>
            </a:r>
            <a:endParaRPr lang="nb-NO" sz="1400" i="1" dirty="0">
              <a:solidFill>
                <a:schemeClr val="bg1"/>
              </a:solidFill>
            </a:endParaRPr>
          </a:p>
        </p:txBody>
      </p:sp>
      <p:sp>
        <p:nvSpPr>
          <p:cNvPr id="14" name="TekstSylinder 13">
            <a:extLst>
              <a:ext uri="{FF2B5EF4-FFF2-40B4-BE49-F238E27FC236}">
                <a16:creationId xmlns:a16="http://schemas.microsoft.com/office/drawing/2014/main" id="{80355313-B527-44EE-941D-754FD3513D94}"/>
              </a:ext>
            </a:extLst>
          </p:cNvPr>
          <p:cNvSpPr txBox="1"/>
          <p:nvPr/>
        </p:nvSpPr>
        <p:spPr>
          <a:xfrm>
            <a:off x="7852094" y="3488925"/>
            <a:ext cx="3539805" cy="369332"/>
          </a:xfrm>
          <a:prstGeom prst="rect">
            <a:avLst/>
          </a:prstGeom>
          <a:noFill/>
        </p:spPr>
        <p:txBody>
          <a:bodyPr wrap="square">
            <a:spAutoFit/>
          </a:bodyPr>
          <a:lstStyle/>
          <a:p>
            <a:r>
              <a:rPr lang="nb-NO" sz="1800" b="1" dirty="0">
                <a:solidFill>
                  <a:schemeClr val="bg1"/>
                </a:solidFill>
                <a:effectLst/>
                <a:latin typeface="Arial" panose="020B0604020202020204" pitchFamily="34" charset="0"/>
                <a:ea typeface="Calibri" panose="020F0502020204030204" pitchFamily="34" charset="0"/>
              </a:rPr>
              <a:t>- Finnur Olafsson, arkitekt, UDI</a:t>
            </a:r>
            <a:endParaRPr lang="nb-NO" dirty="0">
              <a:solidFill>
                <a:schemeClr val="bg1"/>
              </a:solidFill>
            </a:endParaRPr>
          </a:p>
        </p:txBody>
      </p:sp>
    </p:spTree>
    <p:extLst>
      <p:ext uri="{BB962C8B-B14F-4D97-AF65-F5344CB8AC3E}">
        <p14:creationId xmlns:p14="http://schemas.microsoft.com/office/powerpoint/2010/main" val="307808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fredag</a:t>
            </a:r>
            <a:r>
              <a:rPr lang="en-US" sz="5400" dirty="0">
                <a:solidFill>
                  <a:schemeClr val="bg2"/>
                </a:solidFill>
              </a:rPr>
              <a:t> 21.05 @17:19</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7FB67496-189F-42CF-93ED-7113ED714BBE}"/>
              </a:ext>
            </a:extLst>
          </p:cNvPr>
          <p:cNvSpPr txBox="1"/>
          <p:nvPr/>
        </p:nvSpPr>
        <p:spPr>
          <a:xfrm>
            <a:off x="5972961" y="906863"/>
            <a:ext cx="5418939" cy="3108543"/>
          </a:xfrm>
          <a:prstGeom prst="rect">
            <a:avLst/>
          </a:prstGeom>
          <a:noFill/>
        </p:spPr>
        <p:txBody>
          <a:bodyPr wrap="square">
            <a:spAutoFit/>
          </a:bodyPr>
          <a:lstStyle/>
          <a:p>
            <a:r>
              <a:rPr lang="nb-NO" sz="1400" i="1" dirty="0">
                <a:solidFill>
                  <a:schemeClr val="bg1"/>
                </a:solidFill>
                <a:effectLst/>
                <a:latin typeface="Calibri" panose="020F0502020204030204" pitchFamily="34" charset="0"/>
                <a:ea typeface="Calibri" panose="020F0502020204030204" pitchFamily="34" charset="0"/>
              </a:rPr>
              <a:t>«Viser til møtet mellom UDI og </a:t>
            </a:r>
            <a:r>
              <a:rPr lang="nb-NO" sz="1400" i="1" dirty="0" err="1">
                <a:solidFill>
                  <a:schemeClr val="bg1"/>
                </a:solidFill>
                <a:effectLst/>
                <a:latin typeface="Calibri" panose="020F0502020204030204" pitchFamily="34" charset="0"/>
                <a:ea typeface="Calibri" panose="020F0502020204030204" pitchFamily="34" charset="0"/>
              </a:rPr>
              <a:t>DigDir</a:t>
            </a:r>
            <a:r>
              <a:rPr lang="nb-NO" sz="1400" i="1" dirty="0">
                <a:solidFill>
                  <a:schemeClr val="bg1"/>
                </a:solidFill>
                <a:effectLst/>
                <a:latin typeface="Calibri" panose="020F0502020204030204" pitchFamily="34" charset="0"/>
                <a:ea typeface="Calibri" panose="020F0502020204030204" pitchFamily="34" charset="0"/>
              </a:rPr>
              <a:t> i dag hvor temaet var bruk av Altinn og bistand fra </a:t>
            </a:r>
            <a:r>
              <a:rPr lang="nb-NO" sz="1400" i="1" dirty="0" err="1">
                <a:solidFill>
                  <a:schemeClr val="bg1"/>
                </a:solidFill>
                <a:effectLst/>
                <a:latin typeface="Calibri" panose="020F0502020204030204" pitchFamily="34" charset="0"/>
                <a:ea typeface="Calibri" panose="020F0502020204030204" pitchFamily="34" charset="0"/>
              </a:rPr>
              <a:t>DigDir</a:t>
            </a:r>
            <a:r>
              <a:rPr lang="nb-NO" sz="1400" i="1" dirty="0">
                <a:solidFill>
                  <a:schemeClr val="bg1"/>
                </a:solidFill>
                <a:effectLst/>
                <a:latin typeface="Calibri" panose="020F0502020204030204" pitchFamily="34" charset="0"/>
                <a:ea typeface="Calibri" panose="020F0502020204030204" pitchFamily="34" charset="0"/>
              </a:rPr>
              <a:t> i forbindelse med implementeringen av en vedtaksordning for fritak for opphold på karantenehotell ved innreise til Norge. For kort tid siden fikk også UDI formelt oppdraget fra Justisdepartementet (se vedlegg). Vi har også bedt JD om å sende en henvendelse til KMD om bistand fra </a:t>
            </a:r>
            <a:r>
              <a:rPr lang="nb-NO" sz="1400" i="1" dirty="0" err="1">
                <a:solidFill>
                  <a:schemeClr val="bg1"/>
                </a:solidFill>
                <a:effectLst/>
                <a:latin typeface="Calibri" panose="020F0502020204030204" pitchFamily="34" charset="0"/>
                <a:ea typeface="Calibri" panose="020F0502020204030204" pitchFamily="34" charset="0"/>
              </a:rPr>
              <a:t>DigDir</a:t>
            </a:r>
            <a:r>
              <a:rPr lang="nb-NO" sz="1400" i="1" dirty="0">
                <a:solidFill>
                  <a:schemeClr val="bg1"/>
                </a:solidFill>
                <a:effectLst/>
                <a:latin typeface="Calibri" panose="020F0502020204030204" pitchFamily="34" charset="0"/>
                <a:ea typeface="Calibri" panose="020F0502020204030204" pitchFamily="34" charset="0"/>
              </a:rPr>
              <a:t> i utarbeidelse av søknadsløsningen.</a:t>
            </a:r>
          </a:p>
          <a:p>
            <a:endParaRPr lang="nb-NO" sz="1400" i="1" dirty="0">
              <a:solidFill>
                <a:schemeClr val="bg1"/>
              </a:solidFill>
              <a:latin typeface="Calibri" panose="020F0502020204030204" pitchFamily="34" charset="0"/>
            </a:endParaRPr>
          </a:p>
          <a:p>
            <a:r>
              <a:rPr lang="nb-NO" sz="1400" i="1" dirty="0">
                <a:solidFill>
                  <a:schemeClr val="bg1"/>
                </a:solidFill>
                <a:effectLst/>
                <a:latin typeface="Calibri" panose="020F0502020204030204" pitchFamily="34" charset="0"/>
                <a:ea typeface="Calibri" panose="020F0502020204030204" pitchFamily="34" charset="0"/>
              </a:rPr>
              <a:t>UDI har ikke ressurser internt med kompetanse på å bygge skjema i Altinn, så vi ber altså også om bistand til selve skjemabyggingen.</a:t>
            </a:r>
          </a:p>
          <a:p>
            <a:r>
              <a:rPr lang="nb-NO" sz="1400" i="1" dirty="0">
                <a:solidFill>
                  <a:schemeClr val="bg1"/>
                </a:solidFill>
                <a:effectLst/>
                <a:latin typeface="Calibri" panose="020F0502020204030204" pitchFamily="34" charset="0"/>
                <a:ea typeface="Calibri" panose="020F0502020204030204" pitchFamily="34" charset="0"/>
              </a:rPr>
              <a:t> </a:t>
            </a:r>
          </a:p>
          <a:p>
            <a:r>
              <a:rPr lang="nb-NO" sz="1400" i="1" dirty="0">
                <a:solidFill>
                  <a:schemeClr val="bg1"/>
                </a:solidFill>
                <a:effectLst/>
                <a:latin typeface="Calibri" panose="020F0502020204030204" pitchFamily="34" charset="0"/>
                <a:ea typeface="Calibri" panose="020F0502020204030204" pitchFamily="34" charset="0"/>
              </a:rPr>
              <a:t>Tusen takk for at dere er så positive til å bidra til at vi kan få denne løsningen på plass!»</a:t>
            </a:r>
          </a:p>
          <a:p>
            <a:endParaRPr lang="nb-NO" sz="1400" i="1" dirty="0">
              <a:solidFill>
                <a:schemeClr val="bg1"/>
              </a:solidFill>
            </a:endParaRPr>
          </a:p>
        </p:txBody>
      </p:sp>
      <p:sp>
        <p:nvSpPr>
          <p:cNvPr id="14" name="TekstSylinder 13">
            <a:extLst>
              <a:ext uri="{FF2B5EF4-FFF2-40B4-BE49-F238E27FC236}">
                <a16:creationId xmlns:a16="http://schemas.microsoft.com/office/drawing/2014/main" id="{305A5EC5-800B-4A25-9426-566F7730C8B1}"/>
              </a:ext>
            </a:extLst>
          </p:cNvPr>
          <p:cNvSpPr txBox="1"/>
          <p:nvPr/>
        </p:nvSpPr>
        <p:spPr>
          <a:xfrm>
            <a:off x="7692706" y="3750566"/>
            <a:ext cx="3699194" cy="369332"/>
          </a:xfrm>
          <a:prstGeom prst="rect">
            <a:avLst/>
          </a:prstGeom>
          <a:noFill/>
        </p:spPr>
        <p:txBody>
          <a:bodyPr wrap="square">
            <a:spAutoFit/>
          </a:bodyPr>
          <a:lstStyle/>
          <a:p>
            <a:r>
              <a:rPr lang="nb-NO" sz="1800" b="1" dirty="0">
                <a:solidFill>
                  <a:schemeClr val="bg1"/>
                </a:solidFill>
                <a:effectLst/>
                <a:latin typeface="Arial" panose="020B0604020202020204" pitchFamily="34" charset="0"/>
                <a:ea typeface="Calibri" panose="020F0502020204030204" pitchFamily="34" charset="0"/>
              </a:rPr>
              <a:t>- Stian Molvik, seksjonssjef, UDI</a:t>
            </a:r>
            <a:endParaRPr lang="nb-NO" dirty="0">
              <a:solidFill>
                <a:schemeClr val="bg1"/>
              </a:solidFill>
            </a:endParaRPr>
          </a:p>
        </p:txBody>
      </p:sp>
    </p:spTree>
    <p:extLst>
      <p:ext uri="{BB962C8B-B14F-4D97-AF65-F5344CB8AC3E}">
        <p14:creationId xmlns:p14="http://schemas.microsoft.com/office/powerpoint/2010/main" val="276210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lørdag</a:t>
            </a:r>
            <a:r>
              <a:rPr lang="en-US" sz="5400" dirty="0">
                <a:solidFill>
                  <a:schemeClr val="bg2"/>
                </a:solidFill>
              </a:rPr>
              <a:t> 22.05 @13:02</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7FB67496-189F-42CF-93ED-7113ED714BBE}"/>
              </a:ext>
            </a:extLst>
          </p:cNvPr>
          <p:cNvSpPr txBox="1"/>
          <p:nvPr/>
        </p:nvSpPr>
        <p:spPr>
          <a:xfrm>
            <a:off x="5972961" y="906863"/>
            <a:ext cx="5418939" cy="3970318"/>
          </a:xfrm>
          <a:prstGeom prst="rect">
            <a:avLst/>
          </a:prstGeom>
          <a:noFill/>
        </p:spPr>
        <p:txBody>
          <a:bodyPr wrap="square">
            <a:spAutoFit/>
          </a:bodyPr>
          <a:lstStyle/>
          <a:p>
            <a:r>
              <a:rPr lang="nb-NO" sz="1400" i="1" dirty="0">
                <a:solidFill>
                  <a:schemeClr val="bg1"/>
                </a:solidFill>
                <a:effectLst/>
                <a:latin typeface="Calibri" panose="020F0502020204030204" pitchFamily="34" charset="0"/>
                <a:ea typeface="Calibri" panose="020F0502020204030204" pitchFamily="34" charset="0"/>
              </a:rPr>
              <a:t>«UDI hadde i går et møte med noen av dine i Digitaliseringsdirektoratet om bistand til å opprette en søknadsordning i Altinn for søknader om fritak fra karantenehotell. UDI oppfattet at Digitaliseringsdirektoratet var positive til å bidra til at UDI kan få på plass denne ordningen, og at det også kan være realistisk å få på plass et søknadsskjema til 27. mai dersom arbeidet kommer raskt i gang og dette prioriteres høyt. Vi har fått beskjed fra JD om at Digitaliseringsdirektoratet ønsker at dette kommer som et oppdrag fra KMD.</a:t>
            </a:r>
          </a:p>
          <a:p>
            <a:r>
              <a:rPr lang="nb-NO" sz="1400" i="1" dirty="0">
                <a:solidFill>
                  <a:schemeClr val="bg1"/>
                </a:solidFill>
                <a:effectLst/>
                <a:latin typeface="Calibri" panose="020F0502020204030204" pitchFamily="34" charset="0"/>
                <a:ea typeface="Calibri" panose="020F0502020204030204" pitchFamily="34" charset="0"/>
              </a:rPr>
              <a:t> </a:t>
            </a:r>
          </a:p>
          <a:p>
            <a:r>
              <a:rPr lang="nb-NO" sz="1400" i="1" dirty="0">
                <a:solidFill>
                  <a:schemeClr val="bg1"/>
                </a:solidFill>
                <a:effectLst/>
                <a:latin typeface="Calibri" panose="020F0502020204030204" pitchFamily="34" charset="0"/>
                <a:ea typeface="Calibri" panose="020F0502020204030204" pitchFamily="34" charset="0"/>
              </a:rPr>
              <a:t>Jeg foreslår at vi innarbeider dette oppdraget i supplerende tildelingsbrev som ble sendt til dere til uttalelse til i går. Men, at dere raskt setter i gang med utviklingsarbeidet slik at det er mulig å få dette på plass til torsdag 27. mai. Veldig fint om du raskt kan gi meg en tilbakemelding om dette er realistisk og ok for dere.</a:t>
            </a:r>
          </a:p>
          <a:p>
            <a:r>
              <a:rPr lang="nb-NO" sz="1400" i="1" dirty="0">
                <a:solidFill>
                  <a:schemeClr val="bg1"/>
                </a:solidFill>
                <a:effectLst/>
                <a:latin typeface="Calibri" panose="020F0502020204030204" pitchFamily="34" charset="0"/>
                <a:ea typeface="Calibri" panose="020F0502020204030204" pitchFamily="34" charset="0"/>
              </a:rPr>
              <a:t> </a:t>
            </a:r>
          </a:p>
          <a:p>
            <a:r>
              <a:rPr lang="nb-NO" sz="1400" i="1" dirty="0">
                <a:solidFill>
                  <a:schemeClr val="bg1"/>
                </a:solidFill>
                <a:effectLst/>
                <a:latin typeface="Calibri" panose="020F0502020204030204" pitchFamily="34" charset="0"/>
                <a:ea typeface="Calibri" panose="020F0502020204030204" pitchFamily="34" charset="0"/>
              </a:rPr>
              <a:t>Det er relativt høy temperatur i denne saken som handler om både karantenehotell og indirekte koronapass.  Håper derfor at dere kan prioritere denne henvendelsen om bistand fra UDI/JD.»</a:t>
            </a:r>
          </a:p>
        </p:txBody>
      </p:sp>
      <p:sp>
        <p:nvSpPr>
          <p:cNvPr id="10" name="TekstSylinder 9">
            <a:extLst>
              <a:ext uri="{FF2B5EF4-FFF2-40B4-BE49-F238E27FC236}">
                <a16:creationId xmlns:a16="http://schemas.microsoft.com/office/drawing/2014/main" id="{9ECAF230-F822-4F3F-AB32-7A4A21023C05}"/>
              </a:ext>
            </a:extLst>
          </p:cNvPr>
          <p:cNvSpPr txBox="1"/>
          <p:nvPr/>
        </p:nvSpPr>
        <p:spPr>
          <a:xfrm>
            <a:off x="7340367" y="4865458"/>
            <a:ext cx="4051533" cy="646331"/>
          </a:xfrm>
          <a:prstGeom prst="rect">
            <a:avLst/>
          </a:prstGeom>
          <a:noFill/>
        </p:spPr>
        <p:txBody>
          <a:bodyPr wrap="square">
            <a:spAutoFit/>
          </a:bodyPr>
          <a:lstStyle/>
          <a:p>
            <a:r>
              <a:rPr lang="nb-NO" sz="1800" b="1" dirty="0">
                <a:solidFill>
                  <a:schemeClr val="bg1"/>
                </a:solidFill>
                <a:effectLst/>
                <a:latin typeface="Arial" panose="020B0604020202020204" pitchFamily="34" charset="0"/>
                <a:ea typeface="Calibri" panose="020F0502020204030204" pitchFamily="34" charset="0"/>
              </a:rPr>
              <a:t>- Jan Hjelle, ekspedisjonssjef, Kommunal- og </a:t>
            </a:r>
            <a:r>
              <a:rPr lang="nb-NO" sz="1800" b="1" dirty="0" err="1">
                <a:solidFill>
                  <a:schemeClr val="bg1"/>
                </a:solidFill>
                <a:effectLst/>
                <a:latin typeface="Arial" panose="020B0604020202020204" pitchFamily="34" charset="0"/>
                <a:ea typeface="Calibri" panose="020F0502020204030204" pitchFamily="34" charset="0"/>
              </a:rPr>
              <a:t>moderniseringsdep</a:t>
            </a:r>
            <a:r>
              <a:rPr lang="nb-NO" sz="1800" b="1" dirty="0">
                <a:solidFill>
                  <a:schemeClr val="bg1"/>
                </a:solidFill>
                <a:effectLst/>
                <a:latin typeface="Arial" panose="020B0604020202020204" pitchFamily="34" charset="0"/>
                <a:ea typeface="Calibri" panose="020F0502020204030204" pitchFamily="34" charset="0"/>
              </a:rPr>
              <a:t>.</a:t>
            </a:r>
            <a:endParaRPr lang="nb-NO" dirty="0">
              <a:solidFill>
                <a:schemeClr val="bg1"/>
              </a:solidFill>
            </a:endParaRPr>
          </a:p>
        </p:txBody>
      </p:sp>
    </p:spTree>
    <p:extLst>
      <p:ext uri="{BB962C8B-B14F-4D97-AF65-F5344CB8AC3E}">
        <p14:creationId xmlns:p14="http://schemas.microsoft.com/office/powerpoint/2010/main" val="41949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søndag</a:t>
            </a:r>
            <a:r>
              <a:rPr lang="en-US" sz="5400" dirty="0">
                <a:solidFill>
                  <a:schemeClr val="bg2"/>
                </a:solidFill>
              </a:rPr>
              <a:t> 23.05 @11:56</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7FB67496-189F-42CF-93ED-7113ED714BBE}"/>
              </a:ext>
            </a:extLst>
          </p:cNvPr>
          <p:cNvSpPr txBox="1"/>
          <p:nvPr/>
        </p:nvSpPr>
        <p:spPr>
          <a:xfrm>
            <a:off x="5972961" y="906863"/>
            <a:ext cx="5418939" cy="954107"/>
          </a:xfrm>
          <a:prstGeom prst="rect">
            <a:avLst/>
          </a:prstGeom>
          <a:noFill/>
        </p:spPr>
        <p:txBody>
          <a:bodyPr wrap="square">
            <a:spAutoFit/>
          </a:bodyPr>
          <a:lstStyle/>
          <a:p>
            <a:r>
              <a:rPr lang="nb-NO" sz="1400" i="1" dirty="0">
                <a:solidFill>
                  <a:schemeClr val="bg1"/>
                </a:solidFill>
                <a:effectLst/>
                <a:latin typeface="Calibri" panose="020F0502020204030204" pitchFamily="34" charset="0"/>
                <a:ea typeface="Calibri" panose="020F0502020204030204" pitchFamily="34" charset="0"/>
              </a:rPr>
              <a:t>«Vi sitter nå klare med utviklere som kan lage integrasjonen mellom UDI og Altinn, men vi skulle gjerne hatt en utvikler fra dere å snakke med.</a:t>
            </a:r>
          </a:p>
          <a:p>
            <a:r>
              <a:rPr lang="nb-NO" sz="1400" i="1" dirty="0">
                <a:solidFill>
                  <a:schemeClr val="bg1"/>
                </a:solidFill>
                <a:effectLst/>
                <a:latin typeface="Calibri" panose="020F0502020204030204" pitchFamily="34" charset="0"/>
                <a:ea typeface="Calibri" panose="020F0502020204030204" pitchFamily="34" charset="0"/>
              </a:rPr>
              <a:t> </a:t>
            </a:r>
          </a:p>
          <a:p>
            <a:r>
              <a:rPr lang="nb-NO" sz="1400" i="1" dirty="0">
                <a:solidFill>
                  <a:schemeClr val="bg1"/>
                </a:solidFill>
                <a:effectLst/>
                <a:latin typeface="Calibri" panose="020F0502020204030204" pitchFamily="34" charset="0"/>
                <a:ea typeface="Calibri" panose="020F0502020204030204" pitchFamily="34" charset="0"/>
              </a:rPr>
              <a:t>Kan en av dere ringe meg så raskt dere ser denne e-posten?»</a:t>
            </a:r>
          </a:p>
        </p:txBody>
      </p:sp>
      <p:sp>
        <p:nvSpPr>
          <p:cNvPr id="10" name="TekstSylinder 9">
            <a:extLst>
              <a:ext uri="{FF2B5EF4-FFF2-40B4-BE49-F238E27FC236}">
                <a16:creationId xmlns:a16="http://schemas.microsoft.com/office/drawing/2014/main" id="{9ECAF230-F822-4F3F-AB32-7A4A21023C05}"/>
              </a:ext>
            </a:extLst>
          </p:cNvPr>
          <p:cNvSpPr txBox="1"/>
          <p:nvPr/>
        </p:nvSpPr>
        <p:spPr>
          <a:xfrm>
            <a:off x="7801761" y="1988370"/>
            <a:ext cx="3590139" cy="369332"/>
          </a:xfrm>
          <a:prstGeom prst="rect">
            <a:avLst/>
          </a:prstGeom>
          <a:noFill/>
        </p:spPr>
        <p:txBody>
          <a:bodyPr wrap="square">
            <a:spAutoFit/>
          </a:bodyPr>
          <a:lstStyle/>
          <a:p>
            <a:r>
              <a:rPr lang="nb-NO" sz="1800" b="1" dirty="0">
                <a:solidFill>
                  <a:schemeClr val="bg1"/>
                </a:solidFill>
                <a:effectLst/>
                <a:latin typeface="Arial" panose="020B0604020202020204" pitchFamily="34" charset="0"/>
                <a:ea typeface="Calibri" panose="020F0502020204030204" pitchFamily="34" charset="0"/>
              </a:rPr>
              <a:t>- Hanne Ajer, prosjektleder, UDI</a:t>
            </a:r>
            <a:endParaRPr lang="nb-NO" dirty="0">
              <a:solidFill>
                <a:schemeClr val="bg1"/>
              </a:solidFill>
            </a:endParaRPr>
          </a:p>
        </p:txBody>
      </p:sp>
    </p:spTree>
    <p:extLst>
      <p:ext uri="{BB962C8B-B14F-4D97-AF65-F5344CB8AC3E}">
        <p14:creationId xmlns:p14="http://schemas.microsoft.com/office/powerpoint/2010/main" val="8899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C8D21A4-124B-41C7-BE1A-46A5C1BEAD58}"/>
              </a:ext>
            </a:extLst>
          </p:cNvPr>
          <p:cNvSpPr>
            <a:spLocks noGrp="1"/>
          </p:cNvSpPr>
          <p:nvPr>
            <p:ph type="title"/>
          </p:nvPr>
        </p:nvSpPr>
        <p:spPr/>
        <p:txBody>
          <a:bodyPr/>
          <a:lstStyle/>
          <a:p>
            <a:r>
              <a:rPr lang="nb-NO" dirty="0"/>
              <a:t>… Og så rullet ballen</a:t>
            </a:r>
          </a:p>
        </p:txBody>
      </p:sp>
      <p:sp>
        <p:nvSpPr>
          <p:cNvPr id="3" name="Plassholder for innhold 2">
            <a:extLst>
              <a:ext uri="{FF2B5EF4-FFF2-40B4-BE49-F238E27FC236}">
                <a16:creationId xmlns:a16="http://schemas.microsoft.com/office/drawing/2014/main" id="{6A4C815F-2592-4FF3-B8A4-DFDA66A35BF9}"/>
              </a:ext>
            </a:extLst>
          </p:cNvPr>
          <p:cNvSpPr>
            <a:spLocks noGrp="1"/>
          </p:cNvSpPr>
          <p:nvPr>
            <p:ph sz="half" idx="1"/>
          </p:nvPr>
        </p:nvSpPr>
        <p:spPr/>
        <p:txBody>
          <a:bodyPr/>
          <a:lstStyle/>
          <a:p>
            <a:r>
              <a:rPr lang="nb-NO" dirty="0"/>
              <a:t>23.05@13:47: UDI etablert som organisasjon i Altinn Studio</a:t>
            </a:r>
          </a:p>
          <a:p>
            <a:r>
              <a:rPr lang="nb-NO" dirty="0"/>
              <a:t>23.05@23:01: Apps-</a:t>
            </a:r>
            <a:r>
              <a:rPr lang="nb-NO" dirty="0" err="1"/>
              <a:t>cluster</a:t>
            </a:r>
            <a:r>
              <a:rPr lang="nb-NO" dirty="0"/>
              <a:t> for UDI etablert i TT02 og produksjon</a:t>
            </a:r>
          </a:p>
          <a:p>
            <a:r>
              <a:rPr lang="nb-NO" dirty="0"/>
              <a:t>24.05@00:07: Test-app etablert så UDI kan begynne test av grensesnitt</a:t>
            </a:r>
          </a:p>
        </p:txBody>
      </p:sp>
      <p:sp>
        <p:nvSpPr>
          <p:cNvPr id="4" name="Plassholder for innhold 3">
            <a:extLst>
              <a:ext uri="{FF2B5EF4-FFF2-40B4-BE49-F238E27FC236}">
                <a16:creationId xmlns:a16="http://schemas.microsoft.com/office/drawing/2014/main" id="{78EB09B1-1905-456D-A00B-F21A8BD906A1}"/>
              </a:ext>
            </a:extLst>
          </p:cNvPr>
          <p:cNvSpPr>
            <a:spLocks noGrp="1"/>
          </p:cNvSpPr>
          <p:nvPr>
            <p:ph sz="half" idx="2"/>
          </p:nvPr>
        </p:nvSpPr>
        <p:spPr/>
        <p:txBody>
          <a:bodyPr/>
          <a:lstStyle/>
          <a:p>
            <a:r>
              <a:rPr lang="nb-NO" dirty="0"/>
              <a:t>24.05@13:20: Første versjon av app etablert i Altinn Studio</a:t>
            </a:r>
          </a:p>
          <a:p>
            <a:r>
              <a:rPr lang="nb-NO" dirty="0"/>
              <a:t>24.05@18:28: Første </a:t>
            </a:r>
            <a:r>
              <a:rPr lang="nb-NO" dirty="0" err="1"/>
              <a:t>deploy</a:t>
            </a:r>
            <a:r>
              <a:rPr lang="nb-NO" dirty="0"/>
              <a:t> av app til TT02</a:t>
            </a:r>
          </a:p>
          <a:p>
            <a:r>
              <a:rPr lang="nb-NO" dirty="0"/>
              <a:t>[Kontinuerlig videreutvikling]</a:t>
            </a:r>
          </a:p>
          <a:p>
            <a:r>
              <a:rPr lang="nb-NO" dirty="0"/>
              <a:t>26.05@23:03: Versjon 35 av app </a:t>
            </a:r>
            <a:r>
              <a:rPr lang="nb-NO" dirty="0" err="1"/>
              <a:t>deployes</a:t>
            </a:r>
            <a:r>
              <a:rPr lang="nb-NO" dirty="0"/>
              <a:t> til produksjon – klar for UDIs verifikasjon</a:t>
            </a:r>
          </a:p>
          <a:p>
            <a:pPr marL="0" indent="0">
              <a:buNone/>
            </a:pPr>
            <a:endParaRPr lang="nb-NO" dirty="0"/>
          </a:p>
        </p:txBody>
      </p:sp>
      <p:sp>
        <p:nvSpPr>
          <p:cNvPr id="5" name="TekstSylinder 4">
            <a:extLst>
              <a:ext uri="{FF2B5EF4-FFF2-40B4-BE49-F238E27FC236}">
                <a16:creationId xmlns:a16="http://schemas.microsoft.com/office/drawing/2014/main" id="{88E24D43-BBF0-4E59-8249-8ED5C7C2C062}"/>
              </a:ext>
            </a:extLst>
          </p:cNvPr>
          <p:cNvSpPr txBox="1"/>
          <p:nvPr/>
        </p:nvSpPr>
        <p:spPr>
          <a:xfrm>
            <a:off x="3543627" y="5651646"/>
            <a:ext cx="5257145" cy="400110"/>
          </a:xfrm>
          <a:prstGeom prst="rect">
            <a:avLst/>
          </a:prstGeom>
          <a:noFill/>
        </p:spPr>
        <p:txBody>
          <a:bodyPr wrap="none" rtlCol="0">
            <a:spAutoFit/>
          </a:bodyPr>
          <a:lstStyle/>
          <a:p>
            <a:r>
              <a:rPr lang="nb-NO" sz="2000" dirty="0"/>
              <a:t>I parallell: UDI etablerte mottaksfunksjonalitet</a:t>
            </a:r>
          </a:p>
        </p:txBody>
      </p:sp>
    </p:spTree>
    <p:extLst>
      <p:ext uri="{BB962C8B-B14F-4D97-AF65-F5344CB8AC3E}">
        <p14:creationId xmlns:p14="http://schemas.microsoft.com/office/powerpoint/2010/main" val="5061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fredag</a:t>
            </a:r>
            <a:r>
              <a:rPr lang="en-US" sz="5400" dirty="0">
                <a:solidFill>
                  <a:schemeClr val="bg2"/>
                </a:solidFill>
              </a:rPr>
              <a:t> 28.05 @10:06</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kstSylinder 11">
            <a:extLst>
              <a:ext uri="{FF2B5EF4-FFF2-40B4-BE49-F238E27FC236}">
                <a16:creationId xmlns:a16="http://schemas.microsoft.com/office/drawing/2014/main" id="{7FB67496-189F-42CF-93ED-7113ED714BBE}"/>
              </a:ext>
            </a:extLst>
          </p:cNvPr>
          <p:cNvSpPr txBox="1"/>
          <p:nvPr/>
        </p:nvSpPr>
        <p:spPr>
          <a:xfrm>
            <a:off x="5972961" y="906863"/>
            <a:ext cx="5418939" cy="1384995"/>
          </a:xfrm>
          <a:prstGeom prst="rect">
            <a:avLst/>
          </a:prstGeom>
          <a:noFill/>
        </p:spPr>
        <p:txBody>
          <a:bodyPr wrap="square">
            <a:spAutoFit/>
          </a:bodyPr>
          <a:lstStyle/>
          <a:p>
            <a:r>
              <a:rPr lang="nb-NO" sz="14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kumimoji="0" lang="nb-NO" altLang="nb-NO" sz="1400" b="0" i="1" u="none" strike="noStrike" cap="none" normalizeH="0" baseline="0" dirty="0">
                <a:ln>
                  <a:noFill/>
                </a:ln>
                <a:solidFill>
                  <a:schemeClr val="bg1"/>
                </a:solidFill>
                <a:effectLst/>
                <a:latin typeface="Calibri" panose="020F0502020204030204" pitchFamily="34" charset="0"/>
                <a:cs typeface="Calibri" panose="020F0502020204030204" pitchFamily="34" charset="0"/>
              </a:rPr>
              <a:t>Venter med å lansere skjema til mandag, selv om det hadde vært klart allerede i dag. Det ventes enda på et endelig rundskriv som beskriver hva som er gyldige grunner for unntak. Kom endringer i går kveld, og forventes nye i dag. Det må jobb til i informasjonssystemet bl.a. på </a:t>
            </a:r>
            <a:r>
              <a:rPr kumimoji="0" lang="nb-NO" altLang="nb-NO" sz="1400" b="0" i="1" u="none" strike="noStrike" cap="none" normalizeH="0" baseline="0" dirty="0" err="1">
                <a:ln>
                  <a:noFill/>
                </a:ln>
                <a:solidFill>
                  <a:schemeClr val="bg1"/>
                </a:solidFill>
                <a:effectLst/>
                <a:latin typeface="Calibri" panose="020F0502020204030204" pitchFamily="34" charset="0"/>
                <a:cs typeface="Calibri" panose="020F0502020204030204" pitchFamily="34" charset="0"/>
              </a:rPr>
              <a:t>helsenorge</a:t>
            </a:r>
            <a:r>
              <a:rPr kumimoji="0" lang="nb-NO" altLang="nb-NO" sz="1400" b="0" i="1" u="none" strike="noStrike" cap="none" normalizeH="0" baseline="0" dirty="0">
                <a:ln>
                  <a:noFill/>
                </a:ln>
                <a:solidFill>
                  <a:schemeClr val="bg1"/>
                </a:solidFill>
                <a:effectLst/>
                <a:latin typeface="Calibri" panose="020F0502020204030204" pitchFamily="34" charset="0"/>
                <a:cs typeface="Calibri" panose="020F0502020204030204" pitchFamily="34" charset="0"/>
              </a:rPr>
              <a:t> sine sider for å unngå at man får inn mange irrelevante søknader så derfor tar vi den tiden vi trenger</a:t>
            </a:r>
            <a:r>
              <a:rPr lang="nb-NO" sz="1400" i="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p:txBody>
      </p:sp>
      <p:sp>
        <p:nvSpPr>
          <p:cNvPr id="10" name="TekstSylinder 9">
            <a:extLst>
              <a:ext uri="{FF2B5EF4-FFF2-40B4-BE49-F238E27FC236}">
                <a16:creationId xmlns:a16="http://schemas.microsoft.com/office/drawing/2014/main" id="{9ECAF230-F822-4F3F-AB32-7A4A21023C05}"/>
              </a:ext>
            </a:extLst>
          </p:cNvPr>
          <p:cNvSpPr txBox="1"/>
          <p:nvPr/>
        </p:nvSpPr>
        <p:spPr>
          <a:xfrm>
            <a:off x="10620462" y="2301933"/>
            <a:ext cx="771438" cy="369332"/>
          </a:xfrm>
          <a:prstGeom prst="rect">
            <a:avLst/>
          </a:prstGeom>
          <a:noFill/>
        </p:spPr>
        <p:txBody>
          <a:bodyPr wrap="square">
            <a:spAutoFit/>
          </a:bodyPr>
          <a:lstStyle/>
          <a:p>
            <a:r>
              <a:rPr lang="nb-NO" sz="1800" b="1" dirty="0">
                <a:solidFill>
                  <a:schemeClr val="bg1"/>
                </a:solidFill>
                <a:effectLst/>
                <a:latin typeface="Arial" panose="020B0604020202020204" pitchFamily="34" charset="0"/>
                <a:ea typeface="Calibri" panose="020F0502020204030204" pitchFamily="34" charset="0"/>
              </a:rPr>
              <a:t>- UDI</a:t>
            </a:r>
            <a:endParaRPr lang="nb-NO" dirty="0">
              <a:solidFill>
                <a:schemeClr val="bg1"/>
              </a:solidFill>
            </a:endParaRPr>
          </a:p>
        </p:txBody>
      </p:sp>
    </p:spTree>
    <p:extLst>
      <p:ext uri="{BB962C8B-B14F-4D97-AF65-F5344CB8AC3E}">
        <p14:creationId xmlns:p14="http://schemas.microsoft.com/office/powerpoint/2010/main" val="93755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tel 3">
            <a:extLst>
              <a:ext uri="{FF2B5EF4-FFF2-40B4-BE49-F238E27FC236}">
                <a16:creationId xmlns:a16="http://schemas.microsoft.com/office/drawing/2014/main" id="{6B6F92F0-2875-448A-972E-2C4C9F7934B4}"/>
              </a:ext>
            </a:extLst>
          </p:cNvPr>
          <p:cNvSpPr>
            <a:spLocks noGrp="1"/>
          </p:cNvSpPr>
          <p:nvPr>
            <p:ph type="title"/>
          </p:nvPr>
        </p:nvSpPr>
        <p:spPr>
          <a:xfrm>
            <a:off x="695325" y="2485103"/>
            <a:ext cx="8884104" cy="3269590"/>
          </a:xfrm>
        </p:spPr>
        <p:txBody>
          <a:bodyPr vert="horz" lIns="91440" tIns="45720" rIns="91440" bIns="45720" rtlCol="0" anchor="b">
            <a:normAutofit/>
          </a:bodyPr>
          <a:lstStyle/>
          <a:p>
            <a:r>
              <a:rPr lang="en-US" sz="5400" dirty="0" err="1">
                <a:solidFill>
                  <a:schemeClr val="bg2"/>
                </a:solidFill>
              </a:rPr>
              <a:t>mandag</a:t>
            </a:r>
            <a:r>
              <a:rPr lang="en-US" sz="5400" dirty="0">
                <a:solidFill>
                  <a:schemeClr val="bg2"/>
                </a:solidFill>
              </a:rPr>
              <a:t> 31.05 @15:27-15:40</a:t>
            </a:r>
          </a:p>
        </p:txBody>
      </p:sp>
      <p:cxnSp>
        <p:nvCxnSpPr>
          <p:cNvPr id="15"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3" name="Bilde 2" descr="Et bilde som inneholder tekst&#10;&#10;Automatisk generert beskrivelse">
            <a:extLst>
              <a:ext uri="{FF2B5EF4-FFF2-40B4-BE49-F238E27FC236}">
                <a16:creationId xmlns:a16="http://schemas.microsoft.com/office/drawing/2014/main" id="{FACC5921-6C63-45FB-8F1E-0286FCE72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465" y="732581"/>
            <a:ext cx="9564435" cy="2495898"/>
          </a:xfrm>
          <a:prstGeom prst="rect">
            <a:avLst/>
          </a:prstGeom>
        </p:spPr>
      </p:pic>
    </p:spTree>
    <p:extLst>
      <p:ext uri="{BB962C8B-B14F-4D97-AF65-F5344CB8AC3E}">
        <p14:creationId xmlns:p14="http://schemas.microsoft.com/office/powerpoint/2010/main" val="388709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ADF7"/>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39977D3-E12B-448B-B4E3-E6F68AB6F3F3}"/>
              </a:ext>
            </a:extLst>
          </p:cNvPr>
          <p:cNvSpPr>
            <a:spLocks noGrp="1"/>
          </p:cNvSpPr>
          <p:nvPr>
            <p:ph type="title"/>
          </p:nvPr>
        </p:nvSpPr>
        <p:spPr/>
        <p:txBody>
          <a:bodyPr/>
          <a:lstStyle/>
          <a:p>
            <a:endParaRPr lang="nb-NO"/>
          </a:p>
        </p:txBody>
      </p:sp>
      <p:pic>
        <p:nvPicPr>
          <p:cNvPr id="6" name="Bilde 5" descr="Et bilde som inneholder tekst&#10;&#10;Automatisk generert beskrivelse">
            <a:hlinkClick r:id="rId2"/>
            <a:extLst>
              <a:ext uri="{FF2B5EF4-FFF2-40B4-BE49-F238E27FC236}">
                <a16:creationId xmlns:a16="http://schemas.microsoft.com/office/drawing/2014/main" id="{107DEA7E-FB9B-4764-8E31-AFDEDCD78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23" y="0"/>
            <a:ext cx="11476354" cy="6858000"/>
          </a:xfrm>
          <a:prstGeom prst="rect">
            <a:avLst/>
          </a:prstGeom>
        </p:spPr>
      </p:pic>
    </p:spTree>
    <p:extLst>
      <p:ext uri="{BB962C8B-B14F-4D97-AF65-F5344CB8AC3E}">
        <p14:creationId xmlns:p14="http://schemas.microsoft.com/office/powerpoint/2010/main" val="2773752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Chronic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396</TotalTime>
  <Words>823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11</vt:i4>
      </vt:variant>
    </vt:vector>
  </HeadingPairs>
  <TitlesOfParts>
    <vt:vector size="16" baseType="lpstr">
      <vt:lpstr>Arial</vt:lpstr>
      <vt:lpstr>Calibri</vt:lpstr>
      <vt:lpstr>Calisto MT</vt:lpstr>
      <vt:lpstr>Univers Condensed</vt:lpstr>
      <vt:lpstr>ChronicleVTI</vt:lpstr>
      <vt:lpstr>Søknad for unntak fra opphold på karantenehotell ved sterke velferdsgrunner når du reiser til Norge fra utlandet</vt:lpstr>
      <vt:lpstr>Torsdag 20.05 @16:01</vt:lpstr>
      <vt:lpstr>fredag 21.05 @17:19</vt:lpstr>
      <vt:lpstr>lørdag 22.05 @13:02</vt:lpstr>
      <vt:lpstr>søndag 23.05 @11:56</vt:lpstr>
      <vt:lpstr>… Og så rullet ballen</vt:lpstr>
      <vt:lpstr>fredag 28.05 @10:06</vt:lpstr>
      <vt:lpstr>mandag 31.05 @15:27-15:40</vt:lpstr>
      <vt:lpstr>PowerPoint-presentasjon</vt:lpstr>
      <vt:lpstr>Videre tiltak</vt:lpstr>
      <vt:lpstr>Spørsmål? Kommentarer?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Søknad for unntak om opphold på karantenehotell ved sterke velferdsgrunner når du reiser til Norge fra utlandet</dc:title>
  <dc:creator>Bachmann, Lars Vegard</dc:creator>
  <cp:lastModifiedBy>Bachmann, Lars Vegard</cp:lastModifiedBy>
  <cp:revision>12</cp:revision>
  <dcterms:created xsi:type="dcterms:W3CDTF">2021-06-02T06:45:28Z</dcterms:created>
  <dcterms:modified xsi:type="dcterms:W3CDTF">2021-06-03T12:04:59Z</dcterms:modified>
</cp:coreProperties>
</file>