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74" r:id="rId2"/>
    <p:sldId id="280" r:id="rId3"/>
    <p:sldId id="282" r:id="rId4"/>
    <p:sldId id="285" r:id="rId5"/>
    <p:sldId id="276" r:id="rId6"/>
    <p:sldId id="266" r:id="rId7"/>
    <p:sldId id="291" r:id="rId8"/>
    <p:sldId id="273" r:id="rId9"/>
    <p:sldId id="267" r:id="rId10"/>
    <p:sldId id="315" r:id="rId11"/>
    <p:sldId id="313" r:id="rId12"/>
    <p:sldId id="295" r:id="rId13"/>
    <p:sldId id="296" r:id="rId14"/>
    <p:sldId id="297" r:id="rId15"/>
    <p:sldId id="298" r:id="rId16"/>
    <p:sldId id="299" r:id="rId17"/>
    <p:sldId id="300" r:id="rId18"/>
    <p:sldId id="320" r:id="rId19"/>
    <p:sldId id="330" r:id="rId20"/>
    <p:sldId id="322" r:id="rId21"/>
    <p:sldId id="323" r:id="rId22"/>
    <p:sldId id="331" r:id="rId23"/>
    <p:sldId id="332" r:id="rId24"/>
    <p:sldId id="326" r:id="rId25"/>
    <p:sldId id="327" r:id="rId26"/>
    <p:sldId id="333" r:id="rId27"/>
    <p:sldId id="334" r:id="rId28"/>
    <p:sldId id="304" r:id="rId29"/>
  </p:sldIdLst>
  <p:sldSz cx="9144000" cy="6858000" type="screen4x3"/>
  <p:notesSz cx="7102475" cy="102330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00000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6" autoAdjust="0"/>
    <p:restoredTop sz="96357" autoAdjust="0"/>
  </p:normalViewPr>
  <p:slideViewPr>
    <p:cSldViewPr>
      <p:cViewPr varScale="1">
        <p:scale>
          <a:sx n="66" d="100"/>
          <a:sy n="66" d="100"/>
        </p:scale>
        <p:origin x="-145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525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525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2EDCBA2-EB64-4CD1-8E7C-91F1DFEABC5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0685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525" y="1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57D950-AFAD-4366-8B5C-2594301D0C44}" type="datetimeFigureOut">
              <a:rPr lang="fr-FR"/>
              <a:pPr>
                <a:defRPr/>
              </a:pPr>
              <a:t>24/01/2021</a:t>
            </a:fld>
            <a:endParaRPr lang="fr-F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3" y="4860171"/>
            <a:ext cx="5209329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525" y="9720342"/>
            <a:ext cx="3077951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39422A-48F6-41DF-854F-4EB472692C3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9082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UE32 : unités d’enseignement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9422A-48F6-41DF-854F-4EB472692C3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4371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/>
              <a:t>EGO4 et EGO5 ont des points communs, les coûts</a:t>
            </a:r>
          </a:p>
        </p:txBody>
      </p:sp>
    </p:spTree>
    <p:extLst>
      <p:ext uri="{BB962C8B-B14F-4D97-AF65-F5344CB8AC3E}">
        <p14:creationId xmlns="" xmlns:p14="http://schemas.microsoft.com/office/powerpoint/2010/main" val="82301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/>
              <a:t>EGO4 et EGO5 ont des points communs, les coûts</a:t>
            </a:r>
          </a:p>
        </p:txBody>
      </p:sp>
    </p:spTree>
    <p:extLst>
      <p:ext uri="{BB962C8B-B14F-4D97-AF65-F5344CB8AC3E}">
        <p14:creationId xmlns="" xmlns:p14="http://schemas.microsoft.com/office/powerpoint/2010/main" val="107222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C215456-7434-4136-B9B8-E76FE595C04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30333-6F83-4522-93C6-A435662E52C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7A4EC-B48E-460A-B36F-A338560C74B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A0CAE-27E9-4AAF-9596-C9CE07589FB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D565F-19F9-44DC-960F-43A9163BBEC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A8A9-781A-47DB-AB7A-A74E3A4F40C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C455E-9199-4A46-9868-88D7ACFD6F0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AB5BE-A797-455A-91D5-B08AA489630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4D96A-C38D-4C66-9E00-26F335DD571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7B97-DA90-4E9A-9BA8-B60875E57D8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4359-795F-4DED-9763-67A394FEFFB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209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209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5699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1127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9032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DE4D1FC-1837-4D10-AD21-519F903B390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iutbayonne.univ-pau.fr/horde/imp/message.php?mailbox=INBOX&amp;index=9807&amp;start=1&amp;message_token=TpanN5Ct6Zdr7sPyqNDGyDLINmo&amp;actionID=add_address&amp;name=Chakib+Alami&amp;address=chakib.alami@iutbayonne.univ-pau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27784" y="692696"/>
            <a:ext cx="6372200" cy="1512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rgbClr val="C00000"/>
                </a:solidFill>
                <a:latin typeface="+mn-lt"/>
                <a:ea typeface="msmincho" charset="0"/>
                <a:cs typeface="msmincho" charset="0"/>
              </a:rPr>
              <a:t>UE12 - </a:t>
            </a:r>
            <a:r>
              <a:rPr lang="fr-FR" sz="3200" b="1" dirty="0">
                <a:solidFill>
                  <a:srgbClr val="C00000"/>
                </a:solidFill>
                <a:latin typeface="+mn-lt"/>
              </a:rPr>
              <a:t>Economie - Gestion - Organisation - Droit</a:t>
            </a:r>
            <a:endParaRPr lang="en-GB" sz="3200" b="1" dirty="0">
              <a:solidFill>
                <a:srgbClr val="0033CC"/>
              </a:solidFill>
              <a:latin typeface="+mn-lt"/>
              <a:ea typeface="msmincho" charset="0"/>
              <a:cs typeface="msmincho" charset="0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>
            <a:off x="2483768" y="0"/>
            <a:ext cx="0" cy="685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95537" y="620688"/>
            <a:ext cx="1656183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33CC"/>
                </a:solidFill>
                <a:latin typeface="Arial" pitchFamily="34" charset="0"/>
                <a:ea typeface="msmincho" charset="0"/>
                <a:cs typeface="msmincho" charset="0"/>
              </a:rPr>
              <a:t>2020 - 2021</a:t>
            </a:r>
          </a:p>
        </p:txBody>
      </p:sp>
      <p:pic>
        <p:nvPicPr>
          <p:cNvPr id="16386" name="Picture 2" descr="Université de Pau et des pays de l'Adour (UPPA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" y="4217977"/>
            <a:ext cx="1893298" cy="723191"/>
          </a:xfrm>
          <a:prstGeom prst="rect">
            <a:avLst/>
          </a:prstGeom>
          <a:noFill/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343800" y="6488668"/>
            <a:ext cx="18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rPr>
              <a:t>Bureau : 216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4"/>
              </a:rPr>
              <a:t>  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555776" y="3861048"/>
            <a:ext cx="6372200" cy="2232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Ateliers de création d’entreprise</a:t>
            </a:r>
            <a:endParaRPr lang="en-GB" sz="4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555776" y="6176700"/>
            <a:ext cx="29523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rPr>
              <a:t>Nathalie Martinez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rPr>
              <a:t>Chakib Alami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Image 2" descr="Une image contenant dessin, alimentation&#10;&#10;Description générée automatiquement">
            <a:extLst>
              <a:ext uri="{FF2B5EF4-FFF2-40B4-BE49-F238E27FC236}">
                <a16:creationId xmlns="" xmlns:a16="http://schemas.microsoft.com/office/drawing/2014/main" id="{DF3ED06B-E2BE-48D5-AFFE-2A709F9406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5295234"/>
            <a:ext cx="1039759" cy="1508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1520" y="1340768"/>
            <a:ext cx="5437286" cy="563786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L’entrepreneuriat, c’est quoi 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903" y="2204864"/>
            <a:ext cx="820619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Un état d’esprit et une dynamique d’action</a:t>
            </a:r>
          </a:p>
          <a:p>
            <a:pPr algn="just"/>
            <a:endParaRPr lang="fr-FR" sz="2200" b="0" dirty="0">
              <a:ea typeface="Tahoma" pitchFamily="34" charset="0"/>
              <a:cs typeface="Tahoma" pitchFamily="34" charset="0"/>
            </a:endParaRPr>
          </a:p>
          <a:p>
            <a:pPr algn="just"/>
            <a:r>
              <a:rPr lang="fr-FR" sz="2200" b="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L’esprit entrepreneurial a pour qualités :</a:t>
            </a:r>
          </a:p>
          <a:p>
            <a:pPr algn="just"/>
            <a:endParaRPr lang="fr-FR" sz="2200" b="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algn="just"/>
            <a:r>
              <a:rPr lang="fr-FR" sz="2200" b="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La prise de risques, l’esprit d’initiative, la force de conviction, la persévérance… </a:t>
            </a:r>
          </a:p>
          <a:p>
            <a:pPr algn="just"/>
            <a:endParaRPr lang="fr-FR" sz="2200" b="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algn="just"/>
            <a:r>
              <a:rPr lang="fr-FR" sz="2200" b="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Mais au-delà de ces caractères qui traduisent plutôt un tempérament, l’entrepreneur se distingue par sa capacité à appréhender le changement, à y repérer des opportunités de développement, à s’adapter.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146AE56-40B5-49E3-86EA-2201BB384BC9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270892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DONNEES SUR L’INDICE ENTREPRENEURIAL</a:t>
            </a:r>
          </a:p>
          <a:p>
            <a:pPr algn="ctr"/>
            <a:r>
              <a:rPr lang="fr-FR" b="1" dirty="0"/>
              <a:t> EN FRANCE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A948D6E-CA33-402A-A335-27B992D0F130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1334650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DONNEES SUR L’INDICE ENTREPRENEURIAL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9545" y="1874468"/>
            <a:ext cx="3644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EN FRANCE EN 2018</a:t>
            </a: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E8EEEB4A-EEBE-4F34-BDE6-B66ADF0A8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724889"/>
            <a:ext cx="5472608" cy="3298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882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969" y="1556792"/>
            <a:ext cx="8736062" cy="5028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282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5B12FF33-3D19-4231-A02F-5C9E25159E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7998106" cy="5040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447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AB432A8-EC20-4C18-B9A5-C445303C6A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198" y="1628800"/>
            <a:ext cx="8462682" cy="47832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800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730" y="1772816"/>
            <a:ext cx="8560539" cy="43760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773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933" y="1628800"/>
            <a:ext cx="8631547" cy="47679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E19564-971E-46DB-9198-41128F52C0FC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05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8919" y="666750"/>
            <a:ext cx="8316097" cy="4325380"/>
          </a:xfrm>
        </p:spPr>
        <p:txBody>
          <a:bodyPr/>
          <a:lstStyle/>
          <a:p>
            <a:pPr marR="0" algn="ctr" eaLnBrk="1" hangingPunct="1"/>
            <a:r>
              <a:rPr lang="fr-FR" altLang="fr-FR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I) DONNEES ECONOMIQUES</a:t>
            </a: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r>
              <a:rPr lang="fr-FR" altLang="fr-F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création d’entreprise en France en 2019</a:t>
            </a: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/>
            <a:r>
              <a:rPr lang="fr-FR" altLang="fr-F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 : INSEE (Institut National des Statistiques et Etudes Economiques)</a:t>
            </a:r>
          </a:p>
          <a:p>
            <a:pPr marR="0" algn="ctr" eaLnBrk="1" hangingPunct="1"/>
            <a:endParaRPr lang="fr-FR" altLang="fr-F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ctr" eaLnBrk="1" hangingPunct="1"/>
            <a:endParaRPr lang="fr-FR" altLang="fr-FR" sz="24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ctr" eaLnBrk="1" hangingPunct="1"/>
            <a:endParaRPr lang="fr-FR" altLang="fr-FR" sz="40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ctr" eaLnBrk="1" hangingPunct="1"/>
            <a:endParaRPr lang="fr-FR" altLang="fr-FR" sz="4000" b="1" dirty="0">
              <a:solidFill>
                <a:schemeClr val="tx1"/>
              </a:solidFill>
              <a:latin typeface="AR JULIAN" pitchFamily="2" charset="0"/>
            </a:endParaRPr>
          </a:p>
          <a:p>
            <a:pPr marR="0" algn="l" eaLnBrk="1" hangingPunct="1"/>
            <a:endParaRPr lang="fr-FR" altLang="fr-FR" sz="3200" b="1" dirty="0">
              <a:solidFill>
                <a:schemeClr val="tx1"/>
              </a:solidFill>
              <a:latin typeface="AR JULIAN" pitchFamily="2" charset="0"/>
            </a:endParaRPr>
          </a:p>
        </p:txBody>
      </p:sp>
      <p:sp>
        <p:nvSpPr>
          <p:cNvPr id="13315" name="Titre 1"/>
          <p:cNvSpPr>
            <a:spLocks/>
          </p:cNvSpPr>
          <p:nvPr/>
        </p:nvSpPr>
        <p:spPr bwMode="auto">
          <a:xfrm>
            <a:off x="1946275" y="0"/>
            <a:ext cx="71977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algn="r"/>
            <a:endParaRPr lang="fr-FR" alt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404664"/>
            <a:ext cx="8199512" cy="5727849"/>
          </a:xfrm>
        </p:spPr>
        <p:txBody>
          <a:bodyPr/>
          <a:lstStyle/>
          <a:p>
            <a:pPr marR="0" algn="ctr" eaLnBrk="1" hangingPunct="1">
              <a:buFontTx/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CREATION D’ENTREPRISE EN FRANCE EN 2019</a:t>
            </a:r>
          </a:p>
          <a:p>
            <a:pPr marR="0" algn="ctr" eaLnBrk="1" hangingPunct="1">
              <a:buFontTx/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marR="0" algn="ctr" eaLnBrk="1" hangingPunct="1">
              <a:buFontTx/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 plus haut niveau depuis 2010 : nouveau record</a:t>
            </a:r>
          </a:p>
          <a:p>
            <a:pPr eaLnBrk="1" hangingPunct="1">
              <a:buNone/>
            </a:pPr>
            <a:r>
              <a:rPr lang="fr-FR" alt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En France, au cours de l’année 2019, on recense </a:t>
            </a: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815 300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nouvelles entreprises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Par rapport à 2018, l’année 2019 se caractérise par une hausse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des nouvelles entreprises : </a:t>
            </a: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+ 18 % (124 000 créations de plus</a:t>
            </a:r>
          </a:p>
          <a:p>
            <a:pPr eaLnBrk="1" hangingPunct="1">
              <a:buNone/>
            </a:pP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qu’en 2018)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Depuis 2010, on peut enregistrer en moyenne presque 600 000 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nouvelles entreprises par an</a:t>
            </a:r>
          </a:p>
          <a:p>
            <a:pPr eaLnBrk="1" hangingPunct="1">
              <a:buNone/>
            </a:pPr>
            <a:endParaRPr lang="fr-FR" altLang="fr-FR" sz="1800" dirty="0"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 bwMode="auto">
          <a:xfrm>
            <a:off x="2411760" y="0"/>
            <a:ext cx="0" cy="685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5537" y="1484784"/>
            <a:ext cx="1656183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33CC"/>
                </a:solidFill>
                <a:latin typeface="Arial" pitchFamily="34" charset="0"/>
                <a:ea typeface="msmincho" charset="0"/>
                <a:cs typeface="msmincho" charset="0"/>
              </a:rPr>
              <a:t>2020 - 2021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5776" y="241484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33CC"/>
                </a:solidFill>
              </a:rPr>
              <a:t>Programme Pédagogique National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55776" y="1412776"/>
            <a:ext cx="6588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/>
              <a:t>Les champs disciplinaires </a:t>
            </a:r>
            <a:r>
              <a:rPr lang="fr-FR" b="1" dirty="0">
                <a:solidFill>
                  <a:srgbClr val="0033CC"/>
                </a:solidFill>
              </a:rPr>
              <a:t>culture scientifique, sociale et humaine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89185" y="2619234"/>
            <a:ext cx="6516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Semestre </a:t>
            </a:r>
            <a:r>
              <a:rPr lang="fr-FR" sz="20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r>
              <a:rPr lang="fr-FR" sz="2000" dirty="0"/>
              <a:t>• UE 12 : </a:t>
            </a:r>
            <a:r>
              <a:rPr lang="fr-FR" sz="2000" b="1" dirty="0">
                <a:solidFill>
                  <a:srgbClr val="0033CC"/>
                </a:solidFill>
              </a:rPr>
              <a:t>Bases</a:t>
            </a:r>
            <a:r>
              <a:rPr lang="fr-FR" sz="2000" dirty="0"/>
              <a:t> de culture scientifique, sociale et humaine</a:t>
            </a:r>
          </a:p>
          <a:p>
            <a:endParaRPr lang="fr-FR" sz="2000" dirty="0"/>
          </a:p>
          <a:p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Semestre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r>
              <a:rPr lang="fr-FR" sz="2000" dirty="0"/>
              <a:t>• UE 32 : Culture scientifique, sociale et humaine </a:t>
            </a:r>
            <a:r>
              <a:rPr lang="fr-FR" sz="2000" b="1" dirty="0">
                <a:solidFill>
                  <a:srgbClr val="0033CC"/>
                </a:solidFill>
              </a:rPr>
              <a:t>avancées</a:t>
            </a:r>
          </a:p>
          <a:p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Semestre 4</a:t>
            </a:r>
          </a:p>
          <a:p>
            <a:r>
              <a:rPr lang="fr-FR" sz="2000" dirty="0"/>
              <a:t>• UE 42 : </a:t>
            </a:r>
            <a:r>
              <a:rPr lang="fr-FR" sz="2000" b="1" dirty="0">
                <a:solidFill>
                  <a:srgbClr val="0033CC"/>
                </a:solidFill>
              </a:rPr>
              <a:t>Compléments</a:t>
            </a:r>
            <a:r>
              <a:rPr lang="fr-FR" sz="2000" dirty="0"/>
              <a:t> de culture scientifique, sociale et humaine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14861" y="3567611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25000"/>
                  </a:schemeClr>
                </a:solidFill>
              </a:rPr>
              <a:t>Semestre </a:t>
            </a:r>
            <a:r>
              <a:rPr lang="fr-FR" sz="2000" b="1" dirty="0">
                <a:solidFill>
                  <a:schemeClr val="accent5">
                    <a:lumMod val="25000"/>
                  </a:schemeClr>
                </a:solidFill>
              </a:rPr>
              <a:t>2</a:t>
            </a:r>
          </a:p>
          <a:p>
            <a:r>
              <a:rPr lang="fr-FR" sz="2000" dirty="0"/>
              <a:t>• UE 22 : </a:t>
            </a:r>
            <a:r>
              <a:rPr lang="fr-FR" sz="2000" b="1" dirty="0">
                <a:solidFill>
                  <a:srgbClr val="0033CC"/>
                </a:solidFill>
              </a:rPr>
              <a:t>Approfondissements</a:t>
            </a:r>
            <a:r>
              <a:rPr lang="fr-FR" sz="2000" dirty="0"/>
              <a:t> en culture scientifique, sociale et humaine</a:t>
            </a:r>
          </a:p>
        </p:txBody>
      </p:sp>
      <p:pic>
        <p:nvPicPr>
          <p:cNvPr id="11" name="Picture 2" descr="Université de Pau et des pays de l'Adour (UPP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7" y="4217977"/>
            <a:ext cx="1893298" cy="723191"/>
          </a:xfrm>
          <a:prstGeom prst="rect">
            <a:avLst/>
          </a:prstGeom>
          <a:noFill/>
        </p:spPr>
      </p:pic>
      <p:pic>
        <p:nvPicPr>
          <p:cNvPr id="10" name="Image 9" descr="Une image contenant dessin, alimentation&#10;&#10;Description générée automatiquement">
            <a:extLst>
              <a:ext uri="{FF2B5EF4-FFF2-40B4-BE49-F238E27FC236}">
                <a16:creationId xmlns="" xmlns:a16="http://schemas.microsoft.com/office/drawing/2014/main" id="{7DCC14D5-DB77-40F0-9D0C-FF042E4391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5295234"/>
            <a:ext cx="1039759" cy="15088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56951"/>
            <a:ext cx="8075240" cy="4450148"/>
          </a:xfrm>
        </p:spPr>
        <p:txBody>
          <a:bodyPr/>
          <a:lstStyle/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Pour la première fois depuis 2010,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 créations s’accroissent dans toutes les régions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L’essor des micro-entrepreneurs se poursuit  : </a:t>
            </a:r>
          </a:p>
          <a:p>
            <a:pPr>
              <a:buNone/>
            </a:pPr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les créations de micro-entreprises augmentent de 25% en 2019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, notamment en raison de l’augmentation des seuils de chiffre d’affaires possibles en micro-régime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D1248366-8EF3-424E-BE9F-72EA49301F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709" y="208128"/>
            <a:ext cx="9144000" cy="64417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56951"/>
            <a:ext cx="8147248" cy="4450148"/>
          </a:xfrm>
        </p:spPr>
        <p:txBody>
          <a:bodyPr/>
          <a:lstStyle/>
          <a:p>
            <a:pPr eaLnBrk="1" hangingPunct="1">
              <a:buNone/>
            </a:pPr>
            <a:r>
              <a:rPr lang="fr-FR" altLang="fr-F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47% des créations sur le plan national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ont été effectuées sous le régime micro-entrepreneur  (appelé auparavant auto-entrepreneur)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L’essor des créations de micro entreprises se poursuit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     Par rapport à 2018, les créations de micro-entreprises augmentent de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25%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 en 2019, celles des entreprises individuelles « classiques » augmentent de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16%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et celles des sociétés de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9%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556951"/>
            <a:ext cx="8147248" cy="4450148"/>
          </a:xfrm>
        </p:spPr>
        <p:txBody>
          <a:bodyPr/>
          <a:lstStyle/>
          <a:p>
            <a:pPr eaLnBrk="1" hangingPunct="1"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majorité des nouvelles entreprises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se sont créées sous une</a:t>
            </a:r>
          </a:p>
          <a:p>
            <a:pPr eaLnBrk="1" hangingPunct="1"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forme juridique unipersonnelle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(entreprises créées par un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dirigeant unique : en entreprise individuelle ou en société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unipersonnelle EURL ou SASU)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L’engouement des créateurs d’entreprise pour les sociétés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unipersonnelles est chaque année plus important depuis 2010</a:t>
            </a:r>
          </a:p>
          <a:p>
            <a:pPr eaLnBrk="1" hangingPunct="1">
              <a:buNone/>
            </a:pPr>
            <a:endParaRPr lang="fr-FR" altLang="fr-FR" sz="2000" dirty="0"/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Depuis 2017, le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succès des SAS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(surtout des SASU) se confirme : </a:t>
            </a: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elles représentent 63% des créations de sociétés. </a:t>
            </a:r>
          </a:p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part des SARL diminue en 2019.</a:t>
            </a: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1A807401-61F2-4305-87E6-768C2D00E8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7842"/>
            <a:ext cx="9144000" cy="59823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432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89F77702-A9D1-4DCA-88A8-01E82972D2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0609"/>
            <a:ext cx="9144000" cy="51413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611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56951"/>
            <a:ext cx="8229600" cy="4450148"/>
          </a:xfrm>
        </p:spPr>
        <p:txBody>
          <a:bodyPr/>
          <a:lstStyle/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827584" y="1484784"/>
            <a:ext cx="76328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hausse des créations d’entreprises est intervenue </a:t>
            </a:r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dans tous les secteurs d’activité 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Seulement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3%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 des nouvelles entreprises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embauchent des </a:t>
            </a:r>
          </a:p>
          <a:p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salariés au démarrage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de leur activité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Les entreprises employeuses au moment de la création en 2018 démarrent avec 2,9 salariés en moyenne 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 Région Nouvelle Aquitaine,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sur les 67 155  créations d’entreprises, 1 687 ont embauché (2,5% d’entre elles)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94164"/>
          </a:xfrm>
        </p:spPr>
        <p:txBody>
          <a:bodyPr/>
          <a:lstStyle/>
          <a:p>
            <a:pPr eaLnBrk="1" hangingPunct="1">
              <a:buNone/>
            </a:pPr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fr-FR" altLang="fr-F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CREATION D’ENTREPRISE EN FRANCE EN 2019</a:t>
            </a:r>
            <a: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611560" y="1772816"/>
            <a:ext cx="7776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4 créateurs d’entreprise individuelles sur 10 sont des femmes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L’âge moyen en 2019 des créateurs d’entreprises est stable par rapport à 2018 : pour les entreprises individuelles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l’âge moyen est de 36 ans</a:t>
            </a:r>
          </a:p>
          <a:p>
            <a:endParaRPr lang="fr-FR" altLang="fr-FR" sz="2000" b="1" dirty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La part des </a:t>
            </a:r>
            <a:r>
              <a:rPr lang="fr-FR" alt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créateurs âgés de moins de 30 ans se maintient à 38 % </a:t>
            </a:r>
            <a:r>
              <a:rPr lang="fr-FR" altLang="fr-FR" sz="2000" b="1" dirty="0">
                <a:latin typeface="Arial" pitchFamily="34" charset="0"/>
                <a:cs typeface="Arial" pitchFamily="34" charset="0"/>
              </a:rPr>
              <a:t>(elle est de 42% pour les micro entrepreneurs)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rt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D4033963-067F-4ADF-B252-627EC95D3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165897" cy="4866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6785B9F-3B53-4AA3-A8EA-9D6E49993AC2}"/>
              </a:ext>
            </a:extLst>
          </p:cNvPr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55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 bwMode="auto">
          <a:xfrm>
            <a:off x="2411760" y="0"/>
            <a:ext cx="0" cy="685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5535" y="1796215"/>
            <a:ext cx="1656183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33CC"/>
                </a:solidFill>
                <a:latin typeface="Arial" pitchFamily="34" charset="0"/>
                <a:ea typeface="msmincho" charset="0"/>
                <a:cs typeface="msmincho" charset="0"/>
              </a:rPr>
              <a:t>2020 - 2021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5776" y="241484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33CC"/>
                </a:solidFill>
              </a:rPr>
              <a:t>Programme Pédagogique National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979" y="2333288"/>
            <a:ext cx="1893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modules</a:t>
            </a:r>
          </a:p>
        </p:txBody>
      </p:sp>
      <p:pic>
        <p:nvPicPr>
          <p:cNvPr id="16" name="Picture 2" descr="Université de Pau et des pays de l'Adour (UPP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7" y="4217977"/>
            <a:ext cx="1893298" cy="723191"/>
          </a:xfrm>
          <a:prstGeom prst="rect">
            <a:avLst/>
          </a:prstGeom>
          <a:noFill/>
        </p:spPr>
      </p:pic>
      <p:graphicFrame>
        <p:nvGraphicFramePr>
          <p:cNvPr id="15" name="Tableau 14">
            <a:extLst>
              <a:ext uri="{FF2B5EF4-FFF2-40B4-BE49-F238E27FC236}">
                <a16:creationId xmlns="" xmlns:a16="http://schemas.microsoft.com/office/drawing/2014/main" id="{4525600B-1CA0-4474-8305-528D19BF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4679320"/>
              </p:ext>
            </p:extLst>
          </p:nvPr>
        </p:nvGraphicFramePr>
        <p:xfrm>
          <a:off x="2449570" y="1437219"/>
          <a:ext cx="6694430" cy="53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70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7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96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366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Réf.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Coéf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Enseignant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661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33CC"/>
                          </a:solidFill>
                        </a:rPr>
                        <a:t>M1203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Environnement économique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A. Bedford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661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33CC"/>
                          </a:solidFill>
                        </a:rPr>
                        <a:t>M1204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Fonctionnement organisations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M2203</a:t>
                      </a:r>
                      <a:endParaRPr lang="fr-FR" sz="14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effectLst/>
                        </a:rPr>
                        <a:t>1,5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C. </a:t>
                      </a:r>
                      <a:r>
                        <a:rPr lang="fr-FR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Marquesuzaà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AM. Cazaurang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Alami</a:t>
                      </a:r>
                      <a:endParaRPr lang="fr-FR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M2204 </a:t>
                      </a:r>
                      <a:endParaRPr lang="fr-FR" sz="14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0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M3203</a:t>
                      </a:r>
                      <a:endParaRPr lang="fr-FR" sz="1400" b="0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Droit des technologies de l’information et de la</a:t>
                      </a:r>
                    </a:p>
                    <a:p>
                      <a:r>
                        <a:rPr lang="fr-FR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(TIC)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C. Teyssier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1666"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baseline="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M3204 </a:t>
                      </a:r>
                      <a:endParaRPr lang="fr-FR" sz="1400" b="0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systèmes d'information 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2,5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40454">
                <a:tc>
                  <a:txBody>
                    <a:bodyPr/>
                    <a:lstStyle/>
                    <a:p>
                      <a:pPr algn="ctr"/>
                      <a:r>
                        <a:rPr lang="fr-FR" altLang="fr-FR" sz="1400" dirty="0"/>
                        <a:t>M3301</a:t>
                      </a:r>
                      <a:endParaRPr lang="fr-FR" sz="1400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/>
                        <a:t>C. </a:t>
                      </a:r>
                      <a:r>
                        <a:rPr lang="fr-F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Marquesuzaà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AM. Cazaurang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Alami</a:t>
                      </a:r>
                      <a:endParaRPr lang="fr-FR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62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M4201C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IPI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Ateliers de création d'entreprise</a:t>
                      </a:r>
                    </a:p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Insertion professionnelle immédiate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N. Martinez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C. Alami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6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M4201C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C00000"/>
                          </a:solidFill>
                        </a:rPr>
                        <a:t>PEL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/>
                        <a:t>Ateliers de reprise d'entreprise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Poursuite d’études longues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100FA991-3969-4A2D-A1E3-0F1606F50AC0}"/>
              </a:ext>
            </a:extLst>
          </p:cNvPr>
          <p:cNvSpPr txBox="1"/>
          <p:nvPr/>
        </p:nvSpPr>
        <p:spPr>
          <a:xfrm>
            <a:off x="3397098" y="3252024"/>
            <a:ext cx="324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Environnement comptable, financier, juridique et social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6463C1A-7A3A-4DD6-9624-56773A329563}"/>
              </a:ext>
            </a:extLst>
          </p:cNvPr>
          <p:cNvSpPr/>
          <p:nvPr/>
        </p:nvSpPr>
        <p:spPr>
          <a:xfrm>
            <a:off x="3396019" y="2725439"/>
            <a:ext cx="3000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projet informatique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DBEFA6F-3C43-48BE-8905-56EF003DA019}"/>
              </a:ext>
            </a:extLst>
          </p:cNvPr>
          <p:cNvSpPr/>
          <p:nvPr/>
        </p:nvSpPr>
        <p:spPr>
          <a:xfrm>
            <a:off x="3422340" y="5061447"/>
            <a:ext cx="3447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Méthodologie de la production d’applications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21" descr="Une image contenant dessin, alimentation&#10;&#10;Description générée automatiquement">
            <a:extLst>
              <a:ext uri="{FF2B5EF4-FFF2-40B4-BE49-F238E27FC236}">
                <a16:creationId xmlns="" xmlns:a16="http://schemas.microsoft.com/office/drawing/2014/main" id="{D81490AE-65DC-4934-8B11-6DB1FF481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5295234"/>
            <a:ext cx="1039759" cy="1508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6126" y="1116022"/>
            <a:ext cx="3922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2020 - 2021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773945"/>
            <a:ext cx="4029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M4201C - Création d'entreprise</a:t>
            </a:r>
            <a:endParaRPr lang="fr-F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9493" y="2317988"/>
            <a:ext cx="5074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IPI : Insertion professionnelle immédiate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7992888" cy="36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5776" y="980728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 Pédagogique National</a:t>
            </a:r>
            <a:endParaRPr lang="fr-FR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8901"/>
            <a:ext cx="6477000" cy="5324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6050" y="1441494"/>
            <a:ext cx="3248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Contenus - Progression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8905" y="1927225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d’entreprise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611560" y="250334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L’analyse du profil du créateur et de la naissance de l’idée de création d’entreprise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3140968"/>
            <a:ext cx="2857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L’étude commerciale 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611560" y="3511460"/>
            <a:ext cx="4130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juridique de la création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871500"/>
            <a:ext cx="3711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fiscal de la création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221088"/>
            <a:ext cx="3769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social de la création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4581128"/>
            <a:ext cx="4030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L’aspect financier de la création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4941168"/>
            <a:ext cx="3226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Les aides à l’installation 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147876" y="5301208"/>
            <a:ext cx="4593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altLang="fr-FR" sz="2000" dirty="0"/>
              <a:t>Les formalités administratives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94928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ELABORATION D’UN DOSSIER PREVISIONNEL DE CREATION D’ENTREPRISE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/>
          <p:cNvSpPr txBox="1">
            <a:spLocks/>
          </p:cNvSpPr>
          <p:nvPr/>
        </p:nvSpPr>
        <p:spPr>
          <a:xfrm>
            <a:off x="323528" y="2408629"/>
            <a:ext cx="8496944" cy="17342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altLang="fr-FR" sz="2400" kern="0" dirty="0"/>
              <a:t>Approfondir les connaissances économiques, juridiques et de gestion nécessaires à la création d’entreprise</a:t>
            </a:r>
          </a:p>
          <a:p>
            <a:pPr algn="just"/>
            <a:endParaRPr lang="fr-FR" altLang="fr-FR" sz="2400" kern="0" dirty="0"/>
          </a:p>
          <a:p>
            <a:pPr algn="just"/>
            <a:r>
              <a:rPr lang="fr-FR" altLang="fr-FR" sz="2400" kern="0" dirty="0"/>
              <a:t>Elaborer un dossier de création d’entreprise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4EE88B-79A6-491A-960A-046D8EAF5872}"/>
              </a:ext>
            </a:extLst>
          </p:cNvPr>
          <p:cNvSpPr/>
          <p:nvPr/>
        </p:nvSpPr>
        <p:spPr>
          <a:xfrm>
            <a:off x="386050" y="1441494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du module :</a:t>
            </a:r>
          </a:p>
        </p:txBody>
      </p:sp>
    </p:spTree>
    <p:extLst>
      <p:ext uri="{BB962C8B-B14F-4D97-AF65-F5344CB8AC3E}">
        <p14:creationId xmlns="" xmlns:p14="http://schemas.microsoft.com/office/powerpoint/2010/main" val="292033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966" y="1988840"/>
            <a:ext cx="3915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Travail individuel en TD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038" y="3996775"/>
            <a:ext cx="4270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Travail en groupe en TP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291" y="5657180"/>
            <a:ext cx="8519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ELABORATION D’UN DOSSIER PREVISIONNEL DE CREATION D’ENTREPRISE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66623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altLang="fr-FR" dirty="0"/>
              <a:t>Approfondir les connaissances économiques, juridiques et de gestion nécessaires à la création d’entreprise</a:t>
            </a:r>
          </a:p>
          <a:p>
            <a:pPr algn="just"/>
            <a:endParaRPr lang="fr-FR" alt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45811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fr-FR" b="1" dirty="0">
                <a:solidFill>
                  <a:srgbClr val="800000"/>
                </a:solidFill>
              </a:rPr>
              <a:t>Travail sur tableur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42A044-BB36-4C55-BE31-22BD40EBC0E3}"/>
              </a:ext>
            </a:extLst>
          </p:cNvPr>
          <p:cNvSpPr/>
          <p:nvPr/>
        </p:nvSpPr>
        <p:spPr>
          <a:xfrm>
            <a:off x="386050" y="1441494"/>
            <a:ext cx="2715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Modalités de travail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040" y="368788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+mn-lt"/>
              </a:rPr>
              <a:t>- Sérieux et implication durant toutes les séances de TD et de TP</a:t>
            </a:r>
            <a:endParaRPr lang="fr-FR" sz="2000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5396" y="3074536"/>
            <a:ext cx="4320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Coefficient du Module :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81360" y="4281354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Notes individuelles ou par groupe	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5616" y="446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hangingPunct="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b="1" dirty="0">
                <a:solidFill>
                  <a:srgbClr val="C00000"/>
                </a:solidFill>
              </a:rPr>
              <a:t>M4201C -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Ateliers de création</a:t>
            </a:r>
            <a:endParaRPr lang="en-GB" sz="3200" b="1" dirty="0">
              <a:solidFill>
                <a:srgbClr val="0033CC"/>
              </a:solidFill>
              <a:latin typeface="Arial" panose="020B0604020202020204" pitchFamily="34" charset="0"/>
              <a:ea typeface="msmincho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08513B6-4C2C-47CE-A33A-5C2B0B70A166}"/>
              </a:ext>
            </a:extLst>
          </p:cNvPr>
          <p:cNvSpPr/>
          <p:nvPr/>
        </p:nvSpPr>
        <p:spPr>
          <a:xfrm>
            <a:off x="386050" y="1441494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Modalités d’évaluation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434F62C3F794B93985AD2E0453C32" ma:contentTypeVersion="2" ma:contentTypeDescription="Crée un document." ma:contentTypeScope="" ma:versionID="e9c444cebbe83e7036f59c77ca29295f">
  <xsd:schema xmlns:xsd="http://www.w3.org/2001/XMLSchema" xmlns:xs="http://www.w3.org/2001/XMLSchema" xmlns:p="http://schemas.microsoft.com/office/2006/metadata/properties" xmlns:ns2="766678b3-f29d-4aed-9451-d93c68673f72" targetNamespace="http://schemas.microsoft.com/office/2006/metadata/properties" ma:root="true" ma:fieldsID="7f83034401bab7ce8de78279f6ee3d26" ns2:_="">
    <xsd:import namespace="766678b3-f29d-4aed-9451-d93c68673f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678b3-f29d-4aed-9451-d93c68673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02959F-9247-4B92-9843-17B116776484}"/>
</file>

<file path=customXml/itemProps2.xml><?xml version="1.0" encoding="utf-8"?>
<ds:datastoreItem xmlns:ds="http://schemas.openxmlformats.org/officeDocument/2006/customXml" ds:itemID="{6E234A31-CF9B-4A19-A8CE-50301BF03D23}"/>
</file>

<file path=customXml/itemProps3.xml><?xml version="1.0" encoding="utf-8"?>
<ds:datastoreItem xmlns:ds="http://schemas.openxmlformats.org/officeDocument/2006/customXml" ds:itemID="{5349F015-5675-4E17-A989-B17255A37C21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3652</TotalTime>
  <Words>934</Words>
  <Application>Microsoft Office PowerPoint</Application>
  <PresentationFormat>Affichage à l'écran (4:3)</PresentationFormat>
  <Paragraphs>198</Paragraphs>
  <Slides>28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Fusion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L’entrepreneuriat, c’est quoi ?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LA CREATION D’ENTREPRISE EN FRANCE EN 2019 </vt:lpstr>
      <vt:lpstr>Diapositive 21</vt:lpstr>
      <vt:lpstr>LA CREATION D’ENTREPRISE EN FRANCE EN 2019 </vt:lpstr>
      <vt:lpstr>LA CREATION D’ENTREPRISE EN FRANCE EN 2019 </vt:lpstr>
      <vt:lpstr>Diapositive 24</vt:lpstr>
      <vt:lpstr>Diapositive 25</vt:lpstr>
      <vt:lpstr>LA CREATION D’ENTREPRISE EN FRANCE EN 2019 </vt:lpstr>
      <vt:lpstr>LA CREATION D’ENTREPRISE EN FRANCE EN 2019 </vt:lpstr>
      <vt:lpstr>Diapositive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MARTINEZ</dc:creator>
  <cp:lastModifiedBy>carlos</cp:lastModifiedBy>
  <cp:revision>141</cp:revision>
  <dcterms:created xsi:type="dcterms:W3CDTF">2004-12-09T00:02:37Z</dcterms:created>
  <dcterms:modified xsi:type="dcterms:W3CDTF">2021-01-24T10:32:08Z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0x0101005A0434F62C3F794B93985AD2E0453C32</vt:lpwstr>
  </property>
</Properties>
</file>