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theme/theme1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339" r:id="rId2"/>
    <p:sldId id="536" r:id="rId3"/>
    <p:sldId id="537" r:id="rId4"/>
    <p:sldId id="538" r:id="rId5"/>
    <p:sldId id="539" r:id="rId6"/>
    <p:sldId id="540" r:id="rId7"/>
    <p:sldId id="541" r:id="rId8"/>
    <p:sldId id="542" r:id="rId9"/>
    <p:sldId id="543" r:id="rId10"/>
  </p:sldIdLst>
  <p:sldSz cx="9144000" cy="6858000" type="screen4x3"/>
  <p:notesSz cx="6797675" cy="9926638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333399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333399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333399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333399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333399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b="1" kern="1200">
        <a:solidFill>
          <a:srgbClr val="333399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b="1" kern="1200">
        <a:solidFill>
          <a:srgbClr val="333399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b="1" kern="1200">
        <a:solidFill>
          <a:srgbClr val="333399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b="1" kern="1200">
        <a:solidFill>
          <a:srgbClr val="333399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50021"/>
    <a:srgbClr val="FF0000"/>
    <a:srgbClr val="6699FF"/>
    <a:srgbClr val="DF1505"/>
    <a:srgbClr val="FFFF05"/>
    <a:srgbClr val="FFFF66"/>
    <a:srgbClr val="FF6699"/>
    <a:srgbClr val="CF510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5" autoAdjust="0"/>
    <p:restoredTop sz="99821" autoAdjust="0"/>
  </p:normalViewPr>
  <p:slideViewPr>
    <p:cSldViewPr snapToGrid="0">
      <p:cViewPr varScale="1">
        <p:scale>
          <a:sx n="46" d="100"/>
          <a:sy n="46" d="100"/>
        </p:scale>
        <p:origin x="-82" y="-2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588"/>
    </p:cViewPr>
  </p:sorterViewPr>
  <p:notesViewPr>
    <p:cSldViewPr snapToGrid="0">
      <p:cViewPr>
        <p:scale>
          <a:sx n="85" d="100"/>
          <a:sy n="85" d="100"/>
        </p:scale>
        <p:origin x="-1950" y="348"/>
      </p:cViewPr>
      <p:guideLst>
        <p:guide orient="horz" pos="3127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9AF2B40-C6EC-41EB-AF3E-D6809DD33F5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32054974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Stage de Préparation à l'Installation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8083A909-FC32-4978-B23B-DFDF8A536254}" type="datetime1">
              <a:rPr lang="fr-FR"/>
              <a:pPr>
                <a:defRPr/>
              </a:pPr>
              <a:t>20/01/2021</a:t>
            </a:fld>
            <a:endParaRPr lang="fr-FR" dirty="0"/>
          </a:p>
        </p:txBody>
      </p:sp>
      <p:sp>
        <p:nvSpPr>
          <p:cNvPr id="922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475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048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48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2126A74-DB2B-46B0-A5D3-CC618821092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12440309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xmlns="" val="101394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rect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/>
          </a:p>
        </p:txBody>
      </p:sp>
      <p:grpSp>
        <p:nvGrpSpPr>
          <p:cNvPr id="5" name="Groupe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orme libre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–"/>
                <a:defRPr/>
              </a:pPr>
              <a:endParaRPr lang="en-US"/>
            </a:p>
          </p:txBody>
        </p:sp>
        <p:sp>
          <p:nvSpPr>
            <p:cNvPr id="7" name="Forme libre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–"/>
                <a:defRPr/>
              </a:pPr>
              <a:endParaRPr lang="en-US"/>
            </a:p>
          </p:txBody>
        </p:sp>
        <p:cxnSp>
          <p:nvCxnSpPr>
            <p:cNvPr id="10" name="Connecteur droit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11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B57AB02-CE1C-41D0-BCFE-A8DCF91BBE5E}" type="datetimeFigureOut">
              <a:rPr lang="en-US"/>
              <a:pPr>
                <a:defRPr/>
              </a:pPr>
              <a:t>1/20/2021</a:t>
            </a:fld>
            <a:endParaRPr lang="en-US" dirty="0"/>
          </a:p>
        </p:txBody>
      </p:sp>
      <p:sp>
        <p:nvSpPr>
          <p:cNvPr id="12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66C697A-38BD-4091-BCD0-6A9885A4B978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xmlns="" val="69707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70A27-C31F-4D04-B507-EE1E0638C67C}" type="datetimeFigureOut">
              <a:rPr lang="en-US"/>
              <a:pPr>
                <a:defRPr/>
              </a:pPr>
              <a:t>1/20/2021</a:t>
            </a:fld>
            <a:endParaRPr lang="en-US" dirty="0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730B9-3EE8-43A5-B025-D1BBD88AE440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xmlns="" val="396625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A35FE-85FA-450A-8BD4-2DA178189DD1}" type="datetimeFigureOut">
              <a:rPr lang="en-US"/>
              <a:pPr>
                <a:defRPr/>
              </a:pPr>
              <a:t>1/20/2021</a:t>
            </a:fld>
            <a:endParaRPr lang="en-US" dirty="0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CC840-9470-4E82-8593-E7F20265BEE8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xmlns="" val="348187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0C493-7AD0-4539-9274-2761465E8139}" type="datetimeFigureOut">
              <a:rPr lang="en-US"/>
              <a:pPr>
                <a:defRPr/>
              </a:pPr>
              <a:t>1/20/2021</a:t>
            </a:fld>
            <a:endParaRPr lang="en-US" dirty="0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89531-6D19-44F8-AE8A-7137DCF8E30C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xmlns="" val="101390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603163C-6D79-4D3D-AAF1-4659C1AF09E3}" type="datetimeFigureOut">
              <a:rPr lang="en-US"/>
              <a:pPr>
                <a:defRPr/>
              </a:pPr>
              <a:t>1/20/2021</a:t>
            </a:fld>
            <a:endParaRPr lang="en-US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80A87-74F6-4D0B-8D82-92A5FD8E230D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xmlns="" val="2538315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3E4A86-6DD8-41BD-8250-2F37AE8B4869}" type="datetimeFigureOut">
              <a:rPr lang="en-US"/>
              <a:pPr>
                <a:defRPr/>
              </a:pPr>
              <a:t>1/20/2021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C524E-6A73-46F2-9662-D6AB9636A5A3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xmlns="" val="334435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E5CBE0F-57FC-40C5-96F5-F137BA8F7518}" type="datetimeFigureOut">
              <a:rPr lang="en-US"/>
              <a:pPr>
                <a:defRPr/>
              </a:pPr>
              <a:t>1/20/2021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76D64-19F1-4487-AB89-99E71C67F47F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xmlns="" val="2284485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63A0938-117D-4BCB-AEFA-05666FD655F4}" type="datetimeFigureOut">
              <a:rPr lang="en-US"/>
              <a:pPr>
                <a:defRPr/>
              </a:pPr>
              <a:t>1/20/2021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B8484-3889-428B-9CA3-EF7C3625FDA8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xmlns="" val="3578662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1E1E6-0CA7-4D7A-A02C-001431D62CDE}" type="datetimeFigureOut">
              <a:rPr lang="en-US"/>
              <a:pPr>
                <a:defRPr/>
              </a:pPr>
              <a:t>1/20/2021</a:t>
            </a:fld>
            <a:endParaRPr lang="en-US" dirty="0"/>
          </a:p>
        </p:txBody>
      </p:sp>
      <p:sp>
        <p:nvSpPr>
          <p:cNvPr id="3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C1D9A-D61A-429E-BF8A-42A0F77313A9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xmlns="" val="173912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C88EE07-B922-479A-8CC5-6B663FE303C0}" type="datetimeFigureOut">
              <a:rPr lang="en-US"/>
              <a:pPr>
                <a:defRPr/>
              </a:pPr>
              <a:t>1/20/2021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55440-AB6A-4AE6-99A5-12752A104F56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xmlns="" val="3306250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/>
          </a:p>
        </p:txBody>
      </p:sp>
      <p:sp>
        <p:nvSpPr>
          <p:cNvPr id="6" name="Forme libre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" name="Triangle rect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11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EA12331-54B9-4F96-9524-090E30542F68}" type="datetimeFigureOut">
              <a:rPr lang="en-US"/>
              <a:pPr>
                <a:defRPr/>
              </a:pPr>
              <a:t>1/20/2021</a:t>
            </a:fld>
            <a:endParaRPr lang="en-US"/>
          </a:p>
        </p:txBody>
      </p:sp>
      <p:sp>
        <p:nvSpPr>
          <p:cNvPr id="12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AD59E-9400-46B5-B765-E2FD1B7E8763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xmlns="" val="40349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/>
          </a:p>
        </p:txBody>
      </p:sp>
      <p:sp>
        <p:nvSpPr>
          <p:cNvPr id="1027" name="Forme libre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1033" name="Espace réservé du texte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  <a:endParaRPr lang="en-US" altLang="fr-FR" smtClean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 kumimoji="0" sz="1000">
                <a:solidFill>
                  <a:schemeClr val="tx1"/>
                </a:solidFill>
                <a:cs typeface="Arial" pitchFamily="34" charset="0"/>
              </a:defRPr>
            </a:lvl1pPr>
            <a:extLst/>
          </a:lstStyle>
          <a:p>
            <a:pPr>
              <a:defRPr/>
            </a:pPr>
            <a:fld id="{EFF56A75-C98C-4B61-9E26-B2A0187F80AE}" type="datetimeFigureOut">
              <a:rPr lang="en-US"/>
              <a:pPr>
                <a:defRPr/>
              </a:pPr>
              <a:t>1/20/2021</a:t>
            </a:fld>
            <a:endParaRPr lang="en-US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 kumimoji="0" sz="1000">
                <a:solidFill>
                  <a:schemeClr val="tx1"/>
                </a:solidFill>
                <a:cs typeface="Arial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63454BB-72AD-4546-B33B-B7A6B6A840FF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8" r:id="rId2"/>
    <p:sldLayoutId id="2147483793" r:id="rId3"/>
    <p:sldLayoutId id="2147483794" r:id="rId4"/>
    <p:sldLayoutId id="2147483795" r:id="rId5"/>
    <p:sldLayoutId id="2147483796" r:id="rId6"/>
    <p:sldLayoutId id="2147483789" r:id="rId7"/>
    <p:sldLayoutId id="2147483797" r:id="rId8"/>
    <p:sldLayoutId id="2147483798" r:id="rId9"/>
    <p:sldLayoutId id="2147483790" r:id="rId10"/>
    <p:sldLayoutId id="214748379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/>
          </p:cNvSpPr>
          <p:nvPr/>
        </p:nvSpPr>
        <p:spPr bwMode="auto">
          <a:xfrm>
            <a:off x="1081088" y="0"/>
            <a:ext cx="767080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09" rIns="91418" bIns="45709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fr-FR" altLang="fr-FR" sz="36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267" name="Sous-titre 7"/>
          <p:cNvSpPr>
            <a:spLocks noGrp="1"/>
          </p:cNvSpPr>
          <p:nvPr>
            <p:ph type="subTitle" idx="1"/>
          </p:nvPr>
        </p:nvSpPr>
        <p:spPr>
          <a:xfrm>
            <a:off x="974725" y="2209800"/>
            <a:ext cx="7197725" cy="1752600"/>
          </a:xfrm>
        </p:spPr>
        <p:txBody>
          <a:bodyPr/>
          <a:lstStyle/>
          <a:p>
            <a:pPr marR="0" algn="ctr" eaLnBrk="1" hangingPunct="1"/>
            <a:r>
              <a:rPr lang="fr-FR" altLang="fr-FR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ATELIERS DE CREATION D’ENTREPRISE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ce réservé du contenu 1"/>
          <p:cNvSpPr>
            <a:spLocks noGrp="1"/>
          </p:cNvSpPr>
          <p:nvPr>
            <p:ph idx="1"/>
          </p:nvPr>
        </p:nvSpPr>
        <p:spPr>
          <a:xfrm>
            <a:off x="457200" y="1982788"/>
            <a:ext cx="8229600" cy="4024312"/>
          </a:xfrm>
        </p:spPr>
        <p:txBody>
          <a:bodyPr/>
          <a:lstStyle/>
          <a:p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Approfondir les connaissances économiques, juridiques et de gestion nécessaires à la création d’entreprise</a:t>
            </a:r>
          </a:p>
          <a:p>
            <a:endParaRPr lang="fr-FR" altLang="fr-FR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Elaborer un dossier de création d’entreprise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fr-FR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OBJECTIFS DU MODULE :</a:t>
            </a:r>
            <a:endParaRPr lang="fr-FR" sz="3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u contenu 1"/>
          <p:cNvSpPr>
            <a:spLocks noGrp="1"/>
          </p:cNvSpPr>
          <p:nvPr>
            <p:ph idx="1"/>
          </p:nvPr>
        </p:nvSpPr>
        <p:spPr>
          <a:xfrm>
            <a:off x="457200" y="1933903"/>
            <a:ext cx="8229600" cy="2409497"/>
          </a:xfrm>
        </p:spPr>
        <p:txBody>
          <a:bodyPr/>
          <a:lstStyle/>
          <a:p>
            <a:r>
              <a:rPr lang="fr-FR" altLang="fr-FR" sz="2000" u="sng" dirty="0" smtClean="0">
                <a:latin typeface="Arial" pitchFamily="34" charset="0"/>
                <a:cs typeface="Arial" pitchFamily="34" charset="0"/>
              </a:rPr>
              <a:t>L’analyse du profil du créateur et de la naissance de l’idée de création d’entreprise</a:t>
            </a:r>
          </a:p>
          <a:p>
            <a:pPr>
              <a:buNone/>
            </a:pPr>
            <a:endParaRPr lang="fr-FR" altLang="fr-FR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fr-FR" altLang="fr-FR" sz="2000" u="sng" dirty="0" smtClean="0">
                <a:latin typeface="Arial" pitchFamily="34" charset="0"/>
                <a:cs typeface="Arial" pitchFamily="34" charset="0"/>
              </a:rPr>
              <a:t>L’étude commerciale :</a:t>
            </a:r>
          </a:p>
          <a:p>
            <a:pPr lvl="1">
              <a:buFont typeface="Verdana" panose="020B0604030504040204" pitchFamily="34" charset="0"/>
              <a:buNone/>
            </a:pPr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- L’étude de marché</a:t>
            </a:r>
          </a:p>
          <a:p>
            <a:pPr lvl="1">
              <a:buFont typeface="Verdana" panose="020B0604030504040204" pitchFamily="34" charset="0"/>
              <a:buNone/>
            </a:pPr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- Les politiques commerciales</a:t>
            </a:r>
          </a:p>
          <a:p>
            <a:pPr>
              <a:buFont typeface="Wingdings 3" panose="05040102010807070707" pitchFamily="18" charset="2"/>
              <a:buNone/>
            </a:pPr>
            <a:endParaRPr lang="fr-FR" altLang="fr-FR" dirty="0" smtClean="0"/>
          </a:p>
          <a:p>
            <a:pPr>
              <a:buFont typeface="Wingdings 3" panose="05040102010807070707" pitchFamily="18" charset="2"/>
              <a:buNone/>
            </a:pPr>
            <a:endParaRPr lang="fr-FR" alt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PRESENTATION DU PROGRAMME</a:t>
            </a:r>
            <a:endParaRPr lang="fr-FR" sz="3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718457"/>
            <a:ext cx="8229600" cy="5288643"/>
          </a:xfrm>
        </p:spPr>
        <p:txBody>
          <a:bodyPr/>
          <a:lstStyle/>
          <a:p>
            <a:pPr>
              <a:defRPr/>
            </a:pPr>
            <a:r>
              <a:rPr lang="fr-FR" sz="2000" u="sng" dirty="0" smtClean="0">
                <a:latin typeface="Arial" pitchFamily="34" charset="0"/>
                <a:cs typeface="Arial" pitchFamily="34" charset="0"/>
              </a:rPr>
              <a:t>L’aspect juridique de la création :</a:t>
            </a:r>
          </a:p>
          <a:p>
            <a:pPr>
              <a:defRPr/>
            </a:pPr>
            <a:endParaRPr lang="fr-FR" sz="2000" u="sng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 3" panose="05040102010807070707" pitchFamily="18" charset="2"/>
              <a:buNone/>
              <a:defRPr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		- la domiciliation de l’entreprise</a:t>
            </a:r>
          </a:p>
          <a:p>
            <a:pPr>
              <a:buFont typeface="Wingdings 3" panose="05040102010807070707" pitchFamily="18" charset="2"/>
              <a:buNone/>
              <a:defRPr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		- le bail de location</a:t>
            </a:r>
          </a:p>
          <a:p>
            <a:pPr>
              <a:buFont typeface="Wingdings 3" panose="05040102010807070707" pitchFamily="18" charset="2"/>
              <a:buNone/>
              <a:defRPr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		- les principales formes juridiques :</a:t>
            </a:r>
          </a:p>
          <a:p>
            <a:pPr lvl="4">
              <a:defRPr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l’entreprise individuelle et l’E.I.R.L</a:t>
            </a:r>
          </a:p>
          <a:p>
            <a:pPr lvl="4">
              <a:defRPr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la SARL</a:t>
            </a:r>
          </a:p>
          <a:p>
            <a:pPr lvl="4">
              <a:defRPr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l’EURL</a:t>
            </a:r>
          </a:p>
          <a:p>
            <a:pPr lvl="4">
              <a:defRPr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la SAS</a:t>
            </a:r>
          </a:p>
          <a:p>
            <a:pPr lvl="4">
              <a:defRPr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la SASU</a:t>
            </a:r>
          </a:p>
          <a:p>
            <a:pPr lvl="4">
              <a:buFont typeface="Wingdings 2" panose="05020102010507070707" pitchFamily="18" charset="2"/>
              <a:buNone/>
              <a:defRPr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 lvl="4">
              <a:buFont typeface="Wingdings 2" panose="05020102010507070707" pitchFamily="18" charset="2"/>
              <a:buNone/>
              <a:defRPr/>
            </a:pPr>
            <a:r>
              <a:rPr lang="fr-FR" sz="2000" b="1" u="sng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APPLICATION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: </a:t>
            </a:r>
          </a:p>
          <a:p>
            <a:pPr lvl="4">
              <a:buFont typeface="Wingdings 2" panose="05020102010507070707" pitchFamily="18" charset="2"/>
              <a:buNone/>
              <a:defRPr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 lvl="4">
              <a:buFont typeface="Wingdings 2" panose="05020102010507070707" pitchFamily="18" charset="2"/>
              <a:buNone/>
              <a:defRPr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statuts de société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653143"/>
            <a:ext cx="8229600" cy="5353957"/>
          </a:xfrm>
        </p:spPr>
        <p:txBody>
          <a:bodyPr/>
          <a:lstStyle/>
          <a:p>
            <a:pPr>
              <a:defRPr/>
            </a:pPr>
            <a:r>
              <a:rPr lang="fr-FR" sz="2000" u="sng" dirty="0" smtClean="0">
                <a:latin typeface="Arial" pitchFamily="34" charset="0"/>
                <a:cs typeface="Arial" pitchFamily="34" charset="0"/>
              </a:rPr>
              <a:t>L’aspect fiscal de la création :</a:t>
            </a:r>
          </a:p>
          <a:p>
            <a:pPr>
              <a:defRPr/>
            </a:pPr>
            <a:endParaRPr lang="fr-FR" sz="2000" u="sng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 3" panose="05040102010807070707" pitchFamily="18" charset="2"/>
              <a:buNone/>
              <a:defRPr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		- les différents régimes fiscaux :</a:t>
            </a:r>
          </a:p>
          <a:p>
            <a:pPr>
              <a:buFont typeface="Wingdings 3" panose="05040102010807070707" pitchFamily="18" charset="2"/>
              <a:buNone/>
              <a:defRPr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		 	</a:t>
            </a:r>
            <a:r>
              <a:rPr lang="fr-FR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le micro-régime</a:t>
            </a:r>
          </a:p>
          <a:p>
            <a:pPr>
              <a:buFont typeface="Wingdings 3" panose="05040102010807070707" pitchFamily="18" charset="2"/>
              <a:buNone/>
              <a:defRPr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fr-FR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le réel simplifié</a:t>
            </a:r>
          </a:p>
          <a:p>
            <a:pPr>
              <a:buFont typeface="Wingdings 3" panose="05040102010807070707" pitchFamily="18" charset="2"/>
              <a:buNone/>
              <a:defRPr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fr-FR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le réel normal</a:t>
            </a:r>
          </a:p>
          <a:p>
            <a:pPr>
              <a:buFont typeface="Wingdings 3" panose="05040102010807070707" pitchFamily="18" charset="2"/>
              <a:buNone/>
              <a:defRPr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		- les principaux impôts et taxes :</a:t>
            </a:r>
          </a:p>
          <a:p>
            <a:pPr>
              <a:buFont typeface="Wingdings 3" panose="05040102010807070707" pitchFamily="18" charset="2"/>
              <a:buNone/>
              <a:defRPr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fr-FR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la TVA</a:t>
            </a:r>
          </a:p>
          <a:p>
            <a:pPr>
              <a:buFont typeface="Wingdings 3" panose="05040102010807070707" pitchFamily="18" charset="2"/>
              <a:buNone/>
              <a:defRPr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fr-FR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l’impôt sur le revenu</a:t>
            </a:r>
          </a:p>
          <a:p>
            <a:pPr>
              <a:buFont typeface="Wingdings 3" panose="05040102010807070707" pitchFamily="18" charset="2"/>
              <a:buNone/>
              <a:defRPr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fr-FR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l’impôt sur les sociétés</a:t>
            </a:r>
          </a:p>
          <a:p>
            <a:pPr>
              <a:buFont typeface="Wingdings 3" panose="05040102010807070707" pitchFamily="18" charset="2"/>
              <a:buNone/>
              <a:defRPr/>
            </a:pP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 3" panose="05040102010807070707" pitchFamily="18" charset="2"/>
              <a:buNone/>
              <a:defRPr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fr-FR" sz="2000" b="1" u="sng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APPLICATIONS</a:t>
            </a: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 :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Wingdings 3" panose="05040102010807070707" pitchFamily="18" charset="2"/>
              <a:buNone/>
              <a:defRPr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 3" panose="05040102010807070707" pitchFamily="18" charset="2"/>
              <a:buNone/>
              <a:defRPr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           calculs de TVA, d’IRPP, d’IS</a:t>
            </a:r>
          </a:p>
          <a:p>
            <a:pPr>
              <a:buFont typeface="Wingdings 3" panose="05040102010807070707" pitchFamily="18" charset="2"/>
              <a:buNone/>
              <a:defRPr/>
            </a:pPr>
            <a:r>
              <a:rPr lang="fr-FR" dirty="0" smtClean="0"/>
              <a:t>			</a:t>
            </a:r>
          </a:p>
          <a:p>
            <a:pPr>
              <a:buFont typeface="Wingdings 3" panose="05040102010807070707" pitchFamily="18" charset="2"/>
              <a:buNone/>
              <a:defRPr/>
            </a:pPr>
            <a:r>
              <a:rPr lang="fr-FR" dirty="0" smtClean="0"/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199" y="587829"/>
            <a:ext cx="8476593" cy="5419271"/>
          </a:xfrm>
        </p:spPr>
        <p:txBody>
          <a:bodyPr/>
          <a:lstStyle/>
          <a:p>
            <a:pPr>
              <a:defRPr/>
            </a:pPr>
            <a:r>
              <a:rPr lang="fr-FR" sz="2000" u="sng" dirty="0" smtClean="0">
                <a:latin typeface="Arial" pitchFamily="34" charset="0"/>
                <a:cs typeface="Arial" pitchFamily="34" charset="0"/>
              </a:rPr>
              <a:t>L’aspect social de la création :</a:t>
            </a:r>
          </a:p>
          <a:p>
            <a:pPr>
              <a:buNone/>
              <a:defRPr/>
            </a:pPr>
            <a:endParaRPr lang="fr-FR" sz="2000" u="sng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  <a:defRPr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  - le statut social du chef d’entreprise</a:t>
            </a:r>
          </a:p>
          <a:p>
            <a:pPr lvl="3">
              <a:defRPr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Le statut de travailleur non salarié</a:t>
            </a:r>
          </a:p>
          <a:p>
            <a:pPr lvl="3">
              <a:defRPr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Le statut de dirigeant salarié</a:t>
            </a:r>
          </a:p>
          <a:p>
            <a:pPr lvl="2">
              <a:buNone/>
              <a:defRPr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- l’embauche de salariés</a:t>
            </a:r>
          </a:p>
          <a:p>
            <a:pPr lvl="2">
              <a:buNone/>
              <a:defRPr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fr-FR" sz="2000" b="1" u="sng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APPLICATIONS : </a:t>
            </a:r>
          </a:p>
          <a:p>
            <a:pPr lvl="2">
              <a:buFont typeface="Wingdings 2" panose="05020102010507070707" pitchFamily="18" charset="2"/>
              <a:buNone/>
              <a:defRPr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Calculs de charges sociales pour un dirigeant travailleur</a:t>
            </a: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non salarié (TNS) et pour un dirigeant assimilé salarié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692331"/>
            <a:ext cx="8229600" cy="5314769"/>
          </a:xfrm>
        </p:spPr>
        <p:txBody>
          <a:bodyPr/>
          <a:lstStyle/>
          <a:p>
            <a:pPr>
              <a:defRPr/>
            </a:pPr>
            <a:r>
              <a:rPr lang="fr-FR" sz="2000" u="sng" dirty="0" smtClean="0">
                <a:latin typeface="Arial" pitchFamily="34" charset="0"/>
                <a:cs typeface="Arial" pitchFamily="34" charset="0"/>
              </a:rPr>
              <a:t>L’aspect financier de la création :</a:t>
            </a:r>
          </a:p>
          <a:p>
            <a:pPr>
              <a:buNone/>
              <a:defRPr/>
            </a:pPr>
            <a:endParaRPr lang="fr-FR" sz="2000" u="sng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  <a:defRPr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		  - le dossier prévisionnel :</a:t>
            </a:r>
          </a:p>
          <a:p>
            <a:pPr lvl="4">
              <a:defRPr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le plan de financement de départ</a:t>
            </a:r>
          </a:p>
          <a:p>
            <a:pPr lvl="4">
              <a:defRPr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le besoin en fonds de roulement</a:t>
            </a:r>
          </a:p>
          <a:p>
            <a:pPr lvl="4">
              <a:defRPr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le compte de résultat</a:t>
            </a:r>
          </a:p>
          <a:p>
            <a:pPr lvl="4">
              <a:buNone/>
              <a:defRPr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 lvl="4">
              <a:buNone/>
              <a:defRPr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- les sources de financement 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 lvl="3">
              <a:buFont typeface="Wingdings 2" panose="05020102010507070707" pitchFamily="18" charset="2"/>
              <a:buNone/>
              <a:defRPr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fr-FR" sz="2000" b="1" u="sng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APPLICATIONS :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calcul de BFR, tableaux d’amortissement, 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plan de financement de départ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z="2000" u="sng" dirty="0" smtClean="0">
                <a:latin typeface="Arial" pitchFamily="34" charset="0"/>
                <a:cs typeface="Arial" pitchFamily="34" charset="0"/>
              </a:rPr>
              <a:t>Les aides à l’installation :</a:t>
            </a:r>
          </a:p>
          <a:p>
            <a:endParaRPr lang="fr-FR" altLang="fr-FR" sz="2000" u="sng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    - les exonérations</a:t>
            </a:r>
          </a:p>
          <a:p>
            <a:pPr lvl="1">
              <a:buNone/>
            </a:pPr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    - les maintiens de revenu</a:t>
            </a:r>
          </a:p>
          <a:p>
            <a:pPr lvl="1">
              <a:buNone/>
            </a:pPr>
            <a:r>
              <a:rPr lang="fr-FR" altLang="fr-FR" sz="2000" dirty="0" smtClean="0">
                <a:latin typeface="Arial" pitchFamily="34" charset="0"/>
                <a:cs typeface="Arial" pitchFamily="34" charset="0"/>
              </a:rPr>
              <a:t>    - les prêts aidés</a:t>
            </a:r>
          </a:p>
          <a:p>
            <a:endParaRPr lang="fr-FR" altLang="fr-FR" sz="2000" u="sng" dirty="0" smtClean="0">
              <a:latin typeface="Arial" pitchFamily="34" charset="0"/>
              <a:cs typeface="Arial" pitchFamily="34" charset="0"/>
            </a:endParaRPr>
          </a:p>
          <a:p>
            <a:pPr marL="365125" lvl="1" indent="-255588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r>
              <a:rPr lang="fr-FR" altLang="fr-FR" sz="2000" u="sng" dirty="0" smtClean="0">
                <a:latin typeface="Arial" pitchFamily="34" charset="0"/>
                <a:cs typeface="Arial" pitchFamily="34" charset="0"/>
              </a:rPr>
              <a:t>Les formalités administratives</a:t>
            </a:r>
          </a:p>
          <a:p>
            <a:endParaRPr lang="fr-FR" altLang="fr-FR" u="sng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Verdana" panose="020B0604030504040204" pitchFamily="34" charset="0"/>
              <a:buNone/>
            </a:pPr>
            <a:endParaRPr lang="fr-FR" altLang="fr-FR" sz="2200" dirty="0" smtClean="0"/>
          </a:p>
          <a:p>
            <a:pPr lvl="1">
              <a:buFont typeface="Verdana" panose="020B0604030504040204" pitchFamily="34" charset="0"/>
              <a:buNone/>
            </a:pPr>
            <a:endParaRPr lang="fr-FR" altLang="fr-FR" sz="2700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u contenu 1"/>
          <p:cNvSpPr>
            <a:spLocks noGrp="1"/>
          </p:cNvSpPr>
          <p:nvPr>
            <p:ph idx="1"/>
          </p:nvPr>
        </p:nvSpPr>
        <p:spPr>
          <a:xfrm>
            <a:off x="457200" y="2279650"/>
            <a:ext cx="8229600" cy="3727450"/>
          </a:xfrm>
        </p:spPr>
        <p:txBody>
          <a:bodyPr/>
          <a:lstStyle/>
          <a:p>
            <a:pPr>
              <a:buFont typeface="Wingdings 3" panose="05040102010807070707" pitchFamily="18" charset="2"/>
              <a:buNone/>
            </a:pPr>
            <a:endParaRPr lang="fr-FR" altLang="fr-FR" dirty="0" smtClean="0"/>
          </a:p>
          <a:p>
            <a:pPr algn="ctr">
              <a:buFont typeface="Wingdings 3" panose="05040102010807070707" pitchFamily="18" charset="2"/>
              <a:buNone/>
            </a:pPr>
            <a:r>
              <a:rPr lang="fr-FR" altLang="fr-FR" sz="2000" b="1" dirty="0" smtClean="0">
                <a:latin typeface="Arial" pitchFamily="34" charset="0"/>
                <a:cs typeface="Arial" pitchFamily="34" charset="0"/>
              </a:rPr>
              <a:t>Mise en situation de création d’entreprise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95792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fr-FR" sz="24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ELABORATION D’UN DOSSIER PREVISIONNEL DE CREATION D’ENTREPRISE</a:t>
            </a:r>
            <a:endParaRPr lang="fr-FR" sz="24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otond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Rotond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Rotond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Rotond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0434F62C3F794B93985AD2E0453C32" ma:contentTypeVersion="0" ma:contentTypeDescription="Crée un document." ma:contentTypeScope="" ma:versionID="1835fd975976d47498301129e36aec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3d6ca9f312fcd1c0ab10337cdbdb72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2B3980-4669-4F82-ABA9-9F1621D10D02}"/>
</file>

<file path=customXml/itemProps2.xml><?xml version="1.0" encoding="utf-8"?>
<ds:datastoreItem xmlns:ds="http://schemas.openxmlformats.org/officeDocument/2006/customXml" ds:itemID="{76CE0F6D-6677-40D7-A523-A544D1251DDC}"/>
</file>

<file path=customXml/itemProps3.xml><?xml version="1.0" encoding="utf-8"?>
<ds:datastoreItem xmlns:ds="http://schemas.openxmlformats.org/officeDocument/2006/customXml" ds:itemID="{4207891F-D11A-4755-A847-A5E4CAB3F75A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9488</TotalTime>
  <Words>160</Words>
  <Application>Microsoft Office PowerPoint</Application>
  <PresentationFormat>Affichage à l'écran (4:3)</PresentationFormat>
  <Paragraphs>77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Rotonde</vt:lpstr>
      <vt:lpstr>Diapositive 1</vt:lpstr>
      <vt:lpstr>OBJECTIFS DU MODULE :</vt:lpstr>
      <vt:lpstr>PRESENTATION DU PROGRAMME</vt:lpstr>
      <vt:lpstr>Diapositive 4</vt:lpstr>
      <vt:lpstr>Diapositive 5</vt:lpstr>
      <vt:lpstr>Diapositive 6</vt:lpstr>
      <vt:lpstr>Diapositive 7</vt:lpstr>
      <vt:lpstr>Diapositive 8</vt:lpstr>
      <vt:lpstr>ELABORATION D’UN DOSSIER PREVISIONNEL DE CREATION D’ENTREPRISE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carlos</cp:lastModifiedBy>
  <cp:revision>31</cp:revision>
  <cp:lastPrinted>2013-01-16T14:08:26Z</cp:lastPrinted>
  <dcterms:created xsi:type="dcterms:W3CDTF">2002-05-06T15:05:42Z</dcterms:created>
  <dcterms:modified xsi:type="dcterms:W3CDTF">2021-01-20T13:04:52Z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0x0101005A0434F62C3F794B93985AD2E0453C32</vt:lpwstr>
  </property>
</Properties>
</file>