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3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handoutMasterIdLst>
    <p:handoutMasterId r:id="rId54"/>
  </p:handoutMasterIdLst>
  <p:sldIdLst>
    <p:sldId id="339" r:id="rId2"/>
    <p:sldId id="342" r:id="rId3"/>
    <p:sldId id="350" r:id="rId4"/>
    <p:sldId id="514" r:id="rId5"/>
    <p:sldId id="523" r:id="rId6"/>
    <p:sldId id="512" r:id="rId7"/>
    <p:sldId id="513" r:id="rId8"/>
    <p:sldId id="515" r:id="rId9"/>
    <p:sldId id="516" r:id="rId10"/>
    <p:sldId id="518" r:id="rId11"/>
    <p:sldId id="522" r:id="rId12"/>
    <p:sldId id="517" r:id="rId13"/>
    <p:sldId id="519" r:id="rId14"/>
    <p:sldId id="521" r:id="rId15"/>
    <p:sldId id="520" r:id="rId16"/>
    <p:sldId id="463" r:id="rId17"/>
    <p:sldId id="524" r:id="rId18"/>
    <p:sldId id="525" r:id="rId19"/>
    <p:sldId id="547" r:id="rId20"/>
    <p:sldId id="464" r:id="rId21"/>
    <p:sldId id="548" r:id="rId22"/>
    <p:sldId id="526" r:id="rId23"/>
    <p:sldId id="550" r:id="rId24"/>
    <p:sldId id="465" r:id="rId25"/>
    <p:sldId id="466" r:id="rId26"/>
    <p:sldId id="467" r:id="rId27"/>
    <p:sldId id="468" r:id="rId28"/>
    <p:sldId id="469" r:id="rId29"/>
    <p:sldId id="470" r:id="rId30"/>
    <p:sldId id="528" r:id="rId31"/>
    <p:sldId id="527" r:id="rId32"/>
    <p:sldId id="536" r:id="rId33"/>
    <p:sldId id="361" r:id="rId34"/>
    <p:sldId id="362" r:id="rId35"/>
    <p:sldId id="529" r:id="rId36"/>
    <p:sldId id="364" r:id="rId37"/>
    <p:sldId id="532" r:id="rId38"/>
    <p:sldId id="533" r:id="rId39"/>
    <p:sldId id="365" r:id="rId40"/>
    <p:sldId id="537" r:id="rId41"/>
    <p:sldId id="538" r:id="rId42"/>
    <p:sldId id="539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34" r:id="rId51"/>
    <p:sldId id="549" r:id="rId52"/>
  </p:sldIdLst>
  <p:sldSz cx="9144000" cy="6858000" type="screen4x3"/>
  <p:notesSz cx="6888163" cy="100187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rgbClr val="333399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0033CC"/>
    <a:srgbClr val="A50021"/>
    <a:srgbClr val="6699FF"/>
    <a:srgbClr val="DF1505"/>
    <a:srgbClr val="FFFF05"/>
    <a:srgbClr val="FFFF66"/>
    <a:srgbClr val="FF6699"/>
    <a:srgbClr val="CF510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5" autoAdjust="0"/>
    <p:restoredTop sz="99821" autoAdjust="0"/>
  </p:normalViewPr>
  <p:slideViewPr>
    <p:cSldViewPr snapToGrid="0">
      <p:cViewPr varScale="1">
        <p:scale>
          <a:sx n="91" d="100"/>
          <a:sy n="91" d="100"/>
        </p:scale>
        <p:origin x="-7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588"/>
    </p:cViewPr>
  </p:sorterViewPr>
  <p:notesViewPr>
    <p:cSldViewPr snapToGrid="0">
      <p:cViewPr>
        <p:scale>
          <a:sx n="85" d="100"/>
          <a:sy n="85" d="100"/>
        </p:scale>
        <p:origin x="-1950" y="348"/>
      </p:cViewPr>
      <p:guideLst>
        <p:guide orient="horz" pos="3157"/>
        <p:guide pos="217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417" y="9516498"/>
            <a:ext cx="2983746" cy="50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634119D-4517-49E5-9351-F3A13BB054E4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3746" cy="50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Stage de Préparation à l'Installation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417" y="1"/>
            <a:ext cx="2983746" cy="50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642A4CC-32CF-4B2B-8A6F-3B66723AA28C}" type="datetime1">
              <a:rPr lang="fr-FR"/>
              <a:pPr>
                <a:defRPr/>
              </a:pPr>
              <a:t>13/01/2021</a:t>
            </a:fld>
            <a:endParaRPr lang="fr-FR" dirty="0"/>
          </a:p>
        </p:txBody>
      </p:sp>
      <p:sp>
        <p:nvSpPr>
          <p:cNvPr id="92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52475"/>
            <a:ext cx="5006975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065" y="4761449"/>
            <a:ext cx="5050034" cy="450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6498"/>
            <a:ext cx="2983746" cy="50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417" y="9516498"/>
            <a:ext cx="2983746" cy="50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0B5F1DC-74CD-4B09-BDFA-7AD38D6FFBA2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904417" y="9516498"/>
            <a:ext cx="2983746" cy="50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29" tIns="46215" rIns="92429" bIns="46215" anchor="b"/>
          <a:lstStyle/>
          <a:p>
            <a:pPr algn="r"/>
            <a:fld id="{D08A2C51-2925-4D5F-AC42-FF0A35113779}" type="slidenum">
              <a:rPr lang="fr-FR" altLang="fr-FR" sz="1200" b="0">
                <a:solidFill>
                  <a:schemeClr val="tx1"/>
                </a:solidFill>
                <a:latin typeface="Arial" charset="0"/>
              </a:rPr>
              <a:pPr algn="r"/>
              <a:t>3</a:t>
            </a:fld>
            <a:endParaRPr lang="fr-FR" altLang="fr-FR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5" y="4758250"/>
            <a:ext cx="5050034" cy="45087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 sz="1100" dirty="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grpSp>
        <p:nvGrpSpPr>
          <p:cNvPr id="5" name="Groupe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e libre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7" name="Forme libre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endParaRPr lang="en-US"/>
            </a:p>
          </p:txBody>
        </p:sp>
        <p:cxnSp>
          <p:nvCxnSpPr>
            <p:cNvPr id="10" name="Connecteur droit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11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16BF80B-79FE-4080-B7A8-8ABE934C7072}" type="datetimeFigureOut">
              <a:rPr lang="en-US"/>
              <a:pPr>
                <a:defRPr/>
              </a:pPr>
              <a:t>1/13/2021</a:t>
            </a:fld>
            <a:endParaRPr lang="en-US" dirty="0"/>
          </a:p>
        </p:txBody>
      </p:sp>
      <p:sp>
        <p:nvSpPr>
          <p:cNvPr id="12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5F9519-D13A-4288-9736-513A97129ADC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4D30B-949E-4229-8D1A-57DD5CAE6E7F}" type="datetimeFigureOut">
              <a:rPr lang="en-US"/>
              <a:pPr>
                <a:defRPr/>
              </a:pPr>
              <a:t>1/13/2021</a:t>
            </a:fld>
            <a:endParaRPr lang="en-US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D0446-3F50-47B1-A40A-7AB4A16F4F44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91DEA-0E4D-4FE7-A408-3DB85291A0AD}" type="datetimeFigureOut">
              <a:rPr lang="en-US"/>
              <a:pPr>
                <a:defRPr/>
              </a:pPr>
              <a:t>1/13/2021</a:t>
            </a:fld>
            <a:endParaRPr lang="en-US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9099D-05A2-4043-8803-0D58095E605D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87B74-B521-4EA9-89B5-40803C81D3DF}" type="datetimeFigureOut">
              <a:rPr lang="en-US"/>
              <a:pPr>
                <a:defRPr/>
              </a:pPr>
              <a:t>1/13/2021</a:t>
            </a:fld>
            <a:endParaRPr lang="en-US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79F9-D123-4063-A5BB-95CA2BB0D1B5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2AB712-3309-49F2-A8AA-49D648344DB0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16511-A76D-44F1-A561-4F35CD99C55A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DC7214-AFE8-4BA9-94D5-E8AC630648CD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CB5B6-425A-4C55-A83A-461E47555131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4C6396-A18B-44B3-A12B-5732F31A8BCA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A9254-88E6-4B16-8200-1410E24029AA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BB347B-F3E0-4F56-8D4D-D77DF4B9A9C7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71CEF-72DD-4B2F-8894-56AA0420CE75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C6788-3FCC-4833-9B8E-93D0111C98BE}" type="datetimeFigureOut">
              <a:rPr lang="en-US"/>
              <a:pPr>
                <a:defRPr/>
              </a:pPr>
              <a:t>1/13/2021</a:t>
            </a:fld>
            <a:endParaRPr lang="en-US" dirty="0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03A66-B8DD-4578-86C5-EF21EE1B9C29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8CB8CB-D241-4FB5-8051-FACDFE698F3F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DD25F-2DF7-4D55-A85C-C7574F2E3AFE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rme libre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7" name="Triangle rect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1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2058536-20AD-4422-8E03-9117B6BF02F4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C3FA4-9C87-4456-95DC-9290DA299E40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27" name="Forme libre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033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en-US" altLang="fr-FR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 kumimoji="0" sz="1000">
                <a:solidFill>
                  <a:schemeClr val="tx1"/>
                </a:solidFill>
                <a:cs typeface="Arial" pitchFamily="34" charset="0"/>
              </a:defRPr>
            </a:lvl1pPr>
            <a:extLst/>
          </a:lstStyle>
          <a:p>
            <a:pPr>
              <a:defRPr/>
            </a:pPr>
            <a:fld id="{07F083A7-2FBC-4781-BBCE-059195BA91D3}" type="datetimeFigureOut">
              <a:rPr lang="en-US"/>
              <a:pPr>
                <a:defRPr/>
              </a:pPr>
              <a:t>1/13/2021</a:t>
            </a:fld>
            <a:endParaRPr lang="en-US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 kumimoji="0" sz="1000">
                <a:solidFill>
                  <a:schemeClr val="tx1"/>
                </a:solidFill>
                <a:cs typeface="Arial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 sz="1000" b="0">
                <a:solidFill>
                  <a:schemeClr val="tx1"/>
                </a:solidFill>
              </a:defRPr>
            </a:lvl1pPr>
          </a:lstStyle>
          <a:p>
            <a:fld id="{2806B745-25FF-4E6A-94F6-F402711A5BDD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2" r:id="rId2"/>
    <p:sldLayoutId id="2147483847" r:id="rId3"/>
    <p:sldLayoutId id="2147483848" r:id="rId4"/>
    <p:sldLayoutId id="2147483849" r:id="rId5"/>
    <p:sldLayoutId id="2147483850" r:id="rId6"/>
    <p:sldLayoutId id="2147483843" r:id="rId7"/>
    <p:sldLayoutId id="2147483851" r:id="rId8"/>
    <p:sldLayoutId id="2147483852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/>
          </p:cNvSpPr>
          <p:nvPr/>
        </p:nvSpPr>
        <p:spPr bwMode="auto">
          <a:xfrm>
            <a:off x="1081088" y="0"/>
            <a:ext cx="76708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algn="ctr"/>
            <a:endParaRPr lang="fr-FR" altLang="fr-FR" sz="3600">
              <a:solidFill>
                <a:schemeClr val="bg1"/>
              </a:solidFill>
            </a:endParaRPr>
          </a:p>
        </p:txBody>
      </p:sp>
      <p:sp>
        <p:nvSpPr>
          <p:cNvPr id="11267" name="Sous-titre 7"/>
          <p:cNvSpPr>
            <a:spLocks noGrp="1"/>
          </p:cNvSpPr>
          <p:nvPr>
            <p:ph type="subTitle" idx="1"/>
          </p:nvPr>
        </p:nvSpPr>
        <p:spPr>
          <a:xfrm>
            <a:off x="974725" y="2209800"/>
            <a:ext cx="7197725" cy="1752600"/>
          </a:xfrm>
        </p:spPr>
        <p:txBody>
          <a:bodyPr/>
          <a:lstStyle/>
          <a:p>
            <a:pPr marR="0" algn="ctr" eaLnBrk="1" hangingPunct="1"/>
            <a:r>
              <a:rPr lang="fr-FR" altLang="fr-F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ATELIERS DE CREATION D’ENTREPRISE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607"/>
            <a:ext cx="8229600" cy="4384018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Cette idée de création est-elle née de votre expérience professionnelle personnelle ?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Correspond-elle à vos compétences professionnelles ?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L’activité que vous souhaitez exercer nécessite-t-elle une qualification dans le métier ? (loi sur qualification)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contenu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4525963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Avez-vous étudié les différentes contraintes liées à votre idée de création d’entreprises ?</a:t>
            </a:r>
          </a:p>
          <a:p>
            <a:pPr eaLnBrk="1" hangingPunct="1">
              <a:buFont typeface="Wingdings 3" pitchFamily="18" charset="2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Contraintes techniques du produit ou du service</a:t>
            </a:r>
          </a:p>
          <a:p>
            <a:pPr lvl="1" eaLnBrk="1" hangingPunct="1">
              <a:buFont typeface="Verdana" pitchFamily="34" charset="0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Contraintes liées à l’implantation géographique</a:t>
            </a:r>
          </a:p>
          <a:p>
            <a:pPr lvl="1" eaLnBrk="1" hangingPunct="1">
              <a:buFont typeface="Verdana" pitchFamily="34" charset="0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Contraintes légales : qualification professionnelle, agrément pour exercer, règles de sécurité, d’accessibilité (local)…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3425"/>
            <a:ext cx="8229600" cy="4525963"/>
          </a:xfrm>
        </p:spPr>
        <p:txBody>
          <a:bodyPr/>
          <a:lstStyle/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Rappel de la notion économique de </a:t>
            </a:r>
            <a:r>
              <a:rPr lang="fr-FR" altLang="fr-FR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marché </a:t>
            </a: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>
              <a:buFont typeface="Wingdings 3" pitchFamily="18" charset="2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2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Offre</a:t>
            </a:r>
          </a:p>
          <a:p>
            <a:pPr lvl="2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Demande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VOTRE IDEE RESULTE-T-ELLE DE L’OBSERVATION DU MARCHE ?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3425"/>
            <a:ext cx="8229600" cy="4525963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Avez-vous pensé aux opportunités de reprise d’entreprise ?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Que signifie reprendre une entreprise ?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Souhaitez-vous créer l’entreprise seul ou vous associer avec d’autres personnes ?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450" y="274638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AVEZ-VOUS CONFIRME VOTRE CHOIX DE FAIRE UNE CREATION ? 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contenu 2"/>
          <p:cNvSpPr>
            <a:spLocks noGrp="1"/>
          </p:cNvSpPr>
          <p:nvPr>
            <p:ph idx="1"/>
          </p:nvPr>
        </p:nvSpPr>
        <p:spPr>
          <a:xfrm>
            <a:off x="457200" y="1944688"/>
            <a:ext cx="8229600" cy="4525962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Dès votre diplôme obtenu ?</a:t>
            </a:r>
          </a:p>
          <a:p>
            <a:pPr eaLnBrk="1" hangingPunct="1">
              <a:buFont typeface="Wingdings 3" pitchFamily="18" charset="2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Après une expérience en tant que salarié ?</a:t>
            </a:r>
          </a:p>
          <a:p>
            <a:pPr eaLnBrk="1" hangingPunct="1">
              <a:buFont typeface="Wingdings 3" pitchFamily="18" charset="2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Après avoir trouvé un ou plusieurs associés ?</a:t>
            </a:r>
          </a:p>
          <a:p>
            <a:pPr eaLnBrk="1" hangingPunct="1">
              <a:buFont typeface="Wingdings 3" pitchFamily="18" charset="2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Lorsque l’état du marché sera propice ?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9903"/>
            <a:ext cx="8229600" cy="139961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QUELLE DATE SOUHAITEZ-VOUS CREER L’ENTREPRISE ?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3550"/>
            <a:ext cx="8229600" cy="4273550"/>
          </a:xfrm>
        </p:spPr>
        <p:txBody>
          <a:bodyPr/>
          <a:lstStyle/>
          <a:p>
            <a:pPr eaLnBrk="1" hangingPunct="1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SUR LE PLAN COMMERCIAL</a:t>
            </a:r>
          </a:p>
          <a:p>
            <a:pPr eaLnBrk="1" hangingPunct="1"/>
            <a:endParaRPr lang="fr-FR" altLang="fr-FR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SUR LE PLAN JURIDIQUE</a:t>
            </a:r>
          </a:p>
          <a:p>
            <a:pPr eaLnBrk="1" hangingPunct="1"/>
            <a:endParaRPr lang="fr-FR" altLang="fr-FR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SUR LE PLAN FISCAL</a:t>
            </a:r>
          </a:p>
          <a:p>
            <a:pPr eaLnBrk="1" hangingPunct="1"/>
            <a:endParaRPr lang="fr-FR" altLang="fr-FR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SUR LE PLAN SOCIAL</a:t>
            </a:r>
          </a:p>
          <a:p>
            <a:pPr eaLnBrk="1" hangingPunct="1"/>
            <a:endParaRPr lang="fr-FR" altLang="fr-FR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SUR LE PLAN FINANCIER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654" y="274638"/>
            <a:ext cx="886022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ETAPE 2 : LA CONSTRUCTION DU PROJET 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175642"/>
            <a:ext cx="7010400" cy="201853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PARTIE COMMERCIALE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contenu 2"/>
          <p:cNvSpPr>
            <a:spLocks noGrp="1"/>
          </p:cNvSpPr>
          <p:nvPr>
            <p:ph idx="1"/>
          </p:nvPr>
        </p:nvSpPr>
        <p:spPr>
          <a:xfrm>
            <a:off x="468313" y="935038"/>
            <a:ext cx="8229600" cy="4525962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L’étude commerciale doit vous permettre de :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Bien connaître et comprendre votre marché</a:t>
            </a:r>
          </a:p>
          <a:p>
            <a:pPr lvl="1" eaLnBrk="1" hangingPunct="1">
              <a:buFont typeface="Verdana" pitchFamily="34" charset="0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Réunir les informations vous permettant ensuite de réaliser l’étude de faisabilité financière</a:t>
            </a:r>
          </a:p>
          <a:p>
            <a:pPr lvl="1" eaLnBrk="1" hangingPunct="1">
              <a:buFont typeface="Verdana" pitchFamily="34" charset="0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Faire des choix raisonnés commerciaux pour atteindre vos objectifs</a:t>
            </a:r>
          </a:p>
          <a:p>
            <a:pPr lvl="1" eaLnBrk="1" hangingPunct="1">
              <a:buFont typeface="Verdana" pitchFamily="34" charset="0"/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Déterminer votre politique commerciale</a:t>
            </a:r>
          </a:p>
          <a:p>
            <a:pPr lvl="1" eaLnBrk="1" hangingPunct="1"/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375"/>
            <a:ext cx="8229600" cy="4525963"/>
          </a:xfrm>
        </p:spPr>
        <p:txBody>
          <a:bodyPr/>
          <a:lstStyle/>
          <a:p>
            <a:pPr eaLnBrk="1" hangingPunct="1"/>
            <a:r>
              <a:rPr lang="fr-FR" altLang="fr-FR" sz="2400" dirty="0" smtClean="0">
                <a:latin typeface="Arial" pitchFamily="34" charset="0"/>
                <a:cs typeface="Arial" pitchFamily="34" charset="0"/>
              </a:rPr>
              <a:t>L’étude de la demande</a:t>
            </a:r>
          </a:p>
          <a:p>
            <a:pPr eaLnBrk="1" hangingPunct="1">
              <a:buFont typeface="Wingdings 3" pitchFamily="18" charset="2"/>
              <a:buNone/>
            </a:pPr>
            <a:endParaRPr lang="fr-FR" alt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400" dirty="0" smtClean="0">
                <a:latin typeface="Arial" pitchFamily="34" charset="0"/>
                <a:cs typeface="Arial" pitchFamily="34" charset="0"/>
              </a:rPr>
              <a:t>L’étude de l’offre</a:t>
            </a:r>
          </a:p>
          <a:p>
            <a:pPr eaLnBrk="1" hangingPunct="1">
              <a:buFont typeface="Wingdings 3" pitchFamily="18" charset="2"/>
              <a:buNone/>
            </a:pPr>
            <a:endParaRPr lang="fr-FR" alt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400" dirty="0" smtClean="0">
                <a:latin typeface="Arial" pitchFamily="34" charset="0"/>
                <a:cs typeface="Arial" pitchFamily="34" charset="0"/>
              </a:rPr>
              <a:t>L’analyse du marché et de son évolution</a:t>
            </a:r>
          </a:p>
          <a:p>
            <a:pPr eaLnBrk="1" hangingPunct="1">
              <a:buFont typeface="Wingdings 3" pitchFamily="18" charset="2"/>
              <a:buNone/>
            </a:pPr>
            <a:endParaRPr lang="fr-FR" alt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400" dirty="0" smtClean="0">
                <a:latin typeface="Arial" pitchFamily="34" charset="0"/>
                <a:cs typeface="Arial" pitchFamily="34" charset="0"/>
              </a:rPr>
              <a:t>L’étude des fournisseurs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L’ETUDE DE MARCHE</a:t>
            </a:r>
            <a:endParaRPr lang="fr-FR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53589"/>
            <a:ext cx="8229600" cy="5053511"/>
          </a:xfrm>
        </p:spPr>
        <p:txBody>
          <a:bodyPr/>
          <a:lstStyle/>
          <a:p>
            <a:pPr>
              <a:buNone/>
            </a:pPr>
            <a:r>
              <a:rPr lang="fr-FR" altLang="fr-FR" sz="2800" dirty="0" smtClean="0">
                <a:latin typeface="Arial" pitchFamily="34" charset="0"/>
                <a:cs typeface="Arial" pitchFamily="34" charset="0"/>
              </a:rPr>
              <a:t>L’ETUDE DE LA DEMANDE :</a:t>
            </a:r>
          </a:p>
          <a:p>
            <a:endParaRPr lang="fr-FR" sz="2800" dirty="0" smtClean="0">
              <a:latin typeface="AR JULIAN" pitchFamily="2" charset="0"/>
            </a:endParaRP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Quels sont les informations essentielles à recueillir pour l’étude de la demande ?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4188" y="666750"/>
            <a:ext cx="7772400" cy="4094436"/>
          </a:xfrm>
        </p:spPr>
        <p:txBody>
          <a:bodyPr/>
          <a:lstStyle/>
          <a:p>
            <a:pPr marR="0" algn="l" eaLnBrk="1" hangingPunct="1"/>
            <a:r>
              <a:rPr lang="fr-FR" altLang="fr-F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Dans le module « Ateliers de création d’entreprise » les différents aspects de la création d’entreprise seront analysés afin de réaliser un dossier de création d’entreprise :</a:t>
            </a:r>
          </a:p>
          <a:p>
            <a:pPr marR="0" algn="l" eaLnBrk="1" hangingPunct="1"/>
            <a:endParaRPr lang="fr-FR" altLang="fr-FR" sz="2000" b="1" dirty="0" smtClean="0">
              <a:solidFill>
                <a:srgbClr val="1FAECD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/>
            <a:r>
              <a:rPr lang="fr-FR" altLang="fr-FR" sz="2000" b="1" dirty="0" smtClean="0">
                <a:solidFill>
                  <a:srgbClr val="1FAECD"/>
                </a:solidFill>
                <a:latin typeface="Arial" pitchFamily="34" charset="0"/>
                <a:cs typeface="Arial" pitchFamily="34" charset="0"/>
              </a:rPr>
              <a:t>	- Aspect commercial</a:t>
            </a:r>
          </a:p>
          <a:p>
            <a:pPr marR="0" algn="l" eaLnBrk="1" hangingPunct="1"/>
            <a:r>
              <a:rPr lang="fr-FR" altLang="fr-FR" sz="2000" b="1" dirty="0" smtClean="0">
                <a:solidFill>
                  <a:srgbClr val="1FAECD"/>
                </a:solidFill>
                <a:latin typeface="Arial" pitchFamily="34" charset="0"/>
                <a:cs typeface="Arial" pitchFamily="34" charset="0"/>
              </a:rPr>
              <a:t>	- Aspect juridique</a:t>
            </a:r>
          </a:p>
          <a:p>
            <a:pPr marR="0" algn="l" eaLnBrk="1" hangingPunct="1"/>
            <a:r>
              <a:rPr lang="fr-FR" altLang="fr-FR" sz="2000" b="1" dirty="0" smtClean="0">
                <a:solidFill>
                  <a:srgbClr val="1FAECD"/>
                </a:solidFill>
                <a:latin typeface="Arial" pitchFamily="34" charset="0"/>
                <a:cs typeface="Arial" pitchFamily="34" charset="0"/>
              </a:rPr>
              <a:t>	- Aspect fiscal</a:t>
            </a:r>
          </a:p>
          <a:p>
            <a:pPr marR="0" algn="l" eaLnBrk="1" hangingPunct="1"/>
            <a:r>
              <a:rPr lang="fr-FR" altLang="fr-FR" sz="2000" b="1" dirty="0" smtClean="0">
                <a:solidFill>
                  <a:srgbClr val="1FAECD"/>
                </a:solidFill>
                <a:latin typeface="Arial" pitchFamily="34" charset="0"/>
                <a:cs typeface="Arial" pitchFamily="34" charset="0"/>
              </a:rPr>
              <a:t>	- Aspect social</a:t>
            </a:r>
          </a:p>
          <a:p>
            <a:pPr marR="0" algn="l" eaLnBrk="1" hangingPunct="1"/>
            <a:r>
              <a:rPr lang="fr-FR" altLang="fr-FR" sz="2000" b="1" dirty="0" smtClean="0">
                <a:solidFill>
                  <a:srgbClr val="1FAECD"/>
                </a:solidFill>
                <a:latin typeface="Arial" pitchFamily="34" charset="0"/>
                <a:cs typeface="Arial" pitchFamily="34" charset="0"/>
              </a:rPr>
              <a:t>	- Aspect financier</a:t>
            </a:r>
          </a:p>
          <a:p>
            <a:pPr marR="0" algn="l"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Titre 1"/>
          <p:cNvSpPr>
            <a:spLocks/>
          </p:cNvSpPr>
          <p:nvPr/>
        </p:nvSpPr>
        <p:spPr bwMode="auto">
          <a:xfrm>
            <a:off x="1946275" y="0"/>
            <a:ext cx="71977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algn="r"/>
            <a:endParaRPr lang="fr-FR" altLang="fr-FR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250" y="427512"/>
            <a:ext cx="8680862" cy="584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L’ETUDE DE LA DEMANDE</a:t>
            </a:r>
            <a:endParaRPr lang="fr-FR" altLang="fr-FR" sz="3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4025" y="1082566"/>
            <a:ext cx="8061325" cy="475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marL="342900" indent="-342900" algn="just">
              <a:spcBef>
                <a:spcPct val="20000"/>
              </a:spcBef>
            </a:pPr>
            <a:r>
              <a:rPr lang="fr-FR" altLang="fr-FR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Catégories de clients (particuliers, entreprises…) ?</a:t>
            </a:r>
          </a:p>
          <a:p>
            <a:pPr marL="342900" indent="-342900" algn="just">
              <a:spcBef>
                <a:spcPct val="20000"/>
              </a:spcBef>
            </a:pP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- Nombre </a:t>
            </a: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clients ?</a:t>
            </a: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- Caractéristiques des clients particuliers (âge, sexe,   CSP, type d’habitat…) ?</a:t>
            </a:r>
          </a:p>
          <a:p>
            <a:pPr marL="342900" indent="-342900" algn="just">
              <a:spcBef>
                <a:spcPct val="20000"/>
              </a:spcBef>
            </a:pP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- Volume </a:t>
            </a: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consommation et taux d’équipement </a:t>
            </a: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 rapport au produit ?</a:t>
            </a: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Habitudes de consommation et </a:t>
            </a: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comportement des clients potentiels </a:t>
            </a: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 (fréquence et mode d’achat…)</a:t>
            </a: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Motivations </a:t>
            </a: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d’achat </a:t>
            </a: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fr-FR" altLang="fr-FR" dirty="0">
              <a:solidFill>
                <a:srgbClr val="73001E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53589"/>
            <a:ext cx="8229600" cy="5053511"/>
          </a:xfrm>
        </p:spPr>
        <p:txBody>
          <a:bodyPr/>
          <a:lstStyle/>
          <a:p>
            <a:pPr>
              <a:buNone/>
            </a:pPr>
            <a:r>
              <a:rPr lang="fr-FR" altLang="fr-FR" sz="2800" dirty="0" smtClean="0">
                <a:latin typeface="Arial" pitchFamily="34" charset="0"/>
                <a:cs typeface="Arial" pitchFamily="34" charset="0"/>
              </a:rPr>
              <a:t>L’ETUDE DE L’OFFRE :</a:t>
            </a:r>
          </a:p>
          <a:p>
            <a:endParaRPr lang="fr-FR" sz="2800" dirty="0" smtClean="0">
              <a:latin typeface="AR JULIAN" pitchFamily="2" charset="0"/>
            </a:endParaRP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Quels sont les informations essentielles à recueillir pour l’étude de l’offre ?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contenu 1"/>
          <p:cNvSpPr>
            <a:spLocks noGrp="1"/>
          </p:cNvSpPr>
          <p:nvPr>
            <p:ph idx="1"/>
          </p:nvPr>
        </p:nvSpPr>
        <p:spPr>
          <a:xfrm>
            <a:off x="457200" y="1614488"/>
            <a:ext cx="8229600" cy="4392612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Quels sont vos concurrents ?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Combien sont-ils ?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Où sont-ils situés ?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Quels produits et services vendent-ils ?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Quels sont leurs prix ?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Quelle est leur cible en matière de clientèle ?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Quelle est leur notoriété ?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Quelle type de communication ont-ils choisi ?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Quels sont leurs points forts et points faibles </a:t>
            </a:r>
            <a:r>
              <a:rPr lang="fr-FR" altLang="fr-FR" sz="2400" dirty="0" smtClean="0">
                <a:latin typeface="Arial" pitchFamily="34" charset="0"/>
                <a:ea typeface="Lucida Sans Unicode" pitchFamily="34" charset="0"/>
                <a:cs typeface="Arial" pitchFamily="34" charset="0"/>
              </a:rPr>
              <a:t>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L’ETUDE DE L’OFFRE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19250"/>
            <a:ext cx="8229600" cy="4387850"/>
          </a:xfrm>
        </p:spPr>
        <p:txBody>
          <a:bodyPr/>
          <a:lstStyle/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Quels sont les fournisseurs ?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Combien sont-ils ?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Où sont-ils situés ?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Quels produits vendent-ils ?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Quels sont leurs tarifs ?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Quelles sont les modalités de paiement ?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Quelles sont les conditions de livraison ?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L’ETUDE DES FOURNISSEURS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875" y="166255"/>
            <a:ext cx="8847117" cy="98583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 DIFFERENTES POLITIQUES COMMERCIALES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425" y="1550988"/>
            <a:ext cx="7543800" cy="4645025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fr-FR" altLang="fr-F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Politique de produit</a:t>
            </a:r>
          </a:p>
          <a:p>
            <a:pPr marR="0" algn="l" eaLnBrk="1" hangingPunct="1">
              <a:lnSpc>
                <a:spcPct val="90000"/>
              </a:lnSpc>
            </a:pPr>
            <a:endParaRPr lang="fr-FR" altLang="fr-F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fr-FR" altLang="fr-F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Politique de prix</a:t>
            </a:r>
          </a:p>
          <a:p>
            <a:pPr marR="0" algn="l" eaLnBrk="1" hangingPunct="1">
              <a:lnSpc>
                <a:spcPct val="90000"/>
              </a:lnSpc>
            </a:pPr>
            <a:endParaRPr lang="fr-FR" altLang="fr-F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fr-FR" altLang="fr-F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Politique de distribution</a:t>
            </a:r>
          </a:p>
          <a:p>
            <a:pPr marR="0" algn="l" eaLnBrk="1" hangingPunct="1">
              <a:lnSpc>
                <a:spcPct val="90000"/>
              </a:lnSpc>
            </a:pPr>
            <a:endParaRPr lang="fr-FR" altLang="fr-F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fr-FR" altLang="fr-F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Politique de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3078" y="486892"/>
            <a:ext cx="6186487" cy="6163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Politique de produit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7175" y="1458913"/>
            <a:ext cx="8286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marL="571500" indent="-298450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Quelles sont les caractéristiques de vos produits ou prestations par rapport à ceux de vos concurrents ?</a:t>
            </a:r>
          </a:p>
          <a:p>
            <a:pPr marL="571500" indent="-298450">
              <a:spcBef>
                <a:spcPct val="20000"/>
              </a:spcBef>
              <a:buFontTx/>
              <a:buChar char="•"/>
            </a:pP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298450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Quels en sont les aspects positifs et négatifs :  présentation, performances, spécialisation, garantie, simplicité, prestations complémentaires possibles… ?</a:t>
            </a:r>
          </a:p>
          <a:p>
            <a:pPr marL="571500" indent="-298450">
              <a:spcBef>
                <a:spcPct val="20000"/>
              </a:spcBef>
              <a:buFontTx/>
              <a:buChar char="•"/>
            </a:pP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298450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Aurez-vous un produit ou une gamme de produits, plusieurs produits ou plusieurs gammes </a:t>
            </a:r>
            <a:r>
              <a:rPr lang="fr-FR" altLang="fr-FR" sz="2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4368" y="427512"/>
            <a:ext cx="7197725" cy="7127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Politique de prix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33400" y="1762125"/>
            <a:ext cx="7859713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marL="571500" indent="-393700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 est le niveau de prix de vos produits ou prestations? </a:t>
            </a:r>
          </a:p>
          <a:p>
            <a:pPr marL="571500" indent="-393700">
              <a:spcBef>
                <a:spcPct val="20000"/>
              </a:spcBef>
            </a:pP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393700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Comment vous situez-vous par rapport à la concurrence ?</a:t>
            </a:r>
          </a:p>
          <a:p>
            <a:pPr marL="571500" indent="-393700">
              <a:spcBef>
                <a:spcPct val="20000"/>
              </a:spcBef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Pourquoi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3750"/>
            <a:ext cx="9144000" cy="6731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Politique de distribution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44488" y="1332411"/>
            <a:ext cx="8154987" cy="45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marL="571500" indent="-393700" algn="just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Indiquez quel(s) type(s) de canal (aux) de distribution vous comptez utiliser pour vos produits.</a:t>
            </a:r>
          </a:p>
          <a:p>
            <a:pPr marL="571500" indent="-393700">
              <a:spcBef>
                <a:spcPct val="20000"/>
              </a:spcBef>
            </a:pP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393700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Où en sont vos contacts avec ces canaux ?</a:t>
            </a:r>
          </a:p>
          <a:p>
            <a:pPr marL="571500" indent="-393700">
              <a:spcBef>
                <a:spcPct val="20000"/>
              </a:spcBef>
            </a:pP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393700" algn="just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Quels sont leurs délais et modes de règlement ?</a:t>
            </a:r>
          </a:p>
          <a:p>
            <a:pPr marL="571500" indent="-393700">
              <a:spcBef>
                <a:spcPct val="20000"/>
              </a:spcBef>
            </a:pP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393700" algn="just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Envisagez-vous de vendre directement ? Si oui, par quels moyens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6251" y="403761"/>
            <a:ext cx="7197725" cy="635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2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Politique de communication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92113" y="1629760"/>
            <a:ext cx="8363004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marL="571500" indent="-393700" algn="just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Allez-vous réaliser des actions promotionnelles ou publicitaires ? Comment allez-vous vous faire connaître des clients potentiels ?</a:t>
            </a:r>
          </a:p>
          <a:p>
            <a:pPr marL="571500" indent="-393700">
              <a:spcBef>
                <a:spcPct val="20000"/>
              </a:spcBef>
              <a:buFontTx/>
              <a:buChar char="•"/>
            </a:pP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393700" algn="just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Quel(s) message(s) voulez-vous transmettre et par quels moyens ?</a:t>
            </a:r>
          </a:p>
          <a:p>
            <a:pPr marL="571500" indent="-393700">
              <a:spcBef>
                <a:spcPct val="20000"/>
              </a:spcBef>
              <a:buFontTx/>
              <a:buChar char="•"/>
            </a:pPr>
            <a:endParaRPr lang="fr-FR" altLang="fr-FR" sz="2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393700">
              <a:spcBef>
                <a:spcPct val="20000"/>
              </a:spcBef>
              <a:buFontTx/>
              <a:buChar char="•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 budget avez-vous prévu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0625" y="483325"/>
            <a:ext cx="7197725" cy="75764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6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L’environnement du marché</a:t>
            </a:r>
            <a:r>
              <a:rPr lang="fr-FR" alt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alt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fr-FR" altLang="fr-FR" sz="130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12606" y="1271902"/>
            <a:ext cx="8386353" cy="337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marL="342900" indent="-342900">
              <a:spcBef>
                <a:spcPct val="20000"/>
              </a:spcBef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Quels sont les facteurs qui ont une influence sur le marché ?</a:t>
            </a:r>
          </a:p>
          <a:p>
            <a:pPr marL="342900" indent="-342900">
              <a:spcBef>
                <a:spcPct val="20000"/>
              </a:spcBef>
            </a:pPr>
            <a:endParaRPr lang="fr-FR" altLang="fr-F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Quelles sont les tendances du marché (marché en développement, </a:t>
            </a: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</a:p>
          <a:p>
            <a:pPr marL="342900" indent="-342900">
              <a:spcBef>
                <a:spcPct val="20000"/>
              </a:spcBef>
            </a:pPr>
            <a:r>
              <a:rPr lang="fr-FR" altLang="fr-F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stagnation </a:t>
            </a: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 en déclin) ?</a:t>
            </a:r>
          </a:p>
          <a:p>
            <a:pPr marL="342900" indent="-342900">
              <a:spcBef>
                <a:spcPct val="20000"/>
              </a:spcBef>
            </a:pPr>
            <a:endParaRPr lang="fr-FR" altLang="fr-FR" sz="2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Votre activité sera-telle soumise à une sai</a:t>
            </a:r>
            <a:r>
              <a:rPr lang="fr-FR" altLang="fr-FR" sz="2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sonnalité ?</a:t>
            </a:r>
          </a:p>
          <a:p>
            <a:pPr marL="342900" indent="-342900">
              <a:spcBef>
                <a:spcPct val="20000"/>
              </a:spcBef>
            </a:pPr>
            <a:endParaRPr lang="fr-FR" altLang="fr-FR" sz="2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2113" y="314325"/>
            <a:ext cx="8348662" cy="4963069"/>
          </a:xfrm>
        </p:spPr>
        <p:txBody>
          <a:bodyPr/>
          <a:lstStyle/>
          <a:p>
            <a:pPr marR="0" algn="ctr" eaLnBrk="1" hangingPunct="1">
              <a:buFontTx/>
              <a:buNone/>
            </a:pPr>
            <a:r>
              <a:rPr lang="fr-FR" altLang="fr-FR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LES DIFFERENTES ETAPES DE LA CREATION D’ENTREPRISE</a:t>
            </a:r>
          </a:p>
          <a:p>
            <a:pPr marR="0" algn="ctr" eaLnBrk="1" hangingPunct="1">
              <a:buFontTx/>
              <a:buNone/>
            </a:pPr>
            <a:endParaRPr lang="fr-FR" altLang="fr-FR" sz="2000" dirty="0" smtClean="0"/>
          </a:p>
          <a:p>
            <a:pPr marR="0" algn="l" eaLnBrk="1" hangingPunct="1">
              <a:buFontTx/>
              <a:buNone/>
            </a:pPr>
            <a:r>
              <a:rPr lang="fr-FR" altLang="fr-FR" sz="1600" b="1" u="sng" dirty="0" smtClean="0">
                <a:solidFill>
                  <a:srgbClr val="0033CC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ETAPE 1 </a:t>
            </a:r>
            <a:r>
              <a:rPr lang="fr-FR" altLang="fr-FR" sz="16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altLang="fr-F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 profil du créateur , la naissance de l’idée</a:t>
            </a:r>
          </a:p>
          <a:p>
            <a:pPr marR="0" algn="l" eaLnBrk="1" hangingPunct="1">
              <a:buFontTx/>
              <a:buNone/>
            </a:pPr>
            <a:endParaRPr lang="fr-FR" altLang="fr-F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>
              <a:buFontTx/>
              <a:buNone/>
            </a:pPr>
            <a:r>
              <a:rPr lang="fr-FR" altLang="fr-FR" sz="1600" b="1" u="sng" dirty="0" smtClean="0">
                <a:solidFill>
                  <a:srgbClr val="0033CC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ETAPE 2 </a:t>
            </a:r>
            <a:r>
              <a:rPr lang="fr-FR" altLang="fr-FR" sz="16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construction du projet 	- sur le plan commercial</a:t>
            </a:r>
          </a:p>
          <a:p>
            <a:pPr marR="0" algn="l" eaLnBrk="1" hangingPunct="1">
              <a:buFontTx/>
              <a:buNone/>
            </a:pP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- sur le plan juridique</a:t>
            </a:r>
          </a:p>
          <a:p>
            <a:pPr marR="0" algn="l" eaLnBrk="1" hangingPunct="1">
              <a:buFontTx/>
              <a:buNone/>
            </a:pP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- sur le plan fiscal</a:t>
            </a:r>
          </a:p>
          <a:p>
            <a:pPr marR="0" algn="l" eaLnBrk="1" hangingPunct="1">
              <a:buFontTx/>
              <a:buNone/>
            </a:pP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- sur le plan social</a:t>
            </a:r>
          </a:p>
          <a:p>
            <a:pPr marR="0" algn="l" eaLnBrk="1" hangingPunct="1">
              <a:buFontTx/>
              <a:buNone/>
            </a:pP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	- sur le plan financier</a:t>
            </a:r>
          </a:p>
          <a:p>
            <a:pPr marR="0" algn="l" eaLnBrk="1" hangingPunct="1">
              <a:buFontTx/>
              <a:buNone/>
            </a:pP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</a:t>
            </a:r>
          </a:p>
          <a:p>
            <a:pPr marR="0" algn="l" eaLnBrk="1" hangingPunct="1">
              <a:buFontTx/>
              <a:buNone/>
            </a:pPr>
            <a:r>
              <a:rPr lang="fr-FR" altLang="fr-FR" sz="1600" b="1" u="sng" dirty="0" smtClean="0">
                <a:solidFill>
                  <a:srgbClr val="0033CC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ETAPE 3 </a:t>
            </a:r>
            <a:r>
              <a:rPr lang="fr-FR" altLang="fr-FR" sz="16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création de l’entreprise	- démarches administratives</a:t>
            </a:r>
          </a:p>
          <a:p>
            <a:pPr marR="0" algn="l" eaLnBrk="1" hangingPunct="1">
              <a:buFontTx/>
              <a:buNone/>
            </a:pP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- démarches financières</a:t>
            </a:r>
          </a:p>
          <a:p>
            <a:pPr marR="0" algn="l" eaLnBrk="1" hangingPunct="1">
              <a:buFontTx/>
              <a:buNone/>
            </a:pPr>
            <a:endParaRPr lang="fr-FR" altLang="fr-F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>
              <a:buFontTx/>
              <a:buNone/>
            </a:pPr>
            <a:r>
              <a:rPr lang="fr-FR" altLang="fr-FR" sz="1600" b="1" u="sng" dirty="0" smtClean="0">
                <a:solidFill>
                  <a:srgbClr val="0033CC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ETAPE 4 </a:t>
            </a:r>
            <a:r>
              <a:rPr lang="fr-FR" altLang="fr-FR" sz="16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altLang="fr-F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 démarrage de l’activité</a:t>
            </a:r>
          </a:p>
          <a:p>
            <a:pPr marR="0" algn="l" eaLnBrk="1" hangingPunct="1">
              <a:buFontTx/>
              <a:buNone/>
            </a:pPr>
            <a:endParaRPr lang="fr-FR" altLang="fr-FR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947863"/>
            <a:ext cx="8229600" cy="4059237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Affiner le nombre et les caractéristiques des produits et services proposés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Cibler précisément la clientèle par catégorie et par zone géographique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Mettre en relief les avantages de vos produits et services par rapport à l’offre existante et vous situer par rapport à la concurrence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Adapter le mode de distribution aux clients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Déterminer l’emplacement de l’entreprise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Fixer vos prix de vente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Choisir vos actions commerciales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33449" y="250887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AJUSTEMENT DU PROJET EN FONCTION DES ELEMENTS COMMERCIAUX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/>
            <a:r>
              <a:rPr lang="fr-FR" altLang="fr-FR" sz="2200" b="1" u="sng" dirty="0" smtClean="0">
                <a:solidFill>
                  <a:srgbClr val="00B0F0"/>
                </a:solidFill>
              </a:rPr>
              <a:t>SOURCES D’INFORMATION :</a:t>
            </a:r>
          </a:p>
          <a:p>
            <a:pPr marL="742950" lvl="1" indent="-285750"/>
            <a:endParaRPr lang="fr-FR" altLang="fr-FR" sz="2200" dirty="0" smtClean="0"/>
          </a:p>
          <a:p>
            <a:pPr marL="742950" lvl="1" indent="-285750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INSEE</a:t>
            </a:r>
          </a:p>
          <a:p>
            <a:pPr marL="742950" lvl="1" indent="-285750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AFE</a:t>
            </a:r>
          </a:p>
          <a:p>
            <a:pPr marL="742950" lvl="1" indent="-285750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CHAMBRE DE METIERS ET DE L’ARTISANAT</a:t>
            </a:r>
          </a:p>
          <a:p>
            <a:pPr marL="742950" lvl="1" indent="-285750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CHAMBRE DE COMMERCE ET D’INDUSTRIE</a:t>
            </a:r>
          </a:p>
          <a:p>
            <a:pPr marL="742950" lvl="1" indent="-285750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SYNDICATS PROFESSIONNELS</a:t>
            </a:r>
          </a:p>
          <a:p>
            <a:pPr marL="742950" lvl="1" indent="-285750"/>
            <a:r>
              <a:rPr lang="fr-FR" altLang="fr-FR" sz="2200" dirty="0" smtClean="0">
                <a:latin typeface="Arial" pitchFamily="34" charset="0"/>
                <a:cs typeface="Arial" pitchFamily="34" charset="0"/>
              </a:rPr>
              <a:t>INPI</a:t>
            </a:r>
          </a:p>
          <a:p>
            <a:pPr eaLnBrk="1" hangingPunct="1"/>
            <a:endParaRPr lang="fr-FR" alt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RECHERCHE DOCUMENTAIRE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 smtClean="0"/>
          </a:p>
          <a:p>
            <a:endParaRPr lang="fr-FR" altLang="fr-FR" dirty="0" smtClean="0"/>
          </a:p>
          <a:p>
            <a:r>
              <a:rPr lang="fr-FR" altLang="fr-FR" dirty="0" smtClean="0">
                <a:latin typeface="Arial" pitchFamily="34" charset="0"/>
                <a:cs typeface="Arial" pitchFamily="34" charset="0"/>
              </a:rPr>
              <a:t>L’étude de marché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 : FICHE AFE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6950" y="2057400"/>
            <a:ext cx="7969250" cy="15271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PARTIE </a:t>
            </a:r>
            <a:br>
              <a:rPr lang="fr-FR" alt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fr-FR" alt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JURIDIQUE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7288" y="1831975"/>
            <a:ext cx="7700962" cy="3155950"/>
          </a:xfrm>
        </p:spPr>
        <p:txBody>
          <a:bodyPr/>
          <a:lstStyle/>
          <a:p>
            <a:pPr marL="514350" marR="0" indent="-514350" algn="l" eaLnBrk="1" hangingPunct="1">
              <a:lnSpc>
                <a:spcPct val="80000"/>
              </a:lnSpc>
              <a:buFontTx/>
              <a:buAutoNum type="arabicPeriod"/>
            </a:pP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Domiciliation des entreprises</a:t>
            </a:r>
          </a:p>
          <a:p>
            <a:pPr marL="514350" marR="0" indent="-514350" algn="l" eaLnBrk="1" hangingPunct="1">
              <a:lnSpc>
                <a:spcPct val="80000"/>
              </a:lnSpc>
              <a:buFontTx/>
              <a:buAutoNum type="arabicPeriod"/>
            </a:pPr>
            <a:endParaRPr lang="fr-FR" altLang="fr-F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marR="0" indent="-514350" algn="l" eaLnBrk="1" hangingPunct="1">
              <a:lnSpc>
                <a:spcPct val="80000"/>
              </a:lnSpc>
              <a:buFontTx/>
              <a:buAutoNum type="arabicPeriod"/>
            </a:pP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 différents baux</a:t>
            </a:r>
          </a:p>
          <a:p>
            <a:pPr marL="514350" marR="0" indent="-514350" algn="l" eaLnBrk="1" hangingPunct="1">
              <a:lnSpc>
                <a:spcPct val="80000"/>
              </a:lnSpc>
              <a:buFontTx/>
              <a:buAutoNum type="arabicPeriod"/>
            </a:pPr>
            <a:endParaRPr lang="fr-FR" altLang="fr-F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marR="0" indent="-514350" algn="l" eaLnBrk="1" hangingPunct="1">
              <a:lnSpc>
                <a:spcPct val="80000"/>
              </a:lnSpc>
              <a:buFontTx/>
              <a:buAutoNum type="arabicPeriod"/>
            </a:pP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 différentes formes juridiques d’entreprise</a:t>
            </a:r>
          </a:p>
          <a:p>
            <a:pPr marL="514350" marR="0" indent="-514350" algn="l" eaLnBrk="1" hangingPunct="1">
              <a:lnSpc>
                <a:spcPct val="80000"/>
              </a:lnSpc>
              <a:buFontTx/>
              <a:buNone/>
            </a:pPr>
            <a:endParaRPr lang="fr-FR" altLang="fr-FR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u contenu 1"/>
          <p:cNvSpPr>
            <a:spLocks noGrp="1"/>
          </p:cNvSpPr>
          <p:nvPr>
            <p:ph idx="1"/>
          </p:nvPr>
        </p:nvSpPr>
        <p:spPr>
          <a:xfrm>
            <a:off x="457200" y="2339975"/>
            <a:ext cx="8229600" cy="3667125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Dans le cas d’une entreprise créée </a:t>
            </a:r>
            <a:r>
              <a:rPr lang="fr-FR" altLang="fr-FR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avec un local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Dans le cas d’une entreprise créée </a:t>
            </a:r>
            <a:r>
              <a:rPr lang="fr-FR" altLang="fr-FR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sans local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DOMICILIATION DES ENTREPRISES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3760"/>
            <a:ext cx="8205849" cy="665019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r>
              <a:rPr lang="fr-FR" altLang="fr-F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 DIFFERENTS BAUX 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246188" y="1187450"/>
            <a:ext cx="73945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marL="342900" indent="-342900">
              <a:spcBef>
                <a:spcPct val="20000"/>
              </a:spcBef>
            </a:pPr>
            <a:r>
              <a:rPr lang="fr-FR" altLang="fr-FR" sz="2200" dirty="0">
                <a:solidFill>
                  <a:schemeClr val="tx1"/>
                </a:solidFill>
                <a:latin typeface="Lucida Sans Unicode" pitchFamily="34" charset="0"/>
              </a:rPr>
              <a:t>	</a:t>
            </a:r>
            <a:r>
              <a:rPr lang="fr-FR" altLang="fr-FR" sz="2000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Bail commercial :</a:t>
            </a:r>
            <a:r>
              <a:rPr lang="fr-FR" altLang="fr-FR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périodes de 3 ans (durée totale 9 ans)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Propriété commerciale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Loyer avec augmentation plafonnée</a:t>
            </a:r>
          </a:p>
          <a:p>
            <a:pPr marL="342900" indent="-342900">
              <a:spcBef>
                <a:spcPct val="20000"/>
              </a:spcBef>
            </a:pPr>
            <a:r>
              <a:rPr lang="fr-FR" altLang="fr-F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altLang="fr-FR" sz="2000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Bail précaire :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Maximum 36 mois 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 de propriété commerciale</a:t>
            </a:r>
          </a:p>
          <a:p>
            <a:pPr marL="342900" indent="-342900">
              <a:spcBef>
                <a:spcPct val="20000"/>
              </a:spcBef>
            </a:pPr>
            <a:r>
              <a:rPr lang="fr-FR" altLang="fr-F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altLang="fr-FR" sz="2000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Bail  professionnel :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 ans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fr-FR" altLang="fr-FR" sz="20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 de propriété commerciale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fr-FR" altLang="fr-FR" sz="2000" dirty="0">
              <a:solidFill>
                <a:schemeClr val="tx1"/>
              </a:solidFill>
              <a:latin typeface="Lucida Sans Unico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fr-FR" altLang="fr-FR" dirty="0">
              <a:solidFill>
                <a:srgbClr val="73001E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fr-FR" altLang="fr-FR" dirty="0">
              <a:solidFill>
                <a:srgbClr val="73001E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contenu 1"/>
          <p:cNvSpPr>
            <a:spLocks noGrp="1"/>
          </p:cNvSpPr>
          <p:nvPr>
            <p:ph idx="1"/>
          </p:nvPr>
        </p:nvSpPr>
        <p:spPr>
          <a:xfrm>
            <a:off x="457200" y="1900238"/>
            <a:ext cx="8229600" cy="4106862"/>
          </a:xfrm>
        </p:spPr>
        <p:txBody>
          <a:bodyPr/>
          <a:lstStyle/>
          <a:p>
            <a:pPr eaLnBrk="1" hangingPunct="1"/>
            <a:r>
              <a:rPr lang="fr-FR" altLang="fr-FR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Le choix de la forme juridique</a:t>
            </a:r>
            <a:r>
              <a:rPr lang="fr-FR" altLang="fr-F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va entraîner des conséquences importantes sur le plan </a:t>
            </a:r>
            <a:r>
              <a:rPr lang="fr-FR" alt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fiscal, social </a:t>
            </a: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et </a:t>
            </a:r>
            <a:r>
              <a:rPr lang="fr-FR" alt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patrimonial</a:t>
            </a: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Deux grandes catégories d’entreprises existent : </a:t>
            </a:r>
          </a:p>
          <a:p>
            <a:pPr eaLnBrk="1" hangingPunct="1">
              <a:buNone/>
            </a:pPr>
            <a:r>
              <a:rPr lang="fr-FR" altLang="fr-FR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 	- l’entreprise individuelle </a:t>
            </a:r>
          </a:p>
          <a:p>
            <a:pPr eaLnBrk="1" hangingPunct="1">
              <a:buNone/>
            </a:pPr>
            <a:r>
              <a:rPr lang="fr-FR" altLang="fr-FR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	- les sociétés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L’ASPECT FORME JURIDIQUE DE LA CREATION D’ENTREPRISE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u contenu 1"/>
          <p:cNvSpPr>
            <a:spLocks noGrp="1"/>
          </p:cNvSpPr>
          <p:nvPr>
            <p:ph idx="1"/>
          </p:nvPr>
        </p:nvSpPr>
        <p:spPr>
          <a:xfrm>
            <a:off x="457200" y="1786758"/>
            <a:ext cx="8229600" cy="4220341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La nature de l’activité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La volonté de s’associer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L’organisation patrimoniale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L’engagement financier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Le fonctionnement de l’entreprise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Le régime social du chef d’entreprise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Le régime fiscal de l’entreprise</a:t>
            </a: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La crédibilité de l’entreprise vis-à-vis des tiers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FORME JURIDIQUE DOIT REPONDRE AUX PRINCIPAUX CRITERES DE CHOIX :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0795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 principales formes juridiques d’entreprise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3954" y="1757363"/>
            <a:ext cx="8225246" cy="3432175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Entreprise individuelle (</a:t>
            </a:r>
            <a:r>
              <a:rPr lang="fr-FR" alt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EI</a:t>
            </a: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R="0" algn="l" eaLnBrk="1" hangingPunct="1">
              <a:lnSpc>
                <a:spcPct val="90000"/>
              </a:lnSpc>
            </a:pPr>
            <a:endParaRPr lang="fr-FR" altLang="fr-F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Entreprise Individuelle à Responsabilité Limitée (</a:t>
            </a:r>
            <a:r>
              <a:rPr lang="fr-FR" alt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EIRL</a:t>
            </a: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R="0" algn="l" eaLnBrk="1" hangingPunct="1">
              <a:lnSpc>
                <a:spcPct val="90000"/>
              </a:lnSpc>
            </a:pPr>
            <a:endParaRPr lang="fr-FR" altLang="fr-F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Société à Responsabilité Limitée (</a:t>
            </a:r>
            <a:r>
              <a:rPr lang="fr-FR" alt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SARL</a:t>
            </a: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- SARL à associé unique (</a:t>
            </a:r>
            <a:r>
              <a:rPr lang="fr-FR" alt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EURL</a:t>
            </a: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R="0" algn="l" eaLnBrk="1" hangingPunct="1">
              <a:lnSpc>
                <a:spcPct val="90000"/>
              </a:lnSpc>
            </a:pPr>
            <a:endParaRPr lang="fr-FR" altLang="fr-F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Société par Actions Simplifiée (</a:t>
            </a:r>
            <a:r>
              <a:rPr lang="fr-FR" alt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S.A.S</a:t>
            </a: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 - S.A.S. à associé unique (</a:t>
            </a:r>
            <a:r>
              <a:rPr lang="fr-FR" alt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SASU</a:t>
            </a:r>
            <a:r>
              <a:rPr lang="fr-FR" alt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860550"/>
            <a:ext cx="8229600" cy="4525963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Quelles sont vos compétences professionnelles ?</a:t>
            </a: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Diplômes</a:t>
            </a: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Expérience </a:t>
            </a:r>
          </a:p>
          <a:p>
            <a:pPr lvl="1"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Quelle est votre motivation ?</a:t>
            </a: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Déterminer les éléments de motivation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0185" y="358775"/>
            <a:ext cx="7837993" cy="10795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ETAPE 1 : LE PROFIL DU CREATEUR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517" name="Group 261"/>
          <p:cNvGraphicFramePr>
            <a:graphicFrameLocks noGrp="1"/>
          </p:cNvGraphicFramePr>
          <p:nvPr/>
        </p:nvGraphicFramePr>
        <p:xfrm>
          <a:off x="-1" y="809897"/>
          <a:ext cx="9144001" cy="4178844"/>
        </p:xfrm>
        <a:graphic>
          <a:graphicData uri="http://schemas.openxmlformats.org/drawingml/2006/table">
            <a:tbl>
              <a:tblPr lastCol="1"/>
              <a:tblGrid>
                <a:gridCol w="1416533"/>
                <a:gridCol w="1768613"/>
                <a:gridCol w="1872867"/>
                <a:gridCol w="2311950"/>
                <a:gridCol w="1774038"/>
              </a:tblGrid>
              <a:tr h="12323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3001E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7" marR="91427" marT="45697" marB="4569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 à Responsabilité Limitée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à Responsabilité Limitée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 et EURL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0572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Combien d’associé(s )?</a:t>
                      </a:r>
                    </a:p>
                  </a:txBody>
                  <a:tcPr marL="91427" marR="9142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L’entrepreneur seul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L’entrepreneur seul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SARL : Minimum 2 associés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Maximum 100 associés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EURL : 1 associé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SAS : Minimum 2 associés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Pas de maximum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SASU : 1 associé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2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Quels apports ou quel capital?</a:t>
                      </a:r>
                    </a:p>
                  </a:txBody>
                  <a:tcPr marL="91427" marR="91427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L’entrepreneur est libre de ses apports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Affectation d’un patrimoine professionnel  librement fixé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Capital librement fixé.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Possibilité de ne libérer que 20 % des apports en numéraire du capital à la création, le solde sur 5 ans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Capital librement fixé.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Possibilité de ne libérer que 50 % des apports en numéraire à la création, le solde sur 5 ans</a:t>
                      </a:r>
                    </a:p>
                  </a:txBody>
                  <a:tcPr marL="91427" marR="91427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6" name="Rectangle 1"/>
          <p:cNvSpPr>
            <a:spLocks noChangeArrowheads="1"/>
          </p:cNvSpPr>
          <p:nvPr/>
        </p:nvSpPr>
        <p:spPr bwMode="auto">
          <a:xfrm>
            <a:off x="3119438" y="142875"/>
            <a:ext cx="4540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 sz="2000" dirty="0">
                <a:solidFill>
                  <a:srgbClr val="A50021"/>
                </a:solidFill>
                <a:latin typeface="Arial" charset="0"/>
              </a:rPr>
              <a:t>Les formes </a:t>
            </a:r>
            <a:r>
              <a:rPr lang="fr-FR" altLang="fr-FR" sz="2000" dirty="0" smtClean="0">
                <a:solidFill>
                  <a:srgbClr val="A50021"/>
                </a:solidFill>
                <a:latin typeface="Arial" charset="0"/>
              </a:rPr>
              <a:t>juridiques : constitution</a:t>
            </a:r>
            <a:endParaRPr lang="fr-FR" altLang="fr-FR" sz="2000" dirty="0">
              <a:solidFill>
                <a:srgbClr val="A5002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517" name="Group 261"/>
          <p:cNvGraphicFramePr>
            <a:graphicFrameLocks noGrp="1"/>
          </p:cNvGraphicFramePr>
          <p:nvPr/>
        </p:nvGraphicFramePr>
        <p:xfrm>
          <a:off x="0" y="863600"/>
          <a:ext cx="9144001" cy="4023168"/>
        </p:xfrm>
        <a:graphic>
          <a:graphicData uri="http://schemas.openxmlformats.org/drawingml/2006/table">
            <a:tbl>
              <a:tblPr lastCol="1"/>
              <a:tblGrid>
                <a:gridCol w="1516201"/>
                <a:gridCol w="1893054"/>
                <a:gridCol w="1833305"/>
                <a:gridCol w="2002581"/>
                <a:gridCol w="1898860"/>
              </a:tblGrid>
              <a:tr h="12008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3001E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7" marR="91427" marT="45672" marB="4567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27" marR="91427" marT="45672" marB="45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 à Responsabilité Limitée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27" marR="91427" marT="45672" marB="45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à Responsabilité Limitée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et EURL</a:t>
                      </a:r>
                    </a:p>
                  </a:txBody>
                  <a:tcPr marL="91427" marR="91427" marT="45672" marB="45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</a:txBody>
                  <a:tcPr marL="91427" marR="91427" marT="45672" marB="45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21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Quelles formalités de constitution?</a:t>
                      </a:r>
                    </a:p>
                  </a:txBody>
                  <a:tcPr marL="91427" marR="91427" marT="45672" marB="4567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Inscription au répertoire des métiers et/ou registre du commerce (en fonction nature activité)</a:t>
                      </a:r>
                    </a:p>
                  </a:txBody>
                  <a:tcPr marL="91427" marR="91427" marT="45672" marB="45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Inscription au répertoire des métiers et/ou registre du commerce (en fonction nature activité)</a:t>
                      </a:r>
                    </a:p>
                  </a:txBody>
                  <a:tcPr marL="91427" marR="91427" marT="45672" marB="45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Statuts, dépôts de fonds, publicité légale.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Immatriculation au répertoire des métiers si activité artisanale et au registre du commerce et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des sociétés</a:t>
                      </a:r>
                    </a:p>
                  </a:txBody>
                  <a:tcPr marL="91427" marR="91427" marT="45672" marB="45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Statuts, dépôts de fonds, publicité légale.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Immatriculation au répertoire des métiers si activité artisanale et au registre du commerce et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des sociétés</a:t>
                      </a:r>
                    </a:p>
                  </a:txBody>
                  <a:tcPr marL="91427" marR="91427" marT="45672" marB="456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8" name="Rectangle 1"/>
          <p:cNvSpPr>
            <a:spLocks noChangeArrowheads="1"/>
          </p:cNvSpPr>
          <p:nvPr/>
        </p:nvSpPr>
        <p:spPr bwMode="auto">
          <a:xfrm>
            <a:off x="3119438" y="142875"/>
            <a:ext cx="3829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 sz="2000">
                <a:solidFill>
                  <a:srgbClr val="A50021"/>
                </a:solidFill>
                <a:latin typeface="Arial" charset="0"/>
              </a:rPr>
              <a:t>Les formalités de constitution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00" name="Group 120"/>
          <p:cNvGraphicFramePr>
            <a:graphicFrameLocks noGrp="1"/>
          </p:cNvGraphicFramePr>
          <p:nvPr/>
        </p:nvGraphicFramePr>
        <p:xfrm>
          <a:off x="0" y="647700"/>
          <a:ext cx="9144001" cy="4224341"/>
        </p:xfrm>
        <a:graphic>
          <a:graphicData uri="http://schemas.openxmlformats.org/drawingml/2006/table">
            <a:tbl>
              <a:tblPr/>
              <a:tblGrid>
                <a:gridCol w="2418398"/>
                <a:gridCol w="2031682"/>
                <a:gridCol w="2321348"/>
                <a:gridCol w="2372573"/>
              </a:tblGrid>
              <a:tr h="1200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30" marR="91430" marT="45689" marB="4568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 à Responsabilité Limitée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à Responsabilité Limitée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et EURL</a:t>
                      </a: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</a:txBody>
                  <a:tcPr marL="91430" marR="91430"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023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L’entrepreneur est responsable indéfiniment sur les biens personnels des dettes de l’entreprise, sauf l’habitation principale.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De plus, sont insaisissables tous les biens immobiliers non professionnels si acte d’insaisissabilité fait chez un notaire</a:t>
                      </a:r>
                    </a:p>
                  </a:txBody>
                  <a:tcPr marL="91430" marR="91430" marT="45685" marB="45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L’entrepreneur est responsable dans la limite du patrimoine affecté.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Mais en cas de faute de gestion, la responsabilité peut être étendue à ses biens personnels</a:t>
                      </a:r>
                    </a:p>
                  </a:txBody>
                  <a:tcPr marL="91430" marR="91430" marT="45685" marB="456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Les associés ne sont responsables que dans la limite de leurs apports en capital.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Cette non responsabilité reste théorique pour les dirigeants : en cas de faute de gestion, la responsabilité peut être étendue à leurs biens personnels</a:t>
                      </a:r>
                    </a:p>
                  </a:txBody>
                  <a:tcPr marL="91430" marR="91430" marT="45685" marB="456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Les actionnaires ne sont responsables que dans la limite de leurs apports en capital.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Cette non responsabilité reste théorique pour les dirigeants : en cas de faute de gestion, la responsabilité peut être étendue à leurs biens personnels</a:t>
                      </a:r>
                    </a:p>
                  </a:txBody>
                  <a:tcPr marL="91430" marR="91430" marT="45685" marB="456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63" name="Rectangle 1"/>
          <p:cNvSpPr>
            <a:spLocks noChangeArrowheads="1"/>
          </p:cNvSpPr>
          <p:nvPr/>
        </p:nvSpPr>
        <p:spPr bwMode="auto">
          <a:xfrm>
            <a:off x="3119438" y="142875"/>
            <a:ext cx="2292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 sz="2000">
                <a:solidFill>
                  <a:srgbClr val="A50021"/>
                </a:solidFill>
                <a:latin typeface="Arial" charset="0"/>
              </a:rPr>
              <a:t>La responsabilité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706" name="Group 66"/>
          <p:cNvGraphicFramePr>
            <a:graphicFrameLocks noGrp="1"/>
          </p:cNvGraphicFramePr>
          <p:nvPr/>
        </p:nvGraphicFramePr>
        <p:xfrm>
          <a:off x="169817" y="812301"/>
          <a:ext cx="7955280" cy="4078287"/>
        </p:xfrm>
        <a:graphic>
          <a:graphicData uri="http://schemas.openxmlformats.org/drawingml/2006/table">
            <a:tbl>
              <a:tblPr/>
              <a:tblGrid>
                <a:gridCol w="1911303"/>
                <a:gridCol w="1914983"/>
                <a:gridCol w="2171271"/>
                <a:gridCol w="1957723"/>
              </a:tblGrid>
              <a:tr h="17931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14" marR="91414" marT="45703" marB="4570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 à Responsabilité Limitée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14" marR="91414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à Responsabilité Limitée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er EURL</a:t>
                      </a:r>
                    </a:p>
                  </a:txBody>
                  <a:tcPr marL="91414" marR="91414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14" marR="91414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2851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L’entrepreneur est seul maître de son affaire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08" marR="91408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L’entrepreneur est seul maître de son affaire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08" marR="91408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 ou les gérants sont nommés, soit par les statuts, soit par décision des associés</a:t>
                      </a:r>
                    </a:p>
                  </a:txBody>
                  <a:tcPr marL="91408" marR="91408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 président est nommé par les associés.</a:t>
                      </a:r>
                    </a:p>
                  </a:txBody>
                  <a:tcPr marL="91408" marR="91408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11" name="Rectangle 1"/>
          <p:cNvSpPr>
            <a:spLocks noChangeArrowheads="1"/>
          </p:cNvSpPr>
          <p:nvPr/>
        </p:nvSpPr>
        <p:spPr bwMode="auto">
          <a:xfrm>
            <a:off x="2100263" y="330200"/>
            <a:ext cx="288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 sz="2000">
                <a:solidFill>
                  <a:srgbClr val="A50021"/>
                </a:solidFill>
                <a:latin typeface="Arial" charset="0"/>
              </a:rPr>
              <a:t>La maîtrise de l’affaire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21" name="Group 117"/>
          <p:cNvGraphicFramePr>
            <a:graphicFrameLocks noGrp="1"/>
          </p:cNvGraphicFramePr>
          <p:nvPr/>
        </p:nvGraphicFramePr>
        <p:xfrm>
          <a:off x="41275" y="941388"/>
          <a:ext cx="8675688" cy="3935412"/>
        </p:xfrm>
        <a:graphic>
          <a:graphicData uri="http://schemas.openxmlformats.org/drawingml/2006/table">
            <a:tbl>
              <a:tblPr/>
              <a:tblGrid>
                <a:gridCol w="1389539"/>
                <a:gridCol w="1678660"/>
                <a:gridCol w="1655395"/>
                <a:gridCol w="1910010"/>
                <a:gridCol w="2042084"/>
              </a:tblGrid>
              <a:tr h="1332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3001E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7" marR="91427" marT="45690" marB="456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33" marR="91433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 à Responsabilité Limitée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33" marR="91433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à Responsabilité Limitée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et EURL</a:t>
                      </a:r>
                    </a:p>
                  </a:txBody>
                  <a:tcPr marL="91433" marR="91433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33" marR="91433" marT="45684" marB="45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3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Qui prend les décisions ?</a:t>
                      </a:r>
                    </a:p>
                  </a:txBody>
                  <a:tcPr marL="91427" marR="91427" marT="45690" marB="456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 chef d’entreprise seul</a:t>
                      </a:r>
                    </a:p>
                  </a:txBody>
                  <a:tcPr marL="91427" marR="91427"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 chef d’entreprise seul</a:t>
                      </a:r>
                    </a:p>
                  </a:txBody>
                  <a:tcPr marL="91427" marR="91427"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 gérant assure la gestion courante. Les autres décisions sont prises en assemblée des associés</a:t>
                      </a:r>
                    </a:p>
                  </a:txBody>
                  <a:tcPr marL="91427" marR="91427"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400" dirty="0" smtClean="0"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400" dirty="0" smtClean="0">
                          <a:latin typeface="+mn-lt"/>
                        </a:rPr>
                        <a:t>Le Président</a:t>
                      </a:r>
                      <a:r>
                        <a:rPr lang="fr-FR" sz="1400" baseline="0" dirty="0" smtClean="0">
                          <a:latin typeface="+mn-lt"/>
                        </a:rPr>
                        <a:t> pour la gestion courante, mais l</a:t>
                      </a:r>
                      <a:r>
                        <a:rPr lang="fr-FR" sz="1400" dirty="0" smtClean="0">
                          <a:latin typeface="+mn-lt"/>
                        </a:rPr>
                        <a:t>es actionnaires déterminent librement dans les statuts les modalités d'adoption des</a:t>
                      </a:r>
                      <a:r>
                        <a:rPr lang="fr-FR" sz="1400" baseline="0" dirty="0" smtClean="0">
                          <a:latin typeface="+mn-lt"/>
                        </a:rPr>
                        <a:t> décisions.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7" marR="91427"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2" name="Rectangle 1"/>
          <p:cNvSpPr>
            <a:spLocks noChangeArrowheads="1"/>
          </p:cNvSpPr>
          <p:nvPr/>
        </p:nvSpPr>
        <p:spPr bwMode="auto">
          <a:xfrm>
            <a:off x="3167063" y="371475"/>
            <a:ext cx="2647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 sz="2000">
                <a:solidFill>
                  <a:srgbClr val="A50021"/>
                </a:solidFill>
                <a:latin typeface="Arial" charset="0"/>
              </a:rPr>
              <a:t>La prise de décision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792163"/>
          <a:ext cx="8778875" cy="4830762"/>
        </p:xfrm>
        <a:graphic>
          <a:graphicData uri="http://schemas.openxmlformats.org/drawingml/2006/table">
            <a:tbl>
              <a:tblPr/>
              <a:tblGrid>
                <a:gridCol w="1507039"/>
                <a:gridCol w="1646064"/>
                <a:gridCol w="1651517"/>
                <a:gridCol w="2226609"/>
                <a:gridCol w="1747646"/>
              </a:tblGrid>
              <a:tr h="12009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3001E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3" marR="91423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29" marR="91429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 à Responsabilité Limitée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29" marR="91429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à Responsabilité Limitée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et EURL</a:t>
                      </a:r>
                    </a:p>
                  </a:txBody>
                  <a:tcPr marL="91429" marR="91429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9" marR="91429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298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Quel est le statut social du dirigeant ?</a:t>
                      </a:r>
                    </a:p>
                  </a:txBody>
                  <a:tcPr marL="91423" marR="91423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Régime des travailleurs non salariés (TNS)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3" marR="91423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Régime des travailleurs non salariés (TNS)</a:t>
                      </a:r>
                    </a:p>
                  </a:txBody>
                  <a:tcPr marL="91423" marR="91423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charset="0"/>
                        </a:rPr>
                        <a:t>Gérant majoritaire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Régime des travailleurs non salariés (TNS)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cs typeface="Arial" charset="0"/>
                        </a:rPr>
                        <a:t>Gérant  égalitaire ou minoritaire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Régime assimilé salarié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3" marR="91423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Le Président est assimilé salarié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23" marR="91423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0" name="Rectangle 1"/>
          <p:cNvSpPr>
            <a:spLocks noChangeArrowheads="1"/>
          </p:cNvSpPr>
          <p:nvPr/>
        </p:nvSpPr>
        <p:spPr bwMode="auto">
          <a:xfrm>
            <a:off x="2954338" y="177800"/>
            <a:ext cx="3586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 sz="2000">
                <a:solidFill>
                  <a:srgbClr val="A50021"/>
                </a:solidFill>
                <a:latin typeface="Arial" charset="0"/>
              </a:rPr>
              <a:t>Le statut social du dirigeant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97" name="Group 69"/>
          <p:cNvGraphicFramePr>
            <a:graphicFrameLocks noGrp="1"/>
          </p:cNvGraphicFramePr>
          <p:nvPr/>
        </p:nvGraphicFramePr>
        <p:xfrm>
          <a:off x="0" y="809897"/>
          <a:ext cx="8961121" cy="4025991"/>
        </p:xfrm>
        <a:graphic>
          <a:graphicData uri="http://schemas.openxmlformats.org/drawingml/2006/table">
            <a:tbl>
              <a:tblPr/>
              <a:tblGrid>
                <a:gridCol w="1651407"/>
                <a:gridCol w="1614424"/>
                <a:gridCol w="1802181"/>
                <a:gridCol w="1963675"/>
                <a:gridCol w="1929434"/>
              </a:tblGrid>
              <a:tr h="10376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3001E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13" marR="91413" marT="45717" marB="45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et EURL</a:t>
                      </a: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883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Quelle fiscalité est appliquée aux bénéfices de l’activité ?</a:t>
                      </a:r>
                    </a:p>
                  </a:txBody>
                  <a:tcPr marL="91413" marR="91413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Imposition à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l’IRPP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: impôt sur le revenu des personnes physiques</a:t>
                      </a: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Imposition à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l’IRPP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: impôt sur le revenu des personnes physiques.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Option possible pour l’impôt sur les sociétés :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IS</a:t>
                      </a: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SARL : Impôt sur les sociétés.: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IS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Option possible pour l’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IRPP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sous conditions.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EURL 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Imposition à l’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IRPP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. Option possible pour l’impôt sur les sociétés :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IS</a:t>
                      </a: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SAS : Impôt sur les sociétés : 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IS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SASU : impôt sur les sociétés.: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IS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Option possible pour l’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charset="0"/>
                        </a:rPr>
                        <a:t>IRPP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sous conditions.</a:t>
                      </a: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58" name="Rectangle 1"/>
          <p:cNvSpPr>
            <a:spLocks noChangeArrowheads="1"/>
          </p:cNvSpPr>
          <p:nvPr/>
        </p:nvSpPr>
        <p:spPr bwMode="auto">
          <a:xfrm>
            <a:off x="3797300" y="350838"/>
            <a:ext cx="3459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altLang="fr-FR" sz="2000">
                <a:solidFill>
                  <a:srgbClr val="A50021"/>
                </a:solidFill>
                <a:latin typeface="Arial" charset="0"/>
              </a:rPr>
              <a:t>L’imposition des bénéfices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729" name="Group 65"/>
          <p:cNvGraphicFramePr>
            <a:graphicFrameLocks noGrp="1"/>
          </p:cNvGraphicFramePr>
          <p:nvPr/>
        </p:nvGraphicFramePr>
        <p:xfrm>
          <a:off x="104503" y="783770"/>
          <a:ext cx="9039497" cy="4029801"/>
        </p:xfrm>
        <a:graphic>
          <a:graphicData uri="http://schemas.openxmlformats.org/drawingml/2006/table">
            <a:tbl>
              <a:tblPr/>
              <a:tblGrid>
                <a:gridCol w="1859280"/>
                <a:gridCol w="1798320"/>
                <a:gridCol w="1808480"/>
                <a:gridCol w="1940560"/>
                <a:gridCol w="1632857"/>
              </a:tblGrid>
              <a:tr h="1158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EURL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712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Pas de notion de capital social.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Habitation principale à l’abri des créanciers.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Simplicité de constitution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Frais de constitution faibles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Responsabilité limitée au patrimoine affecté (sauf fautes de gestion, cautions bancaires…)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Frais de formalisme et de constitution moins lourds que dans une société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Responsabilité limitée aux apports (sauf fautes de gestion, cautions bancaires…)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Structure évolutive facilitant le partenariat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Responsabilité limitée aux apports (sauf fautes de gestion, cautions bancaires….)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Possibilité d’opter pour l’IS et donc de réduire l’assiette de calcul des cotisations sociales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Responsabilité limitée aux apports (sauf fautes de gestion, cautions bancaires…)</a:t>
                      </a:r>
                    </a:p>
                  </a:txBody>
                  <a:tcPr marL="91411" marR="91411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06" name="ZoneTexte 3"/>
          <p:cNvSpPr txBox="1">
            <a:spLocks noChangeArrowheads="1"/>
          </p:cNvSpPr>
          <p:nvPr/>
        </p:nvSpPr>
        <p:spPr bwMode="auto">
          <a:xfrm>
            <a:off x="1139825" y="238125"/>
            <a:ext cx="698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fr-FR" sz="2000" dirty="0">
                <a:solidFill>
                  <a:srgbClr val="A50021"/>
                </a:solidFill>
                <a:latin typeface="Arial" charset="0"/>
              </a:rPr>
              <a:t>Tableau comparatif : Avantages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6"/>
          <p:cNvSpPr>
            <a:spLocks noChangeArrowheads="1"/>
          </p:cNvSpPr>
          <p:nvPr/>
        </p:nvSpPr>
        <p:spPr bwMode="auto">
          <a:xfrm>
            <a:off x="927463" y="0"/>
            <a:ext cx="6453051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algn="r"/>
            <a:r>
              <a:rPr lang="fr-FR" altLang="fr-FR" sz="2000" dirty="0" err="1" smtClean="0">
                <a:solidFill>
                  <a:schemeClr val="bg1"/>
                </a:solidFill>
              </a:rPr>
              <a:t>TAT</a:t>
            </a:r>
            <a:r>
              <a:rPr lang="fr-FR" altLang="fr-FR" sz="2000" dirty="0" err="1" smtClean="0">
                <a:solidFill>
                  <a:srgbClr val="A50021"/>
                </a:solidFill>
                <a:latin typeface="Arial" charset="0"/>
              </a:rPr>
              <a:t>Tableau</a:t>
            </a:r>
            <a:r>
              <a:rPr lang="fr-FR" altLang="fr-FR" dirty="0" smtClean="0">
                <a:solidFill>
                  <a:srgbClr val="A50021"/>
                </a:solidFill>
                <a:latin typeface="Arial" charset="0"/>
              </a:rPr>
              <a:t> </a:t>
            </a:r>
            <a:r>
              <a:rPr lang="fr-FR" altLang="fr-FR" sz="2000" dirty="0" smtClean="0">
                <a:solidFill>
                  <a:srgbClr val="A50021"/>
                </a:solidFill>
                <a:latin typeface="Arial" charset="0"/>
              </a:rPr>
              <a:t>comparatif : Avantages</a:t>
            </a:r>
          </a:p>
          <a:p>
            <a:pPr algn="r"/>
            <a:r>
              <a:rPr lang="fr-FR" altLang="fr-FR" dirty="0" smtClean="0">
                <a:solidFill>
                  <a:schemeClr val="bg1"/>
                </a:solidFill>
              </a:rPr>
              <a:t>TTTBLEAU </a:t>
            </a:r>
            <a:r>
              <a:rPr lang="fr-FR" altLang="fr-FR" dirty="0" err="1">
                <a:solidFill>
                  <a:schemeClr val="bg1"/>
                </a:solidFill>
              </a:rPr>
              <a:t>OMPARATILes</a:t>
            </a:r>
            <a:r>
              <a:rPr lang="fr-FR" altLang="fr-FR" dirty="0">
                <a:solidFill>
                  <a:schemeClr val="bg1"/>
                </a:solidFill>
              </a:rPr>
              <a:t> avantages</a:t>
            </a:r>
          </a:p>
        </p:txBody>
      </p:sp>
      <p:graphicFrame>
        <p:nvGraphicFramePr>
          <p:cNvPr id="241729" name="Group 65"/>
          <p:cNvGraphicFramePr>
            <a:graphicFrameLocks noGrp="1"/>
          </p:cNvGraphicFramePr>
          <p:nvPr/>
        </p:nvGraphicFramePr>
        <p:xfrm>
          <a:off x="0" y="875211"/>
          <a:ext cx="9144000" cy="3980952"/>
        </p:xfrm>
        <a:graphic>
          <a:graphicData uri="http://schemas.openxmlformats.org/drawingml/2006/table">
            <a:tbl>
              <a:tblPr/>
              <a:tblGrid>
                <a:gridCol w="1584960"/>
                <a:gridCol w="1771613"/>
                <a:gridCol w="1973237"/>
                <a:gridCol w="1907095"/>
                <a:gridCol w="1907095"/>
              </a:tblGrid>
              <a:tr h="123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à associé unique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et SASU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48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Simplicité de fonctionnement liberté d’action du chef d’entreprise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Possibilité d’opter pour l’IS (et donc possibilité de réduire la base de calcul des charges sociales)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Possibilité pour le dirigeant d’avoir la couverture sociale des salariés si gérant minoritaire ou égalitaire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Facilité de cession et de transmission du patrimoine de l’entrepreneur</a:t>
                      </a: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400" dirty="0" smtClean="0">
                          <a:latin typeface="+mn-lt"/>
                        </a:rPr>
                        <a:t>Grande</a:t>
                      </a:r>
                      <a:r>
                        <a:rPr lang="fr-FR" sz="1400" baseline="0" dirty="0" smtClean="0">
                          <a:latin typeface="+mn-lt"/>
                        </a:rPr>
                        <a:t> </a:t>
                      </a:r>
                      <a:r>
                        <a:rPr lang="fr-FR" sz="1400" dirty="0" smtClean="0">
                          <a:latin typeface="+mn-lt"/>
                        </a:rPr>
                        <a:t>souplesse de fonctionnement et la possibilité pour les associés d'aménager dans les statuts les conditions de leur entrée et de leur sortie de la société.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1411" marR="9141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421" name="Group 69"/>
          <p:cNvGraphicFramePr>
            <a:graphicFrameLocks noGrp="1"/>
          </p:cNvGraphicFramePr>
          <p:nvPr/>
        </p:nvGraphicFramePr>
        <p:xfrm>
          <a:off x="0" y="719138"/>
          <a:ext cx="9144000" cy="4167187"/>
        </p:xfrm>
        <a:graphic>
          <a:graphicData uri="http://schemas.openxmlformats.org/drawingml/2006/table">
            <a:tbl>
              <a:tblPr/>
              <a:tblGrid>
                <a:gridCol w="2605553"/>
                <a:gridCol w="2231488"/>
                <a:gridCol w="2308881"/>
                <a:gridCol w="1998078"/>
              </a:tblGrid>
              <a:tr h="994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Entreprise individuelle</a:t>
                      </a:r>
                    </a:p>
                  </a:txBody>
                  <a:tcPr marL="91421" marR="9142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EIRL</a:t>
                      </a:r>
                    </a:p>
                  </a:txBody>
                  <a:tcPr marL="91421" marR="9142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SARL et SARL à associé unique</a:t>
                      </a:r>
                    </a:p>
                  </a:txBody>
                  <a:tcPr marL="91421" marR="9142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Société par Actions Simplifiée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S.A.S  et SASU</a:t>
                      </a:r>
                    </a:p>
                  </a:txBody>
                  <a:tcPr marL="91421" marR="9142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172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Responsabilité indéfinie du chef d’entreprise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Système d’imposition (impôt sur le revenu) limitant les capacités d’autofinancement de l’entreprise en développement</a:t>
                      </a:r>
                    </a:p>
                  </a:txBody>
                  <a:tcPr marL="91421" marR="9142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Formalisme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(déclaration d’affectation du patrimoine, dépôt des comptes annuels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)</a:t>
                      </a:r>
                    </a:p>
                  </a:txBody>
                  <a:tcPr marL="91421" marR="9142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Frais et formalisme de constitution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Formalisme de fonctionnement</a:t>
                      </a:r>
                    </a:p>
                  </a:txBody>
                  <a:tcPr marL="91421" marR="9142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400" dirty="0" smtClean="0">
                          <a:latin typeface="+mn-lt"/>
                        </a:rPr>
                        <a:t>Frais et formalisme de constitution.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400" dirty="0" smtClean="0">
                          <a:latin typeface="+mn-lt"/>
                        </a:rPr>
                        <a:t/>
                      </a:r>
                      <a:br>
                        <a:rPr lang="fr-FR" sz="1400" dirty="0" smtClean="0">
                          <a:latin typeface="+mn-lt"/>
                        </a:rPr>
                      </a:br>
                      <a:r>
                        <a:rPr lang="fr-FR" sz="1400" dirty="0" smtClean="0">
                          <a:latin typeface="+mn-lt"/>
                        </a:rPr>
                        <a:t>Obligation d'être très rigoureux dans la rédaction des statuts.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Pas de choix possible pour le statut social des dirigeants</a:t>
                      </a:r>
                    </a:p>
                  </a:txBody>
                  <a:tcPr marL="91421" marR="9142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699" name="ZoneTexte 3"/>
          <p:cNvSpPr txBox="1">
            <a:spLocks noChangeArrowheads="1"/>
          </p:cNvSpPr>
          <p:nvPr/>
        </p:nvSpPr>
        <p:spPr bwMode="auto">
          <a:xfrm>
            <a:off x="2435225" y="203200"/>
            <a:ext cx="48085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fr-FR" sz="2000">
                <a:solidFill>
                  <a:srgbClr val="A50021"/>
                </a:solidFill>
                <a:latin typeface="Arial" charset="0"/>
              </a:rPr>
              <a:t>Tableau comparatif : Inconvénients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Qui vous soutient ?</a:t>
            </a: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Entourage personnel</a:t>
            </a: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Entourage professionnel</a:t>
            </a:r>
          </a:p>
          <a:p>
            <a:pPr lvl="1"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Quel sera votre apport financier ?</a:t>
            </a: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Notion d’apports personnels</a:t>
            </a:r>
          </a:p>
          <a:p>
            <a:pPr lvl="1"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Quel est le revenu minimum qui vous est nécessaire pour vivre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Création des statuts d’une SARL :</a:t>
            </a:r>
          </a:p>
          <a:p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Avec pour activités : </a:t>
            </a:r>
            <a:r>
              <a:rPr lang="fr-FR" altLang="fr-FR" sz="20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la vente de matériel informatique, la réparation de matériel informatique, le développement de logiciels, la formation</a:t>
            </a:r>
          </a:p>
          <a:p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Document de travail : exemplaire de statuts types à compléter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fr-FR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fr-FR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contenu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300"/>
          </a:xfrm>
        </p:spPr>
        <p:txBody>
          <a:bodyPr/>
          <a:lstStyle/>
          <a:p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L’entreprise individuelle</a:t>
            </a:r>
          </a:p>
          <a:p>
            <a:pPr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La SARL</a:t>
            </a:r>
          </a:p>
          <a:p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LA SAS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DOCUMENTS : FICHES AFE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contenu 2"/>
          <p:cNvSpPr>
            <a:spLocks noGrp="1"/>
          </p:cNvSpPr>
          <p:nvPr>
            <p:ph idx="1"/>
          </p:nvPr>
        </p:nvSpPr>
        <p:spPr>
          <a:xfrm>
            <a:off x="457200" y="2111375"/>
            <a:ext cx="8229600" cy="4525963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Tout projet de création d’entreprise démarre par une idée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Cette idée nait de son expérience, de son savoir-faire, de sa créativité ou d’une simple opportunité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0775" y="358775"/>
            <a:ext cx="7325715" cy="10795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ETAPE 1 : LA NAISSANCE DE L’IDEE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5834"/>
            <a:ext cx="8229600" cy="4829066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L’idée peut être trouvée :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Dans votre milieu professionnel</a:t>
            </a:r>
          </a:p>
          <a:p>
            <a:pPr lvl="1"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Dans la vie quotidienne</a:t>
            </a:r>
          </a:p>
          <a:p>
            <a:pPr lvl="1"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Dans la vie économique</a:t>
            </a:r>
          </a:p>
          <a:p>
            <a:pPr lvl="1"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Avec des personnes de votre entourage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4525962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Définissez de façon très précise l’activité que vous allez exercer :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Lister les produits fabriqués</a:t>
            </a: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Lister les produits en revente (marchandises)</a:t>
            </a:r>
          </a:p>
          <a:p>
            <a:pPr lvl="1"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Lister les prestations proposées</a:t>
            </a:r>
          </a:p>
          <a:p>
            <a:pPr lvl="1" eaLnBrk="1" hangingPunct="1"/>
            <a:endParaRPr lang="fr-FR" altLang="fr-FR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fr-FR" altLang="fr-FR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fr-FR" alt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QUELLE EST VOTRE IDEE DE CREATION D’ENTREPRISE ?</a:t>
            </a:r>
            <a:endParaRPr lang="fr-F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188"/>
            <a:ext cx="8445062" cy="4525962"/>
          </a:xfrm>
        </p:spPr>
        <p:txBody>
          <a:bodyPr/>
          <a:lstStyle/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 quels besoins ces produits finis, marchandises et prestations de services vont-ils répondre ?</a:t>
            </a:r>
          </a:p>
          <a:p>
            <a:pPr eaLnBrk="1" hangingPunct="1"/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Avez-vous une idée de la cible en matière de clientèle potentielle </a:t>
            </a:r>
            <a:r>
              <a:rPr lang="fr-FR" altLang="fr-FR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434F62C3F794B93985AD2E0453C32" ma:contentTypeVersion="0" ma:contentTypeDescription="Crée un document." ma:contentTypeScope="" ma:versionID="1835fd975976d47498301129e36aec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3d6ca9f312fcd1c0ab10337cdbdb7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A77D08-C95F-4845-84B9-744CCA3C7EBF}"/>
</file>

<file path=customXml/itemProps2.xml><?xml version="1.0" encoding="utf-8"?>
<ds:datastoreItem xmlns:ds="http://schemas.openxmlformats.org/officeDocument/2006/customXml" ds:itemID="{04D4EDE6-6EB1-4112-A798-4BFF5456D85C}"/>
</file>

<file path=customXml/itemProps3.xml><?xml version="1.0" encoding="utf-8"?>
<ds:datastoreItem xmlns:ds="http://schemas.openxmlformats.org/officeDocument/2006/customXml" ds:itemID="{C592085E-5CA4-48B9-8966-03B21F608FA3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8925</TotalTime>
  <Words>2155</Words>
  <Application>Microsoft Office PowerPoint</Application>
  <PresentationFormat>Affichage à l'écran (4:3)</PresentationFormat>
  <Paragraphs>446</Paragraphs>
  <Slides>51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Rotonde</vt:lpstr>
      <vt:lpstr>Diapositive 1</vt:lpstr>
      <vt:lpstr>Diapositive 2</vt:lpstr>
      <vt:lpstr>Diapositive 3</vt:lpstr>
      <vt:lpstr>ETAPE 1 : LE PROFIL DU CREATEUR</vt:lpstr>
      <vt:lpstr>Diapositive 5</vt:lpstr>
      <vt:lpstr>ETAPE 1 : LA NAISSANCE DE L’IDEE</vt:lpstr>
      <vt:lpstr>Diapositive 7</vt:lpstr>
      <vt:lpstr>QUELLE EST VOTRE IDEE DE CREATION D’ENTREPRISE ?</vt:lpstr>
      <vt:lpstr>Diapositive 9</vt:lpstr>
      <vt:lpstr>Diapositive 10</vt:lpstr>
      <vt:lpstr>Diapositive 11</vt:lpstr>
      <vt:lpstr>VOTRE IDEE RESULTE-T-ELLE DE L’OBSERVATION DU MARCHE ?</vt:lpstr>
      <vt:lpstr>AVEZ-VOUS CONFIRME VOTRE CHOIX DE FAIRE UNE CREATION ? </vt:lpstr>
      <vt:lpstr>A QUELLE DATE SOUHAITEZ-VOUS CREER L’ENTREPRISE ? </vt:lpstr>
      <vt:lpstr>ETAPE 2 : LA CONSTRUCTION DU PROJET </vt:lpstr>
      <vt:lpstr>PARTIE COMMERCIALE</vt:lpstr>
      <vt:lpstr>Diapositive 17</vt:lpstr>
      <vt:lpstr>L’ETUDE DE MARCHE</vt:lpstr>
      <vt:lpstr>Diapositive 19</vt:lpstr>
      <vt:lpstr>L’ETUDE DE LA DEMANDE</vt:lpstr>
      <vt:lpstr>Diapositive 21</vt:lpstr>
      <vt:lpstr>L’ETUDE DE L’OFFRE</vt:lpstr>
      <vt:lpstr>L’ETUDE DES FOURNISSEURS</vt:lpstr>
      <vt:lpstr>LES DIFFERENTES POLITIQUES COMMERCIALES</vt:lpstr>
      <vt:lpstr>Politique de produit</vt:lpstr>
      <vt:lpstr>Politique de prix</vt:lpstr>
      <vt:lpstr>Politique de distribution</vt:lpstr>
      <vt:lpstr>Politique de communication</vt:lpstr>
      <vt:lpstr>L’environnement du marché </vt:lpstr>
      <vt:lpstr>AJUSTEMENT DU PROJET EN FONCTION DES ELEMENTS COMMERCIAUX</vt:lpstr>
      <vt:lpstr>LA RECHERCHE DOCUMENTAIRE</vt:lpstr>
      <vt:lpstr>DOCUMENT : FICHE AFE</vt:lpstr>
      <vt:lpstr>PARTIE  JURIDIQUE</vt:lpstr>
      <vt:lpstr>Diapositive 34</vt:lpstr>
      <vt:lpstr>DOMICILIATION DES ENTREPRISES</vt:lpstr>
      <vt:lpstr> LES DIFFERENTS BAUX </vt:lpstr>
      <vt:lpstr>L’ASPECT FORME JURIDIQUE DE LA CREATION D’ENTREPRISE</vt:lpstr>
      <vt:lpstr>LA FORME JURIDIQUE DOIT REPONDRE AUX PRINCIPAUX CRITERES DE CHOIX :</vt:lpstr>
      <vt:lpstr>Les principales formes juridiques d’entreprise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APPLICATION</vt:lpstr>
      <vt:lpstr>DOCUMENTS : FICHES AFE</vt:lpstr>
    </vt:vector>
  </TitlesOfParts>
  <Company>chambre de metiers haute garonne 31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NATHALIEMARTINEZ</dc:creator>
  <cp:lastModifiedBy>MARTINEZ</cp:lastModifiedBy>
  <cp:revision>922</cp:revision>
  <cp:lastPrinted>2016-01-26T17:24:31Z</cp:lastPrinted>
  <dcterms:created xsi:type="dcterms:W3CDTF">2002-05-06T15:05:42Z</dcterms:created>
  <dcterms:modified xsi:type="dcterms:W3CDTF">2021-01-13T15:36:21Z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0x0101005A0434F62C3F794B93985AD2E0453C32</vt:lpwstr>
  </property>
</Properties>
</file>