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3" r:id="rId2"/>
    <p:sldId id="274" r:id="rId3"/>
    <p:sldId id="269" r:id="rId4"/>
    <p:sldId id="268" r:id="rId5"/>
    <p:sldId id="276"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75"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87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566AC-9DA0-4A13-83BD-9E73574920DA}" type="datetimeFigureOut">
              <a:rPr lang="en-US" smtClean="0"/>
              <a:t>6/2/2024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C8371-DF5C-44B2-B14D-5B35315386DA}" type="slidenum">
              <a:rPr lang="en-US" smtClean="0"/>
              <a:t>‹#›</a:t>
            </a:fld>
            <a:endParaRPr lang="en-US"/>
          </a:p>
        </p:txBody>
      </p:sp>
    </p:spTree>
    <p:extLst>
      <p:ext uri="{BB962C8B-B14F-4D97-AF65-F5344CB8AC3E}">
        <p14:creationId xmlns:p14="http://schemas.microsoft.com/office/powerpoint/2010/main" val="28838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802BA-636F-418A-38B6-9C95508BC4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7F71577B-6A38-F6E7-FDCD-80093DF14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BE23976-9AA5-AA64-E762-5D09332A8BD4}"/>
              </a:ext>
            </a:extLst>
          </p:cNvPr>
          <p:cNvSpPr>
            <a:spLocks noGrp="1"/>
          </p:cNvSpPr>
          <p:nvPr>
            <p:ph type="dt" sz="half" idx="10"/>
          </p:nvPr>
        </p:nvSpPr>
        <p:spPr/>
        <p:txBody>
          <a:bodyPr/>
          <a:lstStyle/>
          <a:p>
            <a:fld id="{C17BB5E9-1C03-48D7-8C7D-512B4A8AA5D9}" type="datetime1">
              <a:rPr lang="en-US" smtClean="0"/>
              <a:t>6/2/2024</a:t>
            </a:fld>
            <a:endParaRPr lang="en-US"/>
          </a:p>
        </p:txBody>
      </p:sp>
      <p:sp>
        <p:nvSpPr>
          <p:cNvPr id="5" name="页脚占位符 4">
            <a:extLst>
              <a:ext uri="{FF2B5EF4-FFF2-40B4-BE49-F238E27FC236}">
                <a16:creationId xmlns:a16="http://schemas.microsoft.com/office/drawing/2014/main" id="{9245A15D-7C01-803A-0C31-BFA89F4CEA6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2CA36B6-D451-A222-A98D-72B09724CB70}"/>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108483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C7D1-B57E-C106-D5DB-74553CF517DD}"/>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1EDE22C-9721-2542-1F3C-13E89D51942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B3B5159-E0EA-E4B2-BBB8-36033B7D2C40}"/>
              </a:ext>
            </a:extLst>
          </p:cNvPr>
          <p:cNvSpPr>
            <a:spLocks noGrp="1"/>
          </p:cNvSpPr>
          <p:nvPr>
            <p:ph type="dt" sz="half" idx="10"/>
          </p:nvPr>
        </p:nvSpPr>
        <p:spPr/>
        <p:txBody>
          <a:bodyPr/>
          <a:lstStyle/>
          <a:p>
            <a:fld id="{5EF09E2B-76B4-4C63-864E-F7E560B180CA}" type="datetime1">
              <a:rPr lang="en-US" smtClean="0"/>
              <a:t>6/2/2024</a:t>
            </a:fld>
            <a:endParaRPr lang="en-US"/>
          </a:p>
        </p:txBody>
      </p:sp>
      <p:sp>
        <p:nvSpPr>
          <p:cNvPr id="5" name="页脚占位符 4">
            <a:extLst>
              <a:ext uri="{FF2B5EF4-FFF2-40B4-BE49-F238E27FC236}">
                <a16:creationId xmlns:a16="http://schemas.microsoft.com/office/drawing/2014/main" id="{4A4E33F7-17CA-8077-7611-5BC8F591F1D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2E74439-8ECC-4DB8-384F-B3DFA2EEB8DA}"/>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21108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7C60C0-B286-7C17-8608-CAEF6000F6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138E39C-EFDF-02F5-821F-FB30176021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0A5F13C-BCF8-C452-1884-AFFF518B55DB}"/>
              </a:ext>
            </a:extLst>
          </p:cNvPr>
          <p:cNvSpPr>
            <a:spLocks noGrp="1"/>
          </p:cNvSpPr>
          <p:nvPr>
            <p:ph type="dt" sz="half" idx="10"/>
          </p:nvPr>
        </p:nvSpPr>
        <p:spPr/>
        <p:txBody>
          <a:bodyPr/>
          <a:lstStyle/>
          <a:p>
            <a:fld id="{4E3B8C9C-019F-4850-A03E-DCA8EB4C2D20}" type="datetime1">
              <a:rPr lang="en-US" smtClean="0"/>
              <a:t>6/2/2024</a:t>
            </a:fld>
            <a:endParaRPr lang="en-US"/>
          </a:p>
        </p:txBody>
      </p:sp>
      <p:sp>
        <p:nvSpPr>
          <p:cNvPr id="5" name="页脚占位符 4">
            <a:extLst>
              <a:ext uri="{FF2B5EF4-FFF2-40B4-BE49-F238E27FC236}">
                <a16:creationId xmlns:a16="http://schemas.microsoft.com/office/drawing/2014/main" id="{1C295B79-2A1F-499B-22E6-156DE2800FD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F9138C9-ED61-0EA1-D4D3-9E8C22224730}"/>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130823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D54E2-5DA7-D521-DFF9-4D2E052EADF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41442CF-0AF2-F36C-59F4-47AC47BEFE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CE88EAF-A02F-2B64-C746-C79EC71AB348}"/>
              </a:ext>
            </a:extLst>
          </p:cNvPr>
          <p:cNvSpPr>
            <a:spLocks noGrp="1"/>
          </p:cNvSpPr>
          <p:nvPr>
            <p:ph type="dt" sz="half" idx="10"/>
          </p:nvPr>
        </p:nvSpPr>
        <p:spPr/>
        <p:txBody>
          <a:bodyPr/>
          <a:lstStyle/>
          <a:p>
            <a:fld id="{03067496-A060-4CC6-8841-306CF2A77383}" type="datetime1">
              <a:rPr lang="en-US" smtClean="0"/>
              <a:t>6/2/2024</a:t>
            </a:fld>
            <a:endParaRPr lang="en-US"/>
          </a:p>
        </p:txBody>
      </p:sp>
      <p:sp>
        <p:nvSpPr>
          <p:cNvPr id="5" name="页脚占位符 4">
            <a:extLst>
              <a:ext uri="{FF2B5EF4-FFF2-40B4-BE49-F238E27FC236}">
                <a16:creationId xmlns:a16="http://schemas.microsoft.com/office/drawing/2014/main" id="{30017D01-D8B3-FA9F-C902-5DFE2A9CFA5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BE63B99-CDE6-80CF-73EE-1F7CE944A382}"/>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165869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27349-A3AC-19E7-A03F-FC26ED999B5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81EF056-8D16-1838-3F33-1239695794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023229-ADCB-F8EC-0443-A61F5F45C2F0}"/>
              </a:ext>
            </a:extLst>
          </p:cNvPr>
          <p:cNvSpPr>
            <a:spLocks noGrp="1"/>
          </p:cNvSpPr>
          <p:nvPr>
            <p:ph type="dt" sz="half" idx="10"/>
          </p:nvPr>
        </p:nvSpPr>
        <p:spPr/>
        <p:txBody>
          <a:bodyPr/>
          <a:lstStyle/>
          <a:p>
            <a:fld id="{0F2B29A7-B689-4996-B584-8BFEC1230CB0}" type="datetime1">
              <a:rPr lang="en-US" smtClean="0"/>
              <a:t>6/2/2024</a:t>
            </a:fld>
            <a:endParaRPr lang="en-US"/>
          </a:p>
        </p:txBody>
      </p:sp>
      <p:sp>
        <p:nvSpPr>
          <p:cNvPr id="5" name="页脚占位符 4">
            <a:extLst>
              <a:ext uri="{FF2B5EF4-FFF2-40B4-BE49-F238E27FC236}">
                <a16:creationId xmlns:a16="http://schemas.microsoft.com/office/drawing/2014/main" id="{7C53FDF7-7364-3C7F-D44B-9DB2BC74AC1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1A7DEE5-B6EF-8329-C319-3B1F4FFB3EF7}"/>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343252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C9B26-928E-528C-D028-9D569D27267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A5C2B73-0D62-54E1-9D6F-76ED30C4DA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5565334-939C-F7C1-CF11-E277A5AAF2A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50505839-B52D-7E04-C3F0-35D5EF759677}"/>
              </a:ext>
            </a:extLst>
          </p:cNvPr>
          <p:cNvSpPr>
            <a:spLocks noGrp="1"/>
          </p:cNvSpPr>
          <p:nvPr>
            <p:ph type="dt" sz="half" idx="10"/>
          </p:nvPr>
        </p:nvSpPr>
        <p:spPr/>
        <p:txBody>
          <a:bodyPr/>
          <a:lstStyle/>
          <a:p>
            <a:fld id="{4A4F686F-CA2B-4A08-9148-6B44151F4CD8}" type="datetime1">
              <a:rPr lang="en-US" smtClean="0"/>
              <a:t>6/2/2024</a:t>
            </a:fld>
            <a:endParaRPr lang="en-US"/>
          </a:p>
        </p:txBody>
      </p:sp>
      <p:sp>
        <p:nvSpPr>
          <p:cNvPr id="6" name="页脚占位符 5">
            <a:extLst>
              <a:ext uri="{FF2B5EF4-FFF2-40B4-BE49-F238E27FC236}">
                <a16:creationId xmlns:a16="http://schemas.microsoft.com/office/drawing/2014/main" id="{A1B5CE4D-D3B9-E466-17D9-659CAB75CFB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B279A16-F471-1012-75C0-ECC3EF260309}"/>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23883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D4FE2-6BB3-01F4-65E0-C8821D84FD30}"/>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AC3CD8C-AF4E-B946-EFAD-4C84F789C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EF85B6F-665B-CE2D-CE96-1F9CEF9AEE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643A9009-FB64-02E1-9918-40D1D2A09D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0D241C-9A77-D71F-AF1C-85438C9F40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EA765438-F38D-8592-CD79-2CAE63D9C604}"/>
              </a:ext>
            </a:extLst>
          </p:cNvPr>
          <p:cNvSpPr>
            <a:spLocks noGrp="1"/>
          </p:cNvSpPr>
          <p:nvPr>
            <p:ph type="dt" sz="half" idx="10"/>
          </p:nvPr>
        </p:nvSpPr>
        <p:spPr/>
        <p:txBody>
          <a:bodyPr/>
          <a:lstStyle/>
          <a:p>
            <a:fld id="{C2396C1C-93CE-4683-B137-134A4B9BE335}" type="datetime1">
              <a:rPr lang="en-US" smtClean="0"/>
              <a:t>6/2/2024</a:t>
            </a:fld>
            <a:endParaRPr lang="en-US"/>
          </a:p>
        </p:txBody>
      </p:sp>
      <p:sp>
        <p:nvSpPr>
          <p:cNvPr id="8" name="页脚占位符 7">
            <a:extLst>
              <a:ext uri="{FF2B5EF4-FFF2-40B4-BE49-F238E27FC236}">
                <a16:creationId xmlns:a16="http://schemas.microsoft.com/office/drawing/2014/main" id="{E28C581C-BB5D-B462-F24D-E038937C2469}"/>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2D19FAF8-8B18-0B4B-D402-2944E29EBB3F}"/>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422000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B2E91-2738-B329-49E0-47A81A439A1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E325DA9-E9A1-2A9E-5E5E-E58A3F664377}"/>
              </a:ext>
            </a:extLst>
          </p:cNvPr>
          <p:cNvSpPr>
            <a:spLocks noGrp="1"/>
          </p:cNvSpPr>
          <p:nvPr>
            <p:ph type="dt" sz="half" idx="10"/>
          </p:nvPr>
        </p:nvSpPr>
        <p:spPr/>
        <p:txBody>
          <a:bodyPr/>
          <a:lstStyle/>
          <a:p>
            <a:fld id="{116E3D46-A6DF-4B51-A2E8-1552EFEBDA0C}" type="datetime1">
              <a:rPr lang="en-US" smtClean="0"/>
              <a:t>6/2/2024</a:t>
            </a:fld>
            <a:endParaRPr lang="en-US"/>
          </a:p>
        </p:txBody>
      </p:sp>
      <p:sp>
        <p:nvSpPr>
          <p:cNvPr id="4" name="页脚占位符 3">
            <a:extLst>
              <a:ext uri="{FF2B5EF4-FFF2-40B4-BE49-F238E27FC236}">
                <a16:creationId xmlns:a16="http://schemas.microsoft.com/office/drawing/2014/main" id="{0654B92B-04D0-4346-5629-8DFC99689BE3}"/>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27453F1B-00FD-1364-8E70-9B726A3742D2}"/>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121665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9844C0-E735-1177-0D2F-999F9853EDEC}"/>
              </a:ext>
            </a:extLst>
          </p:cNvPr>
          <p:cNvSpPr>
            <a:spLocks noGrp="1"/>
          </p:cNvSpPr>
          <p:nvPr>
            <p:ph type="dt" sz="half" idx="10"/>
          </p:nvPr>
        </p:nvSpPr>
        <p:spPr/>
        <p:txBody>
          <a:bodyPr/>
          <a:lstStyle/>
          <a:p>
            <a:fld id="{CE2FDAA5-850C-4357-B449-EC5B9A53A883}" type="datetime1">
              <a:rPr lang="en-US" smtClean="0"/>
              <a:t>6/2/2024</a:t>
            </a:fld>
            <a:endParaRPr lang="en-US"/>
          </a:p>
        </p:txBody>
      </p:sp>
      <p:sp>
        <p:nvSpPr>
          <p:cNvPr id="3" name="页脚占位符 2">
            <a:extLst>
              <a:ext uri="{FF2B5EF4-FFF2-40B4-BE49-F238E27FC236}">
                <a16:creationId xmlns:a16="http://schemas.microsoft.com/office/drawing/2014/main" id="{3062B9BF-1588-960B-46FA-66C8424D85A4}"/>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E3BF10CC-1924-EF98-E9D8-512992232618}"/>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27204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A9128-3D0D-061B-9707-908CF8744F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A8B8B6B-5FCF-9114-E31C-69BD9FA6A3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82A52DE2-5970-B3FD-9554-50A21D3D0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E6EEA2-0AC7-1412-09BF-CB41DB3FD207}"/>
              </a:ext>
            </a:extLst>
          </p:cNvPr>
          <p:cNvSpPr>
            <a:spLocks noGrp="1"/>
          </p:cNvSpPr>
          <p:nvPr>
            <p:ph type="dt" sz="half" idx="10"/>
          </p:nvPr>
        </p:nvSpPr>
        <p:spPr/>
        <p:txBody>
          <a:bodyPr/>
          <a:lstStyle/>
          <a:p>
            <a:fld id="{E3432AE5-5C34-45FF-8101-2BD990314532}" type="datetime1">
              <a:rPr lang="en-US" smtClean="0"/>
              <a:t>6/2/2024</a:t>
            </a:fld>
            <a:endParaRPr lang="en-US"/>
          </a:p>
        </p:txBody>
      </p:sp>
      <p:sp>
        <p:nvSpPr>
          <p:cNvPr id="6" name="页脚占位符 5">
            <a:extLst>
              <a:ext uri="{FF2B5EF4-FFF2-40B4-BE49-F238E27FC236}">
                <a16:creationId xmlns:a16="http://schemas.microsoft.com/office/drawing/2014/main" id="{A26B987F-9EBE-65E7-B98C-0765B2FCA59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5F8EDF0-27BF-CC30-2A0F-6C75E856B65C}"/>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37620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494E0-306E-984B-E1BB-DD73E507C4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71256EB-8657-7CB0-141B-9E2A2C43D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E7BB1762-3F05-399F-3DA8-22E26C6BB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8666A1-CAE0-D2A4-A4B2-FA007D40D8B7}"/>
              </a:ext>
            </a:extLst>
          </p:cNvPr>
          <p:cNvSpPr>
            <a:spLocks noGrp="1"/>
          </p:cNvSpPr>
          <p:nvPr>
            <p:ph type="dt" sz="half" idx="10"/>
          </p:nvPr>
        </p:nvSpPr>
        <p:spPr/>
        <p:txBody>
          <a:bodyPr/>
          <a:lstStyle/>
          <a:p>
            <a:fld id="{B1E82FF7-1447-4DCF-9BFB-689275C98A33}" type="datetime1">
              <a:rPr lang="en-US" smtClean="0"/>
              <a:t>6/2/2024</a:t>
            </a:fld>
            <a:endParaRPr lang="en-US"/>
          </a:p>
        </p:txBody>
      </p:sp>
      <p:sp>
        <p:nvSpPr>
          <p:cNvPr id="6" name="页脚占位符 5">
            <a:extLst>
              <a:ext uri="{FF2B5EF4-FFF2-40B4-BE49-F238E27FC236}">
                <a16:creationId xmlns:a16="http://schemas.microsoft.com/office/drawing/2014/main" id="{64739CD5-C1EF-2E0D-E2BB-4783A5D260D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63C343A-22CF-75D8-1779-982322C41EA8}"/>
              </a:ext>
            </a:extLst>
          </p:cNvPr>
          <p:cNvSpPr>
            <a:spLocks noGrp="1"/>
          </p:cNvSpPr>
          <p:nvPr>
            <p:ph type="sldNum" sz="quarter" idx="12"/>
          </p:nvPr>
        </p:nvSpPr>
        <p:spPr/>
        <p:txBody>
          <a:bodyPr/>
          <a:lstStyle/>
          <a:p>
            <a:fld id="{9AD67019-8326-4E80-96D1-E37F718322FA}" type="slidenum">
              <a:rPr lang="en-US" smtClean="0"/>
              <a:t>‹#›</a:t>
            </a:fld>
            <a:endParaRPr lang="en-US"/>
          </a:p>
        </p:txBody>
      </p:sp>
    </p:spTree>
    <p:extLst>
      <p:ext uri="{BB962C8B-B14F-4D97-AF65-F5344CB8AC3E}">
        <p14:creationId xmlns:p14="http://schemas.microsoft.com/office/powerpoint/2010/main" val="398662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A34594-0451-EB70-0064-82239D594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FBC0D98-55EF-1889-BDD2-5693172E8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7E29917-67A5-1D87-7F9C-99FA268346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7D6AFF-11C3-4D15-A4C1-3481B95DD91F}" type="datetime1">
              <a:rPr lang="en-US" smtClean="0"/>
              <a:t>6/2/2024</a:t>
            </a:fld>
            <a:endParaRPr lang="en-US"/>
          </a:p>
        </p:txBody>
      </p:sp>
      <p:sp>
        <p:nvSpPr>
          <p:cNvPr id="5" name="页脚占位符 4">
            <a:extLst>
              <a:ext uri="{FF2B5EF4-FFF2-40B4-BE49-F238E27FC236}">
                <a16:creationId xmlns:a16="http://schemas.microsoft.com/office/drawing/2014/main" id="{996CF600-A063-5F96-E7B8-2FC5A4BE0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灯片编号占位符 5">
            <a:extLst>
              <a:ext uri="{FF2B5EF4-FFF2-40B4-BE49-F238E27FC236}">
                <a16:creationId xmlns:a16="http://schemas.microsoft.com/office/drawing/2014/main" id="{4DE126AC-ED56-08B1-F1A2-37EA7C0E96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D67019-8326-4E80-96D1-E37F718322FA}" type="slidenum">
              <a:rPr lang="en-US" smtClean="0"/>
              <a:t>‹#›</a:t>
            </a:fld>
            <a:endParaRPr lang="en-US"/>
          </a:p>
        </p:txBody>
      </p:sp>
    </p:spTree>
    <p:extLst>
      <p:ext uri="{BB962C8B-B14F-4D97-AF65-F5344CB8AC3E}">
        <p14:creationId xmlns:p14="http://schemas.microsoft.com/office/powerpoint/2010/main" val="2850345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18273-6485-079F-D8FE-B5E5868C84A3}"/>
              </a:ext>
            </a:extLst>
          </p:cNvPr>
          <p:cNvSpPr>
            <a:spLocks noGrp="1"/>
          </p:cNvSpPr>
          <p:nvPr>
            <p:ph type="ctrTitle"/>
          </p:nvPr>
        </p:nvSpPr>
        <p:spPr/>
        <p:txBody>
          <a:bodyPr/>
          <a:lstStyle/>
          <a:p>
            <a:r>
              <a:rPr lang="en-US" dirty="0"/>
              <a:t>S&amp;P 500 Report Analysis</a:t>
            </a:r>
          </a:p>
        </p:txBody>
      </p:sp>
      <p:sp>
        <p:nvSpPr>
          <p:cNvPr id="3" name="副标题 2">
            <a:extLst>
              <a:ext uri="{FF2B5EF4-FFF2-40B4-BE49-F238E27FC236}">
                <a16:creationId xmlns:a16="http://schemas.microsoft.com/office/drawing/2014/main" id="{AACE2F47-057D-FF2D-009C-A58F6FA31170}"/>
              </a:ext>
            </a:extLst>
          </p:cNvPr>
          <p:cNvSpPr>
            <a:spLocks noGrp="1"/>
          </p:cNvSpPr>
          <p:nvPr>
            <p:ph type="subTitle" idx="1"/>
          </p:nvPr>
        </p:nvSpPr>
        <p:spPr/>
        <p:txBody>
          <a:bodyPr/>
          <a:lstStyle/>
          <a:p>
            <a:r>
              <a:rPr lang="en-US" dirty="0" err="1"/>
              <a:t>Gujia</a:t>
            </a:r>
            <a:r>
              <a:rPr lang="en-US" dirty="0"/>
              <a:t> (Altman)</a:t>
            </a:r>
            <a:r>
              <a:rPr lang="zh-CN" altLang="en-US" dirty="0"/>
              <a:t> </a:t>
            </a:r>
            <a:r>
              <a:rPr lang="en-US" altLang="zh-CN" dirty="0"/>
              <a:t>Ma</a:t>
            </a:r>
          </a:p>
          <a:p>
            <a:r>
              <a:rPr lang="en-US" dirty="0"/>
              <a:t>May 24</a:t>
            </a:r>
            <a:r>
              <a:rPr lang="en-US" baseline="30000" dirty="0"/>
              <a:t>th</a:t>
            </a:r>
            <a:r>
              <a:rPr lang="en-US" dirty="0"/>
              <a:t>, 2024</a:t>
            </a:r>
          </a:p>
        </p:txBody>
      </p:sp>
      <p:sp>
        <p:nvSpPr>
          <p:cNvPr id="4" name="灯片编号占位符 3">
            <a:extLst>
              <a:ext uri="{FF2B5EF4-FFF2-40B4-BE49-F238E27FC236}">
                <a16:creationId xmlns:a16="http://schemas.microsoft.com/office/drawing/2014/main" id="{E9319A4D-74A0-30A9-7A80-608B29A0604E}"/>
              </a:ext>
            </a:extLst>
          </p:cNvPr>
          <p:cNvSpPr>
            <a:spLocks noGrp="1"/>
          </p:cNvSpPr>
          <p:nvPr>
            <p:ph type="sldNum" sz="quarter" idx="12"/>
          </p:nvPr>
        </p:nvSpPr>
        <p:spPr/>
        <p:txBody>
          <a:bodyPr/>
          <a:lstStyle/>
          <a:p>
            <a:fld id="{9AD67019-8326-4E80-96D1-E37F718322FA}" type="slidenum">
              <a:rPr lang="en-US" smtClean="0"/>
              <a:t>1</a:t>
            </a:fld>
            <a:endParaRPr lang="en-US"/>
          </a:p>
        </p:txBody>
      </p:sp>
    </p:spTree>
    <p:extLst>
      <p:ext uri="{BB962C8B-B14F-4D97-AF65-F5344CB8AC3E}">
        <p14:creationId xmlns:p14="http://schemas.microsoft.com/office/powerpoint/2010/main" val="3947321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F79D682-12CB-CCFE-3D25-C9CEFF23F0AD}"/>
              </a:ext>
            </a:extLst>
          </p:cNvPr>
          <p:cNvPicPr>
            <a:picLocks/>
          </p:cNvPicPr>
          <p:nvPr/>
        </p:nvPicPr>
        <p:blipFill rotWithShape="1">
          <a:blip r:embed="rId2"/>
          <a:srcRect t="3202"/>
          <a:stretch/>
        </p:blipFill>
        <p:spPr>
          <a:xfrm>
            <a:off x="1099200" y="0"/>
            <a:ext cx="9993600" cy="4885200"/>
          </a:xfrm>
          <a:prstGeom prst="rect">
            <a:avLst/>
          </a:prstGeom>
          <a:ln>
            <a:solidFill>
              <a:schemeClr val="accent1"/>
            </a:solidFill>
          </a:ln>
        </p:spPr>
      </p:pic>
      <p:sp>
        <p:nvSpPr>
          <p:cNvPr id="4" name="文本框 3">
            <a:extLst>
              <a:ext uri="{FF2B5EF4-FFF2-40B4-BE49-F238E27FC236}">
                <a16:creationId xmlns:a16="http://schemas.microsoft.com/office/drawing/2014/main" id="{274434BF-673F-39FF-1DDE-E6F5C4FB3D3B}"/>
              </a:ext>
            </a:extLst>
          </p:cNvPr>
          <p:cNvSpPr txBox="1"/>
          <p:nvPr/>
        </p:nvSpPr>
        <p:spPr>
          <a:xfrm>
            <a:off x="1099200" y="4904318"/>
            <a:ext cx="9993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the sum of TTM EPS (Earnings Per Share Trailing 12 Months) increases from 1,670 to 3,754, with 125% rate of increasement. </a:t>
            </a:r>
          </a:p>
          <a:p>
            <a:pPr marL="285750" indent="-285750">
              <a:buFont typeface="Arial" panose="020B0604020202020204" pitchFamily="34" charset="0"/>
              <a:buChar char="•"/>
            </a:pPr>
            <a:r>
              <a:rPr lang="en-US" dirty="0"/>
              <a:t>The minimum occurred at the beginning on Jan 6</a:t>
            </a:r>
            <a:r>
              <a:rPr lang="en-US" baseline="30000" dirty="0"/>
              <a:t>th</a:t>
            </a:r>
            <a:r>
              <a:rPr lang="en-US" dirty="0"/>
              <a:t>, 2017, with 1,670 while the maximum occurred on Aug 27</a:t>
            </a:r>
            <a:r>
              <a:rPr lang="en-US" baseline="30000" dirty="0"/>
              <a:t>th</a:t>
            </a:r>
            <a:r>
              <a:rPr lang="en-US" dirty="0"/>
              <a:t>, 2021, with 3,768(not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Earning Per Share, grows </a:t>
            </a:r>
          </a:p>
        </p:txBody>
      </p:sp>
      <p:sp>
        <p:nvSpPr>
          <p:cNvPr id="2" name="灯片编号占位符 1">
            <a:extLst>
              <a:ext uri="{FF2B5EF4-FFF2-40B4-BE49-F238E27FC236}">
                <a16:creationId xmlns:a16="http://schemas.microsoft.com/office/drawing/2014/main" id="{AF43068B-3B29-300B-E692-253880F4018C}"/>
              </a:ext>
            </a:extLst>
          </p:cNvPr>
          <p:cNvSpPr>
            <a:spLocks noGrp="1"/>
          </p:cNvSpPr>
          <p:nvPr>
            <p:ph type="sldNum" sz="quarter" idx="12"/>
          </p:nvPr>
        </p:nvSpPr>
        <p:spPr/>
        <p:txBody>
          <a:bodyPr/>
          <a:lstStyle/>
          <a:p>
            <a:fld id="{9AD67019-8326-4E80-96D1-E37F718322FA}" type="slidenum">
              <a:rPr lang="en-US" smtClean="0"/>
              <a:t>10</a:t>
            </a:fld>
            <a:endParaRPr lang="en-US"/>
          </a:p>
        </p:txBody>
      </p:sp>
    </p:spTree>
    <p:extLst>
      <p:ext uri="{BB962C8B-B14F-4D97-AF65-F5344CB8AC3E}">
        <p14:creationId xmlns:p14="http://schemas.microsoft.com/office/powerpoint/2010/main" val="417741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B2DA54-FAFF-FE6A-5AF1-610D1F06E55A}"/>
              </a:ext>
            </a:extLst>
          </p:cNvPr>
          <p:cNvPicPr>
            <a:picLocks/>
          </p:cNvPicPr>
          <p:nvPr/>
        </p:nvPicPr>
        <p:blipFill rotWithShape="1">
          <a:blip r:embed="rId2"/>
          <a:srcRect t="3124"/>
          <a:stretch/>
        </p:blipFill>
        <p:spPr>
          <a:xfrm>
            <a:off x="1099200" y="0"/>
            <a:ext cx="9993600" cy="4885200"/>
          </a:xfrm>
          <a:prstGeom prst="rect">
            <a:avLst/>
          </a:prstGeom>
          <a:ln>
            <a:solidFill>
              <a:schemeClr val="accent1"/>
            </a:solidFill>
          </a:ln>
        </p:spPr>
      </p:pic>
      <p:sp>
        <p:nvSpPr>
          <p:cNvPr id="4" name="文本框 3">
            <a:extLst>
              <a:ext uri="{FF2B5EF4-FFF2-40B4-BE49-F238E27FC236}">
                <a16:creationId xmlns:a16="http://schemas.microsoft.com/office/drawing/2014/main" id="{58275733-16E4-97C2-E1BD-B793148EE01D}"/>
              </a:ext>
            </a:extLst>
          </p:cNvPr>
          <p:cNvSpPr txBox="1"/>
          <p:nvPr/>
        </p:nvSpPr>
        <p:spPr>
          <a:xfrm>
            <a:off x="1099200" y="4885200"/>
            <a:ext cx="9993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the sum of Total Asset increases from 31,438 billion to 42,369 billion, with 35% rate of increasement. </a:t>
            </a:r>
          </a:p>
          <a:p>
            <a:pPr marL="285750" indent="-285750">
              <a:buFont typeface="Arial" panose="020B0604020202020204" pitchFamily="34" charset="0"/>
              <a:buChar char="•"/>
            </a:pPr>
            <a:r>
              <a:rPr lang="en-US" dirty="0"/>
              <a:t>The minimum occurred at the beginning on Jan 6</a:t>
            </a:r>
            <a:r>
              <a:rPr lang="en-US" baseline="30000" dirty="0"/>
              <a:t>th</a:t>
            </a:r>
            <a:r>
              <a:rPr lang="en-US" dirty="0"/>
              <a:t>, 2017, with 31,438 billion, while the maximum occurred on Jul 16</a:t>
            </a:r>
            <a:r>
              <a:rPr lang="en-US" baseline="30000" dirty="0"/>
              <a:t>th</a:t>
            </a:r>
            <a:r>
              <a:rPr lang="en-US" dirty="0"/>
              <a:t>, 2021, with 42,554 billion(not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The total assets of the sector increased steadily, if not taking the data taken on Aug 28</a:t>
            </a:r>
            <a:r>
              <a:rPr lang="en-US" baseline="30000" dirty="0"/>
              <a:t>th</a:t>
            </a:r>
            <a:r>
              <a:rPr lang="en-US" dirty="0"/>
              <a:t>, 2020, into account. </a:t>
            </a:r>
          </a:p>
        </p:txBody>
      </p:sp>
      <p:sp>
        <p:nvSpPr>
          <p:cNvPr id="2" name="灯片编号占位符 1">
            <a:extLst>
              <a:ext uri="{FF2B5EF4-FFF2-40B4-BE49-F238E27FC236}">
                <a16:creationId xmlns:a16="http://schemas.microsoft.com/office/drawing/2014/main" id="{AD5DE63E-220B-9EFE-F87E-18E5C396573E}"/>
              </a:ext>
            </a:extLst>
          </p:cNvPr>
          <p:cNvSpPr>
            <a:spLocks noGrp="1"/>
          </p:cNvSpPr>
          <p:nvPr>
            <p:ph type="sldNum" sz="quarter" idx="12"/>
          </p:nvPr>
        </p:nvSpPr>
        <p:spPr/>
        <p:txBody>
          <a:bodyPr/>
          <a:lstStyle/>
          <a:p>
            <a:fld id="{9AD67019-8326-4E80-96D1-E37F718322FA}" type="slidenum">
              <a:rPr lang="en-US" smtClean="0"/>
              <a:t>11</a:t>
            </a:fld>
            <a:endParaRPr lang="en-US"/>
          </a:p>
        </p:txBody>
      </p:sp>
    </p:spTree>
    <p:extLst>
      <p:ext uri="{BB962C8B-B14F-4D97-AF65-F5344CB8AC3E}">
        <p14:creationId xmlns:p14="http://schemas.microsoft.com/office/powerpoint/2010/main" val="27690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6685AEC-63D9-1D97-5A13-88F98B428F99}"/>
              </a:ext>
            </a:extLst>
          </p:cNvPr>
          <p:cNvPicPr>
            <a:picLocks/>
          </p:cNvPicPr>
          <p:nvPr/>
        </p:nvPicPr>
        <p:blipFill rotWithShape="1">
          <a:blip r:embed="rId2"/>
          <a:srcRect t="3084"/>
          <a:stretch/>
        </p:blipFill>
        <p:spPr>
          <a:xfrm>
            <a:off x="1099200" y="0"/>
            <a:ext cx="9993600" cy="4885200"/>
          </a:xfrm>
          <a:prstGeom prst="rect">
            <a:avLst/>
          </a:prstGeom>
          <a:ln>
            <a:solidFill>
              <a:schemeClr val="accent1"/>
            </a:solidFill>
          </a:ln>
        </p:spPr>
      </p:pic>
      <p:sp>
        <p:nvSpPr>
          <p:cNvPr id="4" name="文本框 3">
            <a:extLst>
              <a:ext uri="{FF2B5EF4-FFF2-40B4-BE49-F238E27FC236}">
                <a16:creationId xmlns:a16="http://schemas.microsoft.com/office/drawing/2014/main" id="{B9953776-B9A2-972F-E9DA-1DA975DA2A5B}"/>
              </a:ext>
            </a:extLst>
          </p:cNvPr>
          <p:cNvSpPr txBox="1"/>
          <p:nvPr/>
        </p:nvSpPr>
        <p:spPr>
          <a:xfrm>
            <a:off x="1099200" y="4885200"/>
            <a:ext cx="9993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the sum of Total Liabilities increases from 24,667 billion to 33,735 billion, with 37% rate of increasement. </a:t>
            </a:r>
          </a:p>
          <a:p>
            <a:pPr marL="285750" indent="-285750">
              <a:buFont typeface="Arial" panose="020B0604020202020204" pitchFamily="34" charset="0"/>
              <a:buChar char="•"/>
            </a:pPr>
            <a:r>
              <a:rPr lang="en-US" dirty="0"/>
              <a:t>The minimum occurred around the beginning on Feb 3</a:t>
            </a:r>
            <a:r>
              <a:rPr lang="en-US" baseline="30000" dirty="0"/>
              <a:t>rd</a:t>
            </a:r>
            <a:r>
              <a:rPr lang="en-US" dirty="0"/>
              <a:t>, 2017, with 24,662 billion, while the maximum occurred on Jul 9</a:t>
            </a:r>
            <a:r>
              <a:rPr lang="en-US" baseline="30000" dirty="0"/>
              <a:t>th</a:t>
            </a:r>
            <a:r>
              <a:rPr lang="en-US" dirty="0"/>
              <a:t>, 2021, with 33,780 billion(not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The total assets of the sector increased steadily, if not taking the data taken on Aug 28</a:t>
            </a:r>
            <a:r>
              <a:rPr lang="en-US" baseline="30000" dirty="0"/>
              <a:t>th</a:t>
            </a:r>
            <a:r>
              <a:rPr lang="en-US" dirty="0"/>
              <a:t>, 2020, into account. </a:t>
            </a:r>
          </a:p>
        </p:txBody>
      </p:sp>
      <p:sp>
        <p:nvSpPr>
          <p:cNvPr id="2" name="灯片编号占位符 1">
            <a:extLst>
              <a:ext uri="{FF2B5EF4-FFF2-40B4-BE49-F238E27FC236}">
                <a16:creationId xmlns:a16="http://schemas.microsoft.com/office/drawing/2014/main" id="{0C201AFF-4F33-1910-DB9B-77A7D7DE068F}"/>
              </a:ext>
            </a:extLst>
          </p:cNvPr>
          <p:cNvSpPr>
            <a:spLocks noGrp="1"/>
          </p:cNvSpPr>
          <p:nvPr>
            <p:ph type="sldNum" sz="quarter" idx="12"/>
          </p:nvPr>
        </p:nvSpPr>
        <p:spPr/>
        <p:txBody>
          <a:bodyPr/>
          <a:lstStyle/>
          <a:p>
            <a:fld id="{9AD67019-8326-4E80-96D1-E37F718322FA}" type="slidenum">
              <a:rPr lang="en-US" smtClean="0"/>
              <a:t>12</a:t>
            </a:fld>
            <a:endParaRPr lang="en-US"/>
          </a:p>
        </p:txBody>
      </p:sp>
    </p:spTree>
    <p:extLst>
      <p:ext uri="{BB962C8B-B14F-4D97-AF65-F5344CB8AC3E}">
        <p14:creationId xmlns:p14="http://schemas.microsoft.com/office/powerpoint/2010/main" val="79948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0A34CD-130E-B171-F312-91A63C945A73}"/>
              </a:ext>
            </a:extLst>
          </p:cNvPr>
          <p:cNvPicPr>
            <a:picLocks/>
          </p:cNvPicPr>
          <p:nvPr/>
        </p:nvPicPr>
        <p:blipFill rotWithShape="1">
          <a:blip r:embed="rId2"/>
          <a:srcRect t="3322"/>
          <a:stretch/>
        </p:blipFill>
        <p:spPr>
          <a:xfrm>
            <a:off x="1099200" y="0"/>
            <a:ext cx="9993600" cy="4885200"/>
          </a:xfrm>
          <a:prstGeom prst="rect">
            <a:avLst/>
          </a:prstGeom>
          <a:ln>
            <a:solidFill>
              <a:schemeClr val="accent1"/>
            </a:solidFill>
          </a:ln>
        </p:spPr>
      </p:pic>
      <p:sp>
        <p:nvSpPr>
          <p:cNvPr id="7" name="文本框 6">
            <a:extLst>
              <a:ext uri="{FF2B5EF4-FFF2-40B4-BE49-F238E27FC236}">
                <a16:creationId xmlns:a16="http://schemas.microsoft.com/office/drawing/2014/main" id="{CA4E89BB-CA10-FBC3-C07C-311F7ABA9937}"/>
              </a:ext>
            </a:extLst>
          </p:cNvPr>
          <p:cNvSpPr txBox="1"/>
          <p:nvPr/>
        </p:nvSpPr>
        <p:spPr>
          <a:xfrm>
            <a:off x="1099200" y="4885200"/>
            <a:ext cx="9993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the sum of Total Debt increases from 6,654 billion to 7,803 billion, with 17% rate of increasement. </a:t>
            </a:r>
          </a:p>
          <a:p>
            <a:pPr marL="285750" indent="-285750">
              <a:buFont typeface="Arial" panose="020B0604020202020204" pitchFamily="34" charset="0"/>
              <a:buChar char="•"/>
            </a:pPr>
            <a:r>
              <a:rPr lang="en-US" dirty="0"/>
              <a:t>The minimum occurred on Mar 10</a:t>
            </a:r>
            <a:r>
              <a:rPr lang="en-US" baseline="30000" dirty="0"/>
              <a:t>th</a:t>
            </a:r>
            <a:r>
              <a:rPr lang="en-US" dirty="0"/>
              <a:t>, 2017, with 6,557 billion, while the maximum occurred on Jan 29</a:t>
            </a:r>
            <a:r>
              <a:rPr lang="en-US" baseline="30000" dirty="0"/>
              <a:t>th</a:t>
            </a:r>
            <a:r>
              <a:rPr lang="en-US" dirty="0"/>
              <a:t>, 2021, with 8,607 billion(not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While fluctuating, the total assets of the sector increased slightly, if not taking the data taken on Aug 28</a:t>
            </a:r>
            <a:r>
              <a:rPr lang="en-US" baseline="30000" dirty="0"/>
              <a:t>th</a:t>
            </a:r>
            <a:r>
              <a:rPr lang="en-US" dirty="0"/>
              <a:t>, 2020, into account. </a:t>
            </a:r>
          </a:p>
        </p:txBody>
      </p:sp>
      <p:sp>
        <p:nvSpPr>
          <p:cNvPr id="2" name="灯片编号占位符 1">
            <a:extLst>
              <a:ext uri="{FF2B5EF4-FFF2-40B4-BE49-F238E27FC236}">
                <a16:creationId xmlns:a16="http://schemas.microsoft.com/office/drawing/2014/main" id="{95C71F7E-3526-AF3D-8A29-6D5A525B407A}"/>
              </a:ext>
            </a:extLst>
          </p:cNvPr>
          <p:cNvSpPr>
            <a:spLocks noGrp="1"/>
          </p:cNvSpPr>
          <p:nvPr>
            <p:ph type="sldNum" sz="quarter" idx="12"/>
          </p:nvPr>
        </p:nvSpPr>
        <p:spPr/>
        <p:txBody>
          <a:bodyPr/>
          <a:lstStyle/>
          <a:p>
            <a:fld id="{9AD67019-8326-4E80-96D1-E37F718322FA}" type="slidenum">
              <a:rPr lang="en-US" smtClean="0"/>
              <a:t>13</a:t>
            </a:fld>
            <a:endParaRPr lang="en-US"/>
          </a:p>
        </p:txBody>
      </p:sp>
    </p:spTree>
    <p:extLst>
      <p:ext uri="{BB962C8B-B14F-4D97-AF65-F5344CB8AC3E}">
        <p14:creationId xmlns:p14="http://schemas.microsoft.com/office/powerpoint/2010/main" val="413813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CC88919-C83E-571D-ABED-C2EFAEB3CFEF}"/>
              </a:ext>
            </a:extLst>
          </p:cNvPr>
          <p:cNvPicPr>
            <a:picLocks/>
          </p:cNvPicPr>
          <p:nvPr/>
        </p:nvPicPr>
        <p:blipFill rotWithShape="1">
          <a:blip r:embed="rId2"/>
          <a:srcRect t="3022"/>
          <a:stretch/>
        </p:blipFill>
        <p:spPr>
          <a:xfrm>
            <a:off x="1099200" y="0"/>
            <a:ext cx="9993600" cy="4885200"/>
          </a:xfrm>
          <a:prstGeom prst="rect">
            <a:avLst/>
          </a:prstGeom>
          <a:ln>
            <a:solidFill>
              <a:schemeClr val="accent1"/>
            </a:solidFill>
          </a:ln>
        </p:spPr>
      </p:pic>
      <p:sp>
        <p:nvSpPr>
          <p:cNvPr id="4" name="文本框 3">
            <a:extLst>
              <a:ext uri="{FF2B5EF4-FFF2-40B4-BE49-F238E27FC236}">
                <a16:creationId xmlns:a16="http://schemas.microsoft.com/office/drawing/2014/main" id="{795329D5-861D-C399-87C9-9EE112985783}"/>
              </a:ext>
            </a:extLst>
          </p:cNvPr>
          <p:cNvSpPr txBox="1"/>
          <p:nvPr/>
        </p:nvSpPr>
        <p:spPr>
          <a:xfrm>
            <a:off x="1099200" y="4895273"/>
            <a:ext cx="9993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 the sum of Total Equity increases from 6,566 billion to 8,669 billion, with 32% rate of increasement. </a:t>
            </a:r>
          </a:p>
          <a:p>
            <a:pPr marL="285750" indent="-285750">
              <a:buFont typeface="Arial" panose="020B0604020202020204" pitchFamily="34" charset="0"/>
              <a:buChar char="•"/>
            </a:pPr>
            <a:r>
              <a:rPr lang="en-US" dirty="0"/>
              <a:t>The minimum occurred at the beginning on Jan 6</a:t>
            </a:r>
            <a:r>
              <a:rPr lang="en-US" baseline="30000" dirty="0"/>
              <a:t>th</a:t>
            </a:r>
            <a:r>
              <a:rPr lang="en-US" dirty="0"/>
              <a:t>, 2017, with 6,566 billion, while the maximum occurred on Jul 2</a:t>
            </a:r>
            <a:r>
              <a:rPr lang="en-US" baseline="30000" dirty="0"/>
              <a:t>nd</a:t>
            </a:r>
            <a:r>
              <a:rPr lang="en-US" dirty="0"/>
              <a:t>, 2021, with 8,771 billion(not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The total assets of the sector increased Steadily during the period, if not taking the data taken on Aug 28</a:t>
            </a:r>
            <a:r>
              <a:rPr lang="en-US" baseline="30000" dirty="0"/>
              <a:t>th</a:t>
            </a:r>
            <a:r>
              <a:rPr lang="en-US" dirty="0"/>
              <a:t>, 2020, into account. </a:t>
            </a:r>
          </a:p>
        </p:txBody>
      </p:sp>
      <p:sp>
        <p:nvSpPr>
          <p:cNvPr id="2" name="灯片编号占位符 1">
            <a:extLst>
              <a:ext uri="{FF2B5EF4-FFF2-40B4-BE49-F238E27FC236}">
                <a16:creationId xmlns:a16="http://schemas.microsoft.com/office/drawing/2014/main" id="{6D888141-C62B-5599-5EB2-9216BC3C470C}"/>
              </a:ext>
            </a:extLst>
          </p:cNvPr>
          <p:cNvSpPr>
            <a:spLocks noGrp="1"/>
          </p:cNvSpPr>
          <p:nvPr>
            <p:ph type="sldNum" sz="quarter" idx="12"/>
          </p:nvPr>
        </p:nvSpPr>
        <p:spPr/>
        <p:txBody>
          <a:bodyPr/>
          <a:lstStyle/>
          <a:p>
            <a:fld id="{9AD67019-8326-4E80-96D1-E37F718322FA}" type="slidenum">
              <a:rPr lang="en-US" smtClean="0"/>
              <a:t>14</a:t>
            </a:fld>
            <a:endParaRPr lang="en-US"/>
          </a:p>
        </p:txBody>
      </p:sp>
    </p:spTree>
    <p:extLst>
      <p:ext uri="{BB962C8B-B14F-4D97-AF65-F5344CB8AC3E}">
        <p14:creationId xmlns:p14="http://schemas.microsoft.com/office/powerpoint/2010/main" val="3739471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52DE2-3DED-31C1-A773-E0BDDBDD1DB2}"/>
              </a:ext>
            </a:extLst>
          </p:cNvPr>
          <p:cNvSpPr>
            <a:spLocks noGrp="1"/>
          </p:cNvSpPr>
          <p:nvPr>
            <p:ph type="title"/>
          </p:nvPr>
        </p:nvSpPr>
        <p:spPr/>
        <p:txBody>
          <a:bodyPr/>
          <a:lstStyle/>
          <a:p>
            <a:endParaRPr lang="en-US"/>
          </a:p>
        </p:txBody>
      </p:sp>
      <p:pic>
        <p:nvPicPr>
          <p:cNvPr id="5" name="图片 4">
            <a:extLst>
              <a:ext uri="{FF2B5EF4-FFF2-40B4-BE49-F238E27FC236}">
                <a16:creationId xmlns:a16="http://schemas.microsoft.com/office/drawing/2014/main" id="{7678820B-B071-E0D0-2BAC-4375AAD4C282}"/>
              </a:ext>
            </a:extLst>
          </p:cNvPr>
          <p:cNvPicPr>
            <a:picLocks/>
          </p:cNvPicPr>
          <p:nvPr/>
        </p:nvPicPr>
        <p:blipFill rotWithShape="1">
          <a:blip r:embed="rId2"/>
          <a:srcRect t="2974"/>
          <a:stretch/>
        </p:blipFill>
        <p:spPr>
          <a:xfrm>
            <a:off x="1099200" y="0"/>
            <a:ext cx="9993600" cy="4885200"/>
          </a:xfrm>
          <a:prstGeom prst="rect">
            <a:avLst/>
          </a:prstGeom>
          <a:ln>
            <a:solidFill>
              <a:schemeClr val="accent1"/>
            </a:solidFill>
          </a:ln>
        </p:spPr>
      </p:pic>
      <p:sp>
        <p:nvSpPr>
          <p:cNvPr id="3" name="文本框 2">
            <a:extLst>
              <a:ext uri="{FF2B5EF4-FFF2-40B4-BE49-F238E27FC236}">
                <a16:creationId xmlns:a16="http://schemas.microsoft.com/office/drawing/2014/main" id="{A7449FAB-4D6F-5ACD-3DFB-70363C0995D2}"/>
              </a:ext>
            </a:extLst>
          </p:cNvPr>
          <p:cNvSpPr txBox="1"/>
          <p:nvPr/>
        </p:nvSpPr>
        <p:spPr>
          <a:xfrm>
            <a:off x="1099200" y="4885200"/>
            <a:ext cx="9993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 Gross Profit Margin increases from 41.48% to 45.23%, with 9% rate of increasement. </a:t>
            </a:r>
          </a:p>
          <a:p>
            <a:pPr marL="285750" indent="-285750">
              <a:buFont typeface="Arial" panose="020B0604020202020204" pitchFamily="34" charset="0"/>
              <a:buChar char="•"/>
            </a:pPr>
            <a:r>
              <a:rPr lang="en-US" dirty="0"/>
              <a:t>The minimum occurred at the beginning on Jan 31</a:t>
            </a:r>
            <a:r>
              <a:rPr lang="en-US" baseline="30000" dirty="0"/>
              <a:t>st</a:t>
            </a:r>
            <a:r>
              <a:rPr lang="en-US" dirty="0"/>
              <a:t>, 2017, with 41.01%, while the maximum occurred on Oct 8</a:t>
            </a:r>
            <a:r>
              <a:rPr lang="en-US" baseline="30000" dirty="0"/>
              <a:t>th</a:t>
            </a:r>
            <a:r>
              <a:rPr lang="en-US" dirty="0"/>
              <a:t>, 2021, with 45.31% billion(not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The data was fluctuating before 2020, and after 2020 it increased steadily. </a:t>
            </a:r>
          </a:p>
        </p:txBody>
      </p:sp>
      <p:sp>
        <p:nvSpPr>
          <p:cNvPr id="4" name="灯片编号占位符 3">
            <a:extLst>
              <a:ext uri="{FF2B5EF4-FFF2-40B4-BE49-F238E27FC236}">
                <a16:creationId xmlns:a16="http://schemas.microsoft.com/office/drawing/2014/main" id="{D5FBF7EF-BD10-1C58-D2FE-7ABE5DFA37A1}"/>
              </a:ext>
            </a:extLst>
          </p:cNvPr>
          <p:cNvSpPr>
            <a:spLocks noGrp="1"/>
          </p:cNvSpPr>
          <p:nvPr>
            <p:ph type="sldNum" sz="quarter" idx="12"/>
          </p:nvPr>
        </p:nvSpPr>
        <p:spPr/>
        <p:txBody>
          <a:bodyPr/>
          <a:lstStyle/>
          <a:p>
            <a:fld id="{9AD67019-8326-4E80-96D1-E37F718322FA}" type="slidenum">
              <a:rPr lang="en-US" smtClean="0"/>
              <a:t>15</a:t>
            </a:fld>
            <a:endParaRPr lang="en-US"/>
          </a:p>
        </p:txBody>
      </p:sp>
    </p:spTree>
    <p:extLst>
      <p:ext uri="{BB962C8B-B14F-4D97-AF65-F5344CB8AC3E}">
        <p14:creationId xmlns:p14="http://schemas.microsoft.com/office/powerpoint/2010/main" val="297037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579BC16-C907-724B-CAB9-20A38D487C22}"/>
              </a:ext>
            </a:extLst>
          </p:cNvPr>
          <p:cNvPicPr>
            <a:picLocks/>
          </p:cNvPicPr>
          <p:nvPr/>
        </p:nvPicPr>
        <p:blipFill rotWithShape="1">
          <a:blip r:embed="rId2"/>
          <a:srcRect t="3225"/>
          <a:stretch/>
        </p:blipFill>
        <p:spPr>
          <a:xfrm>
            <a:off x="1099200" y="0"/>
            <a:ext cx="9993600" cy="4885200"/>
          </a:xfrm>
          <a:prstGeom prst="rect">
            <a:avLst/>
          </a:prstGeom>
          <a:ln>
            <a:solidFill>
              <a:schemeClr val="accent1"/>
            </a:solidFill>
          </a:ln>
        </p:spPr>
      </p:pic>
      <p:sp>
        <p:nvSpPr>
          <p:cNvPr id="2" name="文本框 1">
            <a:extLst>
              <a:ext uri="{FF2B5EF4-FFF2-40B4-BE49-F238E27FC236}">
                <a16:creationId xmlns:a16="http://schemas.microsoft.com/office/drawing/2014/main" id="{D4925309-F52A-23E6-8F08-26846EE9EA31}"/>
              </a:ext>
            </a:extLst>
          </p:cNvPr>
          <p:cNvSpPr txBox="1"/>
          <p:nvPr/>
        </p:nvSpPr>
        <p:spPr>
          <a:xfrm>
            <a:off x="1099200" y="4826675"/>
            <a:ext cx="9993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 Net Profit Margin increases from 9.83% to 13.78%, with 40% rate of increasement. </a:t>
            </a:r>
          </a:p>
          <a:p>
            <a:pPr marL="285750" indent="-285750">
              <a:buFont typeface="Arial" panose="020B0604020202020204" pitchFamily="34" charset="0"/>
              <a:buChar char="•"/>
            </a:pPr>
            <a:r>
              <a:rPr lang="en-US" dirty="0"/>
              <a:t>The minimum occurred at the beginning on May 15</a:t>
            </a:r>
            <a:r>
              <a:rPr lang="en-US" baseline="30000" dirty="0"/>
              <a:t>th</a:t>
            </a:r>
            <a:r>
              <a:rPr lang="en-US" dirty="0"/>
              <a:t>, 2020, with 8.16%, while the maximum occurred on Sept 3</a:t>
            </a:r>
            <a:r>
              <a:rPr lang="en-US" baseline="30000" dirty="0"/>
              <a:t>rd</a:t>
            </a:r>
            <a:r>
              <a:rPr lang="en-US" dirty="0"/>
              <a:t>, 2021, with 13.8% billion(not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While experiencing significant volatility, the total assets of the sector increased slightly during the period, if not taking the data taken on Aug 28</a:t>
            </a:r>
            <a:r>
              <a:rPr lang="en-US" baseline="30000" dirty="0"/>
              <a:t>th</a:t>
            </a:r>
            <a:r>
              <a:rPr lang="en-US" dirty="0"/>
              <a:t>, 2020, into account. </a:t>
            </a:r>
          </a:p>
        </p:txBody>
      </p:sp>
      <p:sp>
        <p:nvSpPr>
          <p:cNvPr id="3" name="灯片编号占位符 2">
            <a:extLst>
              <a:ext uri="{FF2B5EF4-FFF2-40B4-BE49-F238E27FC236}">
                <a16:creationId xmlns:a16="http://schemas.microsoft.com/office/drawing/2014/main" id="{E3B7BEBE-6944-71F7-38BB-A6CE7F6722B7}"/>
              </a:ext>
            </a:extLst>
          </p:cNvPr>
          <p:cNvSpPr>
            <a:spLocks noGrp="1"/>
          </p:cNvSpPr>
          <p:nvPr>
            <p:ph type="sldNum" sz="quarter" idx="12"/>
          </p:nvPr>
        </p:nvSpPr>
        <p:spPr/>
        <p:txBody>
          <a:bodyPr/>
          <a:lstStyle/>
          <a:p>
            <a:fld id="{9AD67019-8326-4E80-96D1-E37F718322FA}" type="slidenum">
              <a:rPr lang="en-US" smtClean="0"/>
              <a:t>16</a:t>
            </a:fld>
            <a:endParaRPr lang="en-US"/>
          </a:p>
        </p:txBody>
      </p:sp>
    </p:spTree>
    <p:extLst>
      <p:ext uri="{BB962C8B-B14F-4D97-AF65-F5344CB8AC3E}">
        <p14:creationId xmlns:p14="http://schemas.microsoft.com/office/powerpoint/2010/main" val="281857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08494E-D1D7-7560-3B4E-6A7325D9B60D}"/>
              </a:ext>
            </a:extLst>
          </p:cNvPr>
          <p:cNvPicPr>
            <a:picLocks/>
          </p:cNvPicPr>
          <p:nvPr/>
        </p:nvPicPr>
        <p:blipFill rotWithShape="1">
          <a:blip r:embed="rId2"/>
          <a:srcRect t="3076"/>
          <a:stretch/>
        </p:blipFill>
        <p:spPr>
          <a:xfrm>
            <a:off x="1099200" y="0"/>
            <a:ext cx="9993600" cy="4885200"/>
          </a:xfrm>
          <a:prstGeom prst="rect">
            <a:avLst/>
          </a:prstGeom>
          <a:ln>
            <a:solidFill>
              <a:schemeClr val="accent1"/>
            </a:solidFill>
          </a:ln>
        </p:spPr>
      </p:pic>
      <p:sp>
        <p:nvSpPr>
          <p:cNvPr id="2" name="文本框 1">
            <a:extLst>
              <a:ext uri="{FF2B5EF4-FFF2-40B4-BE49-F238E27FC236}">
                <a16:creationId xmlns:a16="http://schemas.microsoft.com/office/drawing/2014/main" id="{E151437A-1705-3B27-48BF-3611DF972D4E}"/>
              </a:ext>
            </a:extLst>
          </p:cNvPr>
          <p:cNvSpPr txBox="1"/>
          <p:nvPr/>
        </p:nvSpPr>
        <p:spPr>
          <a:xfrm>
            <a:off x="1099200" y="4826675"/>
            <a:ext cx="9993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Operating Margin increases from 15.55% to 18.14%, with 17% rate of increasement. </a:t>
            </a:r>
          </a:p>
          <a:p>
            <a:pPr marL="285750" indent="-285750">
              <a:buFont typeface="Arial" panose="020B0604020202020204" pitchFamily="34" charset="0"/>
              <a:buChar char="•"/>
            </a:pPr>
            <a:r>
              <a:rPr lang="en-US" dirty="0"/>
              <a:t>The minimum occurred at the beginning on May 15</a:t>
            </a:r>
            <a:r>
              <a:rPr lang="en-US" baseline="30000" dirty="0"/>
              <a:t>th</a:t>
            </a:r>
            <a:r>
              <a:rPr lang="en-US" dirty="0"/>
              <a:t>, 2020, with 13.26%, while the maximum occurred on Jun 11</a:t>
            </a:r>
            <a:r>
              <a:rPr lang="en-US" baseline="30000" dirty="0"/>
              <a:t>th</a:t>
            </a:r>
            <a:r>
              <a:rPr lang="en-US" dirty="0"/>
              <a:t>, 2021, with 18.25% billion(not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The total assets of the sector increased very slightly during the period, if not taking the data taken on Aug 28</a:t>
            </a:r>
            <a:r>
              <a:rPr lang="en-US" baseline="30000" dirty="0"/>
              <a:t>th</a:t>
            </a:r>
            <a:r>
              <a:rPr lang="en-US" dirty="0"/>
              <a:t>, 2020, into account. </a:t>
            </a:r>
          </a:p>
        </p:txBody>
      </p:sp>
      <p:sp>
        <p:nvSpPr>
          <p:cNvPr id="3" name="灯片编号占位符 2">
            <a:extLst>
              <a:ext uri="{FF2B5EF4-FFF2-40B4-BE49-F238E27FC236}">
                <a16:creationId xmlns:a16="http://schemas.microsoft.com/office/drawing/2014/main" id="{ADB3FC55-AD9B-0A20-2F0B-9757148AF84A}"/>
              </a:ext>
            </a:extLst>
          </p:cNvPr>
          <p:cNvSpPr>
            <a:spLocks noGrp="1"/>
          </p:cNvSpPr>
          <p:nvPr>
            <p:ph type="sldNum" sz="quarter" idx="12"/>
          </p:nvPr>
        </p:nvSpPr>
        <p:spPr/>
        <p:txBody>
          <a:bodyPr/>
          <a:lstStyle/>
          <a:p>
            <a:fld id="{9AD67019-8326-4E80-96D1-E37F718322FA}" type="slidenum">
              <a:rPr lang="en-US" smtClean="0"/>
              <a:t>17</a:t>
            </a:fld>
            <a:endParaRPr lang="en-US"/>
          </a:p>
        </p:txBody>
      </p:sp>
    </p:spTree>
    <p:extLst>
      <p:ext uri="{BB962C8B-B14F-4D97-AF65-F5344CB8AC3E}">
        <p14:creationId xmlns:p14="http://schemas.microsoft.com/office/powerpoint/2010/main" val="358912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98501-CBA5-8734-9EC8-C3AD1A7DE9A6}"/>
              </a:ext>
            </a:extLst>
          </p:cNvPr>
          <p:cNvSpPr>
            <a:spLocks noGrp="1"/>
          </p:cNvSpPr>
          <p:nvPr>
            <p:ph type="title"/>
          </p:nvPr>
        </p:nvSpPr>
        <p:spPr>
          <a:xfrm>
            <a:off x="838200" y="2766218"/>
            <a:ext cx="10515600" cy="1325563"/>
          </a:xfrm>
        </p:spPr>
        <p:txBody>
          <a:bodyPr/>
          <a:lstStyle/>
          <a:p>
            <a:pPr algn="ctr"/>
            <a:r>
              <a:rPr lang="en-US" b="1" dirty="0"/>
              <a:t>Personal Understandings and Questions</a:t>
            </a:r>
          </a:p>
        </p:txBody>
      </p:sp>
      <p:sp>
        <p:nvSpPr>
          <p:cNvPr id="4" name="灯片编号占位符 3">
            <a:extLst>
              <a:ext uri="{FF2B5EF4-FFF2-40B4-BE49-F238E27FC236}">
                <a16:creationId xmlns:a16="http://schemas.microsoft.com/office/drawing/2014/main" id="{79C4F45B-D5D3-61F5-2C18-538613E604E4}"/>
              </a:ext>
            </a:extLst>
          </p:cNvPr>
          <p:cNvSpPr>
            <a:spLocks noGrp="1"/>
          </p:cNvSpPr>
          <p:nvPr>
            <p:ph type="sldNum" sz="quarter" idx="12"/>
          </p:nvPr>
        </p:nvSpPr>
        <p:spPr/>
        <p:txBody>
          <a:bodyPr/>
          <a:lstStyle/>
          <a:p>
            <a:fld id="{9AD67019-8326-4E80-96D1-E37F718322FA}" type="slidenum">
              <a:rPr lang="en-US" smtClean="0"/>
              <a:t>18</a:t>
            </a:fld>
            <a:endParaRPr lang="en-US"/>
          </a:p>
        </p:txBody>
      </p:sp>
    </p:spTree>
    <p:extLst>
      <p:ext uri="{BB962C8B-B14F-4D97-AF65-F5344CB8AC3E}">
        <p14:creationId xmlns:p14="http://schemas.microsoft.com/office/powerpoint/2010/main" val="59817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7E02D-CBEF-06CF-6E44-3442B336146F}"/>
              </a:ext>
            </a:extLst>
          </p:cNvPr>
          <p:cNvSpPr>
            <a:spLocks noGrp="1"/>
          </p:cNvSpPr>
          <p:nvPr>
            <p:ph type="title"/>
          </p:nvPr>
        </p:nvSpPr>
        <p:spPr/>
        <p:txBody>
          <a:bodyPr/>
          <a:lstStyle/>
          <a:p>
            <a:endParaRPr lang="en-US"/>
          </a:p>
        </p:txBody>
      </p:sp>
      <p:pic>
        <p:nvPicPr>
          <p:cNvPr id="6" name="内容占位符 5" descr="图示&#10;&#10;描述已自动生成">
            <a:extLst>
              <a:ext uri="{FF2B5EF4-FFF2-40B4-BE49-F238E27FC236}">
                <a16:creationId xmlns:a16="http://schemas.microsoft.com/office/drawing/2014/main" id="{800B2F6C-A440-6AA7-44F8-877BB5FF5E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91" y="7515"/>
            <a:ext cx="11841018" cy="6348835"/>
          </a:xfrm>
        </p:spPr>
      </p:pic>
      <p:sp>
        <p:nvSpPr>
          <p:cNvPr id="4" name="灯片编号占位符 3">
            <a:extLst>
              <a:ext uri="{FF2B5EF4-FFF2-40B4-BE49-F238E27FC236}">
                <a16:creationId xmlns:a16="http://schemas.microsoft.com/office/drawing/2014/main" id="{61AD5164-7D13-8F74-33CD-026E2E12DB56}"/>
              </a:ext>
            </a:extLst>
          </p:cNvPr>
          <p:cNvSpPr>
            <a:spLocks noGrp="1"/>
          </p:cNvSpPr>
          <p:nvPr>
            <p:ph type="sldNum" sz="quarter" idx="12"/>
          </p:nvPr>
        </p:nvSpPr>
        <p:spPr/>
        <p:txBody>
          <a:bodyPr/>
          <a:lstStyle/>
          <a:p>
            <a:fld id="{9AD67019-8326-4E80-96D1-E37F718322FA}" type="slidenum">
              <a:rPr lang="en-US" smtClean="0"/>
              <a:t>19</a:t>
            </a:fld>
            <a:endParaRPr lang="en-US"/>
          </a:p>
        </p:txBody>
      </p:sp>
    </p:spTree>
    <p:extLst>
      <p:ext uri="{BB962C8B-B14F-4D97-AF65-F5344CB8AC3E}">
        <p14:creationId xmlns:p14="http://schemas.microsoft.com/office/powerpoint/2010/main" val="113692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47E36-70A7-1B58-E11B-C2BE5565E4BF}"/>
              </a:ext>
            </a:extLst>
          </p:cNvPr>
          <p:cNvSpPr>
            <a:spLocks noGrp="1"/>
          </p:cNvSpPr>
          <p:nvPr>
            <p:ph type="title"/>
          </p:nvPr>
        </p:nvSpPr>
        <p:spPr>
          <a:xfrm>
            <a:off x="838200" y="2766218"/>
            <a:ext cx="10515600" cy="1325563"/>
          </a:xfrm>
        </p:spPr>
        <p:txBody>
          <a:bodyPr/>
          <a:lstStyle/>
          <a:p>
            <a:pPr algn="ctr"/>
            <a:r>
              <a:rPr lang="en-US" b="1" dirty="0"/>
              <a:t>Summary</a:t>
            </a:r>
          </a:p>
        </p:txBody>
      </p:sp>
      <p:sp>
        <p:nvSpPr>
          <p:cNvPr id="4" name="灯片编号占位符 3">
            <a:extLst>
              <a:ext uri="{FF2B5EF4-FFF2-40B4-BE49-F238E27FC236}">
                <a16:creationId xmlns:a16="http://schemas.microsoft.com/office/drawing/2014/main" id="{A6CAB0CA-515A-DB82-87CC-95087B53C578}"/>
              </a:ext>
            </a:extLst>
          </p:cNvPr>
          <p:cNvSpPr>
            <a:spLocks noGrp="1"/>
          </p:cNvSpPr>
          <p:nvPr>
            <p:ph type="sldNum" sz="quarter" idx="12"/>
          </p:nvPr>
        </p:nvSpPr>
        <p:spPr/>
        <p:txBody>
          <a:bodyPr/>
          <a:lstStyle/>
          <a:p>
            <a:fld id="{9AD67019-8326-4E80-96D1-E37F718322FA}" type="slidenum">
              <a:rPr lang="en-US" smtClean="0"/>
              <a:t>2</a:t>
            </a:fld>
            <a:endParaRPr lang="en-US"/>
          </a:p>
        </p:txBody>
      </p:sp>
    </p:spTree>
    <p:extLst>
      <p:ext uri="{BB962C8B-B14F-4D97-AF65-F5344CB8AC3E}">
        <p14:creationId xmlns:p14="http://schemas.microsoft.com/office/powerpoint/2010/main" val="12796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37DE770-7A3D-7500-8443-FC870CDBCBBD}"/>
              </a:ext>
            </a:extLst>
          </p:cNvPr>
          <p:cNvSpPr txBox="1"/>
          <p:nvPr/>
        </p:nvSpPr>
        <p:spPr>
          <a:xfrm>
            <a:off x="1057563" y="2048916"/>
            <a:ext cx="9564255"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EPS has increased to 3,750 billion, with 125% changing rate compared to that at the beginning of 2017. Meanwhile, market cap has increased to 43,087 billion and total trading volume has increased to 43,087 billion, both sharing similar changing rate with EPS of 133% and 123% relatively. Also, EPS’s and market cap’s trends of changing are also similar; both increased slowly but with fluctuations from 2017 to 2020,decreased in 2020 and keep steady growth since then. </a:t>
            </a:r>
            <a:endParaRPr lang="en-US" dirty="0"/>
          </a:p>
          <a:p>
            <a:pPr marL="285750" indent="-285750">
              <a:buFont typeface="Arial" panose="020B0604020202020204" pitchFamily="34" charset="0"/>
              <a:buChar char="•"/>
            </a:pPr>
            <a:r>
              <a:rPr lang="en-US" dirty="0"/>
              <a:t>T</a:t>
            </a:r>
            <a:r>
              <a:rPr lang="en-US" altLang="zh-CN" dirty="0"/>
              <a:t>otal Revenue, Total Assets, and Total Liabilities share similar trend and change rate from 2017 to 2020. All of them sustain steady growth in a stable speed, with changing rates around 35%~37%.</a:t>
            </a:r>
            <a:r>
              <a:rPr lang="zh-CN" altLang="en-US" dirty="0"/>
              <a:t> </a:t>
            </a:r>
            <a:endParaRPr lang="en-US" altLang="zh-CN" dirty="0"/>
          </a:p>
          <a:p>
            <a:pPr marL="285750" indent="-285750">
              <a:buFont typeface="Arial" panose="020B0604020202020204" pitchFamily="34" charset="0"/>
              <a:buChar char="•"/>
            </a:pPr>
            <a:r>
              <a:rPr lang="en-US" dirty="0"/>
              <a:t>Cost of Revenue, Total Debt and Operating Margin have increased in an exactly same rate of 17%. Also, their trends of changing are similar. All metrics has a general trend of increasing, but with a few shocks in the period. In addition, they get smooth in recent few months. </a:t>
            </a:r>
          </a:p>
        </p:txBody>
      </p:sp>
      <p:sp>
        <p:nvSpPr>
          <p:cNvPr id="2" name="灯片编号占位符 1">
            <a:extLst>
              <a:ext uri="{FF2B5EF4-FFF2-40B4-BE49-F238E27FC236}">
                <a16:creationId xmlns:a16="http://schemas.microsoft.com/office/drawing/2014/main" id="{78487C43-A89B-6506-2174-886685205882}"/>
              </a:ext>
            </a:extLst>
          </p:cNvPr>
          <p:cNvSpPr>
            <a:spLocks noGrp="1"/>
          </p:cNvSpPr>
          <p:nvPr>
            <p:ph type="sldNum" sz="quarter" idx="12"/>
          </p:nvPr>
        </p:nvSpPr>
        <p:spPr/>
        <p:txBody>
          <a:bodyPr/>
          <a:lstStyle/>
          <a:p>
            <a:fld id="{9AD67019-8326-4E80-96D1-E37F718322FA}" type="slidenum">
              <a:rPr lang="en-US" smtClean="0"/>
              <a:t>3</a:t>
            </a:fld>
            <a:endParaRPr lang="en-US"/>
          </a:p>
        </p:txBody>
      </p:sp>
      <p:sp>
        <p:nvSpPr>
          <p:cNvPr id="3" name="文本框 2">
            <a:extLst>
              <a:ext uri="{FF2B5EF4-FFF2-40B4-BE49-F238E27FC236}">
                <a16:creationId xmlns:a16="http://schemas.microsoft.com/office/drawing/2014/main" id="{983B8DB0-4B3D-C24E-D3AE-D95228A14957}"/>
              </a:ext>
            </a:extLst>
          </p:cNvPr>
          <p:cNvSpPr txBox="1"/>
          <p:nvPr/>
        </p:nvSpPr>
        <p:spPr>
          <a:xfrm>
            <a:off x="1644072" y="800866"/>
            <a:ext cx="7961745" cy="523220"/>
          </a:xfrm>
          <a:prstGeom prst="rect">
            <a:avLst/>
          </a:prstGeom>
          <a:noFill/>
        </p:spPr>
        <p:txBody>
          <a:bodyPr wrap="square" rtlCol="0">
            <a:spAutoFit/>
          </a:bodyPr>
          <a:lstStyle/>
          <a:p>
            <a:pPr algn="ctr"/>
            <a:r>
              <a:rPr lang="en-US" sz="2800" b="1" dirty="0"/>
              <a:t>Observation of Metrics’ Changes and Relations</a:t>
            </a:r>
          </a:p>
        </p:txBody>
      </p:sp>
    </p:spTree>
    <p:extLst>
      <p:ext uri="{BB962C8B-B14F-4D97-AF65-F5344CB8AC3E}">
        <p14:creationId xmlns:p14="http://schemas.microsoft.com/office/powerpoint/2010/main" val="265052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84B167B-78BE-BE51-A955-5661AD61E913}"/>
              </a:ext>
            </a:extLst>
          </p:cNvPr>
          <p:cNvGrpSpPr/>
          <p:nvPr/>
        </p:nvGrpSpPr>
        <p:grpSpPr>
          <a:xfrm>
            <a:off x="0" y="0"/>
            <a:ext cx="7454465" cy="6809652"/>
            <a:chOff x="-9236" y="0"/>
            <a:chExt cx="7454465" cy="6809652"/>
          </a:xfrm>
        </p:grpSpPr>
        <p:pic>
          <p:nvPicPr>
            <p:cNvPr id="5" name="图片 4">
              <a:extLst>
                <a:ext uri="{FF2B5EF4-FFF2-40B4-BE49-F238E27FC236}">
                  <a16:creationId xmlns:a16="http://schemas.microsoft.com/office/drawing/2014/main" id="{C17064BA-530C-1C17-709B-1FE4A015693F}"/>
                </a:ext>
              </a:extLst>
            </p:cNvPr>
            <p:cNvPicPr>
              <a:picLocks noChangeAspect="1"/>
            </p:cNvPicPr>
            <p:nvPr/>
          </p:nvPicPr>
          <p:blipFill rotWithShape="1">
            <a:blip r:embed="rId2"/>
            <a:srcRect l="946" t="565"/>
            <a:stretch/>
          </p:blipFill>
          <p:spPr>
            <a:xfrm>
              <a:off x="-9236" y="0"/>
              <a:ext cx="7454464" cy="4316554"/>
            </a:xfrm>
            <a:prstGeom prst="rect">
              <a:avLst/>
            </a:prstGeom>
            <a:ln>
              <a:solidFill>
                <a:schemeClr val="accent1"/>
              </a:solidFill>
            </a:ln>
          </p:spPr>
        </p:pic>
        <p:pic>
          <p:nvPicPr>
            <p:cNvPr id="7" name="图片 6">
              <a:extLst>
                <a:ext uri="{FF2B5EF4-FFF2-40B4-BE49-F238E27FC236}">
                  <a16:creationId xmlns:a16="http://schemas.microsoft.com/office/drawing/2014/main" id="{546E251A-0467-2657-18FF-55E8BA4ECC10}"/>
                </a:ext>
              </a:extLst>
            </p:cNvPr>
            <p:cNvPicPr>
              <a:picLocks noChangeAspect="1"/>
            </p:cNvPicPr>
            <p:nvPr/>
          </p:nvPicPr>
          <p:blipFill rotWithShape="1">
            <a:blip r:embed="rId3"/>
            <a:srcRect l="332" r="-1"/>
            <a:stretch/>
          </p:blipFill>
          <p:spPr>
            <a:xfrm>
              <a:off x="-9236" y="4316554"/>
              <a:ext cx="7454465" cy="2493098"/>
            </a:xfrm>
            <a:prstGeom prst="rect">
              <a:avLst/>
            </a:prstGeom>
            <a:ln>
              <a:solidFill>
                <a:schemeClr val="accent1"/>
              </a:solidFill>
            </a:ln>
          </p:spPr>
        </p:pic>
      </p:grpSp>
      <p:sp>
        <p:nvSpPr>
          <p:cNvPr id="9" name="文本框 8">
            <a:extLst>
              <a:ext uri="{FF2B5EF4-FFF2-40B4-BE49-F238E27FC236}">
                <a16:creationId xmlns:a16="http://schemas.microsoft.com/office/drawing/2014/main" id="{03E716A0-65C9-5A27-C7C2-7F2348364C4D}"/>
              </a:ext>
            </a:extLst>
          </p:cNvPr>
          <p:cNvSpPr txBox="1"/>
          <p:nvPr/>
        </p:nvSpPr>
        <p:spPr>
          <a:xfrm>
            <a:off x="7968672" y="2047149"/>
            <a:ext cx="402705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most significant influence on all graphs is the shock of Covid-19 in 2020, decreasing market cap, total revenue, cost of revenue, EPS while increased liabilities and debts. Additionally, there is an obvious bad data point taken on Aug 28</a:t>
            </a:r>
            <a:r>
              <a:rPr lang="en-US" baseline="30000" dirty="0"/>
              <a:t>th</a:t>
            </a:r>
            <a:r>
              <a:rPr lang="en-US" dirty="0"/>
              <a:t> , 2020. </a:t>
            </a:r>
          </a:p>
          <a:p>
            <a:pPr marL="285750" indent="-285750">
              <a:buFont typeface="Arial" panose="020B0604020202020204" pitchFamily="34" charset="0"/>
              <a:buChar char="•"/>
            </a:pPr>
            <a:r>
              <a:rPr lang="en-US" dirty="0"/>
              <a:t>The lowering of the U.S. corporate income tax rate from 35% to 21% in January 2018 significantly increased the net profit margin, while the gross profit margin and operating margin was unaffected since they do not take tax into account. </a:t>
            </a:r>
          </a:p>
        </p:txBody>
      </p:sp>
      <p:sp>
        <p:nvSpPr>
          <p:cNvPr id="2" name="灯片编号占位符 1">
            <a:extLst>
              <a:ext uri="{FF2B5EF4-FFF2-40B4-BE49-F238E27FC236}">
                <a16:creationId xmlns:a16="http://schemas.microsoft.com/office/drawing/2014/main" id="{E6542353-435E-70C2-8EAC-6B7DACB26E08}"/>
              </a:ext>
            </a:extLst>
          </p:cNvPr>
          <p:cNvSpPr>
            <a:spLocks noGrp="1"/>
          </p:cNvSpPr>
          <p:nvPr>
            <p:ph type="sldNum" sz="quarter" idx="12"/>
          </p:nvPr>
        </p:nvSpPr>
        <p:spPr/>
        <p:txBody>
          <a:bodyPr/>
          <a:lstStyle/>
          <a:p>
            <a:fld id="{9AD67019-8326-4E80-96D1-E37F718322FA}" type="slidenum">
              <a:rPr lang="en-US" smtClean="0"/>
              <a:t>4</a:t>
            </a:fld>
            <a:endParaRPr lang="en-US"/>
          </a:p>
        </p:txBody>
      </p:sp>
      <p:sp>
        <p:nvSpPr>
          <p:cNvPr id="3" name="文本框 2">
            <a:extLst>
              <a:ext uri="{FF2B5EF4-FFF2-40B4-BE49-F238E27FC236}">
                <a16:creationId xmlns:a16="http://schemas.microsoft.com/office/drawing/2014/main" id="{1520BB6D-2C82-C2BF-B06C-204FB83284E3}"/>
              </a:ext>
            </a:extLst>
          </p:cNvPr>
          <p:cNvSpPr txBox="1"/>
          <p:nvPr/>
        </p:nvSpPr>
        <p:spPr>
          <a:xfrm>
            <a:off x="8305799" y="492712"/>
            <a:ext cx="3352800" cy="1384995"/>
          </a:xfrm>
          <a:prstGeom prst="rect">
            <a:avLst/>
          </a:prstGeom>
          <a:noFill/>
        </p:spPr>
        <p:txBody>
          <a:bodyPr wrap="square" rtlCol="0">
            <a:spAutoFit/>
          </a:bodyPr>
          <a:lstStyle/>
          <a:p>
            <a:pPr algn="ctr"/>
            <a:r>
              <a:rPr lang="en-US" sz="2800" b="1" dirty="0"/>
              <a:t>Analysis of Factors Leading to Changes of Metrics</a:t>
            </a:r>
          </a:p>
        </p:txBody>
      </p:sp>
    </p:spTree>
    <p:extLst>
      <p:ext uri="{BB962C8B-B14F-4D97-AF65-F5344CB8AC3E}">
        <p14:creationId xmlns:p14="http://schemas.microsoft.com/office/powerpoint/2010/main" val="126371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7A6B4-3A15-B2F0-B018-C8D5E7ED6913}"/>
              </a:ext>
            </a:extLst>
          </p:cNvPr>
          <p:cNvSpPr>
            <a:spLocks noGrp="1"/>
          </p:cNvSpPr>
          <p:nvPr>
            <p:ph type="title"/>
          </p:nvPr>
        </p:nvSpPr>
        <p:spPr>
          <a:xfrm>
            <a:off x="2317750" y="2917680"/>
            <a:ext cx="7556499" cy="1022639"/>
          </a:xfrm>
        </p:spPr>
        <p:txBody>
          <a:bodyPr>
            <a:noAutofit/>
          </a:bodyPr>
          <a:lstStyle/>
          <a:p>
            <a:r>
              <a:rPr lang="en-US" b="1" dirty="0"/>
              <a:t>Analysis of Each Single Charts</a:t>
            </a:r>
          </a:p>
        </p:txBody>
      </p:sp>
      <p:sp>
        <p:nvSpPr>
          <p:cNvPr id="4" name="灯片编号占位符 3">
            <a:extLst>
              <a:ext uri="{FF2B5EF4-FFF2-40B4-BE49-F238E27FC236}">
                <a16:creationId xmlns:a16="http://schemas.microsoft.com/office/drawing/2014/main" id="{A2A882B8-8E77-2F5A-DFA9-933F27745C64}"/>
              </a:ext>
            </a:extLst>
          </p:cNvPr>
          <p:cNvSpPr>
            <a:spLocks noGrp="1"/>
          </p:cNvSpPr>
          <p:nvPr>
            <p:ph type="sldNum" sz="quarter" idx="12"/>
          </p:nvPr>
        </p:nvSpPr>
        <p:spPr/>
        <p:txBody>
          <a:bodyPr/>
          <a:lstStyle/>
          <a:p>
            <a:fld id="{9AD67019-8326-4E80-96D1-E37F718322FA}" type="slidenum">
              <a:rPr lang="en-US" smtClean="0"/>
              <a:t>5</a:t>
            </a:fld>
            <a:endParaRPr lang="en-US"/>
          </a:p>
        </p:txBody>
      </p:sp>
    </p:spTree>
    <p:extLst>
      <p:ext uri="{BB962C8B-B14F-4D97-AF65-F5344CB8AC3E}">
        <p14:creationId xmlns:p14="http://schemas.microsoft.com/office/powerpoint/2010/main" val="191316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A92E9D1-017E-A3CA-B14C-CC006B8F6094}"/>
              </a:ext>
            </a:extLst>
          </p:cNvPr>
          <p:cNvPicPr>
            <a:picLocks/>
          </p:cNvPicPr>
          <p:nvPr/>
        </p:nvPicPr>
        <p:blipFill rotWithShape="1">
          <a:blip r:embed="rId2"/>
          <a:srcRect t="1283"/>
          <a:stretch/>
        </p:blipFill>
        <p:spPr>
          <a:xfrm>
            <a:off x="1099200" y="0"/>
            <a:ext cx="9993600" cy="4885200"/>
          </a:xfrm>
          <a:prstGeom prst="rect">
            <a:avLst/>
          </a:prstGeom>
          <a:ln>
            <a:solidFill>
              <a:schemeClr val="accent1"/>
            </a:solidFill>
          </a:ln>
        </p:spPr>
      </p:pic>
      <p:sp>
        <p:nvSpPr>
          <p:cNvPr id="6" name="文本框 5">
            <a:extLst>
              <a:ext uri="{FF2B5EF4-FFF2-40B4-BE49-F238E27FC236}">
                <a16:creationId xmlns:a16="http://schemas.microsoft.com/office/drawing/2014/main" id="{AAFFA37C-13D3-3BEC-904E-19958D7C8D68}"/>
              </a:ext>
            </a:extLst>
          </p:cNvPr>
          <p:cNvSpPr txBox="1"/>
          <p:nvPr/>
        </p:nvSpPr>
        <p:spPr>
          <a:xfrm>
            <a:off x="1099199" y="4886711"/>
            <a:ext cx="99936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the sum of market cap increases from 18,475 billion to 43,087 billion, with 133% increase. </a:t>
            </a:r>
          </a:p>
          <a:p>
            <a:pPr marL="285750" indent="-285750">
              <a:buFont typeface="Arial" panose="020B0604020202020204" pitchFamily="34" charset="0"/>
              <a:buChar char="•"/>
            </a:pPr>
            <a:r>
              <a:rPr lang="en-US" dirty="0"/>
              <a:t>The minimum occurred at the beginning of the period under investigation on Jan 6</a:t>
            </a:r>
            <a:r>
              <a:rPr lang="en-US" baseline="30000" dirty="0"/>
              <a:t>th</a:t>
            </a:r>
            <a:r>
              <a:rPr lang="en-US" dirty="0"/>
              <a:t>, 2017, with 18,475 billion while the maximum occurred at the end on Dec 31</a:t>
            </a:r>
            <a:r>
              <a:rPr lang="en-US" baseline="30000" dirty="0"/>
              <a:t>st</a:t>
            </a:r>
            <a:r>
              <a:rPr lang="en-US" dirty="0"/>
              <a:t>, 2021, if 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Although there were small fluctuations throughout, the overall trend of the data has been gradually and steadily increasing.</a:t>
            </a:r>
          </a:p>
        </p:txBody>
      </p:sp>
      <p:sp>
        <p:nvSpPr>
          <p:cNvPr id="2" name="灯片编号占位符 1">
            <a:extLst>
              <a:ext uri="{FF2B5EF4-FFF2-40B4-BE49-F238E27FC236}">
                <a16:creationId xmlns:a16="http://schemas.microsoft.com/office/drawing/2014/main" id="{595258DC-1769-4B20-9941-196F25A43EC0}"/>
              </a:ext>
            </a:extLst>
          </p:cNvPr>
          <p:cNvSpPr>
            <a:spLocks noGrp="1"/>
          </p:cNvSpPr>
          <p:nvPr>
            <p:ph type="sldNum" sz="quarter" idx="12"/>
          </p:nvPr>
        </p:nvSpPr>
        <p:spPr/>
        <p:txBody>
          <a:bodyPr/>
          <a:lstStyle/>
          <a:p>
            <a:fld id="{9AD67019-8326-4E80-96D1-E37F718322FA}" type="slidenum">
              <a:rPr lang="en-US" smtClean="0"/>
              <a:t>6</a:t>
            </a:fld>
            <a:endParaRPr lang="en-US"/>
          </a:p>
        </p:txBody>
      </p:sp>
    </p:spTree>
    <p:extLst>
      <p:ext uri="{BB962C8B-B14F-4D97-AF65-F5344CB8AC3E}">
        <p14:creationId xmlns:p14="http://schemas.microsoft.com/office/powerpoint/2010/main" val="19554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A5EEB3-0828-EB46-61A1-E946618D9EE8}"/>
              </a:ext>
            </a:extLst>
          </p:cNvPr>
          <p:cNvPicPr>
            <a:picLocks noChangeAspect="1"/>
          </p:cNvPicPr>
          <p:nvPr/>
        </p:nvPicPr>
        <p:blipFill rotWithShape="1">
          <a:blip r:embed="rId2"/>
          <a:srcRect t="3026"/>
          <a:stretch/>
        </p:blipFill>
        <p:spPr>
          <a:xfrm>
            <a:off x="1099257" y="0"/>
            <a:ext cx="9993486" cy="4886036"/>
          </a:xfrm>
          <a:prstGeom prst="rect">
            <a:avLst/>
          </a:prstGeom>
          <a:ln>
            <a:solidFill>
              <a:schemeClr val="accent1"/>
            </a:solidFill>
          </a:ln>
        </p:spPr>
      </p:pic>
      <p:sp>
        <p:nvSpPr>
          <p:cNvPr id="3" name="文本框 2">
            <a:extLst>
              <a:ext uri="{FF2B5EF4-FFF2-40B4-BE49-F238E27FC236}">
                <a16:creationId xmlns:a16="http://schemas.microsoft.com/office/drawing/2014/main" id="{C800767C-FF13-2C25-F41E-2A7315F1F564}"/>
              </a:ext>
            </a:extLst>
          </p:cNvPr>
          <p:cNvSpPr txBox="1"/>
          <p:nvPr/>
        </p:nvSpPr>
        <p:spPr>
          <a:xfrm>
            <a:off x="1099256" y="4886036"/>
            <a:ext cx="999348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Sum of Total Trading Volume increases from 146 billion to 325 billion, with 123% increase. </a:t>
            </a:r>
          </a:p>
          <a:p>
            <a:pPr marL="285750" indent="-285750">
              <a:buFont typeface="Arial" panose="020B0604020202020204" pitchFamily="34" charset="0"/>
              <a:buChar char="•"/>
            </a:pPr>
            <a:r>
              <a:rPr lang="en-US" dirty="0"/>
              <a:t>The minimum of data occurred on Jan 20, 2017, with 456 billion if not taking the disrupted data of 2.8 million on Aug 28</a:t>
            </a:r>
            <a:r>
              <a:rPr lang="en-US" baseline="30000" dirty="0"/>
              <a:t>th</a:t>
            </a:r>
            <a:r>
              <a:rPr lang="en-US" dirty="0"/>
              <a:t>, 2020, into account, and the maximum of the data occurred on Feb 12</a:t>
            </a:r>
            <a:r>
              <a:rPr lang="en-US" baseline="30000" dirty="0"/>
              <a:t>th</a:t>
            </a:r>
            <a:r>
              <a:rPr lang="en-US" dirty="0"/>
              <a:t>, 2021, with 544 billion. </a:t>
            </a:r>
          </a:p>
          <a:p>
            <a:pPr marL="285750" indent="-285750">
              <a:buFont typeface="Arial" panose="020B0604020202020204" pitchFamily="34" charset="0"/>
              <a:buChar char="•"/>
            </a:pPr>
            <a:r>
              <a:rPr lang="en-US" dirty="0"/>
              <a:t>The data experienced significant volatility; however, excluding the period likely affected by Covid-19 in 2020, the overall trend shows a steady increase.</a:t>
            </a:r>
          </a:p>
        </p:txBody>
      </p:sp>
      <p:sp>
        <p:nvSpPr>
          <p:cNvPr id="2" name="灯片编号占位符 1">
            <a:extLst>
              <a:ext uri="{FF2B5EF4-FFF2-40B4-BE49-F238E27FC236}">
                <a16:creationId xmlns:a16="http://schemas.microsoft.com/office/drawing/2014/main" id="{89623FEB-EB87-832D-EA78-3E51BA659541}"/>
              </a:ext>
            </a:extLst>
          </p:cNvPr>
          <p:cNvSpPr>
            <a:spLocks noGrp="1"/>
          </p:cNvSpPr>
          <p:nvPr>
            <p:ph type="sldNum" sz="quarter" idx="12"/>
          </p:nvPr>
        </p:nvSpPr>
        <p:spPr/>
        <p:txBody>
          <a:bodyPr/>
          <a:lstStyle/>
          <a:p>
            <a:fld id="{9AD67019-8326-4E80-96D1-E37F718322FA}" type="slidenum">
              <a:rPr lang="en-US" smtClean="0"/>
              <a:t>7</a:t>
            </a:fld>
            <a:endParaRPr lang="en-US"/>
          </a:p>
        </p:txBody>
      </p:sp>
    </p:spTree>
    <p:extLst>
      <p:ext uri="{BB962C8B-B14F-4D97-AF65-F5344CB8AC3E}">
        <p14:creationId xmlns:p14="http://schemas.microsoft.com/office/powerpoint/2010/main" val="389121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F3B92-AAD2-6ECB-A8AD-672296C89761}"/>
              </a:ext>
            </a:extLst>
          </p:cNvPr>
          <p:cNvSpPr>
            <a:spLocks noGrp="1"/>
          </p:cNvSpPr>
          <p:nvPr>
            <p:ph type="title"/>
          </p:nvPr>
        </p:nvSpPr>
        <p:spPr/>
        <p:txBody>
          <a:bodyPr/>
          <a:lstStyle/>
          <a:p>
            <a:endParaRPr lang="en-US"/>
          </a:p>
        </p:txBody>
      </p:sp>
      <p:pic>
        <p:nvPicPr>
          <p:cNvPr id="5" name="图片 4">
            <a:extLst>
              <a:ext uri="{FF2B5EF4-FFF2-40B4-BE49-F238E27FC236}">
                <a16:creationId xmlns:a16="http://schemas.microsoft.com/office/drawing/2014/main" id="{12F87FFE-AB96-832E-7530-65CF3E504AC4}"/>
              </a:ext>
            </a:extLst>
          </p:cNvPr>
          <p:cNvPicPr>
            <a:picLocks/>
          </p:cNvPicPr>
          <p:nvPr/>
        </p:nvPicPr>
        <p:blipFill rotWithShape="1">
          <a:blip r:embed="rId2"/>
          <a:srcRect t="2749"/>
          <a:stretch/>
        </p:blipFill>
        <p:spPr>
          <a:xfrm>
            <a:off x="1118222" y="0"/>
            <a:ext cx="9993600" cy="4885200"/>
          </a:xfrm>
          <a:prstGeom prst="rect">
            <a:avLst/>
          </a:prstGeom>
          <a:ln>
            <a:solidFill>
              <a:schemeClr val="accent1"/>
            </a:solidFill>
          </a:ln>
        </p:spPr>
      </p:pic>
      <p:sp>
        <p:nvSpPr>
          <p:cNvPr id="3" name="文本框 2">
            <a:extLst>
              <a:ext uri="{FF2B5EF4-FFF2-40B4-BE49-F238E27FC236}">
                <a16:creationId xmlns:a16="http://schemas.microsoft.com/office/drawing/2014/main" id="{8728AE6F-A394-FBC4-FC65-295B79EE4FB3}"/>
              </a:ext>
            </a:extLst>
          </p:cNvPr>
          <p:cNvSpPr txBox="1"/>
          <p:nvPr/>
        </p:nvSpPr>
        <p:spPr>
          <a:xfrm>
            <a:off x="1118222" y="4901455"/>
            <a:ext cx="99555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the sum of total revenue increases from 2,594 billion to 3,548 billion, with 37% rate of increasement. </a:t>
            </a:r>
          </a:p>
          <a:p>
            <a:pPr marL="285750" indent="-285750">
              <a:buFont typeface="Arial" panose="020B0604020202020204" pitchFamily="34" charset="0"/>
              <a:buChar char="•"/>
            </a:pPr>
            <a:r>
              <a:rPr lang="en-US" dirty="0"/>
              <a:t>The minimum occurred on April 7</a:t>
            </a:r>
            <a:r>
              <a:rPr lang="en-US" baseline="30000" dirty="0"/>
              <a:t>th</a:t>
            </a:r>
            <a:r>
              <a:rPr lang="en-US" dirty="0"/>
              <a:t>, 2017, with 2,513 billion while the maximum occurred on Aug 27</a:t>
            </a:r>
            <a:r>
              <a:rPr lang="en-US" baseline="30000" dirty="0"/>
              <a:t>th</a:t>
            </a:r>
            <a:r>
              <a:rPr lang="en-US" dirty="0"/>
              <a:t>, 2021, with 3,555(not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Except during 2020, the data keeps steadily increasing during the period. </a:t>
            </a:r>
          </a:p>
        </p:txBody>
      </p:sp>
      <p:sp>
        <p:nvSpPr>
          <p:cNvPr id="4" name="灯片编号占位符 3">
            <a:extLst>
              <a:ext uri="{FF2B5EF4-FFF2-40B4-BE49-F238E27FC236}">
                <a16:creationId xmlns:a16="http://schemas.microsoft.com/office/drawing/2014/main" id="{EB7EE431-33D5-3CE6-F19F-7D1B158137D5}"/>
              </a:ext>
            </a:extLst>
          </p:cNvPr>
          <p:cNvSpPr>
            <a:spLocks noGrp="1"/>
          </p:cNvSpPr>
          <p:nvPr>
            <p:ph type="sldNum" sz="quarter" idx="12"/>
          </p:nvPr>
        </p:nvSpPr>
        <p:spPr/>
        <p:txBody>
          <a:bodyPr/>
          <a:lstStyle/>
          <a:p>
            <a:fld id="{9AD67019-8326-4E80-96D1-E37F718322FA}" type="slidenum">
              <a:rPr lang="en-US" smtClean="0"/>
              <a:t>8</a:t>
            </a:fld>
            <a:endParaRPr lang="en-US"/>
          </a:p>
        </p:txBody>
      </p:sp>
    </p:spTree>
    <p:extLst>
      <p:ext uri="{BB962C8B-B14F-4D97-AF65-F5344CB8AC3E}">
        <p14:creationId xmlns:p14="http://schemas.microsoft.com/office/powerpoint/2010/main" val="90694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1D82029-4CCB-4915-A000-FB650D92D5C4}"/>
              </a:ext>
            </a:extLst>
          </p:cNvPr>
          <p:cNvPicPr>
            <a:picLocks/>
          </p:cNvPicPr>
          <p:nvPr/>
        </p:nvPicPr>
        <p:blipFill rotWithShape="1">
          <a:blip r:embed="rId2"/>
          <a:srcRect t="2916"/>
          <a:stretch/>
        </p:blipFill>
        <p:spPr>
          <a:xfrm>
            <a:off x="1099200" y="0"/>
            <a:ext cx="9993600" cy="4885200"/>
          </a:xfrm>
          <a:prstGeom prst="rect">
            <a:avLst/>
          </a:prstGeom>
          <a:ln>
            <a:solidFill>
              <a:schemeClr val="accent1"/>
            </a:solidFill>
          </a:ln>
        </p:spPr>
      </p:pic>
      <p:sp>
        <p:nvSpPr>
          <p:cNvPr id="4" name="文本框 3">
            <a:extLst>
              <a:ext uri="{FF2B5EF4-FFF2-40B4-BE49-F238E27FC236}">
                <a16:creationId xmlns:a16="http://schemas.microsoft.com/office/drawing/2014/main" id="{34267292-741D-7166-87DF-150F7C0AC5AC}"/>
              </a:ext>
            </a:extLst>
          </p:cNvPr>
          <p:cNvSpPr txBox="1"/>
          <p:nvPr/>
        </p:nvSpPr>
        <p:spPr>
          <a:xfrm>
            <a:off x="1099200" y="4882111"/>
            <a:ext cx="9993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During the period under analysis, the sum of cost of revenue increases from 1,710 billion to 1,995 billion, with 17% rate of increasement. </a:t>
            </a:r>
          </a:p>
          <a:p>
            <a:pPr marL="285750" indent="-285750">
              <a:buFont typeface="Arial" panose="020B0604020202020204" pitchFamily="34" charset="0"/>
              <a:buChar char="•"/>
            </a:pPr>
            <a:r>
              <a:rPr lang="en-US" dirty="0"/>
              <a:t>The minimum occurred on Jun 12</a:t>
            </a:r>
            <a:r>
              <a:rPr lang="en-US" baseline="30000" dirty="0"/>
              <a:t>th</a:t>
            </a:r>
            <a:r>
              <a:rPr lang="en-US" dirty="0"/>
              <a:t>, 2020, with 1,557 billion while the maximum occurred on Jan 31</a:t>
            </a:r>
            <a:r>
              <a:rPr lang="en-US" baseline="30000" dirty="0"/>
              <a:t>st</a:t>
            </a:r>
            <a:r>
              <a:rPr lang="en-US" dirty="0"/>
              <a:t>, 2020, with 2,039(not taking the obviously abrupted data on Aug 28</a:t>
            </a:r>
            <a:r>
              <a:rPr lang="en-US" baseline="30000" dirty="0"/>
              <a:t>th</a:t>
            </a:r>
            <a:r>
              <a:rPr lang="en-US" dirty="0"/>
              <a:t>, 2020, into account). </a:t>
            </a:r>
          </a:p>
          <a:p>
            <a:pPr marL="285750" indent="-285750">
              <a:buFont typeface="Arial" panose="020B0604020202020204" pitchFamily="34" charset="0"/>
              <a:buChar char="•"/>
            </a:pPr>
            <a:r>
              <a:rPr lang="en-US" dirty="0"/>
              <a:t>The data kept fluctuating during the period, and the total assets of the sector increased slightly. </a:t>
            </a:r>
          </a:p>
        </p:txBody>
      </p:sp>
      <p:sp>
        <p:nvSpPr>
          <p:cNvPr id="2" name="灯片编号占位符 1">
            <a:extLst>
              <a:ext uri="{FF2B5EF4-FFF2-40B4-BE49-F238E27FC236}">
                <a16:creationId xmlns:a16="http://schemas.microsoft.com/office/drawing/2014/main" id="{C0A6BFB0-2333-B365-379E-D15D69149484}"/>
              </a:ext>
            </a:extLst>
          </p:cNvPr>
          <p:cNvSpPr>
            <a:spLocks noGrp="1"/>
          </p:cNvSpPr>
          <p:nvPr>
            <p:ph type="sldNum" sz="quarter" idx="12"/>
          </p:nvPr>
        </p:nvSpPr>
        <p:spPr/>
        <p:txBody>
          <a:bodyPr/>
          <a:lstStyle/>
          <a:p>
            <a:fld id="{9AD67019-8326-4E80-96D1-E37F718322FA}" type="slidenum">
              <a:rPr lang="en-US" smtClean="0"/>
              <a:t>9</a:t>
            </a:fld>
            <a:endParaRPr lang="en-US"/>
          </a:p>
        </p:txBody>
      </p:sp>
    </p:spTree>
    <p:extLst>
      <p:ext uri="{BB962C8B-B14F-4D97-AF65-F5344CB8AC3E}">
        <p14:creationId xmlns:p14="http://schemas.microsoft.com/office/powerpoint/2010/main" val="11119888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6341</TotalTime>
  <Words>1429</Words>
  <Application>Microsoft Office PowerPoint</Application>
  <PresentationFormat>宽屏</PresentationFormat>
  <Paragraphs>68</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Aptos</vt:lpstr>
      <vt:lpstr>Aptos Display</vt:lpstr>
      <vt:lpstr>Arial</vt:lpstr>
      <vt:lpstr>Office 主题​​</vt:lpstr>
      <vt:lpstr>S&amp;P 500 Report Analysis</vt:lpstr>
      <vt:lpstr>Summary</vt:lpstr>
      <vt:lpstr>PowerPoint 演示文稿</vt:lpstr>
      <vt:lpstr>PowerPoint 演示文稿</vt:lpstr>
      <vt:lpstr>Analysis of Each Single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Personal Understandings and Questions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Altman Ma</dc:creator>
  <cp:lastModifiedBy>Altman Ma</cp:lastModifiedBy>
  <cp:revision>10</cp:revision>
  <dcterms:created xsi:type="dcterms:W3CDTF">2024-05-20T17:21:54Z</dcterms:created>
  <dcterms:modified xsi:type="dcterms:W3CDTF">2024-06-02T18:54:56Z</dcterms:modified>
</cp:coreProperties>
</file>