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44" r:id="rId3"/>
    <p:sldId id="356" r:id="rId4"/>
    <p:sldId id="357" r:id="rId5"/>
    <p:sldId id="262" r:id="rId6"/>
    <p:sldId id="359" r:id="rId7"/>
    <p:sldId id="360" r:id="rId8"/>
    <p:sldId id="362" r:id="rId9"/>
    <p:sldId id="363" r:id="rId10"/>
    <p:sldId id="364" r:id="rId11"/>
    <p:sldId id="365" r:id="rId12"/>
    <p:sldId id="353" r:id="rId13"/>
    <p:sldId id="354" r:id="rId14"/>
    <p:sldId id="355" r:id="rId15"/>
    <p:sldId id="350" r:id="rId16"/>
    <p:sldId id="351" r:id="rId17"/>
    <p:sldId id="352" r:id="rId18"/>
    <p:sldId id="335" r:id="rId19"/>
    <p:sldId id="345" r:id="rId20"/>
    <p:sldId id="361" r:id="rId21"/>
    <p:sldId id="384" r:id="rId22"/>
    <p:sldId id="385" r:id="rId23"/>
    <p:sldId id="386" r:id="rId24"/>
    <p:sldId id="347" r:id="rId25"/>
    <p:sldId id="348" r:id="rId26"/>
    <p:sldId id="349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77" r:id="rId39"/>
    <p:sldId id="378" r:id="rId40"/>
    <p:sldId id="379" r:id="rId41"/>
    <p:sldId id="380" r:id="rId42"/>
    <p:sldId id="381" r:id="rId43"/>
    <p:sldId id="382" r:id="rId44"/>
    <p:sldId id="383" r:id="rId45"/>
    <p:sldId id="34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2" autoAdjust="0"/>
    <p:restoredTop sz="86599"/>
  </p:normalViewPr>
  <p:slideViewPr>
    <p:cSldViewPr snapToGrid="0">
      <p:cViewPr varScale="1">
        <p:scale>
          <a:sx n="95" d="100"/>
          <a:sy n="95" d="100"/>
        </p:scale>
        <p:origin x="216" y="96"/>
      </p:cViewPr>
      <p:guideLst/>
    </p:cSldViewPr>
  </p:slideViewPr>
  <p:outlineViewPr>
    <p:cViewPr>
      <p:scale>
        <a:sx n="33" d="100"/>
        <a:sy n="33" d="100"/>
      </p:scale>
      <p:origin x="0" y="-48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11923-BC8D-4707-BA4A-7E8167D2728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459E7-FD74-4979-8263-802E9764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22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459E7-FD74-4979-8263-802E9764EE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05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459E7-FD74-4979-8263-802E9764EE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31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459E7-FD74-4979-8263-802E9764EEA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459E7-FD74-4979-8263-802E9764EEA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16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459E7-FD74-4979-8263-802E9764EEA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9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459E7-FD74-4979-8263-802E9764EEA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42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459E7-FD74-4979-8263-802E9764EEA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98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459E7-FD74-4979-8263-802E9764EEA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3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459E7-FD74-4979-8263-802E9764EEA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25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459E7-FD74-4979-8263-802E9764EEA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59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459E7-FD74-4979-8263-802E9764EEA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67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459E7-FD74-4979-8263-802E9764EE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92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459E7-FD74-4979-8263-802E9764EE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14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459E7-FD74-4979-8263-802E9764EE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88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459E7-FD74-4979-8263-802E9764EE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28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459E7-FD74-4979-8263-802E9764EE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4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459E7-FD74-4979-8263-802E9764EE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22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459E7-FD74-4979-8263-802E9764EE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20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459E7-FD74-4979-8263-802E9764EE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0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0D1AA-FAD9-537C-196A-2E635017B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9906F7-37EF-1BFF-4050-D3F72E9D4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F6F02-EDD0-EDBE-7877-32ECD6A1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B83-1356-40B4-86DD-28CF16B4C934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C6065-B9C2-1752-0F76-3EDEAA80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8A4CB-C009-A8EA-5943-A940082A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4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53318-A5D5-B6B6-7CE4-5B5F928D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3D3A5F-C34F-ED50-C1D4-91CF52B79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5472C-D32C-8192-129F-58B32028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D517-988E-483C-8483-5923AC2C54A1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8085A-6356-AE61-422A-8CE5E67C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F4570-9896-7762-B416-9575529A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9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4BD652-8A15-1842-5AFC-496E62C6E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F3F250-F12D-E66A-31A6-064FA736E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B4FB8-FAAB-5B1A-F3F0-298396AF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4B56-80CD-444D-BD01-9BFC7ECC07CB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345845-2189-C544-318C-6BEFD6B2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093CC1-A8EC-1525-1C19-D2660D1C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0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D9C28-9BF9-6795-7CF3-5ABA9EDC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0F10E-3D40-CB7B-5BAB-D17C2B3CA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DE269-A38B-31F2-D229-77C9D095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8337-F82E-49EC-A333-7F76032B939D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C3037-631D-9121-0C3D-48EB0B24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C79D1-3602-E280-C149-45A94B1D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3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E2D64-037C-4C31-2B7F-2DDA1ED4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153959-6A85-9B75-B627-3F6FB3A49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03D6E-496B-5622-4E00-4CE1F146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39F0-30F2-4C0E-8CFA-6244B4796527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6B373-C7DD-EFCC-6FC3-54DCBF24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8C7ACF-EC17-0CE7-C8ED-C62F3F7C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8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265AD-F80A-48EB-3F27-883ACD33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38808-13EE-D1D4-BCB2-B3783D685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826841-9641-6CC6-D38A-E78BE694D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22426F-5035-2A2A-5CB1-ABBF3623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6B1-7F1E-4B86-A9BC-92EC22DE2FEE}" type="datetime1">
              <a:rPr lang="en-US" smtClean="0"/>
              <a:t>6/19/2024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191F0E-9497-98CB-3607-89E46B56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701630-C988-E4BF-EC44-2A869341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9D304-760E-1AB6-FCD3-DB40EC09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B7B040-ADC1-9A67-B343-1038D8B47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049A70-9940-B35B-73AF-FADFCE196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B03D70-977B-502D-51BB-39BEF8DBC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24D97A-E096-F12C-9888-51D4F5429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E0170E-F79B-1068-E4AC-9769013D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D6FB-4C21-4656-9824-075C79A4E8A8}" type="datetime1">
              <a:rPr lang="en-US" smtClean="0"/>
              <a:t>6/19/2024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967C8E-4687-A8E6-F15C-DFDE86FF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4A7E2E-78D2-9C6C-8A80-448AA571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4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2CDB8-89D8-005E-6833-76F47EFA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AC1021-0A16-EB22-8A6A-589698A8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6E9B-FF4D-4122-8FE2-79B2BCFBCE38}" type="datetime1">
              <a:rPr lang="en-US" smtClean="0"/>
              <a:t>6/19/2024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BB6E48-1543-DB03-B108-4820D05F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6FC78B-EA91-2F5D-E78D-BD6FAAB9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6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C4DE4D-6038-F3AE-C24C-D3B1DD35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B4499-8C79-4273-9CCE-211C9459DB41}" type="datetime1">
              <a:rPr lang="en-US" smtClean="0"/>
              <a:t>6/19/2024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BE8DD2-B62B-7B5B-B6E9-094460D3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C46E2D-48CE-0449-E864-4BC288C9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8FC27-EF97-6441-97C9-5BE5B1D3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8485D8-431C-F43E-64FA-27B6A1158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F6F128-A44E-108E-C65A-0CC057BF8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CAE04A-5457-749A-D629-5D0D0F63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BA67-ADF8-498A-9F8D-BC5901E640CB}" type="datetime1">
              <a:rPr lang="en-US" smtClean="0"/>
              <a:t>6/19/2024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059630-8FA0-133C-C422-D1CA9B28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FA18E2-D0E6-4584-864F-3FFE6637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9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4A93D-06AE-01EF-5C03-C792471C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B5F568-EF0D-18FE-FC81-31CC8AFE2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24BD0D-ECF4-B8EE-4826-922B40FB5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4FFE7B-F87E-3CC0-3917-0F4AD1DA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39F0-73EA-479C-AD25-A7090D5D5012}" type="datetime1">
              <a:rPr lang="en-US" smtClean="0"/>
              <a:t>6/19/2024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4F5313-8351-D4FB-DE35-ECA18BB2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D0A6FF-62F0-7646-C71A-D2D1ADE9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3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827017-C837-4343-6FA3-DA7B9627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C0B6CA-1DB9-D3A1-B797-C7D5BED9D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36C5E-FC85-288E-E501-4DE0779C5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E5D610-BBE6-4D88-973B-671EB7CA3B18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5B50FE-8606-E4E4-CDAB-2693C28F9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009B0-4535-663E-D0EB-4E5498272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91414-4B2A-13B7-6549-4C92CB70A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164" y="1397001"/>
            <a:ext cx="9254836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ED740D-8934-4D02-ACA3-8D45E8990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7610" y="3429000"/>
            <a:ext cx="4005943" cy="165576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by: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Evgeny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Maslennikov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Altman Ma,</a:t>
            </a:r>
          </a:p>
          <a:p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Siyu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Jun 2024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329EC1-366E-6F60-23B2-3D21FB05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12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4DD6-4C6D-6797-54A7-641E2490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658" y="-329720"/>
            <a:ext cx="5340180" cy="125673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Conglomerates 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62F6-FE19-77D5-D09F-545BB12D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10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C0DC14-22AE-28FC-6105-63DA84AC0217}"/>
              </a:ext>
            </a:extLst>
          </p:cNvPr>
          <p:cNvSpPr txBox="1"/>
          <p:nvPr/>
        </p:nvSpPr>
        <p:spPr>
          <a:xfrm>
            <a:off x="778565" y="546456"/>
            <a:ext cx="5612047" cy="2882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best-performing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Debt/EBITDA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with a range of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3.87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8.21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(negative exist because of negative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EBITDA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but one of the best-performing stocks have a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Dividend Yield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n-US" altLang="zh-CN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</a:t>
            </a:r>
            <a:r>
              <a:rPr lang="en-US" altLang="zh-CN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with a range of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0.00~0.</a:t>
            </a:r>
            <a:r>
              <a:rPr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EPS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n-US" altLang="zh-CN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n-US" altLang="zh-CN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~0.</a:t>
            </a:r>
            <a:r>
              <a:rPr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16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n-US" altLang="zh-CN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</a:t>
            </a:r>
            <a:r>
              <a:rPr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0~0.</a:t>
            </a:r>
            <a:r>
              <a:rPr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sz="16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aph with red dots&#10;&#10;Description automatically generated">
            <a:extLst>
              <a:ext uri="{FF2B5EF4-FFF2-40B4-BE49-F238E27FC236}">
                <a16:creationId xmlns:a16="http://schemas.microsoft.com/office/drawing/2014/main" id="{6F3BBCAB-F50A-FA5E-392D-1DB140717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764" y="4749"/>
            <a:ext cx="4998619" cy="3424251"/>
          </a:xfrm>
          <a:prstGeom prst="rect">
            <a:avLst/>
          </a:prstGeom>
        </p:spPr>
      </p:pic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E6E6D24F-1BC3-C6C3-65E8-C4E75F152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00" y="3378961"/>
            <a:ext cx="4998619" cy="3479039"/>
          </a:xfrm>
          <a:prstGeom prst="rect">
            <a:avLst/>
          </a:prstGeom>
        </p:spPr>
      </p:pic>
      <p:pic>
        <p:nvPicPr>
          <p:cNvPr id="9" name="Picture 8" descr="A graph with green dots&#10;&#10;Description automatically generated">
            <a:extLst>
              <a:ext uri="{FF2B5EF4-FFF2-40B4-BE49-F238E27FC236}">
                <a16:creationId xmlns:a16="http://schemas.microsoft.com/office/drawing/2014/main" id="{B844952C-1051-2C8B-99CE-024465B2AB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209" y="3378962"/>
            <a:ext cx="4998619" cy="347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1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Filtered Stocks in Conglomerates 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76476"/>
              </p:ext>
            </p:extLst>
          </p:nvPr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18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773545" y="2243756"/>
            <a:ext cx="2673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Investment Portfolio performs very well in all three period, with returns much higher than S&amp;P 500 Factors.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CAE240CB-D79D-25B0-B665-F363FE32D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18" y="136525"/>
            <a:ext cx="7772400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56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F15D-1872-395C-E2DB-563AEECC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25" y="136526"/>
            <a:ext cx="8170426" cy="127024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Cyclical 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12C-1C07-666B-1D0E-981D3D03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74" y="1157340"/>
            <a:ext cx="7063992" cy="269752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</a:t>
            </a:r>
            <a:r>
              <a:rPr lang="en-US" altLang="zh-CN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679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in financial services sector,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altLang="zh-CN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which move forward to analysis process. Other stocks are dropped because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EPS data; 9 stocks lack price data in a long period; 65 stocks lack debt data; 36 stocks lack shares data; 23 stocks lack EBITDA data; 17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paid zero dividend;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FCF data.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eliminating outliers in the stocks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method with sensitivity = 1.5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may drop out some best-performing stocks), the stocks in Financial Services sector have the following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F373-9047-9757-03B2-1D3BACC8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3ECAF-86C0-3B9C-5CA0-9A80F5FB0A32}"/>
              </a:ext>
            </a:extLst>
          </p:cNvPr>
          <p:cNvSpPr txBox="1"/>
          <p:nvPr/>
        </p:nvSpPr>
        <p:spPr>
          <a:xfrm>
            <a:off x="7358743" y="607106"/>
            <a:ext cx="5306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657311-A860-4879-598C-EEEAA788E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097888"/>
              </p:ext>
            </p:extLst>
          </p:nvPr>
        </p:nvGraphicFramePr>
        <p:xfrm>
          <a:off x="844061" y="4088584"/>
          <a:ext cx="839149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298">
                  <a:extLst>
                    <a:ext uri="{9D8B030D-6E8A-4147-A177-3AD203B41FA5}">
                      <a16:colId xmlns:a16="http://schemas.microsoft.com/office/drawing/2014/main" val="193524710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3326805715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247847394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524813708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896350244"/>
                    </a:ext>
                  </a:extLst>
                </a:gridCol>
              </a:tblGrid>
              <a:tr h="296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Debt/EBITDA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7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Dividend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EPS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0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FCF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360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A5B1F10-8EC1-0702-8BF4-12E518900570}"/>
              </a:ext>
            </a:extLst>
          </p:cNvPr>
          <p:cNvSpPr txBox="1"/>
          <p:nvPr/>
        </p:nvSpPr>
        <p:spPr>
          <a:xfrm>
            <a:off x="8105671" y="3182547"/>
            <a:ext cx="3256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for Best-performing Filter:</a:t>
            </a:r>
          </a:p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Size of Portfolio =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8106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4DD6-4C6D-6797-54A7-641E2490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3" y="-314253"/>
            <a:ext cx="5340180" cy="125673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Cyclical 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62F6-FE19-77D5-D09F-545BB12D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13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C0DC14-22AE-28FC-6105-63DA84AC0217}"/>
              </a:ext>
            </a:extLst>
          </p:cNvPr>
          <p:cNvSpPr txBox="1"/>
          <p:nvPr/>
        </p:nvSpPr>
        <p:spPr>
          <a:xfrm>
            <a:off x="569407" y="619031"/>
            <a:ext cx="60089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best-performing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Debt/EBITDA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356 stocks with a range of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3.98~8.37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(negative exist because of negative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EBITDA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but one of the best-performing stocks have a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Dividend Yield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356 stocks with a range of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0.00~0.13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21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EPS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-0.07~0.18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21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-0.14~0.24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aph with red dots&#10;&#10;Description automatically generated">
            <a:extLst>
              <a:ext uri="{FF2B5EF4-FFF2-40B4-BE49-F238E27FC236}">
                <a16:creationId xmlns:a16="http://schemas.microsoft.com/office/drawing/2014/main" id="{540F3B9D-79C3-DE80-0057-47D2A2325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603" y="9201"/>
            <a:ext cx="4979018" cy="3419799"/>
          </a:xfrm>
          <a:prstGeom prst="rect">
            <a:avLst/>
          </a:prstGeom>
        </p:spPr>
      </p:pic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F60BE664-8963-C6F6-DF78-F1D9C4CA3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00" y="3438202"/>
            <a:ext cx="4933157" cy="3419798"/>
          </a:xfrm>
          <a:prstGeom prst="rect">
            <a:avLst/>
          </a:prstGeom>
        </p:spPr>
      </p:pic>
      <p:pic>
        <p:nvPicPr>
          <p:cNvPr id="9" name="Picture 8" descr="A chart with green dots&#10;&#10;Description automatically generated">
            <a:extLst>
              <a:ext uri="{FF2B5EF4-FFF2-40B4-BE49-F238E27FC236}">
                <a16:creationId xmlns:a16="http://schemas.microsoft.com/office/drawing/2014/main" id="{C5B958B5-A341-6E3E-4B62-B89E472F23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848" y="3429000"/>
            <a:ext cx="4979019" cy="345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37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Filtered Stocks in Consumer Cyclical 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189702"/>
              </p:ext>
            </p:extLst>
          </p:nvPr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18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773545" y="2243756"/>
            <a:ext cx="2673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Investment Portfolio performs worse than S&amp;P 500 factors in 60-day and 1-year period but do has positive returns.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E4FAF-B86D-FBE6-8DA8-CDA037E89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708" y="136525"/>
            <a:ext cx="7772400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1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F15D-1872-395C-E2DB-563AEECC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25" y="136525"/>
            <a:ext cx="5717512" cy="135063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Defensive 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12C-1C07-666B-1D0E-981D3D03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74" y="1157340"/>
            <a:ext cx="7063992" cy="269752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</a:t>
            </a:r>
            <a:r>
              <a:rPr lang="en-US" altLang="zh-CN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in financial services sector, </a:t>
            </a:r>
            <a:r>
              <a:rPr lang="en-US" altLang="zh-CN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148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which move forward to analysis process. Other stocks are dropped because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EPS data;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price data in a long period; 31 stocks lack debt data;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stocks lack shares data; 3 stocks lack EBITDA data; 52 stocks paid zero dividend.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eliminating outliers in the stocks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method with sensitivity = 1.5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may drop out some best-performing stocks), the stocks in Financial Services sector have the following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F373-9047-9757-03B2-1D3BACC8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3ECAF-86C0-3B9C-5CA0-9A80F5FB0A32}"/>
              </a:ext>
            </a:extLst>
          </p:cNvPr>
          <p:cNvSpPr txBox="1"/>
          <p:nvPr/>
        </p:nvSpPr>
        <p:spPr>
          <a:xfrm>
            <a:off x="7358743" y="607106"/>
            <a:ext cx="5306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657311-A860-4879-598C-EEEAA788E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32462"/>
              </p:ext>
            </p:extLst>
          </p:nvPr>
        </p:nvGraphicFramePr>
        <p:xfrm>
          <a:off x="844061" y="4088584"/>
          <a:ext cx="839149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298">
                  <a:extLst>
                    <a:ext uri="{9D8B030D-6E8A-4147-A177-3AD203B41FA5}">
                      <a16:colId xmlns:a16="http://schemas.microsoft.com/office/drawing/2014/main" val="193524710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3326805715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247847394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524813708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896350244"/>
                    </a:ext>
                  </a:extLst>
                </a:gridCol>
              </a:tblGrid>
              <a:tr h="296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Debt/EBITDA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altLang="zh-CN" dirty="0"/>
                        <a:t>4.06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7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Dividend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EPS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0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FCF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360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A5B1F10-8EC1-0702-8BF4-12E518900570}"/>
              </a:ext>
            </a:extLst>
          </p:cNvPr>
          <p:cNvSpPr txBox="1"/>
          <p:nvPr/>
        </p:nvSpPr>
        <p:spPr>
          <a:xfrm>
            <a:off x="8105671" y="3182547"/>
            <a:ext cx="3256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for Best-performing Filter:</a:t>
            </a:r>
          </a:p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Size of Portfolio =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7973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4DD6-4C6D-6797-54A7-641E2490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668" y="-191613"/>
            <a:ext cx="5340180" cy="125673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Defensive 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62F6-FE19-77D5-D09F-545BB12D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16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C0DC14-22AE-28FC-6105-63DA84AC0217}"/>
              </a:ext>
            </a:extLst>
          </p:cNvPr>
          <p:cNvSpPr txBox="1"/>
          <p:nvPr/>
        </p:nvSpPr>
        <p:spPr>
          <a:xfrm>
            <a:off x="797450" y="691275"/>
            <a:ext cx="56838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best-performing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Debt/EBITDA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148 stocks with a range of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4.06~6.25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(negative exist because of negative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EBITDA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but one of the best-performing stocks have a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Dividend Yield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148 stocks with a range of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0.00~0.15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15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EPS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0.18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-0.04~0.14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15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-0.10~0.20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aph with red dots&#10;&#10;Description automatically generated">
            <a:extLst>
              <a:ext uri="{FF2B5EF4-FFF2-40B4-BE49-F238E27FC236}">
                <a16:creationId xmlns:a16="http://schemas.microsoft.com/office/drawing/2014/main" id="{666878BB-9A57-14CF-1253-439C7C443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76" y="63043"/>
            <a:ext cx="5152107" cy="3365957"/>
          </a:xfrm>
          <a:prstGeom prst="rect">
            <a:avLst/>
          </a:prstGeom>
        </p:spPr>
      </p:pic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A1D4E050-C092-6CFA-D338-AEBB20AE5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00" y="3492042"/>
            <a:ext cx="5003800" cy="3365958"/>
          </a:xfrm>
          <a:prstGeom prst="rect">
            <a:avLst/>
          </a:prstGeom>
        </p:spPr>
      </p:pic>
      <p:pic>
        <p:nvPicPr>
          <p:cNvPr id="9" name="Picture 8" descr="A chart with green dots&#10;&#10;Description automatically generated">
            <a:extLst>
              <a:ext uri="{FF2B5EF4-FFF2-40B4-BE49-F238E27FC236}">
                <a16:creationId xmlns:a16="http://schemas.microsoft.com/office/drawing/2014/main" id="{5E01B09A-3399-7F1B-8D0C-0759A81A3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29" y="3419799"/>
            <a:ext cx="5003800" cy="341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19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Filtered Stocks in Consumer Defensive 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897057"/>
              </p:ext>
            </p:extLst>
          </p:nvPr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18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773545" y="2243756"/>
            <a:ext cx="2673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Investment Portfolio give negative returns in 60-day period, but in longer periods their performances are close to that of S&amp;P 500’s.</a:t>
            </a:r>
          </a:p>
        </p:txBody>
      </p:sp>
      <p:pic>
        <p:nvPicPr>
          <p:cNvPr id="6" name="Picture 5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112539B9-3E6E-91BF-C247-64F6D7FC6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822" y="105748"/>
            <a:ext cx="8025492" cy="458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69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F15D-1872-395C-E2DB-563AEECC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25" y="136525"/>
            <a:ext cx="4481565" cy="135063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Goods 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12C-1C07-666B-1D0E-981D3D03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74" y="1157340"/>
            <a:ext cx="7063992" cy="269752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in financial services sector,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114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which move forward to analysis process. Other stocks are dropped because: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EPS data; 9 stocks lack debt data; 2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shares data; 6 stocks lack EBITDA data; 33 stocks paid zero dividend; 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 lack FCF data.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eliminating outliers in the stocks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method with sensitivity = 1.5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may drop out some best-performing stocks), the stocks in Financial Services sector have the following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F373-9047-9757-03B2-1D3BACC8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3ECAF-86C0-3B9C-5CA0-9A80F5FB0A32}"/>
              </a:ext>
            </a:extLst>
          </p:cNvPr>
          <p:cNvSpPr txBox="1"/>
          <p:nvPr/>
        </p:nvSpPr>
        <p:spPr>
          <a:xfrm>
            <a:off x="7358743" y="607106"/>
            <a:ext cx="5306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657311-A860-4879-598C-EEEAA788E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649962"/>
              </p:ext>
            </p:extLst>
          </p:nvPr>
        </p:nvGraphicFramePr>
        <p:xfrm>
          <a:off x="844061" y="4088584"/>
          <a:ext cx="839149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298">
                  <a:extLst>
                    <a:ext uri="{9D8B030D-6E8A-4147-A177-3AD203B41FA5}">
                      <a16:colId xmlns:a16="http://schemas.microsoft.com/office/drawing/2014/main" val="193524710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3326805715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247847394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524813708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896350244"/>
                    </a:ext>
                  </a:extLst>
                </a:gridCol>
              </a:tblGrid>
              <a:tr h="296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Debt/EBITDA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7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Dividend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EPS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0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FCF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360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A5B1F10-8EC1-0702-8BF4-12E518900570}"/>
              </a:ext>
            </a:extLst>
          </p:cNvPr>
          <p:cNvSpPr txBox="1"/>
          <p:nvPr/>
        </p:nvSpPr>
        <p:spPr>
          <a:xfrm>
            <a:off x="8105671" y="3182547"/>
            <a:ext cx="3256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for Best-performing Filter:</a:t>
            </a:r>
          </a:p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Size of Portfolio =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43667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4DD6-4C6D-6797-54A7-641E2490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893" y="-236228"/>
            <a:ext cx="5340180" cy="125673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Goods 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62F6-FE19-77D5-D09F-545BB12D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19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C0DC14-22AE-28FC-6105-63DA84AC0217}"/>
              </a:ext>
            </a:extLst>
          </p:cNvPr>
          <p:cNvSpPr txBox="1"/>
          <p:nvPr/>
        </p:nvSpPr>
        <p:spPr>
          <a:xfrm>
            <a:off x="974690" y="619032"/>
            <a:ext cx="5486400" cy="280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best-performing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Debt/EBITDA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114 stocks with a range of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1.03~10.02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(negative exist because of negative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EBITDA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but one of the best-performing stocks have a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Dividend Yield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114 stocks with a range of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0.00~0.09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12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EPS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-0.04~0.15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12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-0.05~0.19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45290-2B27-D269-CD66-37610F9EF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269" y="0"/>
            <a:ext cx="5052441" cy="3420719"/>
          </a:xfrm>
          <a:prstGeom prst="rect">
            <a:avLst/>
          </a:prstGeom>
        </p:spPr>
      </p:pic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70ABBBC1-9F42-915E-C81E-01EF6B8E7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70" y="3371938"/>
            <a:ext cx="5052441" cy="3474801"/>
          </a:xfrm>
          <a:prstGeom prst="rect">
            <a:avLst/>
          </a:prstGeom>
        </p:spPr>
      </p:pic>
      <p:pic>
        <p:nvPicPr>
          <p:cNvPr id="9" name="Picture 8" descr="A graph with green dots&#10;&#10;Description automatically generated">
            <a:extLst>
              <a:ext uri="{FF2B5EF4-FFF2-40B4-BE49-F238E27FC236}">
                <a16:creationId xmlns:a16="http://schemas.microsoft.com/office/drawing/2014/main" id="{60CC6F10-7635-6340-F7C6-36483405F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090" y="3380647"/>
            <a:ext cx="4835041" cy="345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2DEE-52DD-0DB3-9514-C383CB7C1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Best Performing Stocks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3957C-DE20-87A2-6DC2-FC6AD6EB6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5997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process, we analyze the performance of stocks basing on 4 metrics: 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Debt/ EBITDA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Dividend Yield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 Yield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FCF Yield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good-performing stock should have low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Debt/ EBITDA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high in other 3 metrics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Stocks with negative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EBITDA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dropped to simplify calculation.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stocks are sorted into four list based on the above metrics.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in each list are picked and combined to get a preliminary set.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each stock in the preliminary set is checked, and if it is among the bottom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on any of the four lists, it should be removed from the set.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stocks remained in the set after being checked is defined as the best performing stocks.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each sector, based on the number of the stocks in the sector and the metrics’ distribution,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chosen to be different pairs of numbers, to get a final investing portfolio with a size of between 5 to 20.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in the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sector,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selected to be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selected to be </a:t>
            </a:r>
            <a:r>
              <a:rPr 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in the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Sector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9FC3CB-5CBD-6CD2-07F6-32FF8514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31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Filtered Stocks in Consumer Goods 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799384"/>
              </p:ext>
            </p:extLst>
          </p:nvPr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18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773545" y="2243756"/>
            <a:ext cx="2673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Investment Portfolio performs below average in all three periods, especially in 60 days where they failed to provide positive returns.</a:t>
            </a:r>
          </a:p>
        </p:txBody>
      </p:sp>
      <p:pic>
        <p:nvPicPr>
          <p:cNvPr id="6" name="Picture 5" descr="A graph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A81DF609-BF9A-B0EA-9CE3-60D7B553E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936" y="136525"/>
            <a:ext cx="7772400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7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C3FF4-02AD-B305-B379-00C58266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ED6D0C-8082-8A09-6602-1061B58FE99C}"/>
              </a:ext>
            </a:extLst>
          </p:cNvPr>
          <p:cNvSpPr txBox="1">
            <a:spLocks/>
          </p:cNvSpPr>
          <p:nvPr/>
        </p:nvSpPr>
        <p:spPr>
          <a:xfrm>
            <a:off x="1065125" y="136525"/>
            <a:ext cx="4481565" cy="1350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218F47-3463-3D79-7576-4D4604279C21}"/>
              </a:ext>
            </a:extLst>
          </p:cNvPr>
          <p:cNvSpPr txBox="1">
            <a:spLocks/>
          </p:cNvSpPr>
          <p:nvPr/>
        </p:nvSpPr>
        <p:spPr>
          <a:xfrm>
            <a:off x="763674" y="1157340"/>
            <a:ext cx="7063992" cy="269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in financial services sector,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which move forward to analysis process. Other stocks are dropped because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EPS data; 26 stocks lack debt data; 12 stocks lack shares data; 3 stocks lack EBITDA data; 28 stocks paid zero dividend.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eliminating outliers in the stocks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method with sensitivity = 1.5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may drop out some best-performing stocks), the stocks in Financial Services sector have the following distribution:</a:t>
            </a: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AFE8CE23-DBC4-8B18-A48A-D6DB1EFE5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048169"/>
              </p:ext>
            </p:extLst>
          </p:nvPr>
        </p:nvGraphicFramePr>
        <p:xfrm>
          <a:off x="844061" y="4088584"/>
          <a:ext cx="839149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298">
                  <a:extLst>
                    <a:ext uri="{9D8B030D-6E8A-4147-A177-3AD203B41FA5}">
                      <a16:colId xmlns:a16="http://schemas.microsoft.com/office/drawing/2014/main" val="193524710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3326805715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247847394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524813708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896350244"/>
                    </a:ext>
                  </a:extLst>
                </a:gridCol>
              </a:tblGrid>
              <a:tr h="296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Debt/EBITDA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7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Dividend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EPS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0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FCF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3609"/>
                  </a:ext>
                </a:extLst>
              </a:tr>
            </a:tbl>
          </a:graphicData>
        </a:graphic>
      </p:graphicFrame>
      <p:sp>
        <p:nvSpPr>
          <p:cNvPr id="8" name="文本框 6">
            <a:extLst>
              <a:ext uri="{FF2B5EF4-FFF2-40B4-BE49-F238E27FC236}">
                <a16:creationId xmlns:a16="http://schemas.microsoft.com/office/drawing/2014/main" id="{9F2470B7-7D07-71DC-5624-72619DF4161C}"/>
              </a:ext>
            </a:extLst>
          </p:cNvPr>
          <p:cNvSpPr txBox="1"/>
          <p:nvPr/>
        </p:nvSpPr>
        <p:spPr>
          <a:xfrm>
            <a:off x="8105671" y="3182547"/>
            <a:ext cx="3256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for Best-performing Filter:</a:t>
            </a:r>
          </a:p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Size of Portfolio =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6734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711F9-7ECE-96B9-DF33-69F2A7F5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B7AC17-B902-7C0A-B989-5C4A2A024D79}"/>
              </a:ext>
            </a:extLst>
          </p:cNvPr>
          <p:cNvSpPr txBox="1">
            <a:spLocks/>
          </p:cNvSpPr>
          <p:nvPr/>
        </p:nvSpPr>
        <p:spPr>
          <a:xfrm>
            <a:off x="1202400" y="-10065"/>
            <a:ext cx="5340180" cy="1256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B722F7-D3F9-7AEB-2BAC-1A9AA87627CC}"/>
              </a:ext>
            </a:extLst>
          </p:cNvPr>
          <p:cNvSpPr txBox="1"/>
          <p:nvPr/>
        </p:nvSpPr>
        <p:spPr>
          <a:xfrm>
            <a:off x="870942" y="789116"/>
            <a:ext cx="56957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best-performing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Debt/EBITDA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 stocks with a range of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1.17~6.79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(negative exist because of negative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EBITDA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but one of the best-performing stocks have a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Dividend Yield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altLang="zh-CN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 stocks with a range of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0.00~0.17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EPS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0.275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-0.09~0.25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-0.16~0.29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graph with red dots&#10;&#10;Description automatically generated">
            <a:extLst>
              <a:ext uri="{FF2B5EF4-FFF2-40B4-BE49-F238E27FC236}">
                <a16:creationId xmlns:a16="http://schemas.microsoft.com/office/drawing/2014/main" id="{C697E004-9080-B06D-392A-DD82B2036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577" y="-10065"/>
            <a:ext cx="4908747" cy="3462655"/>
          </a:xfrm>
          <a:prstGeom prst="rect">
            <a:avLst/>
          </a:prstGeom>
        </p:spPr>
      </p:pic>
      <p:pic>
        <p:nvPicPr>
          <p:cNvPr id="10" name="Picture 9" descr="A graph with blue dots&#10;&#10;Description automatically generated">
            <a:extLst>
              <a:ext uri="{FF2B5EF4-FFF2-40B4-BE49-F238E27FC236}">
                <a16:creationId xmlns:a16="http://schemas.microsoft.com/office/drawing/2014/main" id="{1162D1FE-AC79-5DD3-28C5-B4C92892F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00" y="3374236"/>
            <a:ext cx="5085492" cy="3483763"/>
          </a:xfrm>
          <a:prstGeom prst="rect">
            <a:avLst/>
          </a:prstGeom>
        </p:spPr>
      </p:pic>
      <p:pic>
        <p:nvPicPr>
          <p:cNvPr id="12" name="Picture 11" descr="A graph with green dots&#10;&#10;Description automatically generated">
            <a:extLst>
              <a:ext uri="{FF2B5EF4-FFF2-40B4-BE49-F238E27FC236}">
                <a16:creationId xmlns:a16="http://schemas.microsoft.com/office/drawing/2014/main" id="{FB7C1C14-C5C8-3C34-88FF-20389F601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019" y="3418934"/>
            <a:ext cx="4875305" cy="343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39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D19D6-FAF3-E897-4D1D-161A87B3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23</a:t>
            </a:fld>
            <a:endParaRPr 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CC758AD-E325-CFB4-1790-5C70426CE27A}"/>
              </a:ext>
            </a:extLst>
          </p:cNvPr>
          <p:cNvSpPr txBox="1">
            <a:spLocks/>
          </p:cNvSpPr>
          <p:nvPr/>
        </p:nvSpPr>
        <p:spPr>
          <a:xfrm>
            <a:off x="773545" y="460375"/>
            <a:ext cx="32442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Filtered Stocks in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sector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32AF16BE-E1EB-E450-E0FE-9F1E72DFF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31598"/>
              </p:ext>
            </p:extLst>
          </p:nvPr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18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7" name="文本框 8">
            <a:extLst>
              <a:ext uri="{FF2B5EF4-FFF2-40B4-BE49-F238E27FC236}">
                <a16:creationId xmlns:a16="http://schemas.microsoft.com/office/drawing/2014/main" id="{86758DB6-2866-AE00-4F4D-48D42D4678D7}"/>
              </a:ext>
            </a:extLst>
          </p:cNvPr>
          <p:cNvSpPr txBox="1"/>
          <p:nvPr/>
        </p:nvSpPr>
        <p:spPr>
          <a:xfrm>
            <a:off x="773545" y="2243756"/>
            <a:ext cx="2673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Filtered Stocks have above-average returns rate in 60-day, 120-day and 1-year sector; they perform especially well in a longer term. </a:t>
            </a:r>
          </a:p>
        </p:txBody>
      </p:sp>
      <p:pic>
        <p:nvPicPr>
          <p:cNvPr id="12" name="Picture 11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C5EFD8D5-3222-EE72-7EB7-55D4BF3ED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054" y="0"/>
            <a:ext cx="813435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87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F15D-1872-395C-E2DB-563AEECC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25" y="136525"/>
            <a:ext cx="4481565" cy="135063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inancial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ervices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12C-1C07-666B-1D0E-981D3D03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74" y="1157340"/>
            <a:ext cx="7063992" cy="269752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1372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in financial services sector,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357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which move forward to analysis process. Other stocks are dropped because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1)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270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have no financial data in the database; 2)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EPS data; 3)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price data in a long period; 4)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debt data; 5)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shares data; 6)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EBITDA data; 7)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paid zero dividend; 8)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FCF data.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eliminating outliers in the stocks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method with sensitivity = 1.5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may drop out some best-performing stocks), the stocks in Financial Services sector have the following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F373-9047-9757-03B2-1D3BACC8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3ECAF-86C0-3B9C-5CA0-9A80F5FB0A32}"/>
              </a:ext>
            </a:extLst>
          </p:cNvPr>
          <p:cNvSpPr txBox="1"/>
          <p:nvPr/>
        </p:nvSpPr>
        <p:spPr>
          <a:xfrm>
            <a:off x="7358743" y="607106"/>
            <a:ext cx="5306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657311-A860-4879-598C-EEEAA788E46B}"/>
              </a:ext>
            </a:extLst>
          </p:cNvPr>
          <p:cNvGraphicFramePr>
            <a:graphicFrameLocks noGrp="1"/>
          </p:cNvGraphicFramePr>
          <p:nvPr/>
        </p:nvGraphicFramePr>
        <p:xfrm>
          <a:off x="844061" y="4088584"/>
          <a:ext cx="839149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298">
                  <a:extLst>
                    <a:ext uri="{9D8B030D-6E8A-4147-A177-3AD203B41FA5}">
                      <a16:colId xmlns:a16="http://schemas.microsoft.com/office/drawing/2014/main" val="193524710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3326805715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247847394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524813708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896350244"/>
                    </a:ext>
                  </a:extLst>
                </a:gridCol>
              </a:tblGrid>
              <a:tr h="296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Debt/EBITDA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7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Dividend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EPS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0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FCF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360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A5B1F10-8EC1-0702-8BF4-12E518900570}"/>
              </a:ext>
            </a:extLst>
          </p:cNvPr>
          <p:cNvSpPr txBox="1"/>
          <p:nvPr/>
        </p:nvSpPr>
        <p:spPr>
          <a:xfrm>
            <a:off x="8105671" y="3182547"/>
            <a:ext cx="3256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for Best-performing Filter:</a:t>
            </a:r>
          </a:p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Size of Portfolio =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03621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4DD6-4C6D-6797-54A7-641E2490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086" y="-191613"/>
            <a:ext cx="5340180" cy="125673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inancial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ervices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62F6-FE19-77D5-D09F-545BB12D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25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C0DC14-22AE-28FC-6105-63DA84AC0217}"/>
              </a:ext>
            </a:extLst>
          </p:cNvPr>
          <p:cNvSpPr txBox="1"/>
          <p:nvPr/>
        </p:nvSpPr>
        <p:spPr>
          <a:xfrm>
            <a:off x="803868" y="619032"/>
            <a:ext cx="5455598" cy="2807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best-performing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Debt/EBITDA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 stocks with a range of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7.82~17.19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(negative exist because of negative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EBITDA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but one of the best-performing stocks have a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Dividend Yield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 stocks with a range of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0.00~0.22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EPS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-0.11~0.27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-0.20~0.41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 descr="图表, 散点图&#10;&#10;描述已自动生成">
            <a:extLst>
              <a:ext uri="{FF2B5EF4-FFF2-40B4-BE49-F238E27FC236}">
                <a16:creationId xmlns:a16="http://schemas.microsoft.com/office/drawing/2014/main" id="{55BF57EF-45D5-CAE6-CFC0-E70815870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00" y="3419799"/>
            <a:ext cx="4945978" cy="3438000"/>
          </a:xfrm>
          <a:prstGeom prst="rect">
            <a:avLst/>
          </a:prstGeom>
        </p:spPr>
      </p:pic>
      <p:pic>
        <p:nvPicPr>
          <p:cNvPr id="32" name="图片 31" descr="图表, 散点图&#10;&#10;描述已自动生成">
            <a:extLst>
              <a:ext uri="{FF2B5EF4-FFF2-40B4-BE49-F238E27FC236}">
                <a16:creationId xmlns:a16="http://schemas.microsoft.com/office/drawing/2014/main" id="{7327B8D0-6D1D-5253-0C27-9F4D253D3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363" y="3426989"/>
            <a:ext cx="4908615" cy="3438402"/>
          </a:xfrm>
          <a:prstGeom prst="rect">
            <a:avLst/>
          </a:prstGeom>
        </p:spPr>
      </p:pic>
      <p:pic>
        <p:nvPicPr>
          <p:cNvPr id="8" name="图片 7" descr="图表, 散点图&#10;&#10;描述已自动生成">
            <a:extLst>
              <a:ext uri="{FF2B5EF4-FFF2-40B4-BE49-F238E27FC236}">
                <a16:creationId xmlns:a16="http://schemas.microsoft.com/office/drawing/2014/main" id="{E582FEB3-7528-F0D8-94E1-07B71523E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236" y="11013"/>
            <a:ext cx="5027227" cy="341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82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Filtered Stocks in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Service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18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773545" y="2243756"/>
            <a:ext cx="2673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Filtered Investment Portfolio performs badly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120-day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1-year period.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图表, 瀑布图&#10;&#10;描述已自动生成">
            <a:extLst>
              <a:ext uri="{FF2B5EF4-FFF2-40B4-BE49-F238E27FC236}">
                <a16:creationId xmlns:a16="http://schemas.microsoft.com/office/drawing/2014/main" id="{7A845BDE-3ED4-605C-E995-61B0A30BB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802" y="2557"/>
            <a:ext cx="8513254" cy="486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54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F15D-1872-395C-E2DB-563AEECC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25" y="136525"/>
            <a:ext cx="4481565" cy="135063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12C-1C07-666B-1D0E-981D3D03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74" y="1157340"/>
            <a:ext cx="7063992" cy="269752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1308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in financial services sector,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which move forward to analysis process. Other stocks are dropped because: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 stocks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EPS data; 12 stocks lack price data in a long period; 299 stocks lack debt data; 55 stocks lack shares data; 30 stocks lack EBITDA data; 536 stocks paid zero dividend;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FCF data.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eliminating outliers in the stocks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method with sensitivity = 1.5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may drop out some best-performing stocks), the stocks in Financial Services sector have the following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F373-9047-9757-03B2-1D3BACC8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3ECAF-86C0-3B9C-5CA0-9A80F5FB0A32}"/>
              </a:ext>
            </a:extLst>
          </p:cNvPr>
          <p:cNvSpPr txBox="1"/>
          <p:nvPr/>
        </p:nvSpPr>
        <p:spPr>
          <a:xfrm>
            <a:off x="7358743" y="607106"/>
            <a:ext cx="5306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657311-A860-4879-598C-EEEAA788E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496747"/>
              </p:ext>
            </p:extLst>
          </p:nvPr>
        </p:nvGraphicFramePr>
        <p:xfrm>
          <a:off x="844061" y="4088584"/>
          <a:ext cx="839149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298">
                  <a:extLst>
                    <a:ext uri="{9D8B030D-6E8A-4147-A177-3AD203B41FA5}">
                      <a16:colId xmlns:a16="http://schemas.microsoft.com/office/drawing/2014/main" val="193524710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3326805715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247847394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524813708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896350244"/>
                    </a:ext>
                  </a:extLst>
                </a:gridCol>
              </a:tblGrid>
              <a:tr h="296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Debt/EBITDA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7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Dividend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EPS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0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FCF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360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A5B1F10-8EC1-0702-8BF4-12E518900570}"/>
              </a:ext>
            </a:extLst>
          </p:cNvPr>
          <p:cNvSpPr txBox="1"/>
          <p:nvPr/>
        </p:nvSpPr>
        <p:spPr>
          <a:xfrm>
            <a:off x="8105671" y="3182547"/>
            <a:ext cx="3256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for Best-performing Filter:</a:t>
            </a:r>
          </a:p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Size of Portfolio =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81051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4DD6-4C6D-6797-54A7-641E2490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903" y="-125461"/>
            <a:ext cx="5340180" cy="125673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62F6-FE19-77D5-D09F-545BB12D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28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C0DC14-22AE-28FC-6105-63DA84AC0217}"/>
              </a:ext>
            </a:extLst>
          </p:cNvPr>
          <p:cNvSpPr txBox="1"/>
          <p:nvPr/>
        </p:nvSpPr>
        <p:spPr>
          <a:xfrm>
            <a:off x="1187561" y="673664"/>
            <a:ext cx="54746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best-performing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Debt/EBITDA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360 stocks with a range of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3.76~5.93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(negative exist because of negative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EBITDA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but one of the best-performing stocks have a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Dividend Yield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360 stocks with a range of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0.00~0.21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EPS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-0.88~0.34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-0.65~0.39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aph with red dots&#10;&#10;Description automatically generated">
            <a:extLst>
              <a:ext uri="{FF2B5EF4-FFF2-40B4-BE49-F238E27FC236}">
                <a16:creationId xmlns:a16="http://schemas.microsoft.com/office/drawing/2014/main" id="{0E5F8F17-388F-2BB1-3953-04CC27202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236" y="8192"/>
            <a:ext cx="4817083" cy="3384276"/>
          </a:xfrm>
          <a:prstGeom prst="rect">
            <a:avLst/>
          </a:prstGeom>
        </p:spPr>
      </p:pic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EE788284-EDBB-3DC1-F60C-AAC022792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00" y="3465532"/>
            <a:ext cx="4862466" cy="3384276"/>
          </a:xfrm>
          <a:prstGeom prst="rect">
            <a:avLst/>
          </a:prstGeom>
        </p:spPr>
      </p:pic>
      <p:pic>
        <p:nvPicPr>
          <p:cNvPr id="9" name="Picture 8" descr="A graph with green dots&#10;&#10;Description automatically generated">
            <a:extLst>
              <a:ext uri="{FF2B5EF4-FFF2-40B4-BE49-F238E27FC236}">
                <a16:creationId xmlns:a16="http://schemas.microsoft.com/office/drawing/2014/main" id="{019E5078-FBFF-932F-AB61-FE6A2BA636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237" y="3465532"/>
            <a:ext cx="4797634" cy="338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50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Filtered Stocks in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152671"/>
              </p:ext>
            </p:extLst>
          </p:nvPr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18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773545" y="2243756"/>
            <a:ext cx="2673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Filtered Investment Portfolio doesn’t have a good performance in all  periods.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graph of stock prices&#10;&#10;Description automatically generated with medium confidence">
            <a:extLst>
              <a:ext uri="{FF2B5EF4-FFF2-40B4-BE49-F238E27FC236}">
                <a16:creationId xmlns:a16="http://schemas.microsoft.com/office/drawing/2014/main" id="{2ED9045F-703F-FAD8-964C-D87AA4237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36" y="0"/>
            <a:ext cx="8096252" cy="462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F15D-1872-395C-E2DB-563AEECC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25" y="136525"/>
            <a:ext cx="4481565" cy="135063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Materials 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12C-1C07-666B-1D0E-981D3D03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74" y="1157340"/>
            <a:ext cx="7063992" cy="269752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in financial services sector,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which move forward to analysis process. Other stocks are dropped because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EPS data;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debt data;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shares data;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EBITDA data;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paid zero dividend;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 lacks FCF data.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eliminating outliers in the stocks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method with sensitivity = 1.5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may drop out some best-performing stocks), the stocks in Financial Services sector have the following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F373-9047-9757-03B2-1D3BACC8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3ECAF-86C0-3B9C-5CA0-9A80F5FB0A32}"/>
              </a:ext>
            </a:extLst>
          </p:cNvPr>
          <p:cNvSpPr txBox="1"/>
          <p:nvPr/>
        </p:nvSpPr>
        <p:spPr>
          <a:xfrm>
            <a:off x="7358743" y="607106"/>
            <a:ext cx="5306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657311-A860-4879-598C-EEEAA788E46B}"/>
              </a:ext>
            </a:extLst>
          </p:cNvPr>
          <p:cNvGraphicFramePr>
            <a:graphicFrameLocks noGrp="1"/>
          </p:cNvGraphicFramePr>
          <p:nvPr/>
        </p:nvGraphicFramePr>
        <p:xfrm>
          <a:off x="844061" y="4088584"/>
          <a:ext cx="839149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298">
                  <a:extLst>
                    <a:ext uri="{9D8B030D-6E8A-4147-A177-3AD203B41FA5}">
                      <a16:colId xmlns:a16="http://schemas.microsoft.com/office/drawing/2014/main" val="193524710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3326805715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247847394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524813708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896350244"/>
                    </a:ext>
                  </a:extLst>
                </a:gridCol>
              </a:tblGrid>
              <a:tr h="296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Debt/EBITDA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7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Dividend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EPS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0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FCF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360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A5B1F10-8EC1-0702-8BF4-12E518900570}"/>
              </a:ext>
            </a:extLst>
          </p:cNvPr>
          <p:cNvSpPr txBox="1"/>
          <p:nvPr/>
        </p:nvSpPr>
        <p:spPr>
          <a:xfrm>
            <a:off x="8105671" y="3182547"/>
            <a:ext cx="3256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for Best-performing Filter:</a:t>
            </a:r>
          </a:p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Size of Portfolio =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21206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F15D-1872-395C-E2DB-563AEECC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25" y="136525"/>
            <a:ext cx="4481565" cy="135063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Goods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12C-1C07-666B-1D0E-981D3D03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74" y="1157340"/>
            <a:ext cx="7063992" cy="269752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in financial services sector,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which move forward to analysis process. Other stocks are dropped because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price data in a long period; 3 stocks lack debt data;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shares data; 3 stocks lack EBITDA data; 17 stocks paid zero dividend; 1 stock lack FCF data.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eliminating outliers in the stocks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method with sensitivity = 1.5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may drop out some best-performing stocks), the stocks in Financial Services sector have the following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F373-9047-9757-03B2-1D3BACC8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3ECAF-86C0-3B9C-5CA0-9A80F5FB0A32}"/>
              </a:ext>
            </a:extLst>
          </p:cNvPr>
          <p:cNvSpPr txBox="1"/>
          <p:nvPr/>
        </p:nvSpPr>
        <p:spPr>
          <a:xfrm>
            <a:off x="7358743" y="607106"/>
            <a:ext cx="5306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657311-A860-4879-598C-EEEAA788E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70926"/>
              </p:ext>
            </p:extLst>
          </p:nvPr>
        </p:nvGraphicFramePr>
        <p:xfrm>
          <a:off x="844061" y="4088584"/>
          <a:ext cx="839149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298">
                  <a:extLst>
                    <a:ext uri="{9D8B030D-6E8A-4147-A177-3AD203B41FA5}">
                      <a16:colId xmlns:a16="http://schemas.microsoft.com/office/drawing/2014/main" val="193524710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3326805715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247847394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524813708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896350244"/>
                    </a:ext>
                  </a:extLst>
                </a:gridCol>
              </a:tblGrid>
              <a:tr h="296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Debt/EBITDA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7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Dividend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EPS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0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FCF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360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A5B1F10-8EC1-0702-8BF4-12E518900570}"/>
              </a:ext>
            </a:extLst>
          </p:cNvPr>
          <p:cNvSpPr txBox="1"/>
          <p:nvPr/>
        </p:nvSpPr>
        <p:spPr>
          <a:xfrm>
            <a:off x="8105671" y="3182547"/>
            <a:ext cx="3256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for Best-performing Filter:</a:t>
            </a:r>
          </a:p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Size of Portfolio =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7311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4DD6-4C6D-6797-54A7-641E2490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0" y="-148190"/>
            <a:ext cx="5340180" cy="125673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Goods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62F6-FE19-77D5-D09F-545BB12D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31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C0DC14-22AE-28FC-6105-63DA84AC0217}"/>
              </a:ext>
            </a:extLst>
          </p:cNvPr>
          <p:cNvSpPr txBox="1"/>
          <p:nvPr/>
        </p:nvSpPr>
        <p:spPr>
          <a:xfrm>
            <a:off x="1016801" y="742534"/>
            <a:ext cx="55081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best-performing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Debt/EBITDA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53 stocks with a range of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1.11~6.11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(negative exist because of negative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EBITDA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but two of the best-performing stocks have a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Dividend Yield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0.01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0.05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53 stocks with a range of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0.00~0.03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9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EPS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-0.09~0.19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-0.09~0.12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E7F2C-3214-9E59-DE93-2CDCD5DE0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039" y="54037"/>
            <a:ext cx="5042469" cy="3378907"/>
          </a:xfrm>
          <a:prstGeom prst="rect">
            <a:avLst/>
          </a:prstGeom>
        </p:spPr>
      </p:pic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19211CCA-6E44-7FC7-7116-999652597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01" y="3484166"/>
            <a:ext cx="4942952" cy="3412991"/>
          </a:xfrm>
          <a:prstGeom prst="rect">
            <a:avLst/>
          </a:prstGeom>
        </p:spPr>
      </p:pic>
      <p:pic>
        <p:nvPicPr>
          <p:cNvPr id="6" name="图片 5" descr="图表, 散点图&#10;&#10;描述已自动生成">
            <a:extLst>
              <a:ext uri="{FF2B5EF4-FFF2-40B4-BE49-F238E27FC236}">
                <a16:creationId xmlns:a16="http://schemas.microsoft.com/office/drawing/2014/main" id="{E81F0218-3BB0-CB0A-DA3D-877C12BF05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039" y="3429000"/>
            <a:ext cx="4862924" cy="341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40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Filtered Stocks in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Goods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72342"/>
              </p:ext>
            </p:extLst>
          </p:nvPr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18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773545" y="2243756"/>
            <a:ext cx="2673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performs under average in 60-day period, while its performance in long-term, however, is significantly good.</a:t>
            </a:r>
          </a:p>
        </p:txBody>
      </p:sp>
      <p:pic>
        <p:nvPicPr>
          <p:cNvPr id="6" name="Picture 5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3DDE789F-8D3D-2A6F-B67F-58BF69514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3070"/>
            <a:ext cx="7772400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25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F15D-1872-395C-E2DB-563AEECC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25" y="136525"/>
            <a:ext cx="4481565" cy="135063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12C-1C07-666B-1D0E-981D3D03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74" y="1157340"/>
            <a:ext cx="7063992" cy="269752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in financial services sector,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which move forward to analysis process. Other stocks are dropped because: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 stocks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EPS data; 10 stocks lack price data in a long period;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debt data; 42 stocks lack shares data; 20 stocks lack EBITDA data; 133 stocks paid zero dividend; 3 stocks lack FCF data.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eliminating outliers in the stocks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method with sensitivity = 1.5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may drop out some best-performing stocks), the stocks in Financial Services sector have the following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F373-9047-9757-03B2-1D3BACC8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3ECAF-86C0-3B9C-5CA0-9A80F5FB0A32}"/>
              </a:ext>
            </a:extLst>
          </p:cNvPr>
          <p:cNvSpPr txBox="1"/>
          <p:nvPr/>
        </p:nvSpPr>
        <p:spPr>
          <a:xfrm>
            <a:off x="7358743" y="607106"/>
            <a:ext cx="5306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657311-A860-4879-598C-EEEAA788E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66417"/>
              </p:ext>
            </p:extLst>
          </p:nvPr>
        </p:nvGraphicFramePr>
        <p:xfrm>
          <a:off x="844061" y="4088584"/>
          <a:ext cx="839149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298">
                  <a:extLst>
                    <a:ext uri="{9D8B030D-6E8A-4147-A177-3AD203B41FA5}">
                      <a16:colId xmlns:a16="http://schemas.microsoft.com/office/drawing/2014/main" val="193524710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3326805715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247847394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524813708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896350244"/>
                    </a:ext>
                  </a:extLst>
                </a:gridCol>
              </a:tblGrid>
              <a:tr h="296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Debt/EBITDA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7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Dividend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EPS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0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FCF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360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A5B1F10-8EC1-0702-8BF4-12E518900570}"/>
              </a:ext>
            </a:extLst>
          </p:cNvPr>
          <p:cNvSpPr txBox="1"/>
          <p:nvPr/>
        </p:nvSpPr>
        <p:spPr>
          <a:xfrm>
            <a:off x="8105671" y="3182547"/>
            <a:ext cx="3256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for Best-performing Filter:</a:t>
            </a:r>
          </a:p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Size of Portfolio =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59895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4DD6-4C6D-6797-54A7-641E2490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647" y="-222875"/>
            <a:ext cx="5340180" cy="125673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62F6-FE19-77D5-D09F-545BB12D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34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C0DC14-22AE-28FC-6105-63DA84AC0217}"/>
              </a:ext>
            </a:extLst>
          </p:cNvPr>
          <p:cNvSpPr txBox="1"/>
          <p:nvPr/>
        </p:nvSpPr>
        <p:spPr>
          <a:xfrm>
            <a:off x="1202400" y="625802"/>
            <a:ext cx="54562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best-performing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Debt/EBITDA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157 stocks with a range of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3.06~7.12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(negative exist because of negative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EBITDA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but one of the best-performing stocks have a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Dividend Yield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1.0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YRD’s dividend is close to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157 stocks with a range of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0.00~0.09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EPS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-0.04~0.13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-0.10~0.17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aph with red dots&#10;&#10;Description automatically generated">
            <a:extLst>
              <a:ext uri="{FF2B5EF4-FFF2-40B4-BE49-F238E27FC236}">
                <a16:creationId xmlns:a16="http://schemas.microsoft.com/office/drawing/2014/main" id="{B241F0E1-62F0-C065-8CF9-960A53DCC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827" y="1"/>
            <a:ext cx="4857587" cy="3426568"/>
          </a:xfrm>
          <a:prstGeom prst="rect">
            <a:avLst/>
          </a:prstGeom>
        </p:spPr>
      </p:pic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9D1B81DE-1142-7F01-15BD-E084D9782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00" y="3299074"/>
            <a:ext cx="5045221" cy="3558926"/>
          </a:xfrm>
          <a:prstGeom prst="rect">
            <a:avLst/>
          </a:prstGeom>
        </p:spPr>
      </p:pic>
      <p:pic>
        <p:nvPicPr>
          <p:cNvPr id="9" name="Picture 8" descr="A chart with green dots&#10;&#10;Description automatically generated">
            <a:extLst>
              <a:ext uri="{FF2B5EF4-FFF2-40B4-BE49-F238E27FC236}">
                <a16:creationId xmlns:a16="http://schemas.microsoft.com/office/drawing/2014/main" id="{7EA8603F-7CA9-10AD-44CA-53FAE6A8D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187" y="3431432"/>
            <a:ext cx="4857588" cy="342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03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Filtered Stocks in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502031"/>
              </p:ext>
            </p:extLst>
          </p:nvPr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18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773545" y="2243756"/>
            <a:ext cx="2673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Filtered Stocks perform very well in all three periods. </a:t>
            </a:r>
          </a:p>
        </p:txBody>
      </p:sp>
      <p:pic>
        <p:nvPicPr>
          <p:cNvPr id="10" name="Picture 9" descr="A graph of stock prices&#10;&#10;Description automatically generated with medium confidence">
            <a:extLst>
              <a:ext uri="{FF2B5EF4-FFF2-40B4-BE49-F238E27FC236}">
                <a16:creationId xmlns:a16="http://schemas.microsoft.com/office/drawing/2014/main" id="{38976861-B42D-D6E1-67FE-17ACB573F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3070"/>
            <a:ext cx="8218714" cy="46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70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F15D-1872-395C-E2DB-563AEECC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25" y="136525"/>
            <a:ext cx="4481565" cy="135063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12C-1C07-666B-1D0E-981D3D03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74" y="1157340"/>
            <a:ext cx="7063992" cy="269752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377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in financial services sector,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which move forward to analysis process. Other stocks are dropped because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11 stocks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EPS data; 3 stocks lack price data in a long period; 36 stocks lack debt data; 27 stocks lack shares data; 8 stocks lack EBITDA data; 71 stocks paid zero dividend; 1 stock lack FCF data.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eliminating outliers in the stocks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method with sensitivity = 1.5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may drop out some best-performing stocks), the stocks in Financial Services sector have the following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F373-9047-9757-03B2-1D3BACC8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3ECAF-86C0-3B9C-5CA0-9A80F5FB0A32}"/>
              </a:ext>
            </a:extLst>
          </p:cNvPr>
          <p:cNvSpPr txBox="1"/>
          <p:nvPr/>
        </p:nvSpPr>
        <p:spPr>
          <a:xfrm>
            <a:off x="7358743" y="607106"/>
            <a:ext cx="5306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657311-A860-4879-598C-EEEAA788E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157344"/>
              </p:ext>
            </p:extLst>
          </p:nvPr>
        </p:nvGraphicFramePr>
        <p:xfrm>
          <a:off x="844061" y="4088584"/>
          <a:ext cx="839149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298">
                  <a:extLst>
                    <a:ext uri="{9D8B030D-6E8A-4147-A177-3AD203B41FA5}">
                      <a16:colId xmlns:a16="http://schemas.microsoft.com/office/drawing/2014/main" val="193524710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3326805715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247847394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524813708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896350244"/>
                    </a:ext>
                  </a:extLst>
                </a:gridCol>
              </a:tblGrid>
              <a:tr h="296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Debt/EBITDA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7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Dividend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EPS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0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FCF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360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A5B1F10-8EC1-0702-8BF4-12E518900570}"/>
              </a:ext>
            </a:extLst>
          </p:cNvPr>
          <p:cNvSpPr txBox="1"/>
          <p:nvPr/>
        </p:nvSpPr>
        <p:spPr>
          <a:xfrm>
            <a:off x="8105671" y="3182547"/>
            <a:ext cx="3256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for Best-performing Filter:</a:t>
            </a:r>
          </a:p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Size of Portfolio =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68882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4DD6-4C6D-6797-54A7-641E2490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378" y="-225937"/>
            <a:ext cx="5340180" cy="125673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62F6-FE19-77D5-D09F-545BB12D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37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C0DC14-22AE-28FC-6105-63DA84AC0217}"/>
              </a:ext>
            </a:extLst>
          </p:cNvPr>
          <p:cNvSpPr txBox="1"/>
          <p:nvPr/>
        </p:nvSpPr>
        <p:spPr>
          <a:xfrm>
            <a:off x="1053973" y="679185"/>
            <a:ext cx="51874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best-performing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Debt/EBITDA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220 stocks with a range of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3.98~8.63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(negative exist because of negative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EBITDA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but one of the best-performing stocks have a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Dividend Yield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220 stocks with a range of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0.00~0.11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14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EPS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-0.04~0.16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14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-0.13~0.22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44BD5-1235-D634-A8A7-2D7C8F78C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812" y="0"/>
            <a:ext cx="4941274" cy="3318343"/>
          </a:xfrm>
          <a:prstGeom prst="rect">
            <a:avLst/>
          </a:prstGeom>
        </p:spPr>
      </p:pic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5038D7B7-18EE-C31E-591B-E6FB6E73B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00" y="3438202"/>
            <a:ext cx="4748166" cy="3432884"/>
          </a:xfrm>
          <a:prstGeom prst="rect">
            <a:avLst/>
          </a:prstGeom>
        </p:spPr>
      </p:pic>
      <p:pic>
        <p:nvPicPr>
          <p:cNvPr id="9" name="Picture 8" descr="A graph with green dots&#10;&#10;Description automatically generated">
            <a:extLst>
              <a:ext uri="{FF2B5EF4-FFF2-40B4-BE49-F238E27FC236}">
                <a16:creationId xmlns:a16="http://schemas.microsoft.com/office/drawing/2014/main" id="{E9DAA6EA-F188-46E6-6B23-87458D941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810" y="3318343"/>
            <a:ext cx="5036457" cy="355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54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Filtered Stocks in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255871"/>
              </p:ext>
            </p:extLst>
          </p:nvPr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18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566057" y="2243756"/>
            <a:ext cx="28814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Filtered Investment Portfolio performs very good in all three time periods, especially in short terms when the returns it gives is twice of that of S&amp;P 500.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graph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BA4D1F6F-5179-4CD7-5499-C7D7FDAAB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36525"/>
            <a:ext cx="7772400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70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F15D-1872-395C-E2DB-563AEECC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25" y="136525"/>
            <a:ext cx="4481565" cy="135063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12C-1C07-666B-1D0E-981D3D03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74" y="1157340"/>
            <a:ext cx="7063992" cy="269752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1057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in financial services sector,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which move forward to analysis process. Other stocks are dropped because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EPS data;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price data in a long period;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debt data;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shares data;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EBITDA data;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paid zero dividend;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FCF data.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eliminating outliers in the stocks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method with sensitivity = 1.5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may drop out some best-performing stocks), the stocks in Financial Services sector have the following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F373-9047-9757-03B2-1D3BACC8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3ECAF-86C0-3B9C-5CA0-9A80F5FB0A32}"/>
              </a:ext>
            </a:extLst>
          </p:cNvPr>
          <p:cNvSpPr txBox="1"/>
          <p:nvPr/>
        </p:nvSpPr>
        <p:spPr>
          <a:xfrm>
            <a:off x="7358743" y="607106"/>
            <a:ext cx="5306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657311-A860-4879-598C-EEEAA788E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709909"/>
              </p:ext>
            </p:extLst>
          </p:nvPr>
        </p:nvGraphicFramePr>
        <p:xfrm>
          <a:off x="844061" y="4088584"/>
          <a:ext cx="839149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298">
                  <a:extLst>
                    <a:ext uri="{9D8B030D-6E8A-4147-A177-3AD203B41FA5}">
                      <a16:colId xmlns:a16="http://schemas.microsoft.com/office/drawing/2014/main" val="193524710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3326805715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247847394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524813708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896350244"/>
                    </a:ext>
                  </a:extLst>
                </a:gridCol>
              </a:tblGrid>
              <a:tr h="296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Debt/EBITDA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7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Dividend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EPS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0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FCF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360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A5B1F10-8EC1-0702-8BF4-12E518900570}"/>
              </a:ext>
            </a:extLst>
          </p:cNvPr>
          <p:cNvSpPr txBox="1"/>
          <p:nvPr/>
        </p:nvSpPr>
        <p:spPr>
          <a:xfrm>
            <a:off x="8105671" y="3182547"/>
            <a:ext cx="3256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for Best-performing Filter:</a:t>
            </a:r>
          </a:p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Size of Portfolio =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0681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4DD6-4C6D-6797-54A7-641E2490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510" y="-165652"/>
            <a:ext cx="5340180" cy="125673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Materials 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62F6-FE19-77D5-D09F-545BB12D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4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C0DC14-22AE-28FC-6105-63DA84AC0217}"/>
              </a:ext>
            </a:extLst>
          </p:cNvPr>
          <p:cNvSpPr txBox="1"/>
          <p:nvPr/>
        </p:nvSpPr>
        <p:spPr>
          <a:xfrm>
            <a:off x="978887" y="696481"/>
            <a:ext cx="53401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best-performing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Debt/EBITDA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with a range of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-7.82~17.19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(negative exist because of negative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EBITDA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but one of the best-performing stocks have a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Dividend Yield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0.25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all 225 stocks with a range of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0.00~0.22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EPS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-0.11~0.27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-0.20~0.41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 descr="图表, 散点图&#10;&#10;描述已自动生成">
            <a:extLst>
              <a:ext uri="{FF2B5EF4-FFF2-40B4-BE49-F238E27FC236}">
                <a16:creationId xmlns:a16="http://schemas.microsoft.com/office/drawing/2014/main" id="{1014081C-1F16-0A8D-DC30-DEACF3A0D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87" y="3438913"/>
            <a:ext cx="4989526" cy="3468270"/>
          </a:xfrm>
          <a:prstGeom prst="rect">
            <a:avLst/>
          </a:prstGeom>
        </p:spPr>
      </p:pic>
      <p:pic>
        <p:nvPicPr>
          <p:cNvPr id="11" name="图片 10" descr="图表, 散点图&#10;&#10;描述已自动生成">
            <a:extLst>
              <a:ext uri="{FF2B5EF4-FFF2-40B4-BE49-F238E27FC236}">
                <a16:creationId xmlns:a16="http://schemas.microsoft.com/office/drawing/2014/main" id="{7A6D68A2-D937-0D29-7C0F-D0F15F0BC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00" y="3457316"/>
            <a:ext cx="4917768" cy="3468270"/>
          </a:xfrm>
          <a:prstGeom prst="rect">
            <a:avLst/>
          </a:prstGeom>
        </p:spPr>
      </p:pic>
      <p:pic>
        <p:nvPicPr>
          <p:cNvPr id="14" name="图片 13" descr="图表, 散点图&#10;&#10;描述已自动生成">
            <a:extLst>
              <a:ext uri="{FF2B5EF4-FFF2-40B4-BE49-F238E27FC236}">
                <a16:creationId xmlns:a16="http://schemas.microsoft.com/office/drawing/2014/main" id="{11B2BC40-F939-8387-9422-AB0ECB14D7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00" y="0"/>
            <a:ext cx="5094334" cy="343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09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4DD6-4C6D-6797-54A7-641E2490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275" y="-155606"/>
            <a:ext cx="5340180" cy="125673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62F6-FE19-77D5-D09F-545BB12D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40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C0DC14-22AE-28FC-6105-63DA84AC0217}"/>
              </a:ext>
            </a:extLst>
          </p:cNvPr>
          <p:cNvSpPr txBox="1"/>
          <p:nvPr/>
        </p:nvSpPr>
        <p:spPr>
          <a:xfrm>
            <a:off x="990430" y="769748"/>
            <a:ext cx="55508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best-performing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Debt/EBITDA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465 stocks with a range of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4.82~8.02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(negative exist because of negative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EBITDA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but one of the best-performing stocks have a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Dividend Yield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465 stocks with a range of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0.00~0.14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19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EPS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-0.13~0.17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19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-0.11~0.18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aph with red dots&#10;&#10;Description automatically generated">
            <a:extLst>
              <a:ext uri="{FF2B5EF4-FFF2-40B4-BE49-F238E27FC236}">
                <a16:creationId xmlns:a16="http://schemas.microsoft.com/office/drawing/2014/main" id="{5C5534A9-676F-FF99-A5AF-3428E0246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94" y="-1"/>
            <a:ext cx="4972729" cy="3570515"/>
          </a:xfrm>
          <a:prstGeom prst="rect">
            <a:avLst/>
          </a:prstGeom>
        </p:spPr>
      </p:pic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26C25803-3F67-B605-4DCA-6790AADD7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00" y="3487330"/>
            <a:ext cx="4781932" cy="3373200"/>
          </a:xfrm>
          <a:prstGeom prst="rect">
            <a:avLst/>
          </a:prstGeom>
        </p:spPr>
      </p:pic>
      <p:pic>
        <p:nvPicPr>
          <p:cNvPr id="9" name="Picture 8" descr="A chart with green dots&#10;&#10;Description automatically generated">
            <a:extLst>
              <a:ext uri="{FF2B5EF4-FFF2-40B4-BE49-F238E27FC236}">
                <a16:creationId xmlns:a16="http://schemas.microsoft.com/office/drawing/2014/main" id="{056D33F1-327A-ADAC-C154-EA695D774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55" y="3570515"/>
            <a:ext cx="5002957" cy="328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56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Filtered Stocks in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794141"/>
              </p:ext>
            </p:extLst>
          </p:nvPr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18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773545" y="2243756"/>
            <a:ext cx="2673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Filtered Investment Portfolio performs worse than S&amp;P 500 factors in 1-year period, but better in shorter terms. </a:t>
            </a:r>
          </a:p>
        </p:txBody>
      </p:sp>
      <p:pic>
        <p:nvPicPr>
          <p:cNvPr id="6" name="Picture 5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3627EEA8-57FB-9856-0B75-E0832F530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507" y="23070"/>
            <a:ext cx="7772400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68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F15D-1872-395C-E2DB-563AEECC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25" y="136525"/>
            <a:ext cx="4481565" cy="135063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Utilities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12C-1C07-666B-1D0E-981D3D03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74" y="1157340"/>
            <a:ext cx="7063992" cy="269752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97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in financial services sector, </a:t>
            </a:r>
            <a:r>
              <a:rPr lang="en-US" altLang="zh-CN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which move forward to analysis process. Other stocks are dropped because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stock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EPS data; 1 stock lack price data in a long period; 2 stocks lack debt data; 7 stocks lack shares data; 6)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 lack EBITDA data; 1 stock paid zero dividend.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eliminating outliers in the stocks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method with sensitivity = 1.5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may drop out some best-performing stocks), the stocks in Financial Services sector have the following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F373-9047-9757-03B2-1D3BACC8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3ECAF-86C0-3B9C-5CA0-9A80F5FB0A32}"/>
              </a:ext>
            </a:extLst>
          </p:cNvPr>
          <p:cNvSpPr txBox="1"/>
          <p:nvPr/>
        </p:nvSpPr>
        <p:spPr>
          <a:xfrm>
            <a:off x="7358743" y="607106"/>
            <a:ext cx="5306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657311-A860-4879-598C-EEEAA788E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59668"/>
              </p:ext>
            </p:extLst>
          </p:nvPr>
        </p:nvGraphicFramePr>
        <p:xfrm>
          <a:off x="844061" y="4088584"/>
          <a:ext cx="839149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298">
                  <a:extLst>
                    <a:ext uri="{9D8B030D-6E8A-4147-A177-3AD203B41FA5}">
                      <a16:colId xmlns:a16="http://schemas.microsoft.com/office/drawing/2014/main" val="193524710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3326805715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247847394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524813708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896350244"/>
                    </a:ext>
                  </a:extLst>
                </a:gridCol>
              </a:tblGrid>
              <a:tr h="296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Debt/EBITDA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7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Dividend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EPS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0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FCF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360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A5B1F10-8EC1-0702-8BF4-12E518900570}"/>
              </a:ext>
            </a:extLst>
          </p:cNvPr>
          <p:cNvSpPr txBox="1"/>
          <p:nvPr/>
        </p:nvSpPr>
        <p:spPr>
          <a:xfrm>
            <a:off x="8105671" y="3182547"/>
            <a:ext cx="3256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for Best-performing Filter:</a:t>
            </a:r>
          </a:p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Size of Portfolio =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468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4DD6-4C6D-6797-54A7-641E2490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87" y="-311355"/>
            <a:ext cx="5340180" cy="125673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Utilities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62F6-FE19-77D5-D09F-545BB12D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43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C0DC14-22AE-28FC-6105-63DA84AC0217}"/>
              </a:ext>
            </a:extLst>
          </p:cNvPr>
          <p:cNvSpPr txBox="1"/>
          <p:nvPr/>
        </p:nvSpPr>
        <p:spPr>
          <a:xfrm>
            <a:off x="1107650" y="628233"/>
            <a:ext cx="54814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best-performing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Debt/EBITDA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84 stocks with a range of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0.62~7.13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(negative exist because of negative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EBITDA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but one of the best-performing stocks have a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Dividend Yield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0.25,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all 84 stocks with a range of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0.00~0.09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9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EPS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-0.01~0.11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9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-0.18~0.11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graph with red dots&#10;&#10;Description automatically generated">
            <a:extLst>
              <a:ext uri="{FF2B5EF4-FFF2-40B4-BE49-F238E27FC236}">
                <a16:creationId xmlns:a16="http://schemas.microsoft.com/office/drawing/2014/main" id="{BB773665-E790-FD8F-626A-995B7FDE3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13" y="45342"/>
            <a:ext cx="4889500" cy="3394041"/>
          </a:xfrm>
          <a:prstGeom prst="rect">
            <a:avLst/>
          </a:prstGeom>
        </p:spPr>
      </p:pic>
      <p:pic>
        <p:nvPicPr>
          <p:cNvPr id="13" name="Picture 12" descr="A graph with blue dots&#10;&#10;Description automatically generated">
            <a:extLst>
              <a:ext uri="{FF2B5EF4-FFF2-40B4-BE49-F238E27FC236}">
                <a16:creationId xmlns:a16="http://schemas.microsoft.com/office/drawing/2014/main" id="{A50D615A-90D3-FD39-CC78-3369BAFB5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39" y="3328293"/>
            <a:ext cx="5084943" cy="3529707"/>
          </a:xfrm>
          <a:prstGeom prst="rect">
            <a:avLst/>
          </a:prstGeom>
        </p:spPr>
      </p:pic>
      <p:pic>
        <p:nvPicPr>
          <p:cNvPr id="15" name="Picture 14" descr="A graph with green dots&#10;&#10;Description automatically generated">
            <a:extLst>
              <a:ext uri="{FF2B5EF4-FFF2-40B4-BE49-F238E27FC236}">
                <a16:creationId xmlns:a16="http://schemas.microsoft.com/office/drawing/2014/main" id="{B38EA3F7-ADB4-4D1F-C1EC-25671E005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13" y="3408921"/>
            <a:ext cx="4889500" cy="3449079"/>
          </a:xfrm>
          <a:prstGeom prst="rect">
            <a:avLst/>
          </a:prstGeom>
        </p:spPr>
      </p:pic>
      <p:sp>
        <p:nvSpPr>
          <p:cNvPr id="16" name="文本框 2">
            <a:extLst>
              <a:ext uri="{FF2B5EF4-FFF2-40B4-BE49-F238E27FC236}">
                <a16:creationId xmlns:a16="http://schemas.microsoft.com/office/drawing/2014/main" id="{559A981B-3102-D3BA-0DEB-F11D09689E47}"/>
              </a:ext>
            </a:extLst>
          </p:cNvPr>
          <p:cNvSpPr txBox="1"/>
          <p:nvPr/>
        </p:nvSpPr>
        <p:spPr>
          <a:xfrm>
            <a:off x="-22462" y="5072744"/>
            <a:ext cx="122570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*ENIC and CEPU have been removed from the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ividend Yield plot, EPS and FCF Yield plot since their numbers are extremely high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396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Filtered Stocks in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Utilities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05188"/>
              </p:ext>
            </p:extLst>
          </p:nvPr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18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773545" y="2243756"/>
            <a:ext cx="2673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Filtered Investment Portfolio performs worse than S&amp;P 500 factors in 60-day and 1-year period, especially in  60-day when the returns fail to get positive.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8BD43E5E-2C5C-B9D5-601A-5E8DC25FA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6" y="0"/>
            <a:ext cx="8063592" cy="46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36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E6D36-450E-F3DE-281C-F9FFC05CD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4" y="-1268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Portfolios’ Returns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15DAD7D4-298B-A756-E88F-D2D31F3402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249986"/>
              </p:ext>
            </p:extLst>
          </p:nvPr>
        </p:nvGraphicFramePr>
        <p:xfrm>
          <a:off x="400547" y="1059297"/>
          <a:ext cx="5658346" cy="5262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3424">
                  <a:extLst>
                    <a:ext uri="{9D8B030D-6E8A-4147-A177-3AD203B41FA5}">
                      <a16:colId xmlns:a16="http://schemas.microsoft.com/office/drawing/2014/main" val="3253037311"/>
                    </a:ext>
                  </a:extLst>
                </a:gridCol>
                <a:gridCol w="1907861">
                  <a:extLst>
                    <a:ext uri="{9D8B030D-6E8A-4147-A177-3AD203B41FA5}">
                      <a16:colId xmlns:a16="http://schemas.microsoft.com/office/drawing/2014/main" val="2432182510"/>
                    </a:ext>
                  </a:extLst>
                </a:gridCol>
                <a:gridCol w="825687">
                  <a:extLst>
                    <a:ext uri="{9D8B030D-6E8A-4147-A177-3AD203B41FA5}">
                      <a16:colId xmlns:a16="http://schemas.microsoft.com/office/drawing/2014/main" val="1006532689"/>
                    </a:ext>
                  </a:extLst>
                </a:gridCol>
                <a:gridCol w="825687">
                  <a:extLst>
                    <a:ext uri="{9D8B030D-6E8A-4147-A177-3AD203B41FA5}">
                      <a16:colId xmlns:a16="http://schemas.microsoft.com/office/drawing/2014/main" val="4073589171"/>
                    </a:ext>
                  </a:extLst>
                </a:gridCol>
                <a:gridCol w="825687">
                  <a:extLst>
                    <a:ext uri="{9D8B030D-6E8A-4147-A177-3AD203B41FA5}">
                      <a16:colId xmlns:a16="http://schemas.microsoft.com/office/drawing/2014/main" val="4088174740"/>
                    </a:ext>
                  </a:extLst>
                </a:gridCol>
              </a:tblGrid>
              <a:tr h="264048">
                <a:tc gridSpan="2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Stock Name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 Days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120 Days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 Year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084175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Basic Materials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With positive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5578009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Outperforming the market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323242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 Average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3.40%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7.34%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28.21%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063259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Consumer Cyclical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With positive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4079785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Outperforming the market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479691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 Average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1.79%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9.68%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17.68%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348734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Consumer Defensive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With positive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0019541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Outperforming the market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229242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 Average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-1.77%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6.96%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21.73%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87335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Consumer Goods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With positive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9129333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Outperforming the market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87350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 Average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-2.71%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1.69%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8.53%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726688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 Service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With positive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4466314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Outperforming the market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984206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 Average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2.40%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-1.09%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5.98%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967637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Conglomerates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With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positive return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2162359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Outperforming the market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011051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Average Return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0.65%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8.49%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17.28%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129828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Energy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positive return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3672247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Outperforming the market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81%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967951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Average Return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5.47%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16.17%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43.15%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179732"/>
                  </a:ext>
                </a:extLst>
              </a:tr>
              <a:tr h="2272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S&amp;P 500 Factors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2.65%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6.89%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23.62%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3321706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004ABA-3CE7-893E-F21B-FD11E131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D6CBD92-205D-4C87-4F5D-7F03B4B7D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247799"/>
              </p:ext>
            </p:extLst>
          </p:nvPr>
        </p:nvGraphicFramePr>
        <p:xfrm>
          <a:off x="6058893" y="1059296"/>
          <a:ext cx="5695453" cy="52627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186">
                  <a:extLst>
                    <a:ext uri="{9D8B030D-6E8A-4147-A177-3AD203B41FA5}">
                      <a16:colId xmlns:a16="http://schemas.microsoft.com/office/drawing/2014/main" val="3272243888"/>
                    </a:ext>
                  </a:extLst>
                </a:gridCol>
                <a:gridCol w="1952080">
                  <a:extLst>
                    <a:ext uri="{9D8B030D-6E8A-4147-A177-3AD203B41FA5}">
                      <a16:colId xmlns:a16="http://schemas.microsoft.com/office/drawing/2014/main" val="2605609587"/>
                    </a:ext>
                  </a:extLst>
                </a:gridCol>
                <a:gridCol w="839496">
                  <a:extLst>
                    <a:ext uri="{9D8B030D-6E8A-4147-A177-3AD203B41FA5}">
                      <a16:colId xmlns:a16="http://schemas.microsoft.com/office/drawing/2014/main" val="1500083462"/>
                    </a:ext>
                  </a:extLst>
                </a:gridCol>
                <a:gridCol w="829381">
                  <a:extLst>
                    <a:ext uri="{9D8B030D-6E8A-4147-A177-3AD203B41FA5}">
                      <a16:colId xmlns:a16="http://schemas.microsoft.com/office/drawing/2014/main" val="845126001"/>
                    </a:ext>
                  </a:extLst>
                </a:gridCol>
                <a:gridCol w="820310">
                  <a:extLst>
                    <a:ext uri="{9D8B030D-6E8A-4147-A177-3AD203B41FA5}">
                      <a16:colId xmlns:a16="http://schemas.microsoft.com/office/drawing/2014/main" val="1995808598"/>
                    </a:ext>
                  </a:extLst>
                </a:gridCol>
              </a:tblGrid>
              <a:tr h="264049">
                <a:tc gridSpan="2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Stock Name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 Days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120 Days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 Year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493515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Financial Services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With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positive return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4802740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Outperforming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market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109716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Average Return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2.40%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-1.09%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5.98%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85826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Healthcare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With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positive return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58%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79%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74%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3726082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Outperforming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market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53%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47%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441370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Average Return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4.42%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10.96%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17.13%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166611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Industrial Goods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With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positive return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814264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Outperforming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market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89%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755999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Average Return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12.23%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50.53%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874972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Industrials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With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positive return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8160526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Outperforming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market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401440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Average Return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11.59%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24.74%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44.88%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677039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Services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With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positive return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785730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Outperforming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market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902264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Average Return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5.21%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12.30%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30.27%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50137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Technology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With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positive return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0676120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Outperforming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market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533435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Average Return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4.42%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10.96%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17.13%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33322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Utilities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With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positive return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0260989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Outperforming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market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15798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Average Return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-1.33%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10.26%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14.52%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883577"/>
                  </a:ext>
                </a:extLst>
              </a:tr>
              <a:tr h="2272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S&amp;P 500 Factors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2.65%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6.89%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23.62%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325734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F9D9522-0D17-67E1-CCD0-E05BD65A3BA5}"/>
              </a:ext>
            </a:extLst>
          </p:cNvPr>
          <p:cNvSpPr txBox="1"/>
          <p:nvPr/>
        </p:nvSpPr>
        <p:spPr>
          <a:xfrm>
            <a:off x="400547" y="6444476"/>
            <a:ext cx="5950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*None of the </a:t>
            </a:r>
            <a:r>
              <a:rPr lang="en-US" sz="12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in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Sector pass the filter before being taken into calculation.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80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Autofit/>
          </a:bodyPr>
          <a:lstStyle/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Filtered Stocks in Basic Materials 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18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780472" y="1933575"/>
            <a:ext cx="2673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Filtered Stocks have above-average returns rate in 60-day, 120-day and 1-year sector, higher than that of S&amp;P 500 factors.</a:t>
            </a:r>
          </a:p>
        </p:txBody>
      </p:sp>
      <p:pic>
        <p:nvPicPr>
          <p:cNvPr id="10" name="内容占位符 9" descr="图表, 瀑布图&#10;&#10;描述已自动生成">
            <a:extLst>
              <a:ext uri="{FF2B5EF4-FFF2-40B4-BE49-F238E27FC236}">
                <a16:creationId xmlns:a16="http://schemas.microsoft.com/office/drawing/2014/main" id="{331F57BA-B42E-7327-9A25-61967C5B4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71" y="0"/>
            <a:ext cx="8517729" cy="4867275"/>
          </a:xfrm>
        </p:spPr>
      </p:pic>
    </p:spTree>
    <p:extLst>
      <p:ext uri="{BB962C8B-B14F-4D97-AF65-F5344CB8AC3E}">
        <p14:creationId xmlns:p14="http://schemas.microsoft.com/office/powerpoint/2010/main" val="8233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F15D-1872-395C-E2DB-563AEECC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25" y="136525"/>
            <a:ext cx="5667271" cy="135063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Services 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12C-1C07-666B-1D0E-981D3D03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74" y="1157340"/>
            <a:ext cx="7063992" cy="269752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</a:t>
            </a:r>
            <a:r>
              <a:rPr lang="en-US" altLang="zh-CN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in financial services sector, </a:t>
            </a:r>
            <a:r>
              <a:rPr lang="en-US" altLang="zh-CN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147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which move forward to analysis process. Other stocks are dropped because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 stocks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EPS data;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price data in a long period;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debt data;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shares data;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EBITDA data; 7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paid zero dividend;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FCF data.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eliminating outliers in the stocks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method with sensitivity = 1.5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may drop out some best-performing stocks), the stocks in Financial Services sector have the following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F373-9047-9757-03B2-1D3BACC8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3ECAF-86C0-3B9C-5CA0-9A80F5FB0A32}"/>
              </a:ext>
            </a:extLst>
          </p:cNvPr>
          <p:cNvSpPr txBox="1"/>
          <p:nvPr/>
        </p:nvSpPr>
        <p:spPr>
          <a:xfrm>
            <a:off x="7358743" y="607106"/>
            <a:ext cx="5306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657311-A860-4879-598C-EEEAA788E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2778"/>
              </p:ext>
            </p:extLst>
          </p:nvPr>
        </p:nvGraphicFramePr>
        <p:xfrm>
          <a:off x="844061" y="4088584"/>
          <a:ext cx="839149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298">
                  <a:extLst>
                    <a:ext uri="{9D8B030D-6E8A-4147-A177-3AD203B41FA5}">
                      <a16:colId xmlns:a16="http://schemas.microsoft.com/office/drawing/2014/main" val="193524710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3326805715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247847394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524813708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896350244"/>
                    </a:ext>
                  </a:extLst>
                </a:gridCol>
              </a:tblGrid>
              <a:tr h="296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Debt/EBITDA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altLang="zh-CN" dirty="0"/>
                        <a:t>4.13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7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Dividend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EPS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0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FCF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360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A5B1F10-8EC1-0702-8BF4-12E518900570}"/>
              </a:ext>
            </a:extLst>
          </p:cNvPr>
          <p:cNvSpPr txBox="1"/>
          <p:nvPr/>
        </p:nvSpPr>
        <p:spPr>
          <a:xfrm>
            <a:off x="8105671" y="3182547"/>
            <a:ext cx="3256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for Best-performing Filter:</a:t>
            </a:r>
          </a:p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Size of Portfolio =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1492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4DD6-4C6D-6797-54A7-641E2490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165" y="-224271"/>
            <a:ext cx="5842598" cy="125673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Services 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62F6-FE19-77D5-D09F-545BB12D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7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C0DC14-22AE-28FC-6105-63DA84AC0217}"/>
              </a:ext>
            </a:extLst>
          </p:cNvPr>
          <p:cNvSpPr txBox="1"/>
          <p:nvPr/>
        </p:nvSpPr>
        <p:spPr>
          <a:xfrm>
            <a:off x="1045725" y="764468"/>
            <a:ext cx="55374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best-performing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Debt/EBITDA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with a range of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4.13~7.73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(negative exist because of negative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EBITDA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but one of the best-performing stocks have a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Dividend Yield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1.5,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all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with a range of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0.00~0.36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EPS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-0.23~0.22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-0.30~0.49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FB7CC8F9-9C7C-31B8-0055-A7DAD1D8E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00" y="3485169"/>
            <a:ext cx="5052785" cy="33728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475105-F25B-4646-72E9-3A2A0F0F98EA}"/>
              </a:ext>
            </a:extLst>
          </p:cNvPr>
          <p:cNvSpPr txBox="1"/>
          <p:nvPr/>
        </p:nvSpPr>
        <p:spPr>
          <a:xfrm>
            <a:off x="13979" y="4818115"/>
            <a:ext cx="1202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*TLK, SKM and KT have been removed from the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ividend Yield plot and FCF Yield plot since their numbers are extremely high</a:t>
            </a:r>
          </a:p>
        </p:txBody>
      </p:sp>
      <p:pic>
        <p:nvPicPr>
          <p:cNvPr id="13" name="Picture 12" descr="A chart with green dots&#10;&#10;Description automatically generated">
            <a:extLst>
              <a:ext uri="{FF2B5EF4-FFF2-40B4-BE49-F238E27FC236}">
                <a16:creationId xmlns:a16="http://schemas.microsoft.com/office/drawing/2014/main" id="{E3AEB7B3-DF2B-C89D-607F-D765A0F40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914" y="3490592"/>
            <a:ext cx="4805907" cy="3266515"/>
          </a:xfrm>
          <a:prstGeom prst="rect">
            <a:avLst/>
          </a:prstGeom>
        </p:spPr>
      </p:pic>
      <p:pic>
        <p:nvPicPr>
          <p:cNvPr id="15" name="Picture 14" descr="A graph with red dots&#10;&#10;Description automatically generated">
            <a:extLst>
              <a:ext uri="{FF2B5EF4-FFF2-40B4-BE49-F238E27FC236}">
                <a16:creationId xmlns:a16="http://schemas.microsoft.com/office/drawing/2014/main" id="{AC9A6571-F114-BC01-3138-0084B65DC8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700" y="136525"/>
            <a:ext cx="5094334" cy="326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4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Filtered Stocks in Communication Services 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18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773545" y="2243756"/>
            <a:ext cx="2673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Investment Portfolio performs badly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120-day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1-year period.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graph of stock returns&#10;&#10;Description automatically generated with medium confidence">
            <a:extLst>
              <a:ext uri="{FF2B5EF4-FFF2-40B4-BE49-F238E27FC236}">
                <a16:creationId xmlns:a16="http://schemas.microsoft.com/office/drawing/2014/main" id="{5252243C-FCEB-32B7-2907-7FC2BA436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136" y="23070"/>
            <a:ext cx="7772400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0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F15D-1872-395C-E2DB-563AEECC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25" y="136525"/>
            <a:ext cx="4481565" cy="135063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Conglomerates 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12C-1C07-666B-1D0E-981D3D03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74" y="1157340"/>
            <a:ext cx="7063992" cy="269752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in financial services sector,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which move forward to analysis process. Other stocks are dropped because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EPS data; 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shares data;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paid zero dividend;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eliminating outliers in the stocks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method with sensitivity = 1.5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may drop out some best-performing stocks), the stocks in Financial Services sector have the following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F373-9047-9757-03B2-1D3BACC8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3ECAF-86C0-3B9C-5CA0-9A80F5FB0A32}"/>
              </a:ext>
            </a:extLst>
          </p:cNvPr>
          <p:cNvSpPr txBox="1"/>
          <p:nvPr/>
        </p:nvSpPr>
        <p:spPr>
          <a:xfrm>
            <a:off x="7358743" y="607106"/>
            <a:ext cx="5306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657311-A860-4879-598C-EEEAA788E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354747"/>
              </p:ext>
            </p:extLst>
          </p:nvPr>
        </p:nvGraphicFramePr>
        <p:xfrm>
          <a:off x="844061" y="4088584"/>
          <a:ext cx="839149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298">
                  <a:extLst>
                    <a:ext uri="{9D8B030D-6E8A-4147-A177-3AD203B41FA5}">
                      <a16:colId xmlns:a16="http://schemas.microsoft.com/office/drawing/2014/main" val="193524710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3326805715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247847394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524813708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896350244"/>
                    </a:ext>
                  </a:extLst>
                </a:gridCol>
              </a:tblGrid>
              <a:tr h="296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Debt/EBITDA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7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Dividend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EPS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0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FCF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360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A5B1F10-8EC1-0702-8BF4-12E518900570}"/>
              </a:ext>
            </a:extLst>
          </p:cNvPr>
          <p:cNvSpPr txBox="1"/>
          <p:nvPr/>
        </p:nvSpPr>
        <p:spPr>
          <a:xfrm>
            <a:off x="8105671" y="3182547"/>
            <a:ext cx="3256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for Best-performing Filter:</a:t>
            </a:r>
          </a:p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Size of Portfolio =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19660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3552</TotalTime>
  <Words>5610</Words>
  <Application>Microsoft Office PowerPoint</Application>
  <PresentationFormat>宽屏</PresentationFormat>
  <Paragraphs>1084</Paragraphs>
  <Slides>45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1" baseType="lpstr">
      <vt:lpstr>Aptos</vt:lpstr>
      <vt:lpstr>Aptos Display</vt:lpstr>
      <vt:lpstr>Aptos Narrow</vt:lpstr>
      <vt:lpstr>Arial</vt:lpstr>
      <vt:lpstr>Times New Roman</vt:lpstr>
      <vt:lpstr>Office 主题​​</vt:lpstr>
      <vt:lpstr>PowerPoint 演示文稿</vt:lpstr>
      <vt:lpstr>Definition of Best Performing Stocks</vt:lpstr>
      <vt:lpstr>Basic Materials Sector</vt:lpstr>
      <vt:lpstr>Basic Materials Sector </vt:lpstr>
      <vt:lpstr>Performance of Filtered Stocks in Basic Materials Sector</vt:lpstr>
      <vt:lpstr>Communication Services Sector</vt:lpstr>
      <vt:lpstr>Communication Services Sector </vt:lpstr>
      <vt:lpstr>Performance of Filtered Stocks in Communication Services Sector</vt:lpstr>
      <vt:lpstr>Conglomerates Sector</vt:lpstr>
      <vt:lpstr>Conglomerates Sector </vt:lpstr>
      <vt:lpstr>Performance of Filtered Stocks in Conglomerates Sector</vt:lpstr>
      <vt:lpstr>Consumer Cyclical Sector</vt:lpstr>
      <vt:lpstr>Consumer Cyclical Sector </vt:lpstr>
      <vt:lpstr>Performance of Filtered Stocks in Consumer Cyclical Sector</vt:lpstr>
      <vt:lpstr>Consumer Defensive Sector</vt:lpstr>
      <vt:lpstr>Consumer Defensive Sector </vt:lpstr>
      <vt:lpstr>Performance of Filtered Stocks in Consumer Defensive Sector</vt:lpstr>
      <vt:lpstr>Consumer Goods Sector</vt:lpstr>
      <vt:lpstr>Consumer Goods Sector </vt:lpstr>
      <vt:lpstr>Performance of Filtered Stocks in Consumer Goods Sector</vt:lpstr>
      <vt:lpstr>PowerPoint 演示文稿</vt:lpstr>
      <vt:lpstr>PowerPoint 演示文稿</vt:lpstr>
      <vt:lpstr>PowerPoint 演示文稿</vt:lpstr>
      <vt:lpstr>Financial Services Sector</vt:lpstr>
      <vt:lpstr>Financial Services Sector </vt:lpstr>
      <vt:lpstr>Performance of Filtered Stocks in Financial Service Sector</vt:lpstr>
      <vt:lpstr>Healthcare Sector</vt:lpstr>
      <vt:lpstr>Healthcare Sector </vt:lpstr>
      <vt:lpstr>Performance of Filtered Stocks in Healthcare Sector</vt:lpstr>
      <vt:lpstr>Industrial Goods Sector</vt:lpstr>
      <vt:lpstr>Industrial Goods Sector </vt:lpstr>
      <vt:lpstr>Performance of Filtered Stocks in Industrial Goods Sector</vt:lpstr>
      <vt:lpstr>Industrials Sector</vt:lpstr>
      <vt:lpstr>Industrials Sector </vt:lpstr>
      <vt:lpstr>Performance of Filtered Stocks in Industrials Sector</vt:lpstr>
      <vt:lpstr>Services Sector</vt:lpstr>
      <vt:lpstr>Services Sector </vt:lpstr>
      <vt:lpstr>Performance of Filtered Stocks in Services Sector</vt:lpstr>
      <vt:lpstr>Technology Sector</vt:lpstr>
      <vt:lpstr>Technology Sector </vt:lpstr>
      <vt:lpstr>Performance of Filtered Stocks in Technology Sector</vt:lpstr>
      <vt:lpstr>Utilities Sector</vt:lpstr>
      <vt:lpstr>Utilities Sector </vt:lpstr>
      <vt:lpstr>Performance of Filtered Stocks in Utilities Sector</vt:lpstr>
      <vt:lpstr>Summary of Portfolios’ Returns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Stocks Analysis</dc:title>
  <dc:creator>Altman Ma</dc:creator>
  <cp:lastModifiedBy>Altman Ma</cp:lastModifiedBy>
  <cp:revision>79</cp:revision>
  <dcterms:created xsi:type="dcterms:W3CDTF">2024-06-14T07:35:29Z</dcterms:created>
  <dcterms:modified xsi:type="dcterms:W3CDTF">2024-06-19T17:57:19Z</dcterms:modified>
</cp:coreProperties>
</file>